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29"/>
  </p:notesMasterIdLst>
  <p:sldIdLst>
    <p:sldId id="1217" r:id="rId3"/>
    <p:sldId id="1044" r:id="rId4"/>
    <p:sldId id="1096" r:id="rId5"/>
    <p:sldId id="1203" r:id="rId6"/>
    <p:sldId id="1098" r:id="rId7"/>
    <p:sldId id="1248" r:id="rId8"/>
    <p:sldId id="1249" r:id="rId9"/>
    <p:sldId id="1250" r:id="rId10"/>
    <p:sldId id="1251" r:id="rId11"/>
    <p:sldId id="1252" r:id="rId12"/>
    <p:sldId id="1253" r:id="rId13"/>
    <p:sldId id="1254" r:id="rId14"/>
    <p:sldId id="1255" r:id="rId15"/>
    <p:sldId id="1257" r:id="rId16"/>
    <p:sldId id="1256" r:id="rId17"/>
    <p:sldId id="1258" r:id="rId18"/>
    <p:sldId id="1259" r:id="rId19"/>
    <p:sldId id="1099" r:id="rId20"/>
    <p:sldId id="1100" r:id="rId21"/>
    <p:sldId id="1101" r:id="rId22"/>
    <p:sldId id="1102" r:id="rId23"/>
    <p:sldId id="1104" r:id="rId24"/>
    <p:sldId id="1108" r:id="rId25"/>
    <p:sldId id="1106" r:id="rId26"/>
    <p:sldId id="1295" r:id="rId27"/>
    <p:sldId id="12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79141" autoAdjust="0"/>
  </p:normalViewPr>
  <p:slideViewPr>
    <p:cSldViewPr snapToGrid="0" snapToObjects="1">
      <p:cViewPr varScale="1">
        <p:scale>
          <a:sx n="88" d="100"/>
          <a:sy n="88" d="100"/>
        </p:scale>
        <p:origin x="376" y="176"/>
      </p:cViewPr>
      <p:guideLst/>
    </p:cSldViewPr>
  </p:slideViewPr>
  <p:outlineViewPr>
    <p:cViewPr>
      <p:scale>
        <a:sx n="33" d="100"/>
        <a:sy n="33" d="100"/>
      </p:scale>
      <p:origin x="0" y="-255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4/1/24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a:p>
        </p:txBody>
      </p:sp>
    </p:spTree>
    <p:extLst>
      <p:ext uri="{BB962C8B-B14F-4D97-AF65-F5344CB8AC3E}">
        <p14:creationId xmlns:p14="http://schemas.microsoft.com/office/powerpoint/2010/main" val="388260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Section</a:t>
            </a:r>
            <a:r>
              <a:rPr lang="en-US" baseline="0"/>
              <a:t> E and F covered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Section D covered: 11-18-2021</a:t>
            </a:r>
            <a:endParaRPr lang="en-US"/>
          </a:p>
          <a:p>
            <a:endParaRPr lang="en-US"/>
          </a:p>
          <a:p>
            <a:r>
              <a:rPr lang="en-US"/>
              <a:t>The </a:t>
            </a:r>
            <a:r>
              <a:rPr lang="en-US" dirty="0"/>
              <a:t>key thing to note here is that the ACK number (43) on the B-to-A segment is one more than the sequence number (42) on the A-to-B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a:p>
            <a:r>
              <a:rPr lang="en-US" dirty="0"/>
              <a:t>Telnet</a:t>
            </a:r>
            <a:r>
              <a:rPr lang="en-US" baseline="0" dirty="0"/>
              <a:t> IP address</a:t>
            </a:r>
          </a:p>
          <a:p>
            <a:r>
              <a:rPr lang="en-US" baseline="0" dirty="0"/>
              <a:t>Bidirectional and using port number 23. </a:t>
            </a:r>
          </a:p>
          <a:p>
            <a:r>
              <a:rPr lang="en-US" baseline="0" dirty="0"/>
              <a:t>To check the port on a remote system: telnet IP-address port# i.e., telnet 192.168.10.10 443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a:t>
            </a:r>
            <a:r>
              <a:rPr lang="en-US" dirty="0" err="1"/>
              <a:t>SampleRTT</a:t>
            </a:r>
            <a:r>
              <a:rPr lang="en-US" dirty="0"/>
              <a:t> is taken.</a:t>
            </a:r>
          </a:p>
          <a:p>
            <a:r>
              <a:rPr lang="en-US" dirty="0"/>
              <a:t>The process is knows as an </a:t>
            </a:r>
            <a:r>
              <a:rPr lang="en-US" dirty="0" err="1"/>
              <a:t>exponeitally</a:t>
            </a:r>
            <a:r>
              <a:rPr lang="en-US" dirty="0"/>
              <a:t> weighted moving average, shown by the equation here.</a:t>
            </a:r>
          </a:p>
          <a:p>
            <a:r>
              <a:rPr lang="en-US" dirty="0"/>
              <a:t>&lt;say it&gt;</a:t>
            </a:r>
          </a:p>
          <a:p>
            <a:r>
              <a:rPr lang="en-US" dirty="0"/>
              <a:t>Where alpha reflects the influence of the most recent measurements on the estimated RTT; a typical value of alpha used in </a:t>
            </a:r>
            <a:r>
              <a:rPr lang="en-US" dirty="0" err="1"/>
              <a:t>implementaitons</a:t>
            </a:r>
            <a:r>
              <a:rPr lang="en-US" dirty="0"/>
              <a:t> is .125</a:t>
            </a:r>
          </a:p>
          <a:p>
            <a:endParaRPr lang="en-US" dirty="0"/>
          </a:p>
          <a:p>
            <a:r>
              <a:rPr lang="en-US" dirty="0"/>
              <a:t>The graph at the bottom show measured RTTs </a:t>
            </a:r>
            <a:r>
              <a:rPr lang="en-US" dirty="0" err="1"/>
              <a:t>beween</a:t>
            </a:r>
            <a:r>
              <a:rPr lang="en-US" dirty="0"/>
              <a:t>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a:t>
            </a:r>
            <a:r>
              <a:rPr lang="en-US" dirty="0" err="1"/>
              <a:t>savety</a:t>
            </a:r>
            <a:r>
              <a:rPr lang="en-US" dirty="0"/>
              <a:t>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a:t>
            </a:r>
            <a:r>
              <a:rPr lang="en-US" dirty="0" err="1"/>
              <a:t>eWMA</a:t>
            </a:r>
            <a:r>
              <a:rPr lang="en-US" dirty="0"/>
              <a:t> of the difference between the most recently measured </a:t>
            </a:r>
            <a:r>
              <a:rPr lang="en-US" dirty="0" err="1"/>
              <a:t>SampleRTT</a:t>
            </a:r>
            <a:r>
              <a:rPr lang="en-US" dirty="0"/>
              <a: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t>
            </a:r>
            <a:r>
              <a:rPr lang="en-US" dirty="0" err="1"/>
              <a:t>ACKnowledge</a:t>
            </a:r>
            <a:r>
              <a:rPr lang="en-US" dirty="0"/>
              <a:t>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a:t>
            </a:r>
            <a:r>
              <a:rPr lang="en-US" dirty="0" err="1"/>
              <a:t>transmited</a:t>
            </a:r>
            <a:r>
              <a:rPr lang="en-US" dirty="0"/>
              <a:t> and the ACK is lost, and the TCP timeout mechanism results in another copy of being transmitted and then re-</a:t>
            </a:r>
            <a:r>
              <a:rPr lang="en-US" dirty="0" err="1"/>
              <a:t>ACKed</a:t>
            </a:r>
            <a:r>
              <a:rPr lang="en-US" dirty="0"/>
              <a:t> a the sender</a:t>
            </a:r>
          </a:p>
          <a:p>
            <a:endParaRPr lang="en-US" dirty="0"/>
          </a:p>
          <a:p>
            <a:r>
              <a:rPr lang="en-US" dirty="0"/>
              <a:t>In the second example two segments are sent and acknowledged, but there is a premature timeout e for the first segment, which is retransmitted.  </a:t>
            </a:r>
            <a:r>
              <a:rPr lang="en-US" dirty="0" err="1"/>
              <a:t>Notet</a:t>
            </a:r>
            <a:r>
              <a:rPr lang="en-US" dirty="0"/>
              <a:t>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F covered:</a:t>
            </a:r>
            <a:r>
              <a:rPr lang="en-US" baseline="0" dirty="0"/>
              <a:t> 19-11-2021</a:t>
            </a:r>
            <a:endParaRPr lang="en-US" dirty="0"/>
          </a:p>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F</a:t>
            </a:r>
            <a:r>
              <a:rPr lang="en-US" baseline="0" dirty="0"/>
              <a:t> and </a:t>
            </a:r>
            <a:r>
              <a:rPr lang="en-US" baseline="0"/>
              <a:t>G ended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6381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altLang="en-US" dirty="0">
                <a:latin typeface="Arial" panose="020B0604020202020204" pitchFamily="34" charset="0"/>
                <a:ea typeface="ＭＳ Ｐゴシック" panose="020B0600070205080204" pitchFamily="34" charset="-128"/>
              </a:rPr>
              <a:t>the </a:t>
            </a:r>
            <a:r>
              <a:rPr lang="fr-FR" altLang="en-US" dirty="0" err="1">
                <a:latin typeface="Arial" panose="020B0604020202020204" pitchFamily="34" charset="0"/>
                <a:ea typeface="ＭＳ Ｐゴシック" panose="020B0600070205080204" pitchFamily="34" charset="-128"/>
              </a:rPr>
              <a:t>length</a:t>
            </a:r>
            <a:r>
              <a:rPr lang="fr-FR" altLang="en-US" dirty="0">
                <a:latin typeface="Arial" panose="020B0604020202020204" pitchFamily="34" charset="0"/>
                <a:ea typeface="ＭＳ Ｐゴシック" panose="020B0600070205080204" pitchFamily="34" charset="-128"/>
              </a:rPr>
              <a:t> of the </a:t>
            </a:r>
            <a:r>
              <a:rPr lang="fr-FR" altLang="en-US" dirty="0" err="1">
                <a:latin typeface="Arial" panose="020B0604020202020204" pitchFamily="34" charset="0"/>
                <a:ea typeface="ＭＳ Ｐゴシック" panose="020B0600070205080204" pitchFamily="34" charset="-128"/>
              </a:rPr>
              <a:t>largest</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link</a:t>
            </a:r>
            <a:r>
              <a:rPr lang="fr-FR" altLang="en-US" dirty="0">
                <a:latin typeface="Arial" panose="020B0604020202020204" pitchFamily="34" charset="0"/>
                <a:ea typeface="ＭＳ Ｐゴシック" panose="020B0600070205080204" pitchFamily="34" charset="-128"/>
              </a:rPr>
              <a:t>-layer frame </a:t>
            </a:r>
            <a:r>
              <a:rPr lang="fr-FR" altLang="en-US" dirty="0" err="1">
                <a:latin typeface="Arial" panose="020B0604020202020204" pitchFamily="34" charset="0"/>
                <a:ea typeface="ＭＳ Ｐゴシック" panose="020B0600070205080204" pitchFamily="34" charset="-128"/>
              </a:rPr>
              <a:t>that</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can</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be</a:t>
            </a:r>
            <a:r>
              <a:rPr lang="fr-FR" altLang="en-US" dirty="0">
                <a:latin typeface="Arial" panose="020B0604020202020204" pitchFamily="34" charset="0"/>
                <a:ea typeface="ＭＳ Ｐゴシック" panose="020B0600070205080204" pitchFamily="34" charset="-128"/>
              </a:rPr>
              <a:t> sent by the local </a:t>
            </a:r>
            <a:r>
              <a:rPr lang="fr-FR" altLang="en-US" dirty="0" err="1">
                <a:latin typeface="Arial" panose="020B0604020202020204" pitchFamily="34" charset="0"/>
                <a:ea typeface="ＭＳ Ｐゴシック" panose="020B0600070205080204" pitchFamily="34" charset="-128"/>
              </a:rPr>
              <a:t>sending</a:t>
            </a:r>
            <a:r>
              <a:rPr lang="fr-FR" altLang="en-US" dirty="0">
                <a:latin typeface="Arial" panose="020B0604020202020204" pitchFamily="34" charset="0"/>
                <a:ea typeface="ＭＳ Ｐゴシック" panose="020B0600070205080204" pitchFamily="34" charset="-128"/>
              </a:rPr>
              <a:t> host</a:t>
            </a:r>
          </a:p>
          <a:p>
            <a:r>
              <a:rPr lang="en-US" dirty="0"/>
              <a:t>FCS:</a:t>
            </a:r>
            <a:r>
              <a:rPr lang="en-US" baseline="0" dirty="0"/>
              <a:t> Frame check sequence</a:t>
            </a:r>
          </a:p>
          <a:p>
            <a:r>
              <a:rPr lang="en-US" baseline="0" dirty="0"/>
              <a:t>ETH</a:t>
            </a:r>
            <a:r>
              <a:rPr lang="en-US" baseline="0"/>
              <a:t>: Ethernet</a:t>
            </a:r>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6</a:t>
            </a:fld>
            <a:endParaRPr lang="en-US"/>
          </a:p>
        </p:txBody>
      </p:sp>
    </p:spTree>
    <p:extLst>
      <p:ext uri="{BB962C8B-B14F-4D97-AF65-F5344CB8AC3E}">
        <p14:creationId xmlns:p14="http://schemas.microsoft.com/office/powerpoint/2010/main" val="2335978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Fiber Distributed Data Interface (FDDI)</a:t>
            </a:r>
          </a:p>
          <a:p>
            <a:r>
              <a:rPr lang="en-US" dirty="0"/>
              <a:t>Fiber Distributed Data Interface is a standard for data transmission in a local area network. It uses optical fiber as its standard underlying physical medium, although it was also later specified to use copper cable, in which case it may be called CDDI, standardized as TP-PMD, also referred to as TP-DDI.</a:t>
            </a:r>
          </a:p>
          <a:p>
            <a:endParaRPr lang="en-US" dirty="0"/>
          </a:p>
          <a:p>
            <a:r>
              <a:rPr lang="en-US" dirty="0"/>
              <a:t>MAC Service Data Unit (MSDU)</a:t>
            </a:r>
          </a:p>
          <a:p>
            <a:r>
              <a:rPr lang="en-US" dirty="0"/>
              <a:t>X.25 is an ITU-T standard protocol suite for packet-switched data communication in wide area networks. It was originally defined by the International Telegraph and Telephone Consultative Committee in a series of drafts and finalized in a publication known as The Orange Book in 1976.</a:t>
            </a:r>
          </a:p>
        </p:txBody>
      </p:sp>
      <p:sp>
        <p:nvSpPr>
          <p:cNvPr id="4" name="Slide Number Placeholder 3"/>
          <p:cNvSpPr>
            <a:spLocks noGrp="1"/>
          </p:cNvSpPr>
          <p:nvPr>
            <p:ph type="sldNum" sz="quarter" idx="10"/>
          </p:nvPr>
        </p:nvSpPr>
        <p:spPr/>
        <p:txBody>
          <a:bodyPr/>
          <a:lstStyle/>
          <a:p>
            <a:fld id="{3D91EEAC-CFEF-9647-876F-EABC6B8338D7}" type="slidenum">
              <a:rPr lang="en-US" smtClean="0"/>
              <a:t>7</a:t>
            </a:fld>
            <a:endParaRPr lang="en-US"/>
          </a:p>
        </p:txBody>
      </p:sp>
    </p:spTree>
    <p:extLst>
      <p:ext uri="{BB962C8B-B14F-4D97-AF65-F5344CB8AC3E}">
        <p14:creationId xmlns:p14="http://schemas.microsoft.com/office/powerpoint/2010/main" val="1655770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ea typeface="ＭＳ Ｐゴシック" panose="020B0600070205080204" pitchFamily="34" charset="-128"/>
              </a:rPr>
              <a:t>PSH and the PUSH function</a:t>
            </a:r>
          </a:p>
          <a:p>
            <a:r>
              <a:rPr lang="en-US" altLang="en-US" dirty="0">
                <a:latin typeface="Arial" panose="020B0604020202020204" pitchFamily="34" charset="0"/>
                <a:ea typeface="ＭＳ Ｐゴシック" panose="020B0600070205080204" pitchFamily="34" charset="-128"/>
              </a:rPr>
              <a:t>When you send data, your TCP buffers it. So if you send a character it won't send it immediately but wait to see if you've got more. But maybe you want it to go straight on the wire: this is where the PUSH function comes in. If you PUSH data your TCP will immediately create a segment (or a few segments) and </a:t>
            </a:r>
            <a:r>
              <a:rPr lang="en-US" altLang="en-US" i="1" dirty="0">
                <a:latin typeface="Arial" panose="020B0604020202020204" pitchFamily="34" charset="0"/>
                <a:ea typeface="ＭＳ Ｐゴシック" panose="020B0600070205080204" pitchFamily="34" charset="-128"/>
              </a:rPr>
              <a:t>push</a:t>
            </a:r>
            <a:r>
              <a:rPr lang="en-US" altLang="en-US" dirty="0">
                <a:latin typeface="Arial" panose="020B0604020202020204" pitchFamily="34" charset="0"/>
                <a:ea typeface="ＭＳ Ｐゴシック" panose="020B0600070205080204" pitchFamily="34" charset="-128"/>
              </a:rPr>
              <a:t> them.</a:t>
            </a:r>
          </a:p>
          <a:p>
            <a:r>
              <a:rPr lang="en-US" altLang="en-US" dirty="0">
                <a:latin typeface="Arial" panose="020B0604020202020204" pitchFamily="34" charset="0"/>
                <a:ea typeface="ＭＳ Ｐゴシック" panose="020B0600070205080204" pitchFamily="34" charset="-128"/>
              </a:rPr>
              <a:t>But the story doesn't stop here. When the peer TCP receives the data, it will naturally buffer them </a:t>
            </a:r>
            <a:r>
              <a:rPr lang="en-US" altLang="en-US" b="1" dirty="0">
                <a:latin typeface="Arial" panose="020B0604020202020204" pitchFamily="34" charset="0"/>
                <a:ea typeface="ＭＳ Ｐゴシック" panose="020B0600070205080204" pitchFamily="34" charset="-128"/>
              </a:rPr>
              <a:t>it won't disturb the application for each and every byte</a:t>
            </a:r>
            <a:r>
              <a:rPr lang="en-US" altLang="en-US" dirty="0">
                <a:latin typeface="Arial" panose="020B0604020202020204" pitchFamily="34" charset="0"/>
                <a:ea typeface="ＭＳ Ｐゴシック" panose="020B0600070205080204" pitchFamily="34" charset="-128"/>
              </a:rPr>
              <a:t>. Here's where the PSH flag kicks in. If a receiving TCP sees the PSH flag it will immediately </a:t>
            </a:r>
            <a:r>
              <a:rPr lang="en-US" altLang="en-US" i="1" dirty="0">
                <a:latin typeface="Arial" panose="020B0604020202020204" pitchFamily="34" charset="0"/>
                <a:ea typeface="ＭＳ Ｐゴシック" panose="020B0600070205080204" pitchFamily="34" charset="-128"/>
              </a:rPr>
              <a:t>push</a:t>
            </a:r>
            <a:r>
              <a:rPr lang="en-US" altLang="en-US" dirty="0">
                <a:latin typeface="Arial" panose="020B0604020202020204" pitchFamily="34" charset="0"/>
                <a:ea typeface="ＭＳ Ｐゴシック" panose="020B0600070205080204" pitchFamily="34" charset="-128"/>
              </a:rPr>
              <a:t> the data to the application.</a:t>
            </a:r>
          </a:p>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10</a:t>
            </a:fld>
            <a:endParaRPr lang="en-US"/>
          </a:p>
        </p:txBody>
      </p:sp>
    </p:spTree>
    <p:extLst>
      <p:ext uri="{BB962C8B-B14F-4D97-AF65-F5344CB8AC3E}">
        <p14:creationId xmlns:p14="http://schemas.microsoft.com/office/powerpoint/2010/main" val="249974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Simplex, half duplex and full duplex</a:t>
            </a:r>
          </a:p>
        </p:txBody>
      </p:sp>
      <p:sp>
        <p:nvSpPr>
          <p:cNvPr id="4" name="Slide Number Placeholder 3"/>
          <p:cNvSpPr>
            <a:spLocks noGrp="1"/>
          </p:cNvSpPr>
          <p:nvPr>
            <p:ph type="sldNum" sz="quarter" idx="10"/>
          </p:nvPr>
        </p:nvSpPr>
        <p:spPr/>
        <p:txBody>
          <a:bodyPr/>
          <a:lstStyle/>
          <a:p>
            <a:fld id="{3D91EEAC-CFEF-9647-876F-EABC6B8338D7}" type="slidenum">
              <a:rPr lang="en-US" smtClean="0"/>
              <a:t>13</a:t>
            </a:fld>
            <a:endParaRPr lang="en-US"/>
          </a:p>
        </p:txBody>
      </p:sp>
    </p:spTree>
    <p:extLst>
      <p:ext uri="{BB962C8B-B14F-4D97-AF65-F5344CB8AC3E}">
        <p14:creationId xmlns:p14="http://schemas.microsoft.com/office/powerpoint/2010/main" val="31176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altLang="en-US" dirty="0">
                <a:latin typeface="Arial" panose="020B0604020202020204" pitchFamily="34" charset="0"/>
                <a:ea typeface="ＭＳ Ｐゴシック" panose="020B0600070205080204" pitchFamily="34" charset="-128"/>
              </a:rPr>
              <a:t>This </a:t>
            </a:r>
            <a:r>
              <a:rPr lang="fr-FR" altLang="en-US" dirty="0" err="1">
                <a:latin typeface="Arial" panose="020B0604020202020204" pitchFamily="34" charset="0"/>
                <a:ea typeface="ＭＳ Ｐゴシック" panose="020B0600070205080204" pitchFamily="34" charset="-128"/>
              </a:rPr>
              <a:t>is</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done</a:t>
            </a:r>
            <a:r>
              <a:rPr lang="fr-FR" altLang="en-US" dirty="0">
                <a:latin typeface="Arial" panose="020B0604020202020204" pitchFamily="34" charset="0"/>
                <a:ea typeface="ＭＳ Ｐゴシック" panose="020B0600070205080204" pitchFamily="34" charset="-128"/>
              </a:rPr>
              <a:t> to </a:t>
            </a:r>
            <a:r>
              <a:rPr lang="fr-FR" altLang="en-US" dirty="0" err="1">
                <a:latin typeface="Arial" panose="020B0604020202020204" pitchFamily="34" charset="0"/>
                <a:ea typeface="ＭＳ Ｐゴシック" panose="020B0600070205080204" pitchFamily="34" charset="-128"/>
              </a:rPr>
              <a:t>minimize</a:t>
            </a:r>
            <a:r>
              <a:rPr lang="fr-FR" altLang="en-US" dirty="0">
                <a:latin typeface="Arial" panose="020B0604020202020204" pitchFamily="34" charset="0"/>
                <a:ea typeface="ＭＳ Ｐゴシック" panose="020B0600070205080204" pitchFamily="34" charset="-128"/>
              </a:rPr>
              <a:t> the </a:t>
            </a:r>
            <a:r>
              <a:rPr lang="fr-FR" altLang="en-US" dirty="0" err="1">
                <a:latin typeface="Arial" panose="020B0604020202020204" pitchFamily="34" charset="0"/>
                <a:ea typeface="ＭＳ Ｐゴシック" panose="020B0600070205080204" pitchFamily="34" charset="-128"/>
              </a:rPr>
              <a:t>possibility</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that</a:t>
            </a:r>
            <a:r>
              <a:rPr lang="fr-FR" altLang="en-US" dirty="0">
                <a:latin typeface="Arial" panose="020B0604020202020204" pitchFamily="34" charset="0"/>
                <a:ea typeface="ＭＳ Ｐゴシック" panose="020B0600070205080204" pitchFamily="34" charset="-128"/>
              </a:rPr>
              <a:t> a segment </a:t>
            </a:r>
            <a:r>
              <a:rPr lang="fr-FR" altLang="en-US" dirty="0" err="1">
                <a:latin typeface="Arial" panose="020B0604020202020204" pitchFamily="34" charset="0"/>
                <a:ea typeface="ＭＳ Ｐゴシック" panose="020B0600070205080204" pitchFamily="34" charset="-128"/>
              </a:rPr>
              <a:t>that</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is</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still</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present</a:t>
            </a:r>
            <a:r>
              <a:rPr lang="fr-FR" altLang="en-US" dirty="0">
                <a:latin typeface="Arial" panose="020B0604020202020204" pitchFamily="34" charset="0"/>
                <a:ea typeface="ＭＳ Ｐゴシック" panose="020B0600070205080204" pitchFamily="34" charset="-128"/>
              </a:rPr>
              <a:t> in the network </a:t>
            </a:r>
            <a:r>
              <a:rPr lang="fr-FR" altLang="en-US" dirty="0" err="1">
                <a:latin typeface="Arial" panose="020B0604020202020204" pitchFamily="34" charset="0"/>
                <a:ea typeface="ＭＳ Ｐゴシック" panose="020B0600070205080204" pitchFamily="34" charset="-128"/>
              </a:rPr>
              <a:t>from</a:t>
            </a:r>
            <a:r>
              <a:rPr lang="fr-FR" altLang="en-US" dirty="0">
                <a:latin typeface="Arial" panose="020B0604020202020204" pitchFamily="34" charset="0"/>
                <a:ea typeface="ＭＳ Ｐゴシック" panose="020B0600070205080204" pitchFamily="34" charset="-128"/>
              </a:rPr>
              <a:t> an </a:t>
            </a:r>
            <a:r>
              <a:rPr lang="fr-FR" altLang="en-US" dirty="0" err="1">
                <a:latin typeface="Arial" panose="020B0604020202020204" pitchFamily="34" charset="0"/>
                <a:ea typeface="ＭＳ Ｐゴシック" panose="020B0600070205080204" pitchFamily="34" charset="-128"/>
              </a:rPr>
              <a:t>earlier</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already-terminated</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connection</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between</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two</a:t>
            </a:r>
            <a:r>
              <a:rPr lang="fr-FR" altLang="en-US" dirty="0">
                <a:latin typeface="Arial" panose="020B0604020202020204" pitchFamily="34" charset="0"/>
                <a:ea typeface="ＭＳ Ｐゴシック" panose="020B0600070205080204" pitchFamily="34" charset="-128"/>
              </a:rPr>
              <a:t> hosts </a:t>
            </a:r>
            <a:r>
              <a:rPr lang="fr-FR" altLang="en-US" dirty="0" err="1">
                <a:latin typeface="Arial" panose="020B0604020202020204" pitchFamily="34" charset="0"/>
                <a:ea typeface="ＭＳ Ｐゴシック" panose="020B0600070205080204" pitchFamily="34" charset="-128"/>
              </a:rPr>
              <a:t>is</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mistaken</a:t>
            </a:r>
            <a:r>
              <a:rPr lang="fr-FR" altLang="en-US" dirty="0">
                <a:latin typeface="Arial" panose="020B0604020202020204" pitchFamily="34" charset="0"/>
                <a:ea typeface="ＭＳ Ｐゴシック" panose="020B0600070205080204" pitchFamily="34" charset="-128"/>
              </a:rPr>
              <a:t> for a </a:t>
            </a:r>
            <a:r>
              <a:rPr lang="fr-FR" altLang="en-US" dirty="0" err="1">
                <a:latin typeface="Arial" panose="020B0604020202020204" pitchFamily="34" charset="0"/>
                <a:ea typeface="ＭＳ Ｐゴシック" panose="020B0600070205080204" pitchFamily="34" charset="-128"/>
              </a:rPr>
              <a:t>valid</a:t>
            </a:r>
            <a:r>
              <a:rPr lang="fr-FR" altLang="en-US" dirty="0">
                <a:latin typeface="Arial" panose="020B0604020202020204" pitchFamily="34" charset="0"/>
                <a:ea typeface="ＭＳ Ｐゴシック" panose="020B0600070205080204" pitchFamily="34" charset="-128"/>
              </a:rPr>
              <a:t> segment in a </a:t>
            </a:r>
            <a:r>
              <a:rPr lang="fr-FR" altLang="en-US" dirty="0" err="1">
                <a:latin typeface="Arial" panose="020B0604020202020204" pitchFamily="34" charset="0"/>
                <a:ea typeface="ＭＳ Ｐゴシック" panose="020B0600070205080204" pitchFamily="34" charset="-128"/>
              </a:rPr>
              <a:t>later</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connection</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between</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these</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same</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two</a:t>
            </a:r>
            <a:r>
              <a:rPr lang="fr-FR" altLang="en-US" dirty="0">
                <a:latin typeface="Arial" panose="020B0604020202020204" pitchFamily="34" charset="0"/>
                <a:ea typeface="ＭＳ Ｐゴシック" panose="020B0600070205080204" pitchFamily="34" charset="-128"/>
              </a:rPr>
              <a:t> hosts (</a:t>
            </a:r>
            <a:r>
              <a:rPr lang="fr-FR" altLang="en-US" dirty="0" err="1">
                <a:latin typeface="Arial" panose="020B0604020202020204" pitchFamily="34" charset="0"/>
                <a:ea typeface="ＭＳ Ｐゴシック" panose="020B0600070205080204" pitchFamily="34" charset="-128"/>
              </a:rPr>
              <a:t>which</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also</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happen</a:t>
            </a:r>
            <a:r>
              <a:rPr lang="fr-FR" altLang="en-US" dirty="0">
                <a:latin typeface="Arial" panose="020B0604020202020204" pitchFamily="34" charset="0"/>
                <a:ea typeface="ＭＳ Ｐゴシック" panose="020B0600070205080204" pitchFamily="34" charset="-128"/>
              </a:rPr>
              <a:t> to </a:t>
            </a:r>
            <a:r>
              <a:rPr lang="fr-FR" altLang="en-US" dirty="0" err="1">
                <a:latin typeface="Arial" panose="020B0604020202020204" pitchFamily="34" charset="0"/>
                <a:ea typeface="ＭＳ Ｐゴシック" panose="020B0600070205080204" pitchFamily="34" charset="-128"/>
              </a:rPr>
              <a:t>be</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using</a:t>
            </a:r>
            <a:r>
              <a:rPr lang="fr-FR" altLang="en-US" dirty="0">
                <a:latin typeface="Arial" panose="020B0604020202020204" pitchFamily="34" charset="0"/>
                <a:ea typeface="ＭＳ Ｐゴシック" panose="020B0600070205080204" pitchFamily="34" charset="-128"/>
              </a:rPr>
              <a:t> the </a:t>
            </a:r>
            <a:r>
              <a:rPr lang="fr-FR" altLang="en-US" dirty="0" err="1">
                <a:latin typeface="Arial" panose="020B0604020202020204" pitchFamily="34" charset="0"/>
                <a:ea typeface="ＭＳ Ｐゴシック" panose="020B0600070205080204" pitchFamily="34" charset="-128"/>
              </a:rPr>
              <a:t>same</a:t>
            </a:r>
            <a:r>
              <a:rPr lang="fr-FR" altLang="en-US" dirty="0">
                <a:latin typeface="Arial" panose="020B0604020202020204" pitchFamily="34" charset="0"/>
                <a:ea typeface="ＭＳ Ｐゴシック" panose="020B0600070205080204" pitchFamily="34" charset="-128"/>
              </a:rPr>
              <a:t> port </a:t>
            </a:r>
            <a:r>
              <a:rPr lang="fr-FR" altLang="en-US" dirty="0" err="1">
                <a:latin typeface="Arial" panose="020B0604020202020204" pitchFamily="34" charset="0"/>
                <a:ea typeface="ＭＳ Ｐゴシック" panose="020B0600070205080204" pitchFamily="34" charset="-128"/>
              </a:rPr>
              <a:t>numbers</a:t>
            </a:r>
            <a:r>
              <a:rPr lang="fr-FR" altLang="en-US" dirty="0">
                <a:latin typeface="Arial" panose="020B0604020202020204" pitchFamily="34" charset="0"/>
                <a:ea typeface="ＭＳ Ｐゴシック" panose="020B0600070205080204" pitchFamily="34" charset="-128"/>
              </a:rPr>
              <a:t> as the </a:t>
            </a:r>
            <a:r>
              <a:rPr lang="fr-FR" altLang="en-US" dirty="0" err="1">
                <a:latin typeface="Arial" panose="020B0604020202020204" pitchFamily="34" charset="0"/>
                <a:ea typeface="ＭＳ Ｐゴシック" panose="020B0600070205080204" pitchFamily="34" charset="-128"/>
              </a:rPr>
              <a:t>old</a:t>
            </a:r>
            <a:r>
              <a:rPr lang="fr-FR" altLang="en-US" dirty="0">
                <a:latin typeface="Arial" panose="020B0604020202020204" pitchFamily="34" charset="0"/>
                <a:ea typeface="ＭＳ Ｐゴシック" panose="020B0600070205080204" pitchFamily="34" charset="-128"/>
              </a:rPr>
              <a:t> </a:t>
            </a:r>
            <a:r>
              <a:rPr lang="fr-FR" altLang="en-US" dirty="0" err="1">
                <a:latin typeface="Arial" panose="020B0604020202020204" pitchFamily="34" charset="0"/>
                <a:ea typeface="ＭＳ Ｐゴシック" panose="020B0600070205080204" pitchFamily="34" charset="-128"/>
              </a:rPr>
              <a:t>connection</a:t>
            </a:r>
            <a:r>
              <a:rPr lang="fr-FR" altLang="en-US" dirty="0">
                <a:latin typeface="Arial" panose="020B0604020202020204" pitchFamily="34" charset="0"/>
                <a:ea typeface="ＭＳ Ｐゴシック" panose="020B0600070205080204" pitchFamily="34" charset="-128"/>
              </a:rPr>
              <a:t>) </a:t>
            </a:r>
          </a:p>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17</a:t>
            </a:fld>
            <a:endParaRPr lang="en-US"/>
          </a:p>
        </p:txBody>
      </p:sp>
    </p:spTree>
    <p:extLst>
      <p:ext uri="{BB962C8B-B14F-4D97-AF65-F5344CB8AC3E}">
        <p14:creationId xmlns:p14="http://schemas.microsoft.com/office/powerpoint/2010/main" val="379391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750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70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66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lstStyle/>
          <a:p>
            <a:r>
              <a:rPr lang="en-US"/>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275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6A8080-423F-4EF2-8325-F756662D597C}" type="slidenum">
              <a:rPr kumimoji="0" lang="de-AT"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AT"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535941" y="1701588"/>
            <a:ext cx="11120123" cy="719369"/>
          </a:xfrm>
        </p:spPr>
        <p:txBody>
          <a:bodyPr>
            <a:normAutofit/>
          </a:bodyPr>
          <a:lstStyle>
            <a:lvl1pPr marL="0" indent="0" algn="ctr">
              <a:buNone/>
              <a:defRPr sz="28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535941" y="3250433"/>
            <a:ext cx="11120123" cy="719369"/>
          </a:xfrm>
        </p:spPr>
        <p:txBody>
          <a:bodyPr>
            <a:noAutofit/>
          </a:bodyPr>
          <a:lstStyle>
            <a:lvl1pPr marL="273050" indent="-273050" algn="ctr" defTabSz="385753" rtl="0" eaLnBrk="1" latinLnBrk="0" hangingPunct="1">
              <a:lnSpc>
                <a:spcPct val="90000"/>
              </a:lnSpc>
              <a:spcBef>
                <a:spcPts val="422"/>
              </a:spcBef>
              <a:buFont typeface="Wingdings 2" pitchFamily="18" charset="2"/>
              <a:buNone/>
              <a:defRPr lang="en-US" sz="2400" b="0" kern="1200" dirty="0" smtClean="0">
                <a:solidFill>
                  <a:srgbClr val="000000"/>
                </a:solidFill>
                <a:latin typeface="TeXGyreAdventor" charset="0"/>
                <a:ea typeface="Microsoft JhengHei" panose="020B0604030504040204" pitchFamily="34" charset="-120"/>
                <a:cs typeface="+mn-cs"/>
              </a:defRPr>
            </a:lvl1pPr>
            <a:lvl2pPr marL="153591" indent="-153591" algn="ctr" defTabSz="385753" rtl="0" eaLnBrk="1" latinLnBrk="0" hangingPunct="1">
              <a:lnSpc>
                <a:spcPct val="90000"/>
              </a:lnSpc>
              <a:spcBef>
                <a:spcPts val="422"/>
              </a:spcBef>
              <a:buFont typeface="Wingdings 2" pitchFamily="18" charset="2"/>
              <a:buNone/>
              <a:defRPr lang="en-US" sz="24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337542" lvl="1" indent="-153591" eaLnBrk="1" hangingPunct="1"/>
            <a:r>
              <a:rPr lang="en-US" sz="1125" dirty="0">
                <a:solidFill>
                  <a:srgbClr val="0070C0"/>
                </a:solidFill>
              </a:rPr>
              <a:t>Starting Out With CPP (7</a:t>
            </a:r>
            <a:r>
              <a:rPr lang="en-US" sz="1125" baseline="30000" dirty="0">
                <a:solidFill>
                  <a:srgbClr val="0070C0"/>
                </a:solidFill>
              </a:rPr>
              <a:t>th </a:t>
            </a:r>
            <a:r>
              <a:rPr lang="en-US" sz="1125" dirty="0">
                <a:solidFill>
                  <a:srgbClr val="0070C0"/>
                </a:solidFill>
              </a:rPr>
              <a:t> or 8</a:t>
            </a:r>
            <a:r>
              <a:rPr lang="en-US" sz="1125" baseline="30000" dirty="0">
                <a:solidFill>
                  <a:srgbClr val="0070C0"/>
                </a:solidFill>
              </a:rPr>
              <a:t>th</a:t>
            </a:r>
            <a:r>
              <a:rPr lang="en-US" sz="1125"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2397129" y="4386269"/>
            <a:ext cx="2343151"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6959605" y="4386269"/>
            <a:ext cx="2343151" cy="2219325"/>
          </a:xfrm>
        </p:spPr>
        <p:txBody>
          <a:bodyPr/>
          <a:lstStyle/>
          <a:p>
            <a:endParaRPr lang="en-GB"/>
          </a:p>
        </p:txBody>
      </p:sp>
    </p:spTree>
    <p:extLst>
      <p:ext uri="{BB962C8B-B14F-4D97-AF65-F5344CB8AC3E}">
        <p14:creationId xmlns:p14="http://schemas.microsoft.com/office/powerpoint/2010/main" val="10386759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591745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ubhan.ullah@nu.edu.pk"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oleObject" Target="../embeddings/oleObject2.bin"/><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marL="130175" indent="0" algn="ctr">
              <a:lnSpc>
                <a:spcPct val="110000"/>
              </a:lnSpc>
              <a:spcBef>
                <a:spcPct val="0"/>
              </a:spcBef>
              <a:buNone/>
            </a:pPr>
            <a:r>
              <a:rPr lang="en-US" sz="3500" b="1" dirty="0">
                <a:solidFill>
                  <a:srgbClr val="0000A3"/>
                </a:solidFill>
                <a:latin typeface="+mj-lt"/>
                <a:ea typeface="+mj-ea"/>
                <a:cs typeface="Calibri" panose="020F0502020204030204" pitchFamily="34" charset="0"/>
              </a:rPr>
              <a:t>Week11_Lecture1 (Chapter3) </a:t>
            </a:r>
          </a:p>
          <a:p>
            <a:pPr marL="130175" indent="0" algn="ctr">
              <a:lnSpc>
                <a:spcPct val="85000"/>
              </a:lnSpc>
              <a:buNone/>
            </a:pPr>
            <a:r>
              <a:rPr lang="en-US" altLang="en-US" sz="4300" dirty="0">
                <a:solidFill>
                  <a:srgbClr val="000099"/>
                </a:solidFill>
              </a:rPr>
              <a:t>Transport Layer</a:t>
            </a:r>
          </a:p>
          <a:p>
            <a:pPr marL="130175" indent="0" algn="ctr">
              <a:buNone/>
            </a:pPr>
            <a:r>
              <a:rPr lang="en-US" sz="3500" dirty="0">
                <a:latin typeface="Calibri" panose="020F0502020204030204" pitchFamily="34" charset="0"/>
                <a:cs typeface="Calibri" panose="020F0502020204030204" pitchFamily="34" charset="0"/>
              </a:rPr>
              <a:t>                           </a:t>
            </a:r>
          </a:p>
          <a:p>
            <a:pPr marL="130175" indent="0" algn="ctr">
              <a:lnSpc>
                <a:spcPct val="110000"/>
              </a:lnSpc>
              <a:spcBef>
                <a:spcPct val="0"/>
              </a:spcBef>
              <a:buNone/>
            </a:pPr>
            <a:r>
              <a:rPr lang="en-US" sz="3500" b="1" dirty="0">
                <a:solidFill>
                  <a:srgbClr val="0000A3"/>
                </a:solidFill>
                <a:latin typeface="+mj-lt"/>
                <a:ea typeface="+mj-ea"/>
                <a:cs typeface="Calibri" panose="020F0502020204030204" pitchFamily="34" charset="0"/>
              </a:rPr>
              <a:t>Subhan Ullah, PhD</a:t>
            </a:r>
          </a:p>
          <a:p>
            <a:pPr marL="130175" indent="0" algn="ctr">
              <a:buNone/>
            </a:pPr>
            <a:r>
              <a:rPr lang="en-US" sz="3300" dirty="0">
                <a:latin typeface="Calibri" panose="020F0502020204030204" pitchFamily="34" charset="0"/>
                <a:cs typeface="Calibri" panose="020F0502020204030204" pitchFamily="34" charset="0"/>
                <a:hlinkClick r:id="rId2"/>
              </a:rPr>
              <a:t>subhan.ullah@nu.edu.pk</a:t>
            </a:r>
            <a:endParaRPr lang="en-US" sz="3300" dirty="0">
              <a:latin typeface="Calibri" panose="020F0502020204030204" pitchFamily="34" charset="0"/>
              <a:cs typeface="Calibri" panose="020F0502020204030204" pitchFamily="34" charset="0"/>
            </a:endParaRPr>
          </a:p>
          <a:p>
            <a:pPr marL="130175" indent="0" algn="ctr">
              <a:buNone/>
            </a:pPr>
            <a:endParaRPr lang="en-US" sz="4600" b="1" dirty="0">
              <a:solidFill>
                <a:srgbClr val="0000A3"/>
              </a:solidFill>
              <a:latin typeface="+mj-lt"/>
              <a:ea typeface="+mj-ea"/>
              <a:cs typeface="Calibri" panose="020F0502020204030204" pitchFamily="34" charset="0"/>
            </a:endParaRPr>
          </a:p>
          <a:p>
            <a:pPr marL="130175" indent="0" algn="ctr">
              <a:lnSpc>
                <a:spcPct val="110000"/>
              </a:lnSpc>
              <a:spcBef>
                <a:spcPct val="0"/>
              </a:spcBef>
              <a:buNone/>
            </a:pPr>
            <a:r>
              <a:rPr lang="en-US" sz="3900" b="1" dirty="0">
                <a:solidFill>
                  <a:srgbClr val="0000A3"/>
                </a:solidFill>
                <a:latin typeface="+mj-lt"/>
                <a:ea typeface="+mj-ea"/>
                <a:cs typeface="Calibri" panose="020F0502020204030204" pitchFamily="34" charset="0"/>
              </a:rPr>
              <a:t>BS(Computer Science) Spring-2024</a:t>
            </a:r>
            <a:endParaRPr lang="en-US" dirty="0"/>
          </a:p>
        </p:txBody>
      </p:sp>
      <p:sp>
        <p:nvSpPr>
          <p:cNvPr id="6" name="Title 5"/>
          <p:cNvSpPr>
            <a:spLocks noGrp="1"/>
          </p:cNvSpPr>
          <p:nvPr>
            <p:ph type="title"/>
          </p:nvPr>
        </p:nvSpPr>
        <p:spPr/>
        <p:txBody>
          <a:bodyPr>
            <a:normAutofit/>
          </a:bodyPr>
          <a:lstStyle/>
          <a:p>
            <a:pPr algn="ctr"/>
            <a:r>
              <a:rPr lang="en-US" sz="5400" u="sng" dirty="0"/>
              <a:t>Computer Networks </a:t>
            </a:r>
          </a:p>
        </p:txBody>
      </p:sp>
      <p:pic>
        <p:nvPicPr>
          <p:cNvPr id="9" name="Picture 8" descr="A close up of a logo&#10;&#10;Description automatically generated">
            <a:extLst>
              <a:ext uri="{FF2B5EF4-FFF2-40B4-BE49-F238E27FC236}">
                <a16:creationId xmlns:a16="http://schemas.microsoft.com/office/drawing/2014/main" id="{DB104364-806D-4D0B-BACF-04FC83E27E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240" y="451821"/>
            <a:ext cx="2194560" cy="548640"/>
          </a:xfrm>
          <a:prstGeom prst="rect">
            <a:avLst/>
          </a:prstGeom>
        </p:spPr>
      </p:pic>
      <p:pic>
        <p:nvPicPr>
          <p:cNvPr id="10" name="Picture 9">
            <a:extLst>
              <a:ext uri="{FF2B5EF4-FFF2-40B4-BE49-F238E27FC236}">
                <a16:creationId xmlns:a16="http://schemas.microsoft.com/office/drawing/2014/main" id="{17A1AC7E-78F7-4460-B8BA-207FE0CD5C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51505"/>
            <a:ext cx="2194561" cy="548640"/>
          </a:xfrm>
          <a:prstGeom prst="rect">
            <a:avLst/>
          </a:prstGeom>
        </p:spPr>
      </p:pic>
      <p:sp>
        <p:nvSpPr>
          <p:cNvPr id="8"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a:xfrm>
            <a:off x="9219616" y="6443089"/>
            <a:ext cx="2743200" cy="365125"/>
          </a:xfrm>
        </p:spPr>
        <p:txBody>
          <a:bodyPr/>
          <a:lstStyle/>
          <a:p>
            <a:r>
              <a:rPr lang="en-US" dirty="0"/>
              <a:t>Transport Layer: 3-1</a:t>
            </a:r>
          </a:p>
        </p:txBody>
      </p:sp>
    </p:spTree>
    <p:extLst>
      <p:ext uri="{BB962C8B-B14F-4D97-AF65-F5344CB8AC3E}">
        <p14:creationId xmlns:p14="http://schemas.microsoft.com/office/powerpoint/2010/main" val="90152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ct val="0"/>
              </a:spcBef>
              <a:defRPr/>
            </a:pPr>
            <a:r>
              <a:rPr lang="en-GB" altLang="en-US" b="1" dirty="0"/>
              <a:t>PUSH Flag</a:t>
            </a:r>
          </a:p>
          <a:p>
            <a:pPr marL="685800" lvl="1" indent="-342900">
              <a:spcBef>
                <a:spcPct val="0"/>
              </a:spcBef>
              <a:defRPr/>
            </a:pPr>
            <a:r>
              <a:rPr lang="en-US" altLang="en-US" dirty="0"/>
              <a:t>The sending application informs TCP that data should be sent immediately</a:t>
            </a:r>
          </a:p>
          <a:p>
            <a:pPr marL="685800" lvl="1" indent="-342900">
              <a:spcBef>
                <a:spcPct val="0"/>
              </a:spcBef>
              <a:defRPr/>
            </a:pPr>
            <a:r>
              <a:rPr lang="en-US" altLang="en-US" dirty="0"/>
              <a:t>The PSH flag in the TCP header informs the receiving host that the data should be pushed up to the receiving application immediately</a:t>
            </a:r>
          </a:p>
          <a:p>
            <a:pPr marL="342900" indent="-342900">
              <a:spcBef>
                <a:spcPct val="0"/>
              </a:spcBef>
              <a:defRPr/>
            </a:pPr>
            <a:r>
              <a:rPr lang="en-GB" altLang="en-US" b="1" dirty="0"/>
              <a:t>Urgent Data</a:t>
            </a:r>
            <a:endParaRPr lang="en-GB" altLang="en-US" dirty="0"/>
          </a:p>
          <a:p>
            <a:pPr lvl="1">
              <a:spcBef>
                <a:spcPct val="0"/>
              </a:spcBef>
              <a:defRPr/>
            </a:pPr>
            <a:r>
              <a:rPr lang="en-GB" altLang="en-US" dirty="0"/>
              <a:t>DEL or CTRL-C to break off a remote computation</a:t>
            </a:r>
          </a:p>
          <a:p>
            <a:pPr lvl="1">
              <a:spcBef>
                <a:spcPct val="0"/>
              </a:spcBef>
              <a:defRPr/>
            </a:pPr>
            <a:r>
              <a:rPr lang="en-GB" altLang="en-US" dirty="0"/>
              <a:t>Use URGENT flag – Transmit everything right now</a:t>
            </a:r>
          </a:p>
          <a:p>
            <a:pPr lvl="1">
              <a:spcBef>
                <a:spcPct val="0"/>
              </a:spcBef>
              <a:defRPr/>
            </a:pPr>
            <a:r>
              <a:rPr lang="en-GB" altLang="en-US" dirty="0"/>
              <a:t>Receiving application is interrupted </a:t>
            </a:r>
            <a:endParaRPr lang="en-US" dirty="0"/>
          </a:p>
          <a:p>
            <a:endParaRPr lang="en-US" dirty="0"/>
          </a:p>
        </p:txBody>
      </p:sp>
      <p:sp>
        <p:nvSpPr>
          <p:cNvPr id="3" name="Title 2"/>
          <p:cNvSpPr>
            <a:spLocks noGrp="1"/>
          </p:cNvSpPr>
          <p:nvPr>
            <p:ph type="title"/>
          </p:nvPr>
        </p:nvSpPr>
        <p:spPr/>
        <p:txBody>
          <a:bodyPr>
            <a:normAutofit/>
          </a:bodyPr>
          <a:lstStyle/>
          <a:p>
            <a:r>
              <a:rPr lang="en-US" dirty="0"/>
              <a:t>TCP segment structure (Flags)</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44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fr-FR" altLang="en-US" dirty="0"/>
              <a:t>TCP </a:t>
            </a:r>
            <a:r>
              <a:rPr lang="fr-FR" altLang="en-US" dirty="0" err="1"/>
              <a:t>views</a:t>
            </a:r>
            <a:r>
              <a:rPr lang="fr-FR" altLang="en-US" dirty="0"/>
              <a:t> data as an </a:t>
            </a:r>
            <a:r>
              <a:rPr lang="fr-FR" altLang="en-US" dirty="0" err="1"/>
              <a:t>unstructured</a:t>
            </a:r>
            <a:r>
              <a:rPr lang="fr-FR" altLang="en-US" dirty="0"/>
              <a:t>, but </a:t>
            </a:r>
            <a:r>
              <a:rPr lang="fr-FR" altLang="en-US" dirty="0" err="1"/>
              <a:t>ordered</a:t>
            </a:r>
            <a:r>
              <a:rPr lang="fr-FR" altLang="en-US" dirty="0"/>
              <a:t>, </a:t>
            </a:r>
            <a:r>
              <a:rPr lang="fr-FR" altLang="en-US" dirty="0" err="1"/>
              <a:t>stream</a:t>
            </a:r>
            <a:r>
              <a:rPr lang="fr-FR" altLang="en-US" dirty="0"/>
              <a:t> of bytes </a:t>
            </a:r>
          </a:p>
          <a:p>
            <a:r>
              <a:rPr lang="fr-FR" altLang="en-US" dirty="0" err="1"/>
              <a:t>Sequence</a:t>
            </a:r>
            <a:r>
              <a:rPr lang="fr-FR" altLang="en-US" dirty="0"/>
              <a:t> </a:t>
            </a:r>
            <a:r>
              <a:rPr lang="fr-FR" altLang="en-US" dirty="0" err="1"/>
              <a:t>numbers</a:t>
            </a:r>
            <a:r>
              <a:rPr lang="fr-FR" altLang="en-US" dirty="0"/>
              <a:t> are over the </a:t>
            </a:r>
            <a:r>
              <a:rPr lang="fr-FR" altLang="en-US" dirty="0" err="1"/>
              <a:t>stream</a:t>
            </a:r>
            <a:r>
              <a:rPr lang="fr-FR" altLang="en-US" dirty="0"/>
              <a:t> of </a:t>
            </a:r>
            <a:r>
              <a:rPr lang="fr-FR" altLang="en-US" dirty="0" err="1"/>
              <a:t>transmitted</a:t>
            </a:r>
            <a:r>
              <a:rPr lang="fr-FR" altLang="en-US" dirty="0"/>
              <a:t> bytes and </a:t>
            </a:r>
            <a:r>
              <a:rPr lang="fr-FR" altLang="en-US" i="1" dirty="0"/>
              <a:t>not </a:t>
            </a:r>
            <a:r>
              <a:rPr lang="fr-FR" altLang="en-US" dirty="0"/>
              <a:t>over the </a:t>
            </a:r>
            <a:r>
              <a:rPr lang="fr-FR" altLang="en-US" dirty="0" err="1"/>
              <a:t>series</a:t>
            </a:r>
            <a:r>
              <a:rPr lang="fr-FR" altLang="en-US" dirty="0"/>
              <a:t> of </a:t>
            </a:r>
            <a:r>
              <a:rPr lang="fr-FR" altLang="en-US" dirty="0" err="1"/>
              <a:t>transmitted</a:t>
            </a:r>
            <a:r>
              <a:rPr lang="fr-FR" altLang="en-US" dirty="0"/>
              <a:t> segments</a:t>
            </a:r>
          </a:p>
          <a:p>
            <a:r>
              <a:rPr lang="fr-FR" altLang="en-US" dirty="0"/>
              <a:t>The </a:t>
            </a:r>
            <a:r>
              <a:rPr lang="fr-FR" altLang="en-US" dirty="0" err="1"/>
              <a:t>sequence</a:t>
            </a:r>
            <a:r>
              <a:rPr lang="fr-FR" altLang="en-US" dirty="0"/>
              <a:t> </a:t>
            </a:r>
            <a:r>
              <a:rPr lang="fr-FR" altLang="en-US" dirty="0" err="1"/>
              <a:t>number</a:t>
            </a:r>
            <a:r>
              <a:rPr lang="fr-FR" altLang="en-US" dirty="0"/>
              <a:t> for a segment </a:t>
            </a:r>
            <a:r>
              <a:rPr lang="fr-FR" altLang="en-US" dirty="0" err="1"/>
              <a:t>is</a:t>
            </a:r>
            <a:r>
              <a:rPr lang="fr-FR" altLang="en-US" dirty="0"/>
              <a:t> </a:t>
            </a:r>
            <a:r>
              <a:rPr lang="fr-FR" altLang="en-US" dirty="0" err="1"/>
              <a:t>therefore</a:t>
            </a:r>
            <a:r>
              <a:rPr lang="fr-FR" altLang="en-US" dirty="0"/>
              <a:t> the byte-</a:t>
            </a:r>
            <a:r>
              <a:rPr lang="fr-FR" altLang="en-US" dirty="0" err="1"/>
              <a:t>stream</a:t>
            </a:r>
            <a:r>
              <a:rPr lang="fr-FR" altLang="en-US" dirty="0"/>
              <a:t> </a:t>
            </a:r>
            <a:r>
              <a:rPr lang="fr-FR" altLang="en-US" dirty="0" err="1"/>
              <a:t>number</a:t>
            </a:r>
            <a:r>
              <a:rPr lang="fr-FR" altLang="en-US" dirty="0"/>
              <a:t> of the first byte in the segment </a:t>
            </a:r>
          </a:p>
          <a:p>
            <a:r>
              <a:rPr lang="fr-FR" altLang="en-US" dirty="0"/>
              <a:t>A </a:t>
            </a:r>
            <a:r>
              <a:rPr lang="fr-FR" altLang="en-US" dirty="0" err="1"/>
              <a:t>process</a:t>
            </a:r>
            <a:r>
              <a:rPr lang="fr-FR" altLang="en-US" dirty="0"/>
              <a:t> in Host A </a:t>
            </a:r>
            <a:r>
              <a:rPr lang="fr-FR" altLang="en-US" dirty="0" err="1"/>
              <a:t>wants</a:t>
            </a:r>
            <a:r>
              <a:rPr lang="fr-FR" altLang="en-US" dirty="0"/>
              <a:t> to </a:t>
            </a:r>
            <a:r>
              <a:rPr lang="fr-FR" altLang="en-US" dirty="0" err="1"/>
              <a:t>send</a:t>
            </a:r>
            <a:r>
              <a:rPr lang="fr-FR" altLang="en-US" dirty="0"/>
              <a:t> a </a:t>
            </a:r>
            <a:r>
              <a:rPr lang="fr-FR" altLang="en-US" dirty="0" err="1"/>
              <a:t>stream</a:t>
            </a:r>
            <a:r>
              <a:rPr lang="fr-FR" altLang="en-US" dirty="0"/>
              <a:t> of data to a </a:t>
            </a:r>
            <a:r>
              <a:rPr lang="fr-FR" altLang="en-US" dirty="0" err="1"/>
              <a:t>process</a:t>
            </a:r>
            <a:r>
              <a:rPr lang="fr-FR" altLang="en-US" dirty="0"/>
              <a:t> in Host B </a:t>
            </a:r>
          </a:p>
          <a:p>
            <a:r>
              <a:rPr lang="fr-FR" altLang="en-US" dirty="0" err="1"/>
              <a:t>Example</a:t>
            </a:r>
            <a:r>
              <a:rPr lang="fr-FR" altLang="en-US" dirty="0"/>
              <a:t>: The TCP in Host A </a:t>
            </a:r>
            <a:r>
              <a:rPr lang="fr-FR" altLang="en-US" dirty="0" err="1"/>
              <a:t>will</a:t>
            </a:r>
            <a:r>
              <a:rPr lang="fr-FR" altLang="en-US" dirty="0"/>
              <a:t> </a:t>
            </a:r>
            <a:r>
              <a:rPr lang="fr-FR" altLang="en-US" dirty="0" err="1"/>
              <a:t>implicitly</a:t>
            </a:r>
            <a:r>
              <a:rPr lang="fr-FR" altLang="en-US" dirty="0"/>
              <a:t> </a:t>
            </a:r>
            <a:r>
              <a:rPr lang="fr-FR" altLang="en-US" dirty="0" err="1"/>
              <a:t>number</a:t>
            </a:r>
            <a:r>
              <a:rPr lang="fr-FR" altLang="en-US" dirty="0"/>
              <a:t> </a:t>
            </a:r>
            <a:r>
              <a:rPr lang="fr-FR" altLang="en-US" dirty="0" err="1"/>
              <a:t>each</a:t>
            </a:r>
            <a:r>
              <a:rPr lang="fr-FR" altLang="en-US" dirty="0"/>
              <a:t> byte in the data </a:t>
            </a:r>
            <a:r>
              <a:rPr lang="fr-FR" altLang="en-US" dirty="0" err="1"/>
              <a:t>stream</a:t>
            </a:r>
            <a:endParaRPr lang="fr-FR" altLang="en-US" dirty="0"/>
          </a:p>
          <a:p>
            <a:pPr lvl="1"/>
            <a:r>
              <a:rPr lang="fr-FR" altLang="en-US" dirty="0"/>
              <a:t>For a file </a:t>
            </a:r>
            <a:r>
              <a:rPr lang="fr-FR" altLang="en-US" dirty="0" err="1"/>
              <a:t>consisting</a:t>
            </a:r>
            <a:r>
              <a:rPr lang="fr-FR" altLang="en-US" dirty="0"/>
              <a:t> of 500,000 bytes, </a:t>
            </a:r>
          </a:p>
          <a:p>
            <a:pPr lvl="1"/>
            <a:r>
              <a:rPr lang="fr-FR" altLang="en-US" dirty="0"/>
              <a:t>MSS </a:t>
            </a:r>
            <a:r>
              <a:rPr lang="fr-FR" altLang="en-US" dirty="0" err="1"/>
              <a:t>being</a:t>
            </a:r>
            <a:r>
              <a:rPr lang="fr-FR" altLang="en-US" dirty="0"/>
              <a:t> 1,000 bytes, and </a:t>
            </a:r>
            <a:r>
              <a:rPr lang="fr-FR" altLang="en-US" dirty="0" err="1"/>
              <a:t>that</a:t>
            </a:r>
            <a:r>
              <a:rPr lang="fr-FR" altLang="en-US" dirty="0"/>
              <a:t> the first byte of the data </a:t>
            </a:r>
            <a:r>
              <a:rPr lang="fr-FR" altLang="en-US" dirty="0" err="1"/>
              <a:t>stream</a:t>
            </a:r>
            <a:r>
              <a:rPr lang="fr-FR" altLang="en-US" dirty="0"/>
              <a:t> </a:t>
            </a:r>
            <a:r>
              <a:rPr lang="fr-FR" altLang="en-US" dirty="0" err="1"/>
              <a:t>is</a:t>
            </a:r>
            <a:r>
              <a:rPr lang="fr-FR" altLang="en-US" dirty="0"/>
              <a:t> </a:t>
            </a:r>
            <a:r>
              <a:rPr lang="fr-FR" altLang="en-US" dirty="0" err="1"/>
              <a:t>numbered</a:t>
            </a:r>
            <a:r>
              <a:rPr lang="fr-FR" altLang="en-US" dirty="0"/>
              <a:t> 0 </a:t>
            </a:r>
          </a:p>
          <a:p>
            <a:pPr lvl="1"/>
            <a:r>
              <a:rPr lang="fr-FR" altLang="en-US" dirty="0"/>
              <a:t>TCP </a:t>
            </a:r>
            <a:r>
              <a:rPr lang="fr-FR" altLang="en-US" dirty="0" err="1"/>
              <a:t>constructs</a:t>
            </a:r>
            <a:r>
              <a:rPr lang="fr-FR" altLang="en-US" dirty="0"/>
              <a:t> 500 segments out of the data </a:t>
            </a:r>
            <a:r>
              <a:rPr lang="fr-FR" altLang="en-US" dirty="0" err="1"/>
              <a:t>stream</a:t>
            </a:r>
            <a:r>
              <a:rPr lang="fr-FR" altLang="en-US" dirty="0"/>
              <a:t> </a:t>
            </a:r>
          </a:p>
          <a:p>
            <a:endParaRPr lang="fr-FR" altLang="en-US" dirty="0"/>
          </a:p>
          <a:p>
            <a:endParaRPr lang="fr-FR" altLang="en-US" dirty="0"/>
          </a:p>
          <a:p>
            <a:endParaRPr lang="en-US" dirty="0"/>
          </a:p>
        </p:txBody>
      </p:sp>
      <p:sp>
        <p:nvSpPr>
          <p:cNvPr id="3" name="Title 2"/>
          <p:cNvSpPr>
            <a:spLocks noGrp="1"/>
          </p:cNvSpPr>
          <p:nvPr>
            <p:ph type="title"/>
          </p:nvPr>
        </p:nvSpPr>
        <p:spPr/>
        <p:txBody>
          <a:bodyPr/>
          <a:lstStyle/>
          <a:p>
            <a:r>
              <a:rPr lang="fr-FR" altLang="en-US" dirty="0" err="1"/>
              <a:t>Sequence</a:t>
            </a:r>
            <a:r>
              <a:rPr lang="fr-FR" altLang="en-US" dirty="0"/>
              <a:t> </a:t>
            </a:r>
            <a:r>
              <a:rPr lang="fr-FR" altLang="en-US" dirty="0" err="1"/>
              <a:t>Numbers</a:t>
            </a:r>
            <a:r>
              <a:rPr lang="fr-FR" altLang="en-US" dirty="0"/>
              <a:t> </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778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en-US" dirty="0"/>
              <a:t>TCP </a:t>
            </a:r>
            <a:r>
              <a:rPr lang="fr-FR" altLang="en-US" dirty="0" err="1"/>
              <a:t>Sequence</a:t>
            </a:r>
            <a:r>
              <a:rPr lang="fr-FR" altLang="en-US" dirty="0"/>
              <a:t> </a:t>
            </a:r>
            <a:r>
              <a:rPr lang="fr-FR" altLang="en-US" dirty="0" err="1"/>
              <a:t>Numbers</a:t>
            </a:r>
            <a:r>
              <a:rPr lang="fr-FR" altLang="en-US" dirty="0"/>
              <a:t> </a:t>
            </a:r>
            <a:endParaRPr lang="en-US" dirty="0"/>
          </a:p>
        </p:txBody>
      </p:sp>
      <p:pic>
        <p:nvPicPr>
          <p:cNvPr id="5" name="Image 3" descr="Screen Shot 2015-09-27 at 11.44.04.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925879" y="1490801"/>
            <a:ext cx="5181600" cy="150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sz="half" idx="2"/>
          </p:nvPr>
        </p:nvSpPr>
        <p:spPr>
          <a:xfrm>
            <a:off x="914400" y="1346443"/>
            <a:ext cx="5181600" cy="4351338"/>
          </a:xfrm>
        </p:spPr>
        <p:txBody>
          <a:bodyPr/>
          <a:lstStyle/>
          <a:p>
            <a:endParaRPr lang="fr-FR" altLang="en-US" sz="3600" baseline="30000" dirty="0"/>
          </a:p>
          <a:p>
            <a:r>
              <a:rPr lang="fr-FR" altLang="en-US" sz="3600" baseline="30000" dirty="0"/>
              <a:t>The first segment </a:t>
            </a:r>
            <a:r>
              <a:rPr lang="fr-FR" altLang="en-US" sz="3600" baseline="30000" dirty="0" err="1"/>
              <a:t>gets</a:t>
            </a:r>
            <a:r>
              <a:rPr lang="fr-FR" altLang="en-US" sz="3600" baseline="30000" dirty="0"/>
              <a:t> </a:t>
            </a:r>
            <a:r>
              <a:rPr lang="fr-FR" altLang="en-US" sz="3600" baseline="30000" dirty="0" err="1"/>
              <a:t>assigned</a:t>
            </a:r>
            <a:r>
              <a:rPr lang="fr-FR" altLang="en-US" sz="3600" baseline="30000" dirty="0"/>
              <a:t> </a:t>
            </a:r>
            <a:r>
              <a:rPr lang="fr-FR" altLang="en-US" sz="3600" baseline="30000" dirty="0" err="1"/>
              <a:t>sequence</a:t>
            </a:r>
            <a:r>
              <a:rPr lang="fr-FR" altLang="en-US" sz="3600" baseline="30000" dirty="0"/>
              <a:t> </a:t>
            </a:r>
            <a:r>
              <a:rPr lang="fr-FR" altLang="en-US" sz="3600" baseline="30000" dirty="0" err="1"/>
              <a:t>number</a:t>
            </a:r>
            <a:r>
              <a:rPr lang="fr-FR" altLang="en-US" sz="3600" baseline="30000" dirty="0"/>
              <a:t> 0, the second segment </a:t>
            </a:r>
            <a:r>
              <a:rPr lang="fr-FR" altLang="en-US" sz="3600" baseline="30000" dirty="0" err="1"/>
              <a:t>gets</a:t>
            </a:r>
            <a:r>
              <a:rPr lang="fr-FR" altLang="en-US" sz="3600" baseline="30000" dirty="0"/>
              <a:t> </a:t>
            </a:r>
            <a:r>
              <a:rPr lang="fr-FR" altLang="en-US" sz="3600" baseline="30000" dirty="0" err="1"/>
              <a:t>assigned</a:t>
            </a:r>
            <a:r>
              <a:rPr lang="fr-FR" altLang="en-US" sz="3600" baseline="30000" dirty="0"/>
              <a:t> </a:t>
            </a:r>
            <a:r>
              <a:rPr lang="fr-FR" altLang="en-US" sz="3600" baseline="30000" dirty="0" err="1"/>
              <a:t>sequence</a:t>
            </a:r>
            <a:r>
              <a:rPr lang="fr-FR" altLang="en-US" sz="3600" baseline="30000" dirty="0"/>
              <a:t> </a:t>
            </a:r>
            <a:r>
              <a:rPr lang="fr-FR" altLang="en-US" sz="3600" baseline="30000" dirty="0" err="1"/>
              <a:t>number</a:t>
            </a:r>
            <a:r>
              <a:rPr lang="fr-FR" altLang="en-US" sz="3600" baseline="30000" dirty="0"/>
              <a:t> 1,000, the </a:t>
            </a:r>
            <a:r>
              <a:rPr lang="fr-FR" altLang="en-US" sz="3600" baseline="30000" dirty="0" err="1"/>
              <a:t>third</a:t>
            </a:r>
            <a:r>
              <a:rPr lang="fr-FR" altLang="en-US" sz="3600" baseline="30000" dirty="0"/>
              <a:t> segment </a:t>
            </a:r>
            <a:r>
              <a:rPr lang="fr-FR" altLang="en-US" sz="3600" baseline="30000" dirty="0" err="1"/>
              <a:t>gets</a:t>
            </a:r>
            <a:r>
              <a:rPr lang="fr-FR" altLang="en-US" sz="3600" baseline="30000" dirty="0"/>
              <a:t> </a:t>
            </a:r>
            <a:r>
              <a:rPr lang="fr-FR" altLang="en-US" sz="3600" baseline="30000" dirty="0" err="1"/>
              <a:t>assigned</a:t>
            </a:r>
            <a:r>
              <a:rPr lang="fr-FR" altLang="en-US" sz="3600" baseline="30000" dirty="0"/>
              <a:t> </a:t>
            </a:r>
            <a:r>
              <a:rPr lang="fr-FR" altLang="en-US" sz="3600" baseline="30000" dirty="0" err="1"/>
              <a:t>sequence</a:t>
            </a:r>
            <a:r>
              <a:rPr lang="fr-FR" altLang="en-US" sz="3600" baseline="30000" dirty="0"/>
              <a:t> </a:t>
            </a:r>
            <a:r>
              <a:rPr lang="fr-FR" altLang="en-US" sz="3600" baseline="30000" dirty="0" err="1"/>
              <a:t>number</a:t>
            </a:r>
            <a:r>
              <a:rPr lang="fr-FR" altLang="en-US" sz="3600" baseline="30000" dirty="0"/>
              <a:t> 2,000, and </a:t>
            </a:r>
            <a:r>
              <a:rPr lang="fr-FR" altLang="en-US" sz="3600" baseline="30000" dirty="0" err="1"/>
              <a:t>so</a:t>
            </a:r>
            <a:r>
              <a:rPr lang="fr-FR" altLang="en-US" sz="3600" baseline="30000" dirty="0"/>
              <a:t> on</a:t>
            </a:r>
            <a:endParaRPr lang="en-US" sz="3600" dirty="0"/>
          </a:p>
          <a:p>
            <a:endParaRPr lang="en-US" dirty="0"/>
          </a:p>
          <a:p>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061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t>TCP </a:t>
            </a:r>
            <a:r>
              <a:rPr lang="fr-FR" dirty="0" err="1"/>
              <a:t>is</a:t>
            </a:r>
            <a:r>
              <a:rPr lang="fr-FR" dirty="0"/>
              <a:t> full-duplex, </a:t>
            </a:r>
            <a:r>
              <a:rPr lang="fr-FR" dirty="0" err="1"/>
              <a:t>so</a:t>
            </a:r>
            <a:r>
              <a:rPr lang="fr-FR" dirty="0"/>
              <a:t> </a:t>
            </a:r>
            <a:r>
              <a:rPr lang="fr-FR" dirty="0" err="1"/>
              <a:t>that</a:t>
            </a:r>
            <a:r>
              <a:rPr lang="fr-FR" dirty="0"/>
              <a:t> Host A </a:t>
            </a:r>
            <a:r>
              <a:rPr lang="fr-FR" dirty="0" err="1"/>
              <a:t>may</a:t>
            </a:r>
            <a:r>
              <a:rPr lang="fr-FR" dirty="0"/>
              <a:t> </a:t>
            </a:r>
            <a:r>
              <a:rPr lang="fr-FR" dirty="0" err="1"/>
              <a:t>be</a:t>
            </a:r>
            <a:r>
              <a:rPr lang="fr-FR" dirty="0"/>
              <a:t> </a:t>
            </a:r>
            <a:r>
              <a:rPr lang="fr-FR" dirty="0" err="1"/>
              <a:t>receiving</a:t>
            </a:r>
            <a:r>
              <a:rPr lang="fr-FR" dirty="0"/>
              <a:t> data </a:t>
            </a:r>
            <a:r>
              <a:rPr lang="fr-FR" dirty="0" err="1"/>
              <a:t>from</a:t>
            </a:r>
            <a:r>
              <a:rPr lang="fr-FR" dirty="0"/>
              <a:t> Host B </a:t>
            </a:r>
            <a:r>
              <a:rPr lang="fr-FR" dirty="0" err="1"/>
              <a:t>while</a:t>
            </a:r>
            <a:r>
              <a:rPr lang="fr-FR" dirty="0"/>
              <a:t> </a:t>
            </a:r>
            <a:r>
              <a:rPr lang="fr-FR" dirty="0" err="1"/>
              <a:t>it</a:t>
            </a:r>
            <a:r>
              <a:rPr lang="fr-FR" dirty="0"/>
              <a:t> </a:t>
            </a:r>
            <a:r>
              <a:rPr lang="fr-FR" dirty="0" err="1"/>
              <a:t>sends</a:t>
            </a:r>
            <a:r>
              <a:rPr lang="fr-FR" dirty="0"/>
              <a:t> data to Host B (as part of the </a:t>
            </a:r>
            <a:r>
              <a:rPr lang="fr-FR" dirty="0" err="1"/>
              <a:t>same</a:t>
            </a:r>
            <a:r>
              <a:rPr lang="fr-FR" dirty="0"/>
              <a:t> TCP </a:t>
            </a:r>
            <a:r>
              <a:rPr lang="fr-FR" dirty="0" err="1"/>
              <a:t>connection</a:t>
            </a:r>
            <a:r>
              <a:rPr lang="fr-FR" dirty="0"/>
              <a:t>). </a:t>
            </a:r>
          </a:p>
          <a:p>
            <a:endParaRPr lang="en-US" dirty="0"/>
          </a:p>
        </p:txBody>
      </p:sp>
      <p:sp>
        <p:nvSpPr>
          <p:cNvPr id="2" name="Title 1"/>
          <p:cNvSpPr>
            <a:spLocks noGrp="1"/>
          </p:cNvSpPr>
          <p:nvPr>
            <p:ph type="title"/>
          </p:nvPr>
        </p:nvSpPr>
        <p:spPr/>
        <p:txBody>
          <a:bodyPr/>
          <a:lstStyle/>
          <a:p>
            <a:r>
              <a:rPr lang="fr-FR" altLang="en-US" dirty="0"/>
              <a:t>Full duplex</a:t>
            </a:r>
            <a:endParaRPr lang="en-US" dirty="0"/>
          </a:p>
        </p:txBody>
      </p:sp>
      <p:sp>
        <p:nvSpPr>
          <p:cNvPr id="5" name="Slide Number Placeholder 4"/>
          <p:cNvSpPr>
            <a:spLocks noGrp="1"/>
          </p:cNvSpPr>
          <p:nvPr>
            <p:ph type="sldNum" sz="quarter" idx="4"/>
          </p:nvPr>
        </p:nvSpPr>
        <p:spPr/>
        <p:txBody>
          <a:bodyPr/>
          <a:lstStyle/>
          <a:p>
            <a:r>
              <a:rPr lang="en-US"/>
              <a:t>Transport Layer: 3-</a:t>
            </a:r>
            <a:fld id="{C4204591-24BD-A542-B9D5-F8D8A88D2FEE}" type="slidenum">
              <a:rPr lang="en-US" smtClean="0"/>
              <a:pPr/>
              <a:t>13</a:t>
            </a:fld>
            <a:endParaRPr lang="en-US" dirty="0"/>
          </a:p>
        </p:txBody>
      </p:sp>
      <p:sp>
        <p:nvSpPr>
          <p:cNvPr id="16" name="Line 20"/>
          <p:cNvSpPr>
            <a:spLocks noChangeShapeType="1"/>
          </p:cNvSpPr>
          <p:nvPr/>
        </p:nvSpPr>
        <p:spPr bwMode="auto">
          <a:xfrm>
            <a:off x="3359894" y="4343400"/>
            <a:ext cx="426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graphicFrame>
        <p:nvGraphicFramePr>
          <p:cNvPr id="17" name="Object 22"/>
          <p:cNvGraphicFramePr>
            <a:graphicFrameLocks noChangeAspect="1"/>
          </p:cNvGraphicFramePr>
          <p:nvPr/>
        </p:nvGraphicFramePr>
        <p:xfrm>
          <a:off x="2750294" y="3733800"/>
          <a:ext cx="838200" cy="757238"/>
        </p:xfrm>
        <a:graphic>
          <a:graphicData uri="http://schemas.openxmlformats.org/presentationml/2006/ole">
            <mc:AlternateContent xmlns:mc="http://schemas.openxmlformats.org/markup-compatibility/2006">
              <mc:Choice xmlns:v="urn:schemas-microsoft-com:vml" Requires="v">
                <p:oleObj name="Clip" r:id="rId3" imgW="1259840" imgH="1136073" progId="MS_ClipArt_Gallery.2">
                  <p:embed/>
                </p:oleObj>
              </mc:Choice>
              <mc:Fallback>
                <p:oleObj name="Clip" r:id="rId3" imgW="1259840" imgH="1136073" progId="MS_ClipArt_Gallery.2">
                  <p:embed/>
                  <p:pic>
                    <p:nvPicPr>
                      <p:cNvPr id="17"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0294" y="3733800"/>
                        <a:ext cx="838200"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 name="Object 23"/>
          <p:cNvGraphicFramePr>
            <a:graphicFrameLocks noChangeAspect="1"/>
          </p:cNvGraphicFramePr>
          <p:nvPr/>
        </p:nvGraphicFramePr>
        <p:xfrm>
          <a:off x="7627094" y="3733800"/>
          <a:ext cx="838200" cy="757238"/>
        </p:xfrm>
        <a:graphic>
          <a:graphicData uri="http://schemas.openxmlformats.org/presentationml/2006/ole">
            <mc:AlternateContent xmlns:mc="http://schemas.openxmlformats.org/markup-compatibility/2006">
              <mc:Choice xmlns:v="urn:schemas-microsoft-com:vml" Requires="v">
                <p:oleObj name="Clip" r:id="rId5" imgW="1259840" imgH="1136073" progId="MS_ClipArt_Gallery.2">
                  <p:embed/>
                </p:oleObj>
              </mc:Choice>
              <mc:Fallback>
                <p:oleObj name="Clip" r:id="rId5" imgW="1259840" imgH="1136073" progId="MS_ClipArt_Gallery.2">
                  <p:embed/>
                  <p:pic>
                    <p:nvPicPr>
                      <p:cNvPr id="18"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7094" y="3733800"/>
                        <a:ext cx="838200"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9" name="Rectangle 24"/>
          <p:cNvSpPr>
            <a:spLocks noChangeArrowheads="1"/>
          </p:cNvSpPr>
          <p:nvPr/>
        </p:nvSpPr>
        <p:spPr bwMode="auto">
          <a:xfrm>
            <a:off x="3664694" y="3657600"/>
            <a:ext cx="1219200" cy="381000"/>
          </a:xfrm>
          <a:prstGeom prst="rect">
            <a:avLst/>
          </a:prstGeom>
          <a:solidFill>
            <a:srgbClr val="99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800" dirty="0"/>
              <a:t>Data for B</a:t>
            </a:r>
            <a:endParaRPr lang="en-US" altLang="en-US" sz="2800" dirty="0">
              <a:latin typeface="Times New Roman" panose="02020603050405020304" pitchFamily="18" charset="0"/>
            </a:endParaRPr>
          </a:p>
        </p:txBody>
      </p:sp>
      <p:sp>
        <p:nvSpPr>
          <p:cNvPr id="20" name="Text Box 26"/>
          <p:cNvSpPr txBox="1">
            <a:spLocks noChangeArrowheads="1"/>
          </p:cNvSpPr>
          <p:nvPr/>
        </p:nvSpPr>
        <p:spPr bwMode="auto">
          <a:xfrm>
            <a:off x="2826494" y="4572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spcBef>
                <a:spcPct val="20000"/>
              </a:spcBef>
              <a:buChar char="•"/>
              <a:tabLst>
                <a:tab pos="1995488" algn="l"/>
                <a:tab pos="4113213" algn="l"/>
                <a:tab pos="4799013" algn="l"/>
                <a:tab pos="8634413" algn="r"/>
              </a:tabLst>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tabLst>
                <a:tab pos="1995488" algn="l"/>
                <a:tab pos="4113213" algn="l"/>
                <a:tab pos="4799013" algn="l"/>
                <a:tab pos="8634413" algn="r"/>
              </a:tabLst>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tabLst>
                <a:tab pos="1995488" algn="l"/>
                <a:tab pos="4113213" algn="l"/>
                <a:tab pos="4799013" algn="l"/>
                <a:tab pos="8634413" algn="r"/>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FontTx/>
              <a:buNone/>
            </a:pPr>
            <a:r>
              <a:rPr lang="en-US" altLang="en-US" sz="2400" dirty="0">
                <a:solidFill>
                  <a:srgbClr val="000000"/>
                </a:solidFill>
              </a:rPr>
              <a:t>A</a:t>
            </a:r>
          </a:p>
        </p:txBody>
      </p:sp>
      <p:sp>
        <p:nvSpPr>
          <p:cNvPr id="21" name="Text Box 27"/>
          <p:cNvSpPr txBox="1">
            <a:spLocks noChangeArrowheads="1"/>
          </p:cNvSpPr>
          <p:nvPr/>
        </p:nvSpPr>
        <p:spPr bwMode="auto">
          <a:xfrm>
            <a:off x="7779494" y="4495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spcBef>
                <a:spcPct val="20000"/>
              </a:spcBef>
              <a:buChar char="•"/>
              <a:tabLst>
                <a:tab pos="1995488" algn="l"/>
                <a:tab pos="4113213" algn="l"/>
                <a:tab pos="4799013" algn="l"/>
                <a:tab pos="8634413" algn="r"/>
              </a:tabLst>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tabLst>
                <a:tab pos="1995488" algn="l"/>
                <a:tab pos="4113213" algn="l"/>
                <a:tab pos="4799013" algn="l"/>
                <a:tab pos="8634413" algn="r"/>
              </a:tabLst>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tabLst>
                <a:tab pos="1995488" algn="l"/>
                <a:tab pos="4113213" algn="l"/>
                <a:tab pos="4799013" algn="l"/>
                <a:tab pos="8634413" algn="r"/>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FontTx/>
              <a:buNone/>
            </a:pPr>
            <a:r>
              <a:rPr lang="en-US" altLang="en-US" sz="2400">
                <a:solidFill>
                  <a:srgbClr val="000000"/>
                </a:solidFill>
              </a:rPr>
              <a:t>B</a:t>
            </a:r>
          </a:p>
        </p:txBody>
      </p:sp>
      <p:grpSp>
        <p:nvGrpSpPr>
          <p:cNvPr id="22" name="Group 33"/>
          <p:cNvGrpSpPr>
            <a:grpSpLocks/>
          </p:cNvGrpSpPr>
          <p:nvPr/>
        </p:nvGrpSpPr>
        <p:grpSpPr bwMode="auto">
          <a:xfrm>
            <a:off x="5493494" y="4495800"/>
            <a:ext cx="1905000" cy="381000"/>
            <a:chOff x="2448" y="3744"/>
            <a:chExt cx="1200" cy="240"/>
          </a:xfrm>
        </p:grpSpPr>
        <p:sp>
          <p:nvSpPr>
            <p:cNvPr id="23" name="Rectangle 28"/>
            <p:cNvSpPr>
              <a:spLocks noChangeArrowheads="1"/>
            </p:cNvSpPr>
            <p:nvPr/>
          </p:nvSpPr>
          <p:spPr bwMode="auto">
            <a:xfrm>
              <a:off x="2448" y="3744"/>
              <a:ext cx="768" cy="240"/>
            </a:xfrm>
            <a:prstGeom prst="rect">
              <a:avLst/>
            </a:prstGeom>
            <a:solidFill>
              <a:srgbClr val="99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800" dirty="0"/>
                <a:t>Data for A</a:t>
              </a:r>
            </a:p>
          </p:txBody>
        </p:sp>
        <p:sp>
          <p:nvSpPr>
            <p:cNvPr id="24" name="Rectangle 31"/>
            <p:cNvSpPr>
              <a:spLocks noChangeArrowheads="1"/>
            </p:cNvSpPr>
            <p:nvPr/>
          </p:nvSpPr>
          <p:spPr bwMode="auto">
            <a:xfrm>
              <a:off x="3216" y="3744"/>
              <a:ext cx="432" cy="240"/>
            </a:xfrm>
            <a:prstGeom prst="rect">
              <a:avLst/>
            </a:prstGeom>
            <a:solidFill>
              <a:srgbClr val="66FF33"/>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800"/>
                <a:t>ACK</a:t>
              </a:r>
            </a:p>
          </p:txBody>
        </p:sp>
      </p:grpSp>
      <p:sp>
        <p:nvSpPr>
          <p:cNvPr id="25" name="Rectangle 32"/>
          <p:cNvSpPr>
            <a:spLocks noChangeArrowheads="1"/>
          </p:cNvSpPr>
          <p:nvPr/>
        </p:nvSpPr>
        <p:spPr bwMode="auto">
          <a:xfrm>
            <a:off x="3664694" y="5181600"/>
            <a:ext cx="685800" cy="381000"/>
          </a:xfrm>
          <a:prstGeom prst="rect">
            <a:avLst/>
          </a:prstGeom>
          <a:solidFill>
            <a:srgbClr val="66FF33"/>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800" dirty="0"/>
              <a:t>ACK</a:t>
            </a:r>
          </a:p>
        </p:txBody>
      </p:sp>
    </p:spTree>
    <p:extLst>
      <p:ext uri="{BB962C8B-B14F-4D97-AF65-F5344CB8AC3E}">
        <p14:creationId xmlns:p14="http://schemas.microsoft.com/office/powerpoint/2010/main" val="62678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8.33333E-7 -1.11111E-6 L 0.35 -1.11111E-6 " pathEditMode="relative" rAng="0" ptsTypes="AA">
                                      <p:cBhvr>
                                        <p:cTn id="10" dur="2000" fill="hold"/>
                                        <p:tgtEl>
                                          <p:spTgt spid="19"/>
                                        </p:tgtEl>
                                        <p:attrNameLst>
                                          <p:attrName>ppt_x</p:attrName>
                                          <p:attrName>ppt_y</p:attrName>
                                        </p:attrNameLst>
                                      </p:cBhvr>
                                      <p:rCtr x="17500"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4.16667E-6 -3.33333E-6 L -0.30417 -3.33333E-6 " pathEditMode="relative" rAng="0" ptsTypes="AA">
                                      <p:cBhvr>
                                        <p:cTn id="18" dur="2000" fill="hold"/>
                                        <p:tgtEl>
                                          <p:spTgt spid="22"/>
                                        </p:tgtEl>
                                        <p:attrNameLst>
                                          <p:attrName>ppt_x</p:attrName>
                                          <p:attrName>ppt_y</p:attrName>
                                        </p:attrNameLst>
                                      </p:cBhvr>
                                      <p:rCtr x="-15208"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1" nodeType="clickEffect">
                                  <p:stCondLst>
                                    <p:cond delay="0"/>
                                  </p:stCondLst>
                                  <p:childTnLst>
                                    <p:animMotion origin="layout" path="M 4.16667E-6 -3.33333E-6 L 0.3875 -3.33333E-6 " pathEditMode="relative" rAng="0" ptsTypes="AA">
                                      <p:cBhvr>
                                        <p:cTn id="26" dur="2000" fill="hold"/>
                                        <p:tgtEl>
                                          <p:spTgt spid="25"/>
                                        </p:tgtEl>
                                        <p:attrNameLst>
                                          <p:attrName>ppt_x</p:attrName>
                                          <p:attrName>ppt_y</p:attrName>
                                        </p:attrNameLst>
                                      </p:cBhvr>
                                      <p:rCtr x="193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5" grpId="0" animBg="1"/>
      <p:bldP spid="2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fr-FR" altLang="en-US" dirty="0"/>
              <a:t>Host </a:t>
            </a:r>
            <a:r>
              <a:rPr lang="fr-FR" altLang="en-US" dirty="0">
                <a:solidFill>
                  <a:srgbClr val="FF0000"/>
                </a:solidFill>
              </a:rPr>
              <a:t>A</a:t>
            </a:r>
            <a:r>
              <a:rPr lang="fr-FR" altLang="en-US" dirty="0"/>
              <a:t> has </a:t>
            </a:r>
            <a:r>
              <a:rPr lang="fr-FR" altLang="en-US" dirty="0" err="1"/>
              <a:t>received</a:t>
            </a:r>
            <a:r>
              <a:rPr lang="fr-FR" altLang="en-US" dirty="0"/>
              <a:t> all bytes </a:t>
            </a:r>
            <a:r>
              <a:rPr lang="fr-FR" altLang="en-US" dirty="0" err="1"/>
              <a:t>numbered</a:t>
            </a:r>
            <a:r>
              <a:rPr lang="fr-FR" altLang="en-US" dirty="0"/>
              <a:t> 0 </a:t>
            </a:r>
            <a:r>
              <a:rPr lang="fr-FR" altLang="en-US" dirty="0" err="1"/>
              <a:t>through</a:t>
            </a:r>
            <a:r>
              <a:rPr lang="fr-FR" altLang="en-US" dirty="0"/>
              <a:t> 535 </a:t>
            </a:r>
            <a:r>
              <a:rPr lang="fr-FR" altLang="en-US" dirty="0" err="1"/>
              <a:t>from</a:t>
            </a:r>
            <a:r>
              <a:rPr lang="fr-FR" altLang="en-US" dirty="0"/>
              <a:t> </a:t>
            </a:r>
            <a:r>
              <a:rPr lang="fr-FR" altLang="en-US" dirty="0">
                <a:solidFill>
                  <a:srgbClr val="FF0000"/>
                </a:solidFill>
              </a:rPr>
              <a:t>B</a:t>
            </a:r>
            <a:endParaRPr lang="fr-FR" altLang="en-US" dirty="0"/>
          </a:p>
          <a:p>
            <a:pPr>
              <a:defRPr/>
            </a:pPr>
            <a:r>
              <a:rPr lang="fr-FR" altLang="en-US" dirty="0"/>
              <a:t>Host </a:t>
            </a:r>
            <a:r>
              <a:rPr lang="fr-FR" altLang="en-US" dirty="0">
                <a:solidFill>
                  <a:srgbClr val="FF0000"/>
                </a:solidFill>
              </a:rPr>
              <a:t>A</a:t>
            </a:r>
            <a:r>
              <a:rPr lang="fr-FR" altLang="en-US" dirty="0"/>
              <a:t> has </a:t>
            </a:r>
            <a:r>
              <a:rPr lang="fr-FR" altLang="en-US" dirty="0" err="1"/>
              <a:t>also</a:t>
            </a:r>
            <a:r>
              <a:rPr lang="fr-FR" altLang="en-US" dirty="0"/>
              <a:t> </a:t>
            </a:r>
            <a:r>
              <a:rPr lang="fr-FR" altLang="en-US" dirty="0" err="1"/>
              <a:t>received</a:t>
            </a:r>
            <a:r>
              <a:rPr lang="fr-FR" altLang="en-US" dirty="0"/>
              <a:t> </a:t>
            </a:r>
            <a:r>
              <a:rPr lang="fr-FR" altLang="en-US" dirty="0" err="1"/>
              <a:t>another</a:t>
            </a:r>
            <a:r>
              <a:rPr lang="fr-FR" altLang="en-US" dirty="0"/>
              <a:t> segment </a:t>
            </a:r>
            <a:r>
              <a:rPr lang="fr-FR" altLang="en-US" dirty="0" err="1"/>
              <a:t>containing</a:t>
            </a:r>
            <a:r>
              <a:rPr lang="fr-FR" altLang="en-US" dirty="0"/>
              <a:t> bytes 900 </a:t>
            </a:r>
            <a:r>
              <a:rPr lang="fr-FR" altLang="en-US" dirty="0" err="1"/>
              <a:t>through</a:t>
            </a:r>
            <a:r>
              <a:rPr lang="fr-FR" altLang="en-US" dirty="0"/>
              <a:t> 1,000 </a:t>
            </a:r>
          </a:p>
          <a:p>
            <a:pPr lvl="1">
              <a:defRPr/>
            </a:pPr>
            <a:r>
              <a:rPr lang="fr-FR" altLang="en-US" sz="2800" dirty="0"/>
              <a:t>For </a:t>
            </a:r>
            <a:r>
              <a:rPr lang="fr-FR" altLang="en-US" sz="2800" dirty="0" err="1"/>
              <a:t>some</a:t>
            </a:r>
            <a:r>
              <a:rPr lang="fr-FR" altLang="en-US" sz="2800" dirty="0"/>
              <a:t> </a:t>
            </a:r>
            <a:r>
              <a:rPr lang="fr-FR" altLang="en-US" sz="2800" dirty="0" err="1"/>
              <a:t>reason</a:t>
            </a:r>
            <a:r>
              <a:rPr lang="fr-FR" altLang="en-US" sz="2800" dirty="0"/>
              <a:t> Host </a:t>
            </a:r>
            <a:r>
              <a:rPr lang="fr-FR" altLang="en-US" sz="2800" dirty="0">
                <a:solidFill>
                  <a:srgbClr val="FF0000"/>
                </a:solidFill>
              </a:rPr>
              <a:t>A</a:t>
            </a:r>
            <a:r>
              <a:rPr lang="fr-FR" altLang="en-US" sz="2800" dirty="0"/>
              <a:t> has not </a:t>
            </a:r>
            <a:r>
              <a:rPr lang="fr-FR" altLang="en-US" sz="2800" dirty="0" err="1"/>
              <a:t>yet</a:t>
            </a:r>
            <a:r>
              <a:rPr lang="fr-FR" altLang="en-US" sz="2800" dirty="0"/>
              <a:t> </a:t>
            </a:r>
            <a:r>
              <a:rPr lang="fr-FR" altLang="en-US" sz="2800" dirty="0" err="1"/>
              <a:t>received</a:t>
            </a:r>
            <a:r>
              <a:rPr lang="fr-FR" altLang="en-US" sz="2800" dirty="0"/>
              <a:t> bytes 536 </a:t>
            </a:r>
            <a:r>
              <a:rPr lang="fr-FR" altLang="en-US" sz="2800" dirty="0" err="1"/>
              <a:t>through</a:t>
            </a:r>
            <a:r>
              <a:rPr lang="fr-FR" altLang="en-US" sz="2800" dirty="0"/>
              <a:t> 899</a:t>
            </a:r>
          </a:p>
          <a:p>
            <a:pPr lvl="1">
              <a:defRPr/>
            </a:pPr>
            <a:r>
              <a:rPr lang="fr-FR" altLang="en-US" sz="2800" dirty="0" err="1"/>
              <a:t>What</a:t>
            </a:r>
            <a:r>
              <a:rPr lang="fr-FR" altLang="en-US" sz="2800" dirty="0"/>
              <a:t> </a:t>
            </a:r>
            <a:r>
              <a:rPr lang="fr-FR" altLang="en-US" sz="2800" dirty="0" err="1"/>
              <a:t>does</a:t>
            </a:r>
            <a:r>
              <a:rPr lang="fr-FR" altLang="en-US" sz="2800" dirty="0"/>
              <a:t> Host </a:t>
            </a:r>
            <a:r>
              <a:rPr lang="fr-FR" altLang="en-US" sz="2800" dirty="0">
                <a:solidFill>
                  <a:srgbClr val="FF0000"/>
                </a:solidFill>
              </a:rPr>
              <a:t>A</a:t>
            </a:r>
            <a:r>
              <a:rPr lang="fr-FR" altLang="en-US" sz="2800" dirty="0"/>
              <a:t> put in the </a:t>
            </a:r>
            <a:r>
              <a:rPr lang="fr-FR" altLang="en-US" sz="2800" dirty="0" err="1"/>
              <a:t>acknowledgment</a:t>
            </a:r>
            <a:r>
              <a:rPr lang="fr-FR" altLang="en-US" sz="2800" dirty="0"/>
              <a:t> </a:t>
            </a:r>
            <a:r>
              <a:rPr lang="fr-FR" altLang="en-US" sz="2800" dirty="0" err="1"/>
              <a:t>number</a:t>
            </a:r>
            <a:r>
              <a:rPr lang="fr-FR" altLang="en-US" sz="2800" dirty="0"/>
              <a:t> </a:t>
            </a:r>
            <a:r>
              <a:rPr lang="fr-FR" altLang="en-US" sz="2800" dirty="0" err="1"/>
              <a:t>field</a:t>
            </a:r>
            <a:r>
              <a:rPr lang="fr-FR" altLang="en-US" sz="2800" dirty="0"/>
              <a:t> of the </a:t>
            </a:r>
            <a:r>
              <a:rPr lang="fr-FR" altLang="en-US" sz="2800" dirty="0" err="1"/>
              <a:t>next</a:t>
            </a:r>
            <a:r>
              <a:rPr lang="fr-FR" altLang="en-US" sz="2800" dirty="0"/>
              <a:t> segment </a:t>
            </a:r>
            <a:r>
              <a:rPr lang="fr-FR" altLang="en-US" sz="2800" dirty="0" err="1"/>
              <a:t>it</a:t>
            </a:r>
            <a:r>
              <a:rPr lang="fr-FR" altLang="en-US" sz="2800" dirty="0"/>
              <a:t> </a:t>
            </a:r>
            <a:r>
              <a:rPr lang="fr-FR" altLang="en-US" sz="2800" dirty="0" err="1"/>
              <a:t>sends</a:t>
            </a:r>
            <a:r>
              <a:rPr lang="fr-FR" altLang="en-US" sz="2800" dirty="0"/>
              <a:t> to </a:t>
            </a:r>
            <a:r>
              <a:rPr lang="fr-FR" altLang="en-US" sz="2800" dirty="0">
                <a:solidFill>
                  <a:srgbClr val="FF0000"/>
                </a:solidFill>
              </a:rPr>
              <a:t>B</a:t>
            </a:r>
            <a:r>
              <a:rPr lang="fr-FR" altLang="en-US" sz="2800" dirty="0"/>
              <a:t>?</a:t>
            </a:r>
          </a:p>
          <a:p>
            <a:pPr>
              <a:defRPr/>
            </a:pPr>
            <a:r>
              <a:rPr lang="en-US" altLang="en-US" dirty="0">
                <a:solidFill>
                  <a:srgbClr val="FF3300"/>
                </a:solidFill>
              </a:rPr>
              <a:t>A’s next segment to B will contain 536 in the acknowledgment</a:t>
            </a:r>
          </a:p>
          <a:p>
            <a:pPr>
              <a:spcBef>
                <a:spcPct val="0"/>
              </a:spcBef>
              <a:buFontTx/>
              <a:buNone/>
            </a:pPr>
            <a:r>
              <a:rPr lang="en-US" altLang="en-US" dirty="0">
                <a:solidFill>
                  <a:srgbClr val="FF3300"/>
                </a:solidFill>
              </a:rPr>
              <a:t>number field</a:t>
            </a:r>
          </a:p>
          <a:p>
            <a:endParaRPr lang="en-US" dirty="0"/>
          </a:p>
        </p:txBody>
      </p:sp>
      <p:sp>
        <p:nvSpPr>
          <p:cNvPr id="3" name="Title 2"/>
          <p:cNvSpPr>
            <a:spLocks noGrp="1"/>
          </p:cNvSpPr>
          <p:nvPr>
            <p:ph type="title"/>
          </p:nvPr>
        </p:nvSpPr>
        <p:spPr/>
        <p:txBody>
          <a:bodyPr/>
          <a:lstStyle/>
          <a:p>
            <a:r>
              <a:rPr lang="fr-FR" altLang="en-US" dirty="0" err="1"/>
              <a:t>Acknowledgment</a:t>
            </a:r>
            <a:r>
              <a:rPr lang="fr-FR" altLang="en-US" dirty="0"/>
              <a:t> </a:t>
            </a:r>
            <a:r>
              <a:rPr lang="fr-FR" altLang="en-US" dirty="0" err="1"/>
              <a:t>numbers</a:t>
            </a:r>
            <a:r>
              <a:rPr lang="fr-FR" altLang="en-US" dirty="0"/>
              <a:t> (</a:t>
            </a:r>
            <a:r>
              <a:rPr lang="fr-FR" altLang="en-US" dirty="0" err="1"/>
              <a:t>Example</a:t>
            </a:r>
            <a:r>
              <a:rPr lang="fr-FR" altLang="en-US" dirty="0"/>
              <a:t>)</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472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719097"/>
            <a:ext cx="10515600" cy="4351338"/>
          </a:xfrm>
        </p:spPr>
        <p:txBody>
          <a:bodyPr>
            <a:normAutofit fontScale="85000" lnSpcReduction="20000"/>
          </a:bodyPr>
          <a:lstStyle/>
          <a:p>
            <a:pPr>
              <a:defRPr/>
            </a:pPr>
            <a:r>
              <a:rPr lang="fr-FR" sz="3000" dirty="0">
                <a:solidFill>
                  <a:srgbClr val="FF0000"/>
                </a:solidFill>
              </a:rPr>
              <a:t>A</a:t>
            </a:r>
            <a:r>
              <a:rPr lang="fr-FR" sz="3000" dirty="0"/>
              <a:t> </a:t>
            </a:r>
            <a:r>
              <a:rPr lang="fr-FR" sz="3000" dirty="0" err="1"/>
              <a:t>sends</a:t>
            </a:r>
            <a:r>
              <a:rPr lang="fr-FR" sz="3000" dirty="0"/>
              <a:t> a segment to </a:t>
            </a:r>
            <a:r>
              <a:rPr lang="fr-FR" sz="3000" dirty="0">
                <a:solidFill>
                  <a:srgbClr val="FF0000"/>
                </a:solidFill>
              </a:rPr>
              <a:t>B</a:t>
            </a:r>
            <a:r>
              <a:rPr lang="fr-FR" sz="3000" dirty="0"/>
              <a:t>, </a:t>
            </a:r>
            <a:r>
              <a:rPr lang="fr-FR" sz="3000" dirty="0" err="1"/>
              <a:t>what</a:t>
            </a:r>
            <a:r>
              <a:rPr lang="fr-FR" sz="3000" dirty="0"/>
              <a:t> </a:t>
            </a:r>
            <a:r>
              <a:rPr lang="fr-FR" sz="3000" dirty="0" err="1"/>
              <a:t>would</a:t>
            </a:r>
            <a:r>
              <a:rPr lang="fr-FR" sz="3000" dirty="0"/>
              <a:t> </a:t>
            </a:r>
            <a:r>
              <a:rPr lang="fr-FR" sz="3000" dirty="0">
                <a:solidFill>
                  <a:srgbClr val="FF0000"/>
                </a:solidFill>
              </a:rPr>
              <a:t>B</a:t>
            </a:r>
            <a:r>
              <a:rPr lang="fr-FR" sz="3000" dirty="0"/>
              <a:t> put in the </a:t>
            </a:r>
            <a:r>
              <a:rPr lang="fr-FR" sz="3000" dirty="0" err="1"/>
              <a:t>Ack</a:t>
            </a:r>
            <a:r>
              <a:rPr lang="fr-FR" sz="3000" dirty="0"/>
              <a:t> </a:t>
            </a:r>
            <a:r>
              <a:rPr lang="fr-FR" sz="3000" dirty="0" err="1"/>
              <a:t>sequence</a:t>
            </a:r>
            <a:r>
              <a:rPr lang="fr-FR" sz="3000" dirty="0"/>
              <a:t> </a:t>
            </a:r>
            <a:r>
              <a:rPr lang="fr-FR" sz="3000" dirty="0" err="1"/>
              <a:t>number</a:t>
            </a:r>
            <a:r>
              <a:rPr lang="fr-FR" sz="3000" dirty="0"/>
              <a:t> in the </a:t>
            </a:r>
            <a:r>
              <a:rPr lang="fr-FR" sz="3000" dirty="0" err="1"/>
              <a:t>next</a:t>
            </a:r>
            <a:r>
              <a:rPr lang="fr-FR" sz="3000" dirty="0"/>
              <a:t> segment </a:t>
            </a:r>
            <a:r>
              <a:rPr lang="fr-FR" sz="3000" dirty="0" err="1"/>
              <a:t>it</a:t>
            </a:r>
            <a:r>
              <a:rPr lang="fr-FR" sz="3000" dirty="0"/>
              <a:t> </a:t>
            </a:r>
            <a:r>
              <a:rPr lang="fr-FR" sz="3000" dirty="0" err="1"/>
              <a:t>sends</a:t>
            </a:r>
            <a:r>
              <a:rPr lang="fr-FR" sz="3000" dirty="0"/>
              <a:t> to </a:t>
            </a:r>
            <a:r>
              <a:rPr lang="fr-FR" sz="3000" dirty="0">
                <a:solidFill>
                  <a:srgbClr val="FF0000"/>
                </a:solidFill>
              </a:rPr>
              <a:t>A</a:t>
            </a:r>
            <a:r>
              <a:rPr lang="fr-FR" sz="3000" dirty="0"/>
              <a:t>? </a:t>
            </a:r>
          </a:p>
          <a:p>
            <a:pPr lvl="1">
              <a:defRPr/>
            </a:pPr>
            <a:r>
              <a:rPr lang="fr-FR" sz="3000" i="1" dirty="0" err="1"/>
              <a:t>next</a:t>
            </a:r>
            <a:r>
              <a:rPr lang="fr-FR" sz="3000" i="1" dirty="0"/>
              <a:t> byte Host </a:t>
            </a:r>
            <a:r>
              <a:rPr lang="fr-FR" sz="3000" i="1" dirty="0">
                <a:solidFill>
                  <a:srgbClr val="FF0000"/>
                </a:solidFill>
              </a:rPr>
              <a:t>B </a:t>
            </a:r>
            <a:r>
              <a:rPr lang="fr-FR" sz="3000" i="1" dirty="0" err="1"/>
              <a:t>is</a:t>
            </a:r>
            <a:r>
              <a:rPr lang="fr-FR" sz="3000" i="1" dirty="0"/>
              <a:t> </a:t>
            </a:r>
            <a:r>
              <a:rPr lang="fr-FR" sz="3000" i="1" dirty="0" err="1"/>
              <a:t>expecting</a:t>
            </a:r>
            <a:r>
              <a:rPr lang="fr-FR" sz="3000" i="1" dirty="0"/>
              <a:t> </a:t>
            </a:r>
            <a:r>
              <a:rPr lang="fr-FR" sz="3000" i="1" dirty="0" err="1"/>
              <a:t>from</a:t>
            </a:r>
            <a:r>
              <a:rPr lang="fr-FR" sz="3000" i="1" dirty="0"/>
              <a:t> Host </a:t>
            </a:r>
            <a:r>
              <a:rPr lang="fr-FR" sz="3000" i="1" dirty="0">
                <a:solidFill>
                  <a:srgbClr val="FF0000"/>
                </a:solidFill>
              </a:rPr>
              <a:t>A</a:t>
            </a:r>
            <a:r>
              <a:rPr lang="fr-FR" sz="3000" i="1" dirty="0"/>
              <a:t> </a:t>
            </a:r>
          </a:p>
          <a:p>
            <a:pPr>
              <a:defRPr/>
            </a:pPr>
            <a:r>
              <a:rPr lang="fr-FR" sz="3000" dirty="0">
                <a:solidFill>
                  <a:srgbClr val="FF0000"/>
                </a:solidFill>
              </a:rPr>
              <a:t>A</a:t>
            </a:r>
            <a:r>
              <a:rPr lang="fr-FR" sz="3000" dirty="0"/>
              <a:t> </a:t>
            </a:r>
            <a:r>
              <a:rPr lang="fr-FR" sz="3000" dirty="0" err="1"/>
              <a:t>sends</a:t>
            </a:r>
            <a:r>
              <a:rPr lang="fr-FR" sz="3000" dirty="0"/>
              <a:t> a segment to </a:t>
            </a:r>
            <a:r>
              <a:rPr lang="fr-FR" sz="3000" dirty="0">
                <a:solidFill>
                  <a:srgbClr val="FF0000"/>
                </a:solidFill>
              </a:rPr>
              <a:t>B</a:t>
            </a:r>
            <a:r>
              <a:rPr lang="fr-FR" sz="3000" dirty="0"/>
              <a:t>, </a:t>
            </a:r>
            <a:r>
              <a:rPr lang="fr-FR" sz="3000" dirty="0" err="1"/>
              <a:t>what</a:t>
            </a:r>
            <a:r>
              <a:rPr lang="fr-FR" sz="3000" dirty="0"/>
              <a:t> </a:t>
            </a:r>
            <a:r>
              <a:rPr lang="fr-FR" sz="3000" dirty="0" err="1"/>
              <a:t>would</a:t>
            </a:r>
            <a:r>
              <a:rPr lang="fr-FR" sz="3000" dirty="0"/>
              <a:t> </a:t>
            </a:r>
            <a:r>
              <a:rPr lang="fr-FR" sz="3000" dirty="0">
                <a:solidFill>
                  <a:srgbClr val="FF0000"/>
                </a:solidFill>
              </a:rPr>
              <a:t>A</a:t>
            </a:r>
            <a:r>
              <a:rPr lang="fr-FR" sz="3000" dirty="0"/>
              <a:t> put in the </a:t>
            </a:r>
            <a:r>
              <a:rPr lang="fr-FR" sz="3000" dirty="0" err="1"/>
              <a:t>Ack</a:t>
            </a:r>
            <a:r>
              <a:rPr lang="fr-FR" sz="3000" dirty="0"/>
              <a:t> </a:t>
            </a:r>
            <a:r>
              <a:rPr lang="fr-FR" sz="3000" dirty="0" err="1"/>
              <a:t>sequence</a:t>
            </a:r>
            <a:r>
              <a:rPr lang="fr-FR" sz="3000" dirty="0"/>
              <a:t> </a:t>
            </a:r>
            <a:r>
              <a:rPr lang="fr-FR" sz="3000" dirty="0" err="1"/>
              <a:t>number</a:t>
            </a:r>
            <a:r>
              <a:rPr lang="fr-FR" sz="3000" dirty="0"/>
              <a:t> in the </a:t>
            </a:r>
            <a:r>
              <a:rPr lang="fr-FR" sz="3000" dirty="0" err="1"/>
              <a:t>next</a:t>
            </a:r>
            <a:r>
              <a:rPr lang="fr-FR" sz="3000" dirty="0"/>
              <a:t> segment </a:t>
            </a:r>
            <a:r>
              <a:rPr lang="fr-FR" sz="3000" dirty="0" err="1"/>
              <a:t>it</a:t>
            </a:r>
            <a:r>
              <a:rPr lang="fr-FR" sz="3000" dirty="0"/>
              <a:t> </a:t>
            </a:r>
            <a:r>
              <a:rPr lang="fr-FR" sz="3000" dirty="0" err="1"/>
              <a:t>sends</a:t>
            </a:r>
            <a:r>
              <a:rPr lang="fr-FR" sz="3000" dirty="0"/>
              <a:t> to </a:t>
            </a:r>
            <a:r>
              <a:rPr lang="fr-FR" sz="3000" dirty="0">
                <a:solidFill>
                  <a:srgbClr val="FF0000"/>
                </a:solidFill>
              </a:rPr>
              <a:t>B</a:t>
            </a:r>
            <a:r>
              <a:rPr lang="fr-FR" sz="3000" dirty="0"/>
              <a:t>? </a:t>
            </a:r>
          </a:p>
          <a:p>
            <a:pPr lvl="1">
              <a:defRPr/>
            </a:pPr>
            <a:r>
              <a:rPr lang="fr-FR" sz="3000" i="1" dirty="0" err="1"/>
              <a:t>next</a:t>
            </a:r>
            <a:r>
              <a:rPr lang="fr-FR" sz="3000" i="1" dirty="0"/>
              <a:t> byte Host A </a:t>
            </a:r>
            <a:r>
              <a:rPr lang="fr-FR" sz="3000" i="1" dirty="0" err="1"/>
              <a:t>is</a:t>
            </a:r>
            <a:r>
              <a:rPr lang="fr-FR" sz="3000" i="1" dirty="0"/>
              <a:t> </a:t>
            </a:r>
            <a:r>
              <a:rPr lang="fr-FR" sz="3000" i="1" dirty="0" err="1"/>
              <a:t>expecting</a:t>
            </a:r>
            <a:r>
              <a:rPr lang="fr-FR" sz="3000" i="1" dirty="0"/>
              <a:t> </a:t>
            </a:r>
            <a:r>
              <a:rPr lang="fr-FR" sz="3000" i="1" dirty="0" err="1"/>
              <a:t>from</a:t>
            </a:r>
            <a:r>
              <a:rPr lang="fr-FR" sz="3000" i="1" dirty="0"/>
              <a:t> Host B</a:t>
            </a:r>
          </a:p>
          <a:p>
            <a:pPr lvl="1"/>
            <a:r>
              <a:rPr lang="fr-FR" altLang="en-US" sz="3000" dirty="0"/>
              <a:t>Host </a:t>
            </a:r>
            <a:r>
              <a:rPr lang="fr-FR" altLang="en-US" sz="3000" dirty="0">
                <a:solidFill>
                  <a:srgbClr val="FF0000"/>
                </a:solidFill>
              </a:rPr>
              <a:t>A</a:t>
            </a:r>
            <a:r>
              <a:rPr lang="fr-FR" altLang="en-US" sz="3000" dirty="0"/>
              <a:t> has </a:t>
            </a:r>
            <a:r>
              <a:rPr lang="fr-FR" altLang="en-US" sz="3000" dirty="0" err="1"/>
              <a:t>received</a:t>
            </a:r>
            <a:r>
              <a:rPr lang="fr-FR" altLang="en-US" sz="3000" dirty="0"/>
              <a:t> all bytes </a:t>
            </a:r>
            <a:r>
              <a:rPr lang="fr-FR" altLang="en-US" sz="3000" dirty="0" err="1"/>
              <a:t>numbered</a:t>
            </a:r>
            <a:r>
              <a:rPr lang="fr-FR" altLang="en-US" sz="3000" dirty="0"/>
              <a:t> 0 </a:t>
            </a:r>
            <a:r>
              <a:rPr lang="fr-FR" altLang="en-US" sz="3000" dirty="0" err="1"/>
              <a:t>through</a:t>
            </a:r>
            <a:r>
              <a:rPr lang="fr-FR" altLang="en-US" sz="3000" dirty="0"/>
              <a:t> 535 </a:t>
            </a:r>
            <a:r>
              <a:rPr lang="fr-FR" altLang="en-US" sz="3000" dirty="0" err="1"/>
              <a:t>from</a:t>
            </a:r>
            <a:r>
              <a:rPr lang="fr-FR" altLang="en-US" sz="3000" dirty="0"/>
              <a:t> </a:t>
            </a:r>
            <a:r>
              <a:rPr lang="fr-FR" altLang="en-US" sz="3000" dirty="0">
                <a:solidFill>
                  <a:srgbClr val="FF0000"/>
                </a:solidFill>
              </a:rPr>
              <a:t>B</a:t>
            </a:r>
            <a:endParaRPr lang="fr-FR" altLang="en-US" sz="3000" dirty="0"/>
          </a:p>
          <a:p>
            <a:pPr lvl="1"/>
            <a:r>
              <a:rPr lang="fr-FR" altLang="en-US" sz="3000" dirty="0"/>
              <a:t>Host </a:t>
            </a:r>
            <a:r>
              <a:rPr lang="fr-FR" altLang="en-US" sz="3000" dirty="0">
                <a:solidFill>
                  <a:srgbClr val="FF0000"/>
                </a:solidFill>
              </a:rPr>
              <a:t>A</a:t>
            </a:r>
            <a:r>
              <a:rPr lang="fr-FR" altLang="en-US" sz="3000" dirty="0"/>
              <a:t> </a:t>
            </a:r>
            <a:r>
              <a:rPr lang="fr-FR" altLang="en-US" sz="3000" dirty="0" err="1"/>
              <a:t>is</a:t>
            </a:r>
            <a:r>
              <a:rPr lang="fr-FR" altLang="en-US" sz="3000" dirty="0"/>
              <a:t> </a:t>
            </a:r>
            <a:r>
              <a:rPr lang="fr-FR" altLang="en-US" sz="3000" dirty="0" err="1"/>
              <a:t>waiting</a:t>
            </a:r>
            <a:r>
              <a:rPr lang="fr-FR" altLang="en-US" sz="3000" dirty="0"/>
              <a:t> for byte 536 and all the </a:t>
            </a:r>
            <a:r>
              <a:rPr lang="fr-FR" altLang="en-US" sz="3000" dirty="0" err="1"/>
              <a:t>subsequent</a:t>
            </a:r>
            <a:r>
              <a:rPr lang="fr-FR" altLang="en-US" sz="3000" dirty="0"/>
              <a:t> bytes in Host </a:t>
            </a:r>
            <a:r>
              <a:rPr lang="fr-FR" altLang="en-US" sz="3000" dirty="0" err="1">
                <a:solidFill>
                  <a:srgbClr val="FF0000"/>
                </a:solidFill>
              </a:rPr>
              <a:t>B</a:t>
            </a:r>
            <a:r>
              <a:rPr lang="fr-FR" altLang="fr-FR" sz="3000" dirty="0" err="1">
                <a:solidFill>
                  <a:srgbClr val="FF0000"/>
                </a:solidFill>
              </a:rPr>
              <a:t>’</a:t>
            </a:r>
            <a:r>
              <a:rPr lang="fr-FR" altLang="en-US" sz="3000" dirty="0" err="1"/>
              <a:t>s</a:t>
            </a:r>
            <a:r>
              <a:rPr lang="fr-FR" altLang="en-US" sz="3000" dirty="0"/>
              <a:t> data </a:t>
            </a:r>
            <a:r>
              <a:rPr lang="fr-FR" altLang="en-US" sz="3000" dirty="0" err="1"/>
              <a:t>stream</a:t>
            </a:r>
            <a:r>
              <a:rPr lang="fr-FR" altLang="en-US" sz="3000" dirty="0"/>
              <a:t> </a:t>
            </a:r>
          </a:p>
          <a:p>
            <a:r>
              <a:rPr lang="fr-FR" altLang="en-US" sz="3000" dirty="0" err="1"/>
              <a:t>What</a:t>
            </a:r>
            <a:r>
              <a:rPr lang="fr-FR" altLang="en-US" sz="3000" dirty="0"/>
              <a:t> </a:t>
            </a:r>
            <a:r>
              <a:rPr lang="fr-FR" altLang="en-US" sz="3000" dirty="0" err="1"/>
              <a:t>does</a:t>
            </a:r>
            <a:r>
              <a:rPr lang="fr-FR" altLang="en-US" sz="3000" dirty="0"/>
              <a:t> Host </a:t>
            </a:r>
            <a:r>
              <a:rPr lang="fr-FR" altLang="en-US" sz="3000" dirty="0">
                <a:solidFill>
                  <a:srgbClr val="FF0000"/>
                </a:solidFill>
              </a:rPr>
              <a:t>A</a:t>
            </a:r>
            <a:r>
              <a:rPr lang="fr-FR" altLang="en-US" sz="3000" dirty="0"/>
              <a:t> put in the </a:t>
            </a:r>
            <a:r>
              <a:rPr lang="fr-FR" altLang="en-US" sz="3000" dirty="0" err="1"/>
              <a:t>acknowledgment</a:t>
            </a:r>
            <a:r>
              <a:rPr lang="fr-FR" altLang="en-US" sz="3000" dirty="0"/>
              <a:t> </a:t>
            </a:r>
            <a:r>
              <a:rPr lang="fr-FR" altLang="en-US" sz="3000" dirty="0" err="1"/>
              <a:t>number</a:t>
            </a:r>
            <a:r>
              <a:rPr lang="fr-FR" altLang="en-US" sz="3000" dirty="0"/>
              <a:t> </a:t>
            </a:r>
            <a:r>
              <a:rPr lang="fr-FR" altLang="en-US" sz="3000" dirty="0" err="1"/>
              <a:t>field</a:t>
            </a:r>
            <a:r>
              <a:rPr lang="fr-FR" altLang="en-US" sz="3000" dirty="0"/>
              <a:t> of the </a:t>
            </a:r>
            <a:r>
              <a:rPr lang="fr-FR" altLang="en-US" sz="3000" dirty="0" err="1"/>
              <a:t>next</a:t>
            </a:r>
            <a:r>
              <a:rPr lang="fr-FR" altLang="en-US" sz="3000" dirty="0"/>
              <a:t> segment </a:t>
            </a:r>
            <a:r>
              <a:rPr lang="fr-FR" altLang="en-US" sz="3000" dirty="0" err="1"/>
              <a:t>it</a:t>
            </a:r>
            <a:r>
              <a:rPr lang="fr-FR" altLang="en-US" sz="3000" dirty="0"/>
              <a:t> </a:t>
            </a:r>
            <a:r>
              <a:rPr lang="fr-FR" altLang="en-US" sz="3000" dirty="0" err="1"/>
              <a:t>sends</a:t>
            </a:r>
            <a:r>
              <a:rPr lang="fr-FR" altLang="en-US" sz="3000" dirty="0"/>
              <a:t> to </a:t>
            </a:r>
            <a:r>
              <a:rPr lang="fr-FR" altLang="en-US" sz="3000" dirty="0">
                <a:solidFill>
                  <a:srgbClr val="FF0000"/>
                </a:solidFill>
              </a:rPr>
              <a:t>B</a:t>
            </a:r>
            <a:r>
              <a:rPr lang="fr-FR" altLang="en-US" sz="3000" dirty="0"/>
              <a:t>?</a:t>
            </a:r>
          </a:p>
          <a:p>
            <a:pPr lvl="1"/>
            <a:r>
              <a:rPr lang="en-US" altLang="en-US" sz="3000" dirty="0">
                <a:solidFill>
                  <a:srgbClr val="FF3300"/>
                </a:solidFill>
              </a:rPr>
              <a:t>Host A puts 536 in the acknowledgment number field of the segment it sends to B</a:t>
            </a:r>
          </a:p>
          <a:p>
            <a:endParaRPr lang="fr-FR" altLang="en-US" dirty="0"/>
          </a:p>
          <a:p>
            <a:pPr lvl="1">
              <a:defRPr/>
            </a:pPr>
            <a:endParaRPr lang="fr-FR" i="1" dirty="0"/>
          </a:p>
        </p:txBody>
      </p:sp>
      <p:sp>
        <p:nvSpPr>
          <p:cNvPr id="3" name="Title 2"/>
          <p:cNvSpPr>
            <a:spLocks noGrp="1"/>
          </p:cNvSpPr>
          <p:nvPr>
            <p:ph type="title"/>
          </p:nvPr>
        </p:nvSpPr>
        <p:spPr/>
        <p:txBody>
          <a:bodyPr/>
          <a:lstStyle/>
          <a:p>
            <a:r>
              <a:rPr lang="fr-FR" altLang="en-US" dirty="0" err="1"/>
              <a:t>Another</a:t>
            </a:r>
            <a:r>
              <a:rPr lang="fr-FR" altLang="en-US" dirty="0"/>
              <a:t> </a:t>
            </a:r>
            <a:r>
              <a:rPr lang="fr-FR" altLang="en-US" dirty="0" err="1"/>
              <a:t>example</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30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altLang="en-US" dirty="0"/>
              <a:t>TCP </a:t>
            </a:r>
            <a:r>
              <a:rPr lang="fr-FR" altLang="en-US" dirty="0" err="1"/>
              <a:t>only</a:t>
            </a:r>
            <a:r>
              <a:rPr lang="fr-FR" altLang="en-US" dirty="0"/>
              <a:t> </a:t>
            </a:r>
            <a:r>
              <a:rPr lang="fr-FR" altLang="en-US" dirty="0" err="1"/>
              <a:t>acknowledges</a:t>
            </a:r>
            <a:r>
              <a:rPr lang="fr-FR" altLang="en-US" dirty="0"/>
              <a:t> bytes up to the first </a:t>
            </a:r>
            <a:r>
              <a:rPr lang="fr-FR" altLang="en-US" dirty="0" err="1"/>
              <a:t>missing</a:t>
            </a:r>
            <a:r>
              <a:rPr lang="fr-FR" altLang="en-US" dirty="0"/>
              <a:t> byte in the </a:t>
            </a:r>
            <a:r>
              <a:rPr lang="fr-FR" altLang="en-US" dirty="0" err="1"/>
              <a:t>stream</a:t>
            </a:r>
            <a:r>
              <a:rPr lang="fr-FR" altLang="en-US" dirty="0"/>
              <a:t>, TCP </a:t>
            </a:r>
            <a:r>
              <a:rPr lang="fr-FR" altLang="en-US" dirty="0" err="1"/>
              <a:t>is</a:t>
            </a:r>
            <a:r>
              <a:rPr lang="fr-FR" altLang="en-US" dirty="0"/>
              <a:t> </a:t>
            </a:r>
            <a:r>
              <a:rPr lang="fr-FR" altLang="en-US" dirty="0" err="1"/>
              <a:t>said</a:t>
            </a:r>
            <a:r>
              <a:rPr lang="fr-FR" altLang="en-US" dirty="0"/>
              <a:t> to </a:t>
            </a:r>
            <a:r>
              <a:rPr lang="fr-FR" altLang="en-US" dirty="0" err="1"/>
              <a:t>provide</a:t>
            </a:r>
            <a:r>
              <a:rPr lang="fr-FR" altLang="en-US" dirty="0"/>
              <a:t> </a:t>
            </a:r>
            <a:r>
              <a:rPr lang="fr-FR" altLang="en-US" b="1" dirty="0"/>
              <a:t>cumulative </a:t>
            </a:r>
            <a:r>
              <a:rPr lang="fr-FR" altLang="en-US" b="1" dirty="0" err="1"/>
              <a:t>acknowledgments</a:t>
            </a:r>
            <a:r>
              <a:rPr lang="fr-FR" altLang="en-US" dirty="0"/>
              <a:t> </a:t>
            </a:r>
          </a:p>
          <a:p>
            <a:endParaRPr lang="fr-FR" altLang="en-US" dirty="0"/>
          </a:p>
          <a:p>
            <a:r>
              <a:rPr lang="fr-FR" altLang="en-US" dirty="0"/>
              <a:t>For out of </a:t>
            </a:r>
            <a:r>
              <a:rPr lang="fr-FR" altLang="en-US" dirty="0" err="1"/>
              <a:t>order</a:t>
            </a:r>
            <a:r>
              <a:rPr lang="fr-FR" altLang="en-US" dirty="0"/>
              <a:t> segments </a:t>
            </a:r>
            <a:r>
              <a:rPr lang="fr-FR" altLang="en-US" dirty="0" err="1"/>
              <a:t>it</a:t>
            </a:r>
            <a:r>
              <a:rPr lang="fr-FR" altLang="en-US" dirty="0"/>
              <a:t> </a:t>
            </a:r>
            <a:r>
              <a:rPr lang="fr-FR" altLang="en-US" dirty="0" err="1"/>
              <a:t>can</a:t>
            </a:r>
            <a:r>
              <a:rPr lang="fr-FR" altLang="en-US" dirty="0"/>
              <a:t> </a:t>
            </a:r>
            <a:r>
              <a:rPr lang="fr-FR" altLang="en-US" dirty="0" err="1"/>
              <a:t>either</a:t>
            </a:r>
            <a:r>
              <a:rPr lang="fr-FR" altLang="en-US" dirty="0"/>
              <a:t> </a:t>
            </a:r>
            <a:r>
              <a:rPr lang="fr-FR" altLang="en-US" dirty="0" err="1"/>
              <a:t>discard</a:t>
            </a:r>
            <a:r>
              <a:rPr lang="fr-FR" altLang="en-US" dirty="0"/>
              <a:t> </a:t>
            </a:r>
            <a:r>
              <a:rPr lang="fr-FR" altLang="en-US" dirty="0" err="1"/>
              <a:t>them</a:t>
            </a:r>
            <a:r>
              <a:rPr lang="fr-FR" altLang="en-US" dirty="0"/>
              <a:t> or buffer </a:t>
            </a:r>
            <a:r>
              <a:rPr lang="fr-FR" altLang="en-US" dirty="0" err="1"/>
              <a:t>them</a:t>
            </a:r>
            <a:r>
              <a:rPr lang="fr-FR" altLang="en-US" dirty="0"/>
              <a:t> (the </a:t>
            </a:r>
            <a:r>
              <a:rPr lang="fr-FR" altLang="en-US" dirty="0" err="1"/>
              <a:t>approach</a:t>
            </a:r>
            <a:r>
              <a:rPr lang="fr-FR" altLang="en-US" dirty="0"/>
              <a:t> </a:t>
            </a:r>
            <a:r>
              <a:rPr lang="fr-FR" altLang="en-US" dirty="0" err="1"/>
              <a:t>actually</a:t>
            </a:r>
            <a:r>
              <a:rPr lang="fr-FR" altLang="en-US" dirty="0"/>
              <a:t> </a:t>
            </a:r>
            <a:r>
              <a:rPr lang="fr-FR" altLang="en-US" dirty="0" err="1"/>
              <a:t>taken</a:t>
            </a:r>
            <a:r>
              <a:rPr lang="fr-FR" altLang="en-US" dirty="0"/>
              <a:t> in practice)</a:t>
            </a:r>
          </a:p>
          <a:p>
            <a:endParaRPr lang="en-US" dirty="0"/>
          </a:p>
        </p:txBody>
      </p:sp>
      <p:sp>
        <p:nvSpPr>
          <p:cNvPr id="3" name="Title 2"/>
          <p:cNvSpPr>
            <a:spLocks noGrp="1"/>
          </p:cNvSpPr>
          <p:nvPr>
            <p:ph type="title"/>
          </p:nvPr>
        </p:nvSpPr>
        <p:spPr/>
        <p:txBody>
          <a:bodyPr/>
          <a:lstStyle/>
          <a:p>
            <a:r>
              <a:rPr lang="fr-FR" altLang="en-US" dirty="0"/>
              <a:t>Out of </a:t>
            </a:r>
            <a:r>
              <a:rPr lang="fr-FR" altLang="en-US" dirty="0" err="1"/>
              <a:t>order</a:t>
            </a:r>
            <a:r>
              <a:rPr lang="fr-FR" altLang="en-US" dirty="0"/>
              <a:t> segments</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0621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fr-FR" altLang="en-US" dirty="0" err="1"/>
              <a:t>we</a:t>
            </a:r>
            <a:r>
              <a:rPr lang="fr-FR" altLang="en-US" dirty="0"/>
              <a:t> </a:t>
            </a:r>
            <a:r>
              <a:rPr lang="fr-FR" altLang="en-US" dirty="0" err="1"/>
              <a:t>assumed</a:t>
            </a:r>
            <a:r>
              <a:rPr lang="fr-FR" altLang="en-US" dirty="0"/>
              <a:t> </a:t>
            </a:r>
            <a:r>
              <a:rPr lang="fr-FR" altLang="en-US" dirty="0" err="1"/>
              <a:t>that</a:t>
            </a:r>
            <a:r>
              <a:rPr lang="fr-FR" altLang="en-US" dirty="0"/>
              <a:t> the initial </a:t>
            </a:r>
            <a:r>
              <a:rPr lang="fr-FR" altLang="en-US" dirty="0" err="1"/>
              <a:t>sequence</a:t>
            </a:r>
            <a:r>
              <a:rPr lang="fr-FR" altLang="en-US" dirty="0"/>
              <a:t> </a:t>
            </a:r>
            <a:r>
              <a:rPr lang="fr-FR" altLang="en-US" dirty="0" err="1"/>
              <a:t>number</a:t>
            </a:r>
            <a:r>
              <a:rPr lang="fr-FR" altLang="en-US" dirty="0"/>
              <a:t> </a:t>
            </a:r>
            <a:r>
              <a:rPr lang="fr-FR" altLang="en-US" dirty="0" err="1"/>
              <a:t>was</a:t>
            </a:r>
            <a:r>
              <a:rPr lang="fr-FR" altLang="en-US" dirty="0"/>
              <a:t> </a:t>
            </a:r>
            <a:r>
              <a:rPr lang="fr-FR" altLang="en-US" dirty="0" err="1"/>
              <a:t>zero</a:t>
            </a:r>
            <a:endParaRPr lang="fr-FR" altLang="en-US" dirty="0"/>
          </a:p>
          <a:p>
            <a:r>
              <a:rPr lang="fr-FR" altLang="en-US" dirty="0"/>
              <a:t>In </a:t>
            </a:r>
            <a:r>
              <a:rPr lang="fr-FR" altLang="en-US" dirty="0" err="1"/>
              <a:t>truth</a:t>
            </a:r>
            <a:r>
              <a:rPr lang="fr-FR" altLang="en-US" dirty="0"/>
              <a:t>, </a:t>
            </a:r>
            <a:r>
              <a:rPr lang="fr-FR" altLang="en-US" dirty="0" err="1"/>
              <a:t>both</a:t>
            </a:r>
            <a:r>
              <a:rPr lang="fr-FR" altLang="en-US" dirty="0"/>
              <a:t> </a:t>
            </a:r>
            <a:r>
              <a:rPr lang="fr-FR" altLang="en-US" dirty="0" err="1"/>
              <a:t>sides</a:t>
            </a:r>
            <a:r>
              <a:rPr lang="fr-FR" altLang="en-US" dirty="0"/>
              <a:t> of a TCP </a:t>
            </a:r>
            <a:r>
              <a:rPr lang="fr-FR" altLang="en-US" dirty="0" err="1"/>
              <a:t>connection</a:t>
            </a:r>
            <a:r>
              <a:rPr lang="fr-FR" altLang="en-US" dirty="0"/>
              <a:t> </a:t>
            </a:r>
            <a:r>
              <a:rPr lang="fr-FR" altLang="en-US" dirty="0" err="1"/>
              <a:t>randomly</a:t>
            </a:r>
            <a:r>
              <a:rPr lang="fr-FR" altLang="en-US" dirty="0"/>
              <a:t> </a:t>
            </a:r>
            <a:r>
              <a:rPr lang="fr-FR" altLang="en-US" dirty="0" err="1"/>
              <a:t>choose</a:t>
            </a:r>
            <a:r>
              <a:rPr lang="fr-FR" altLang="en-US" dirty="0"/>
              <a:t> an initial </a:t>
            </a:r>
            <a:r>
              <a:rPr lang="fr-FR" altLang="en-US" dirty="0" err="1"/>
              <a:t>sequence</a:t>
            </a:r>
            <a:r>
              <a:rPr lang="fr-FR" altLang="en-US" dirty="0"/>
              <a:t> </a:t>
            </a:r>
            <a:r>
              <a:rPr lang="fr-FR" altLang="en-US" dirty="0" err="1"/>
              <a:t>number</a:t>
            </a:r>
            <a:r>
              <a:rPr lang="fr-FR" altLang="en-US" dirty="0"/>
              <a:t> </a:t>
            </a:r>
          </a:p>
          <a:p>
            <a:r>
              <a:rPr lang="fr-FR" altLang="en-US" dirty="0" err="1"/>
              <a:t>Why</a:t>
            </a:r>
            <a:r>
              <a:rPr lang="fr-FR" altLang="en-US" dirty="0"/>
              <a:t>?</a:t>
            </a:r>
          </a:p>
          <a:p>
            <a:pPr lvl="1"/>
            <a:r>
              <a:rPr lang="fr-FR" altLang="en-US" sz="2800" dirty="0">
                <a:latin typeface="Arial" panose="020B0604020202020204" pitchFamily="34" charset="0"/>
                <a:ea typeface="ＭＳ Ｐゴシック" panose="020B0600070205080204" pitchFamily="34" charset="-128"/>
              </a:rPr>
              <a:t>This </a:t>
            </a:r>
            <a:r>
              <a:rPr lang="fr-FR" altLang="en-US" sz="2800" dirty="0" err="1">
                <a:latin typeface="Arial" panose="020B0604020202020204" pitchFamily="34" charset="0"/>
                <a:ea typeface="ＭＳ Ｐゴシック" panose="020B0600070205080204" pitchFamily="34" charset="-128"/>
              </a:rPr>
              <a:t>is</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done</a:t>
            </a:r>
            <a:r>
              <a:rPr lang="fr-FR" altLang="en-US" sz="2800" dirty="0">
                <a:latin typeface="Arial" panose="020B0604020202020204" pitchFamily="34" charset="0"/>
                <a:ea typeface="ＭＳ Ｐゴシック" panose="020B0600070205080204" pitchFamily="34" charset="-128"/>
              </a:rPr>
              <a:t> to </a:t>
            </a:r>
            <a:r>
              <a:rPr lang="fr-FR" altLang="en-US" sz="2800" dirty="0" err="1">
                <a:latin typeface="Arial" panose="020B0604020202020204" pitchFamily="34" charset="0"/>
                <a:ea typeface="ＭＳ Ｐゴシック" panose="020B0600070205080204" pitchFamily="34" charset="-128"/>
              </a:rPr>
              <a:t>minimize</a:t>
            </a:r>
            <a:r>
              <a:rPr lang="fr-FR" altLang="en-US" sz="2800" dirty="0">
                <a:latin typeface="Arial" panose="020B0604020202020204" pitchFamily="34" charset="0"/>
                <a:ea typeface="ＭＳ Ｐゴシック" panose="020B0600070205080204" pitchFamily="34" charset="-128"/>
              </a:rPr>
              <a:t> the </a:t>
            </a:r>
            <a:r>
              <a:rPr lang="fr-FR" altLang="en-US" sz="2800" dirty="0" err="1">
                <a:latin typeface="Arial" panose="020B0604020202020204" pitchFamily="34" charset="0"/>
                <a:ea typeface="ＭＳ Ｐゴシック" panose="020B0600070205080204" pitchFamily="34" charset="-128"/>
              </a:rPr>
              <a:t>possibility</a:t>
            </a:r>
            <a:r>
              <a:rPr lang="fr-FR" altLang="en-US" sz="2800" dirty="0">
                <a:latin typeface="Arial" panose="020B0604020202020204" pitchFamily="34" charset="0"/>
                <a:ea typeface="ＭＳ Ｐゴシック" panose="020B0600070205080204" pitchFamily="34" charset="-128"/>
              </a:rPr>
              <a:t> of a segment </a:t>
            </a:r>
            <a:r>
              <a:rPr lang="fr-FR" altLang="en-US" sz="2800" dirty="0" err="1">
                <a:latin typeface="Arial" panose="020B0604020202020204" pitchFamily="34" charset="0"/>
                <a:ea typeface="ＭＳ Ｐゴシック" panose="020B0600070205080204" pitchFamily="34" charset="-128"/>
              </a:rPr>
              <a:t>that</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is</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still</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present</a:t>
            </a:r>
            <a:r>
              <a:rPr lang="fr-FR" altLang="en-US" sz="2800" dirty="0">
                <a:latin typeface="Arial" panose="020B0604020202020204" pitchFamily="34" charset="0"/>
                <a:ea typeface="ＭＳ Ｐゴシック" panose="020B0600070205080204" pitchFamily="34" charset="-128"/>
              </a:rPr>
              <a:t> in the network </a:t>
            </a:r>
            <a:r>
              <a:rPr lang="fr-FR" altLang="en-US" sz="2800" dirty="0" err="1">
                <a:latin typeface="Arial" panose="020B0604020202020204" pitchFamily="34" charset="0"/>
                <a:ea typeface="ＭＳ Ｐゴシック" panose="020B0600070205080204" pitchFamily="34" charset="-128"/>
              </a:rPr>
              <a:t>from</a:t>
            </a:r>
            <a:r>
              <a:rPr lang="fr-FR" altLang="en-US" sz="2800" dirty="0">
                <a:latin typeface="Arial" panose="020B0604020202020204" pitchFamily="34" charset="0"/>
                <a:ea typeface="ＭＳ Ｐゴシック" panose="020B0600070205080204" pitchFamily="34" charset="-128"/>
              </a:rPr>
              <a:t> an </a:t>
            </a:r>
            <a:r>
              <a:rPr lang="fr-FR" altLang="en-US" sz="2800" dirty="0" err="1">
                <a:latin typeface="Arial" panose="020B0604020202020204" pitchFamily="34" charset="0"/>
                <a:ea typeface="ＭＳ Ｐゴシック" panose="020B0600070205080204" pitchFamily="34" charset="-128"/>
              </a:rPr>
              <a:t>earlier</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already-terminated</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connection</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between</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two</a:t>
            </a:r>
            <a:r>
              <a:rPr lang="fr-FR" altLang="en-US" sz="2800" dirty="0">
                <a:latin typeface="Arial" panose="020B0604020202020204" pitchFamily="34" charset="0"/>
                <a:ea typeface="ＭＳ Ｐゴシック" panose="020B0600070205080204" pitchFamily="34" charset="-128"/>
              </a:rPr>
              <a:t> hosts </a:t>
            </a:r>
            <a:r>
              <a:rPr lang="fr-FR" altLang="en-US" sz="2800" dirty="0" err="1">
                <a:latin typeface="Arial" panose="020B0604020202020204" pitchFamily="34" charset="0"/>
                <a:ea typeface="ＭＳ Ｐゴシック" panose="020B0600070205080204" pitchFamily="34" charset="-128"/>
              </a:rPr>
              <a:t>is</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mistaken</a:t>
            </a:r>
            <a:r>
              <a:rPr lang="fr-FR" altLang="en-US" sz="2800" dirty="0">
                <a:latin typeface="Arial" panose="020B0604020202020204" pitchFamily="34" charset="0"/>
                <a:ea typeface="ＭＳ Ｐゴシック" panose="020B0600070205080204" pitchFamily="34" charset="-128"/>
              </a:rPr>
              <a:t> for a </a:t>
            </a:r>
            <a:r>
              <a:rPr lang="fr-FR" altLang="en-US" sz="2800" dirty="0" err="1">
                <a:latin typeface="Arial" panose="020B0604020202020204" pitchFamily="34" charset="0"/>
                <a:ea typeface="ＭＳ Ｐゴシック" panose="020B0600070205080204" pitchFamily="34" charset="-128"/>
              </a:rPr>
              <a:t>valid</a:t>
            </a:r>
            <a:r>
              <a:rPr lang="fr-FR" altLang="en-US" sz="2800" dirty="0">
                <a:latin typeface="Arial" panose="020B0604020202020204" pitchFamily="34" charset="0"/>
                <a:ea typeface="ＭＳ Ｐゴシック" panose="020B0600070205080204" pitchFamily="34" charset="-128"/>
              </a:rPr>
              <a:t> segment in a </a:t>
            </a:r>
            <a:r>
              <a:rPr lang="fr-FR" altLang="en-US" sz="2800" dirty="0" err="1">
                <a:latin typeface="Arial" panose="020B0604020202020204" pitchFamily="34" charset="0"/>
                <a:ea typeface="ＭＳ Ｐゴシック" panose="020B0600070205080204" pitchFamily="34" charset="-128"/>
              </a:rPr>
              <a:t>later</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connection</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between</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these</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same</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two</a:t>
            </a:r>
            <a:r>
              <a:rPr lang="fr-FR" altLang="en-US" sz="2800" dirty="0">
                <a:latin typeface="Arial" panose="020B0604020202020204" pitchFamily="34" charset="0"/>
                <a:ea typeface="ＭＳ Ｐゴシック" panose="020B0600070205080204" pitchFamily="34" charset="-128"/>
              </a:rPr>
              <a:t> hosts (</a:t>
            </a:r>
            <a:r>
              <a:rPr lang="fr-FR" altLang="en-US" sz="2800" dirty="0" err="1">
                <a:latin typeface="Arial" panose="020B0604020202020204" pitchFamily="34" charset="0"/>
                <a:ea typeface="ＭＳ Ｐゴシック" panose="020B0600070205080204" pitchFamily="34" charset="-128"/>
              </a:rPr>
              <a:t>which</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also</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happen</a:t>
            </a:r>
            <a:r>
              <a:rPr lang="fr-FR" altLang="en-US" sz="2800" dirty="0">
                <a:latin typeface="Arial" panose="020B0604020202020204" pitchFamily="34" charset="0"/>
                <a:ea typeface="ＭＳ Ｐゴシック" panose="020B0600070205080204" pitchFamily="34" charset="-128"/>
              </a:rPr>
              <a:t> to </a:t>
            </a:r>
            <a:r>
              <a:rPr lang="fr-FR" altLang="en-US" sz="2800" dirty="0" err="1">
                <a:latin typeface="Arial" panose="020B0604020202020204" pitchFamily="34" charset="0"/>
                <a:ea typeface="ＭＳ Ｐゴシック" panose="020B0600070205080204" pitchFamily="34" charset="-128"/>
              </a:rPr>
              <a:t>be</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using</a:t>
            </a:r>
            <a:r>
              <a:rPr lang="fr-FR" altLang="en-US" sz="2800" dirty="0">
                <a:latin typeface="Arial" panose="020B0604020202020204" pitchFamily="34" charset="0"/>
                <a:ea typeface="ＭＳ Ｐゴシック" panose="020B0600070205080204" pitchFamily="34" charset="-128"/>
              </a:rPr>
              <a:t> the </a:t>
            </a:r>
            <a:r>
              <a:rPr lang="fr-FR" altLang="en-US" sz="2800" dirty="0" err="1">
                <a:latin typeface="Arial" panose="020B0604020202020204" pitchFamily="34" charset="0"/>
                <a:ea typeface="ＭＳ Ｐゴシック" panose="020B0600070205080204" pitchFamily="34" charset="-128"/>
              </a:rPr>
              <a:t>same</a:t>
            </a:r>
            <a:r>
              <a:rPr lang="fr-FR" altLang="en-US" sz="2800" dirty="0">
                <a:latin typeface="Arial" panose="020B0604020202020204" pitchFamily="34" charset="0"/>
                <a:ea typeface="ＭＳ Ｐゴシック" panose="020B0600070205080204" pitchFamily="34" charset="-128"/>
              </a:rPr>
              <a:t> port </a:t>
            </a:r>
            <a:r>
              <a:rPr lang="fr-FR" altLang="en-US" sz="2800" dirty="0" err="1">
                <a:latin typeface="Arial" panose="020B0604020202020204" pitchFamily="34" charset="0"/>
                <a:ea typeface="ＭＳ Ｐゴシック" panose="020B0600070205080204" pitchFamily="34" charset="-128"/>
              </a:rPr>
              <a:t>numbers</a:t>
            </a:r>
            <a:r>
              <a:rPr lang="fr-FR" altLang="en-US" sz="2800" dirty="0">
                <a:latin typeface="Arial" panose="020B0604020202020204" pitchFamily="34" charset="0"/>
                <a:ea typeface="ＭＳ Ｐゴシック" panose="020B0600070205080204" pitchFamily="34" charset="-128"/>
              </a:rPr>
              <a:t> as the </a:t>
            </a:r>
            <a:r>
              <a:rPr lang="fr-FR" altLang="en-US" sz="2800" dirty="0" err="1">
                <a:latin typeface="Arial" panose="020B0604020202020204" pitchFamily="34" charset="0"/>
                <a:ea typeface="ＭＳ Ｐゴシック" panose="020B0600070205080204" pitchFamily="34" charset="-128"/>
              </a:rPr>
              <a:t>old</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connection</a:t>
            </a:r>
            <a:r>
              <a:rPr lang="fr-FR" altLang="en-US" sz="2800" dirty="0">
                <a:latin typeface="Arial" panose="020B0604020202020204" pitchFamily="34" charset="0"/>
                <a:ea typeface="ＭＳ Ｐゴシック" panose="020B0600070205080204" pitchFamily="34" charset="-128"/>
              </a:rPr>
              <a:t>) </a:t>
            </a:r>
          </a:p>
          <a:p>
            <a:endParaRPr lang="fr-FR" altLang="en-US" dirty="0"/>
          </a:p>
        </p:txBody>
      </p:sp>
      <p:sp>
        <p:nvSpPr>
          <p:cNvPr id="3" name="Title 2"/>
          <p:cNvSpPr>
            <a:spLocks noGrp="1"/>
          </p:cNvSpPr>
          <p:nvPr>
            <p:ph type="title"/>
          </p:nvPr>
        </p:nvSpPr>
        <p:spPr/>
        <p:txBody>
          <a:bodyPr/>
          <a:lstStyle/>
          <a:p>
            <a:r>
              <a:rPr lang="fr-FR" altLang="en-US" dirty="0"/>
              <a:t>The </a:t>
            </a:r>
            <a:r>
              <a:rPr lang="fr-FR" altLang="en-US" dirty="0" err="1"/>
              <a:t>seg</a:t>
            </a:r>
            <a:r>
              <a:rPr lang="fr-FR" altLang="en-US" dirty="0"/>
              <a:t>/</a:t>
            </a:r>
            <a:r>
              <a:rPr lang="fr-FR" altLang="en-US" dirty="0" err="1"/>
              <a:t>ack</a:t>
            </a:r>
            <a:r>
              <a:rPr lang="fr-FR" altLang="en-US" dirty="0"/>
              <a:t> </a:t>
            </a:r>
            <a:r>
              <a:rPr lang="fr-FR" altLang="en-US" dirty="0" err="1"/>
              <a:t>numbers</a:t>
            </a:r>
            <a:r>
              <a:rPr lang="fr-FR" altLang="en-US" dirty="0"/>
              <a:t> base</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081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err="1">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measured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endPar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SampleRTT</a:t>
            </a:r>
            <a:endPar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TimeoutInterval</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+ 4*</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DevRTT</a:t>
              </a:r>
              <a:endPar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endParaRP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698252"/>
            <a:chOff x="1837879" y="3151290"/>
            <a:chExt cx="10446405" cy="698252"/>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DevRTT</a:t>
              </a: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DevRTT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SampleRTT-EstimatedRTT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452667"/>
              <a:ext cx="338613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SampleRTT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21</a:t>
            </a:fld>
            <a:endParaRPr lang="en-US" dirty="0"/>
          </a:p>
        </p:txBody>
      </p:sp>
      <p:sp>
        <p:nvSpPr>
          <p:cNvPr id="3" name="Rectangle 2"/>
          <p:cNvSpPr/>
          <p:nvPr/>
        </p:nvSpPr>
        <p:spPr>
          <a:xfrm>
            <a:off x="959860" y="5528775"/>
            <a:ext cx="9735672" cy="124156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defRPr/>
            </a:pPr>
            <a:r>
              <a:rPr lang="en-US" b="1" dirty="0">
                <a:solidFill>
                  <a:prstClr val="black"/>
                </a:solidFill>
                <a:latin typeface="Courier" pitchFamily="2" charset="0"/>
                <a:ea typeface="ＭＳ Ｐゴシック" charset="0"/>
              </a:rPr>
              <a:t>For Numerical examples the sequence of steps to follow are. </a:t>
            </a:r>
          </a:p>
          <a:p>
            <a:pPr marL="342900" indent="-342900">
              <a:buFont typeface="+mj-lt"/>
              <a:buAutoNum type="arabicPeriod"/>
              <a:defRPr/>
            </a:pPr>
            <a:r>
              <a:rPr lang="en-US" b="1" dirty="0" err="1">
                <a:solidFill>
                  <a:srgbClr val="000000"/>
                </a:solidFill>
                <a:latin typeface="Courier New" charset="0"/>
                <a:ea typeface="ＭＳ Ｐゴシック" charset="0"/>
              </a:rPr>
              <a:t>EstimatedRTT</a:t>
            </a:r>
            <a:r>
              <a:rPr lang="en-US" b="1" dirty="0">
                <a:solidFill>
                  <a:srgbClr val="000000"/>
                </a:solidFill>
                <a:latin typeface="Courier New" charset="0"/>
                <a:ea typeface="ＭＳ Ｐゴシック" charset="0"/>
              </a:rPr>
              <a:t> = (1- </a:t>
            </a:r>
            <a:r>
              <a:rPr lang="en-US" b="1" dirty="0">
                <a:solidFill>
                  <a:srgbClr val="000000"/>
                </a:solidFill>
                <a:latin typeface="Courier New" charset="0"/>
                <a:ea typeface="ＭＳ Ｐゴシック" charset="0"/>
                <a:sym typeface="Symbol" charset="0"/>
              </a:rPr>
              <a:t></a:t>
            </a:r>
            <a:r>
              <a:rPr lang="en-US" b="1" dirty="0">
                <a:solidFill>
                  <a:srgbClr val="000000"/>
                </a:solidFill>
                <a:latin typeface="Courier New" charset="0"/>
                <a:ea typeface="ＭＳ Ｐゴシック" charset="0"/>
              </a:rPr>
              <a:t>)*</a:t>
            </a:r>
            <a:r>
              <a:rPr lang="en-US" b="1" dirty="0" err="1">
                <a:solidFill>
                  <a:srgbClr val="000000"/>
                </a:solidFill>
                <a:latin typeface="Courier New" charset="0"/>
                <a:ea typeface="ＭＳ Ｐゴシック" charset="0"/>
              </a:rPr>
              <a:t>EstimatedRTT</a:t>
            </a:r>
            <a:r>
              <a:rPr lang="en-US" b="1" dirty="0">
                <a:solidFill>
                  <a:srgbClr val="000000"/>
                </a:solidFill>
                <a:latin typeface="Courier New" charset="0"/>
                <a:ea typeface="ＭＳ Ｐゴシック" charset="0"/>
              </a:rPr>
              <a:t> + </a:t>
            </a:r>
            <a:r>
              <a:rPr lang="en-US" b="1" dirty="0">
                <a:solidFill>
                  <a:srgbClr val="000000"/>
                </a:solidFill>
                <a:latin typeface="Courier New" charset="0"/>
                <a:ea typeface="ＭＳ Ｐゴシック" charset="0"/>
                <a:sym typeface="Symbol" charset="0"/>
              </a:rPr>
              <a:t></a:t>
            </a:r>
            <a:r>
              <a:rPr lang="en-US" b="1" dirty="0">
                <a:solidFill>
                  <a:srgbClr val="000000"/>
                </a:solidFill>
                <a:latin typeface="Courier New" charset="0"/>
                <a:ea typeface="ＭＳ Ｐゴシック" charset="0"/>
              </a:rPr>
              <a:t>*</a:t>
            </a:r>
            <a:r>
              <a:rPr lang="en-US" b="1" dirty="0" err="1">
                <a:solidFill>
                  <a:srgbClr val="000000"/>
                </a:solidFill>
                <a:latin typeface="Courier New" charset="0"/>
                <a:ea typeface="ＭＳ Ｐゴシック" charset="0"/>
              </a:rPr>
              <a:t>SampleRTT</a:t>
            </a:r>
            <a:endParaRPr lang="en-US" b="1" dirty="0">
              <a:solidFill>
                <a:prstClr val="black"/>
              </a:solidFill>
              <a:latin typeface="Courier" pitchFamily="2" charset="0"/>
              <a:ea typeface="ＭＳ Ｐゴシック" charset="0"/>
            </a:endParaRPr>
          </a:p>
          <a:p>
            <a:pPr marL="342900" lvl="0" indent="-342900">
              <a:buFont typeface="+mj-lt"/>
              <a:buAutoNum type="arabicPeriod"/>
              <a:defRPr/>
            </a:pPr>
            <a:r>
              <a:rPr lang="en-US" b="1" dirty="0" err="1">
                <a:solidFill>
                  <a:prstClr val="black"/>
                </a:solidFill>
                <a:latin typeface="Courier" pitchFamily="2" charset="0"/>
                <a:ea typeface="ＭＳ Ｐゴシック" charset="0"/>
              </a:rPr>
              <a:t>DevRTT</a:t>
            </a:r>
            <a:r>
              <a:rPr lang="en-US" b="1" dirty="0">
                <a:solidFill>
                  <a:prstClr val="black"/>
                </a:solidFill>
                <a:latin typeface="Courier" pitchFamily="2" charset="0"/>
                <a:ea typeface="ＭＳ Ｐゴシック" charset="0"/>
              </a:rPr>
              <a:t> = </a:t>
            </a:r>
            <a:r>
              <a:rPr lang="en-US" b="1" dirty="0">
                <a:solidFill>
                  <a:prstClr val="black"/>
                </a:solidFill>
                <a:latin typeface="Courier New" charset="0"/>
                <a:ea typeface="ＭＳ Ｐゴシック" charset="0"/>
              </a:rPr>
              <a:t>(1-</a:t>
            </a:r>
            <a:r>
              <a:rPr lang="en-US" b="1" dirty="0">
                <a:solidFill>
                  <a:prstClr val="black"/>
                </a:solidFill>
                <a:latin typeface="Courier New" charset="0"/>
                <a:ea typeface="ＭＳ Ｐゴシック" charset="0"/>
                <a:sym typeface="Symbol" charset="0"/>
              </a:rPr>
              <a:t></a:t>
            </a:r>
            <a:r>
              <a:rPr lang="en-US" b="1" dirty="0">
                <a:solidFill>
                  <a:prstClr val="black"/>
                </a:solidFill>
                <a:latin typeface="Courier New" charset="0"/>
                <a:ea typeface="ＭＳ Ｐゴシック" charset="0"/>
              </a:rPr>
              <a:t>)*</a:t>
            </a:r>
            <a:r>
              <a:rPr lang="en-US" b="1" dirty="0" err="1">
                <a:solidFill>
                  <a:prstClr val="black"/>
                </a:solidFill>
                <a:latin typeface="Courier New" charset="0"/>
                <a:ea typeface="ＭＳ Ｐゴシック" charset="0"/>
              </a:rPr>
              <a:t>DevRTT</a:t>
            </a:r>
            <a:r>
              <a:rPr lang="en-US" b="1" dirty="0">
                <a:solidFill>
                  <a:prstClr val="black"/>
                </a:solidFill>
                <a:latin typeface="Courier New" charset="0"/>
                <a:ea typeface="ＭＳ Ｐゴシック" charset="0"/>
              </a:rPr>
              <a:t> + </a:t>
            </a:r>
            <a:r>
              <a:rPr lang="en-US" b="1" dirty="0">
                <a:solidFill>
                  <a:prstClr val="black"/>
                </a:solidFill>
                <a:latin typeface="Courier New" charset="0"/>
                <a:ea typeface="ＭＳ Ｐゴシック" charset="0"/>
                <a:sym typeface="Symbol" charset="0"/>
              </a:rPr>
              <a:t></a:t>
            </a:r>
            <a:r>
              <a:rPr lang="en-US" b="1" dirty="0">
                <a:solidFill>
                  <a:prstClr val="black"/>
                </a:solidFill>
                <a:latin typeface="Courier New" charset="0"/>
                <a:ea typeface="ＭＳ Ｐゴシック" charset="0"/>
              </a:rPr>
              <a:t>*|</a:t>
            </a:r>
            <a:r>
              <a:rPr lang="en-US" b="1" dirty="0" err="1">
                <a:solidFill>
                  <a:prstClr val="black"/>
                </a:solidFill>
                <a:latin typeface="Courier New" charset="0"/>
                <a:ea typeface="ＭＳ Ｐゴシック" charset="0"/>
              </a:rPr>
              <a:t>SampleRTT-EstimatedRTT</a:t>
            </a:r>
            <a:r>
              <a:rPr lang="en-US" b="1" dirty="0">
                <a:solidFill>
                  <a:prstClr val="black"/>
                </a:solidFill>
                <a:latin typeface="Courier New" charset="0"/>
                <a:ea typeface="ＭＳ Ｐゴシック" charset="0"/>
              </a:rPr>
              <a:t>|</a:t>
            </a:r>
          </a:p>
          <a:p>
            <a:pPr marL="342900" lvl="0" indent="-342900">
              <a:buFont typeface="+mj-lt"/>
              <a:buAutoNum type="arabicPeriod"/>
              <a:defRPr/>
            </a:pPr>
            <a:r>
              <a:rPr lang="en-US" b="1" dirty="0" err="1">
                <a:solidFill>
                  <a:prstClr val="black"/>
                </a:solidFill>
                <a:latin typeface="Courier New" charset="0"/>
                <a:ea typeface="ＭＳ Ｐゴシック" charset="0"/>
              </a:rPr>
              <a:t>TimeoutInterval</a:t>
            </a:r>
            <a:r>
              <a:rPr lang="en-US" b="1" dirty="0">
                <a:solidFill>
                  <a:prstClr val="black"/>
                </a:solidFill>
                <a:latin typeface="Courier New" charset="0"/>
                <a:ea typeface="ＭＳ Ｐゴシック" charset="0"/>
              </a:rPr>
              <a:t> = </a:t>
            </a:r>
            <a:r>
              <a:rPr lang="en-US" b="1" dirty="0" err="1">
                <a:solidFill>
                  <a:prstClr val="black"/>
                </a:solidFill>
                <a:latin typeface="Courier New" charset="0"/>
                <a:ea typeface="ＭＳ Ｐゴシック" charset="0"/>
              </a:rPr>
              <a:t>EstimatedRTT</a:t>
            </a:r>
            <a:r>
              <a:rPr lang="en-US" b="1" dirty="0">
                <a:solidFill>
                  <a:prstClr val="black"/>
                </a:solidFill>
                <a:latin typeface="Courier New" charset="0"/>
                <a:ea typeface="ＭＳ Ｐゴシック" charset="0"/>
              </a:rPr>
              <a:t> + 4*</a:t>
            </a:r>
            <a:r>
              <a:rPr lang="en-US" b="1" dirty="0" err="1">
                <a:solidFill>
                  <a:prstClr val="black"/>
                </a:solidFill>
                <a:latin typeface="Courier New" charset="0"/>
                <a:ea typeface="ＭＳ Ｐゴシック" charset="0"/>
              </a:rPr>
              <a:t>DevRTT</a:t>
            </a:r>
            <a:endParaRPr lang="en-US" b="1" dirty="0">
              <a:solidFill>
                <a:prstClr val="black"/>
              </a:solidFill>
              <a:latin typeface="Courier New" charset="0"/>
              <a:ea typeface="ＭＳ Ｐゴシック" charset="0"/>
            </a:endParaRPr>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err="1">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t>
            </a:r>
            <a:r>
              <a:rPr kumimoji="0" lang="en-US" sz="20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ACKed</a:t>
            </a: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ACKing</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23</a:t>
            </a:fld>
            <a:endParaRPr lang="en-US" dirty="0"/>
          </a:p>
        </p:txBody>
      </p:sp>
    </p:spTree>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25</a:t>
            </a:fld>
            <a:endParaRPr lang="en-US" dirty="0"/>
          </a:p>
        </p:txBody>
      </p:sp>
    </p:spTree>
    <p:extLst>
      <p:ext uri="{BB962C8B-B14F-4D97-AF65-F5344CB8AC3E}">
        <p14:creationId xmlns:p14="http://schemas.microsoft.com/office/powerpoint/2010/main" val="339086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BA3599-2464-4683-BB6A-B753CD4CE2FE}"/>
              </a:ext>
            </a:extLst>
          </p:cNvPr>
          <p:cNvSpPr>
            <a:spLocks noGrp="1"/>
          </p:cNvSpPr>
          <p:nvPr>
            <p:ph type="body" sz="quarter" idx="11"/>
          </p:nvPr>
        </p:nvSpPr>
        <p:spPr>
          <a:xfrm>
            <a:off x="2861934" y="138666"/>
            <a:ext cx="6255069" cy="562262"/>
          </a:xfrm>
        </p:spPr>
        <p:txBody>
          <a:bodyPr>
            <a:noAutofit/>
          </a:bodyPr>
          <a:lstStyle/>
          <a:p>
            <a:endParaRPr lang="en-GB" sz="4050" dirty="0">
              <a:solidFill>
                <a:srgbClr val="002060"/>
              </a:solidFill>
            </a:endParaRPr>
          </a:p>
          <a:p>
            <a:r>
              <a:rPr lang="en-GB" sz="6000" u="sng" dirty="0">
                <a:solidFill>
                  <a:srgbClr val="002060"/>
                </a:solidFill>
              </a:rPr>
              <a:t>Thank You All</a:t>
            </a:r>
          </a:p>
          <a:p>
            <a:endParaRPr lang="en-GB" sz="4050" dirty="0">
              <a:solidFill>
                <a:srgbClr val="002060"/>
              </a:solidFill>
            </a:endParaRPr>
          </a:p>
          <a:p>
            <a:r>
              <a:rPr lang="en-GB" sz="9600" dirty="0">
                <a:solidFill>
                  <a:srgbClr val="002060"/>
                </a:solidFill>
                <a:sym typeface="Wingdings" panose="05000000000000000000" pitchFamily="2" charset="2"/>
              </a:rPr>
              <a:t></a:t>
            </a:r>
            <a:endParaRPr lang="en-GB" sz="8800" dirty="0">
              <a:solidFill>
                <a:srgbClr val="002060"/>
              </a:solidFill>
              <a:sym typeface="Wingdings" panose="05000000000000000000" pitchFamily="2" charset="2"/>
            </a:endParaRPr>
          </a:p>
          <a:p>
            <a:r>
              <a:rPr lang="en-GB" sz="9600" dirty="0">
                <a:solidFill>
                  <a:srgbClr val="002060"/>
                </a:solidFill>
              </a:rPr>
              <a:t> </a:t>
            </a:r>
          </a:p>
        </p:txBody>
      </p:sp>
      <p:sp>
        <p:nvSpPr>
          <p:cNvPr id="2" name="Rectangle 1">
            <a:extLst>
              <a:ext uri="{FF2B5EF4-FFF2-40B4-BE49-F238E27FC236}">
                <a16:creationId xmlns:a16="http://schemas.microsoft.com/office/drawing/2014/main" id="{5E81A3CA-6F5F-48F1-9334-E874BA214332}"/>
              </a:ext>
            </a:extLst>
          </p:cNvPr>
          <p:cNvSpPr/>
          <p:nvPr/>
        </p:nvSpPr>
        <p:spPr>
          <a:xfrm>
            <a:off x="5048436" y="964945"/>
            <a:ext cx="2320461" cy="53860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4400" b="0" i="0" u="none" strike="noStrike" kern="1200" cap="none" spc="0" normalizeH="0" baseline="0" noProof="0" dirty="0">
                <a:ln>
                  <a:noFill/>
                </a:ln>
                <a:solidFill>
                  <a:srgbClr val="002060"/>
                </a:solidFill>
                <a:effectLst/>
                <a:uLnTx/>
                <a:uFillTx/>
                <a:latin typeface="Calibri"/>
                <a:ea typeface="+mn-ea"/>
                <a:cs typeface="+mn-cs"/>
                <a:sym typeface="Wingdings" panose="05000000000000000000" pitchFamily="2" charset="2"/>
              </a:rPr>
              <a:t>?</a:t>
            </a:r>
          </a:p>
        </p:txBody>
      </p:sp>
      <p:sp>
        <p:nvSpPr>
          <p:cNvPr id="3" name="TextBox 2">
            <a:extLst>
              <a:ext uri="{FF2B5EF4-FFF2-40B4-BE49-F238E27FC236}">
                <a16:creationId xmlns:a16="http://schemas.microsoft.com/office/drawing/2014/main" id="{B9ABC608-9CBB-4275-B191-ACB5BD64857F}"/>
              </a:ext>
            </a:extLst>
          </p:cNvPr>
          <p:cNvSpPr txBox="1"/>
          <p:nvPr/>
        </p:nvSpPr>
        <p:spPr>
          <a:xfrm>
            <a:off x="566333" y="6117205"/>
            <a:ext cx="1099127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 note on the origin of these </a:t>
            </a:r>
            <a:r>
              <a:rPr kumimoji="0" lang="en-US" altLang="en-US" sz="1400" b="1" i="1" u="sng" strike="noStrike" kern="1200" cap="none" spc="0" normalizeH="0" baseline="0" noProof="0" dirty="0" err="1">
                <a:ln>
                  <a:noFill/>
                </a:ln>
                <a:solidFill>
                  <a:srgbClr val="0000A3"/>
                </a:solidFill>
                <a:effectLst/>
                <a:uLnTx/>
                <a:uFillTx/>
                <a:latin typeface="Calibri" panose="020F0502020204030204"/>
                <a:ea typeface="ＭＳ Ｐゴシック" panose="020B0600070205080204" pitchFamily="34" charset="-128"/>
                <a:cs typeface="+mn-cs"/>
              </a:rPr>
              <a:t>ppt</a:t>
            </a: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slides:</a:t>
            </a:r>
            <a:endParaRPr kumimoji="0" lang="en-US" altLang="ja-JP"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 material copyright 1996-2020 J.F Kurose and K.W. Ross, All Rights Reserved</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These slides </a:t>
            </a:r>
            <a:r>
              <a:rPr kumimoji="0" lang="fr-FR"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are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freely provided by the book authors and it represents a lot of work on their part. We would like to thank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J.F Kurose and K.W. Ross.</a:t>
            </a:r>
          </a:p>
        </p:txBody>
      </p:sp>
      <p:sp>
        <p:nvSpPr>
          <p:cNvPr id="7" name="Flowchart: Connector 6">
            <a:extLst>
              <a:ext uri="{FF2B5EF4-FFF2-40B4-BE49-F238E27FC236}">
                <a16:creationId xmlns:a16="http://schemas.microsoft.com/office/drawing/2014/main" id="{DE4B911A-EB88-4B33-B4F1-A750A284DB4B}"/>
              </a:ext>
            </a:extLst>
          </p:cNvPr>
          <p:cNvSpPr/>
          <p:nvPr/>
        </p:nvSpPr>
        <p:spPr>
          <a:xfrm>
            <a:off x="5761609" y="4574689"/>
            <a:ext cx="600722" cy="576837"/>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7232440" y="2194950"/>
            <a:ext cx="2340864"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063" y="2194950"/>
            <a:ext cx="2364274" cy="2926080"/>
          </a:xfrm>
          <a:prstGeom prst="rect">
            <a:avLst/>
          </a:prstGeom>
        </p:spPr>
      </p:pic>
      <p:sp>
        <p:nvSpPr>
          <p:cNvPr id="9" name="Slide Number Placeholder 2">
            <a:extLst>
              <a:ext uri="{FF2B5EF4-FFF2-40B4-BE49-F238E27FC236}">
                <a16:creationId xmlns:a16="http://schemas.microsoft.com/office/drawing/2014/main" id="{807E4337-A925-084B-B48F-23146A4A73A1}"/>
              </a:ext>
            </a:extLst>
          </p:cNvPr>
          <p:cNvSpPr txBox="1">
            <a:spLocks/>
          </p:cNvSpPr>
          <p:nvPr/>
        </p:nvSpPr>
        <p:spPr>
          <a:xfrm>
            <a:off x="9448800" y="635103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Transport Layer: 3-150</a:t>
            </a:r>
          </a:p>
        </p:txBody>
      </p:sp>
    </p:spTree>
    <p:extLst>
      <p:ext uri="{BB962C8B-B14F-4D97-AF65-F5344CB8AC3E}">
        <p14:creationId xmlns:p14="http://schemas.microsoft.com/office/powerpoint/2010/main" val="6234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stream</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charset="0"/>
                  <a:ea typeface="ＭＳ Ｐゴシック" charset="0"/>
                  <a:cs typeface="+mn-cs"/>
                </a:rPr>
                <a:t>dest</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a:t>
              </a:r>
              <a:r>
                <a:rPr kumimoji="0" lang="en-US" sz="2000" b="0" i="0" u="none" strike="noStrike" kern="1200" cap="none" spc="0" normalizeH="0" baseline="0" noProof="0" dirty="0" err="1">
                  <a:ln>
                    <a:noFill/>
                  </a:ln>
                  <a:solidFill>
                    <a:srgbClr val="000000"/>
                  </a:solidFill>
                  <a:effectLst/>
                  <a:uLnTx/>
                  <a:uFillTx/>
                  <a:latin typeface="Calibri" panose="020F0502020204030204"/>
                  <a:ea typeface="ＭＳ Ｐゴシック" charset="0"/>
                  <a:cs typeface="+mn-cs"/>
                </a:rPr>
                <a:t>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white">
                      <a:lumMod val="75000"/>
                    </a:prstClr>
                  </a:solidFill>
                  <a:effectLst/>
                  <a:uLnTx/>
                  <a:uFillTx/>
                  <a:latin typeface="Arial" charset="0"/>
                  <a:ea typeface="ＭＳ Ｐゴシック" charset="0"/>
                  <a:cs typeface="+mn-cs"/>
                </a:rPr>
                <a:t>Urg</a:t>
              </a: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21591"/>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t>
            </a:r>
            <a:r>
              <a:rPr kumimoji="0" lang="en-US" altLang="en-US" sz="14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ACKed</a:t>
            </a:r>
            <a:endPar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186882" y="6401999"/>
            <a:ext cx="2743200" cy="365125"/>
          </a:xfrm>
        </p:spPr>
        <p:txBody>
          <a:bodyPr/>
          <a:lstStyle/>
          <a:p>
            <a:r>
              <a:rPr lang="en-US"/>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MSS and MTU</a:t>
            </a:r>
            <a:endParaRPr lang="en-US" dirty="0"/>
          </a:p>
        </p:txBody>
      </p:sp>
      <p:sp>
        <p:nvSpPr>
          <p:cNvPr id="3" name="Content Placeholder 2"/>
          <p:cNvSpPr>
            <a:spLocks noGrp="1"/>
          </p:cNvSpPr>
          <p:nvPr>
            <p:ph sz="half" idx="1"/>
          </p:nvPr>
        </p:nvSpPr>
        <p:spPr/>
        <p:txBody>
          <a:bodyPr>
            <a:normAutofit/>
          </a:bodyPr>
          <a:lstStyle/>
          <a:p>
            <a:r>
              <a:rPr lang="fr-FR" altLang="en-US" dirty="0"/>
              <a:t>The maximum </a:t>
            </a:r>
            <a:r>
              <a:rPr lang="fr-FR" altLang="en-US" dirty="0" err="1"/>
              <a:t>amount</a:t>
            </a:r>
            <a:r>
              <a:rPr lang="fr-FR" altLang="en-US" dirty="0"/>
              <a:t> of data in a segment </a:t>
            </a:r>
            <a:r>
              <a:rPr lang="fr-FR" altLang="en-US" dirty="0" err="1"/>
              <a:t>is</a:t>
            </a:r>
            <a:r>
              <a:rPr lang="fr-FR" altLang="en-US" dirty="0"/>
              <a:t> </a:t>
            </a:r>
            <a:r>
              <a:rPr lang="fr-FR" altLang="en-US" dirty="0" err="1"/>
              <a:t>limited</a:t>
            </a:r>
            <a:r>
              <a:rPr lang="fr-FR" altLang="en-US" dirty="0"/>
              <a:t> by the </a:t>
            </a:r>
            <a:r>
              <a:rPr lang="fr-FR" altLang="en-US" b="1" dirty="0"/>
              <a:t>maximum segment size (MSS)</a:t>
            </a:r>
            <a:r>
              <a:rPr lang="fr-FR" altLang="en-US" dirty="0"/>
              <a:t> </a:t>
            </a:r>
          </a:p>
          <a:p>
            <a:r>
              <a:rPr lang="fr-FR" altLang="en-US" dirty="0"/>
              <a:t>The MSS </a:t>
            </a:r>
            <a:r>
              <a:rPr lang="fr-FR" altLang="en-US" dirty="0" err="1"/>
              <a:t>is</a:t>
            </a:r>
            <a:r>
              <a:rPr lang="fr-FR" altLang="en-US" dirty="0"/>
              <a:t> </a:t>
            </a:r>
            <a:r>
              <a:rPr lang="fr-FR" altLang="en-US" dirty="0" err="1"/>
              <a:t>typically</a:t>
            </a:r>
            <a:r>
              <a:rPr lang="fr-FR" altLang="en-US" dirty="0"/>
              <a:t> set by first </a:t>
            </a:r>
            <a:r>
              <a:rPr lang="fr-FR" altLang="en-US" dirty="0" err="1"/>
              <a:t>determining</a:t>
            </a:r>
            <a:r>
              <a:rPr lang="fr-FR" altLang="en-US" dirty="0"/>
              <a:t> (the </a:t>
            </a:r>
            <a:r>
              <a:rPr lang="fr-FR" altLang="en-US" dirty="0" err="1"/>
              <a:t>so-called</a:t>
            </a:r>
            <a:r>
              <a:rPr lang="fr-FR" altLang="en-US" dirty="0"/>
              <a:t> </a:t>
            </a:r>
            <a:r>
              <a:rPr lang="fr-FR" altLang="en-US" b="1" dirty="0"/>
              <a:t>maximum  transmission unit</a:t>
            </a:r>
            <a:r>
              <a:rPr lang="fr-FR" altLang="en-US" dirty="0"/>
              <a:t>, </a:t>
            </a:r>
            <a:r>
              <a:rPr lang="fr-FR" altLang="en-US" b="1" dirty="0"/>
              <a:t>MTU</a:t>
            </a:r>
            <a:r>
              <a:rPr lang="fr-FR" altLang="en-US" dirty="0"/>
              <a:t>)</a:t>
            </a:r>
          </a:p>
          <a:p>
            <a:pPr lvl="1"/>
            <a:r>
              <a:rPr lang="fr-FR" altLang="en-US" dirty="0"/>
              <a:t>MSS+ TCP/IP header </a:t>
            </a:r>
            <a:r>
              <a:rPr lang="fr-FR" altLang="en-US" dirty="0" err="1"/>
              <a:t>when</a:t>
            </a:r>
            <a:r>
              <a:rPr lang="fr-FR" altLang="en-US" dirty="0"/>
              <a:t> </a:t>
            </a:r>
            <a:r>
              <a:rPr lang="fr-FR" altLang="en-US" dirty="0" err="1"/>
              <a:t>encapsulated</a:t>
            </a:r>
            <a:r>
              <a:rPr lang="fr-FR" altLang="en-US" dirty="0"/>
              <a:t> in an IP </a:t>
            </a:r>
            <a:r>
              <a:rPr lang="fr-FR" altLang="en-US" dirty="0" err="1"/>
              <a:t>datagram</a:t>
            </a:r>
            <a:r>
              <a:rPr lang="fr-FR" altLang="en-US" dirty="0"/>
              <a:t>) </a:t>
            </a:r>
            <a:r>
              <a:rPr lang="fr-FR" altLang="en-US" dirty="0" err="1"/>
              <a:t>will</a:t>
            </a:r>
            <a:r>
              <a:rPr lang="fr-FR" altLang="en-US" dirty="0"/>
              <a:t> fit </a:t>
            </a:r>
            <a:r>
              <a:rPr lang="fr-FR" altLang="en-US" dirty="0" err="1"/>
              <a:t>into</a:t>
            </a:r>
            <a:r>
              <a:rPr lang="fr-FR" altLang="en-US" dirty="0"/>
              <a:t> a single </a:t>
            </a:r>
            <a:r>
              <a:rPr lang="fr-FR" altLang="en-US" dirty="0" err="1"/>
              <a:t>link</a:t>
            </a:r>
            <a:r>
              <a:rPr lang="fr-FR" altLang="en-US" dirty="0"/>
              <a:t>-layer frame</a:t>
            </a:r>
            <a:endParaRPr lang="en-US" dirty="0"/>
          </a:p>
        </p:txBody>
      </p:sp>
      <p:sp>
        <p:nvSpPr>
          <p:cNvPr id="5" name="Slide Number Placeholder 4"/>
          <p:cNvSpPr>
            <a:spLocks noGrp="1"/>
          </p:cNvSpPr>
          <p:nvPr>
            <p:ph type="sldNum" sz="quarter" idx="4"/>
          </p:nvPr>
        </p:nvSpPr>
        <p:spPr/>
        <p:txBody>
          <a:bodyPr/>
          <a:lstStyle/>
          <a:p>
            <a:r>
              <a:rPr lang="en-US"/>
              <a:t>Transport Layer: 3-</a:t>
            </a:r>
            <a:fld id="{C4204591-24BD-A542-B9D5-F8D8A88D2FEE}" type="slidenum">
              <a:rPr lang="en-US" smtClean="0"/>
              <a:pPr/>
              <a:t>6</a:t>
            </a:fld>
            <a:endParaRPr lang="en-US" dirty="0"/>
          </a:p>
        </p:txBody>
      </p:sp>
      <p:pic>
        <p:nvPicPr>
          <p:cNvPr id="6" name="Picture 2" descr="PDUs of the TCP(IP protocol suite (stack)"/>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346443"/>
            <a:ext cx="5181600" cy="219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7857" y="3791011"/>
            <a:ext cx="3861178" cy="2834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69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MSS and MTU</a:t>
            </a:r>
            <a:endParaRPr lang="en-US" dirty="0"/>
          </a:p>
        </p:txBody>
      </p:sp>
      <p:sp>
        <p:nvSpPr>
          <p:cNvPr id="3" name="Content Placeholder 2"/>
          <p:cNvSpPr>
            <a:spLocks noGrp="1"/>
          </p:cNvSpPr>
          <p:nvPr>
            <p:ph sz="half" idx="1"/>
          </p:nvPr>
        </p:nvSpPr>
        <p:spPr/>
        <p:txBody>
          <a:bodyPr/>
          <a:lstStyle/>
          <a:p>
            <a:r>
              <a:rPr lang="fr-FR" altLang="en-US" dirty="0"/>
              <a:t>The MSS </a:t>
            </a:r>
            <a:r>
              <a:rPr lang="fr-FR" altLang="en-US" dirty="0" err="1"/>
              <a:t>limits</a:t>
            </a:r>
            <a:r>
              <a:rPr lang="fr-FR" altLang="en-US" dirty="0"/>
              <a:t> the </a:t>
            </a:r>
            <a:r>
              <a:rPr lang="en-US" altLang="en-US" dirty="0"/>
              <a:t>maximum size of a segment’s data field</a:t>
            </a:r>
          </a:p>
          <a:p>
            <a:r>
              <a:rPr lang="en-US" altLang="en-US" dirty="0"/>
              <a:t>It is more or less a physical limit</a:t>
            </a:r>
          </a:p>
          <a:p>
            <a:r>
              <a:rPr lang="en-US" altLang="en-US" dirty="0"/>
              <a:t>It is specified for each link separately</a:t>
            </a:r>
          </a:p>
          <a:p>
            <a:r>
              <a:rPr lang="en-US" altLang="en-US" dirty="0"/>
              <a:t>MTU reduction can occur elsewhere in the communication path</a:t>
            </a:r>
            <a:endParaRPr lang="fr-FR" altLang="en-US" dirty="0"/>
          </a:p>
          <a:p>
            <a:endParaRPr lang="en-US" dirty="0"/>
          </a:p>
        </p:txBody>
      </p:sp>
      <p:sp>
        <p:nvSpPr>
          <p:cNvPr id="5" name="Slide Number Placeholder 4"/>
          <p:cNvSpPr>
            <a:spLocks noGrp="1"/>
          </p:cNvSpPr>
          <p:nvPr>
            <p:ph type="sldNum" sz="quarter" idx="4"/>
          </p:nvPr>
        </p:nvSpPr>
        <p:spPr/>
        <p:txBody>
          <a:bodyPr/>
          <a:lstStyle/>
          <a:p>
            <a:r>
              <a:rPr lang="en-US"/>
              <a:t>Transport Layer: 3-</a:t>
            </a:r>
            <a:fld id="{C4204591-24BD-A542-B9D5-F8D8A88D2FEE}" type="slidenum">
              <a:rPr lang="en-US" smtClean="0"/>
              <a:pPr/>
              <a:t>7</a:t>
            </a:fld>
            <a:endParaRPr lang="en-US" dirty="0"/>
          </a:p>
        </p:txBody>
      </p:sp>
      <p:pic>
        <p:nvPicPr>
          <p:cNvPr id="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5185" y="2568886"/>
            <a:ext cx="5177596"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667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TCP </a:t>
            </a:r>
            <a:r>
              <a:rPr lang="fr-FR" altLang="en-US" dirty="0" err="1"/>
              <a:t>Send</a:t>
            </a:r>
            <a:r>
              <a:rPr lang="fr-FR" altLang="en-US" dirty="0"/>
              <a:t>/</a:t>
            </a:r>
            <a:r>
              <a:rPr lang="fr-FR" altLang="en-US" dirty="0" err="1"/>
              <a:t>Receive</a:t>
            </a:r>
            <a:r>
              <a:rPr lang="fr-FR" altLang="en-US" dirty="0"/>
              <a:t> buffers</a:t>
            </a:r>
            <a:endParaRPr lang="en-US" dirty="0"/>
          </a:p>
        </p:txBody>
      </p:sp>
      <p:sp>
        <p:nvSpPr>
          <p:cNvPr id="3" name="Content Placeholder 2"/>
          <p:cNvSpPr>
            <a:spLocks noGrp="1"/>
          </p:cNvSpPr>
          <p:nvPr>
            <p:ph sz="half" idx="1"/>
          </p:nvPr>
        </p:nvSpPr>
        <p:spPr/>
        <p:txBody>
          <a:bodyPr>
            <a:normAutofit fontScale="85000" lnSpcReduction="20000"/>
          </a:bodyPr>
          <a:lstStyle/>
          <a:p>
            <a:pPr marL="457200" indent="-457200">
              <a:defRPr/>
            </a:pPr>
            <a:r>
              <a:rPr lang="en-US" dirty="0"/>
              <a:t>The client process passes a stream of data through the socket</a:t>
            </a:r>
          </a:p>
          <a:p>
            <a:pPr marL="457200" indent="-457200">
              <a:defRPr/>
            </a:pPr>
            <a:r>
              <a:rPr lang="en-US" dirty="0"/>
              <a:t>Once the data passes through the Socket, the data is in the hands of TCP running in the client</a:t>
            </a:r>
          </a:p>
          <a:p>
            <a:pPr marL="457200" indent="-457200">
              <a:defRPr/>
            </a:pPr>
            <a:r>
              <a:rPr lang="en-US" dirty="0"/>
              <a:t>TCP directs this data to the connection’s send buffer, which is one of the buffers that is set aside during the initial three-way handshake </a:t>
            </a:r>
          </a:p>
          <a:p>
            <a:pPr marL="457200" indent="-457200">
              <a:defRPr/>
            </a:pPr>
            <a:r>
              <a:rPr lang="en-US" dirty="0"/>
              <a:t>From time to time, TCP will grab chunks of data from the send buffer and pass the data to the network layer</a:t>
            </a:r>
          </a:p>
        </p:txBody>
      </p:sp>
      <p:sp>
        <p:nvSpPr>
          <p:cNvPr id="5" name="Slide Number Placeholder 4"/>
          <p:cNvSpPr>
            <a:spLocks noGrp="1"/>
          </p:cNvSpPr>
          <p:nvPr>
            <p:ph type="sldNum" sz="quarter" idx="4"/>
          </p:nvPr>
        </p:nvSpPr>
        <p:spPr/>
        <p:txBody>
          <a:bodyPr/>
          <a:lstStyle/>
          <a:p>
            <a:r>
              <a:rPr lang="en-US"/>
              <a:t>Transport Layer: 3-</a:t>
            </a:r>
            <a:fld id="{C4204591-24BD-A542-B9D5-F8D8A88D2FEE}" type="slidenum">
              <a:rPr lang="en-US" smtClean="0"/>
              <a:pPr/>
              <a:t>8</a:t>
            </a:fld>
            <a:endParaRPr lang="en-US" dirty="0"/>
          </a:p>
        </p:txBody>
      </p:sp>
      <p:pic>
        <p:nvPicPr>
          <p:cNvPr id="6" name="Image 4" descr="Screen Shot 2015-09-27 at 11.26.16.jp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813248"/>
            <a:ext cx="5181600" cy="237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91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fr-FR" altLang="en-US" dirty="0"/>
              <a:t>TCP </a:t>
            </a:r>
            <a:r>
              <a:rPr lang="fr-FR" altLang="en-US" dirty="0" err="1"/>
              <a:t>connection</a:t>
            </a:r>
            <a:r>
              <a:rPr lang="fr-FR" altLang="en-US" dirty="0"/>
              <a:t> </a:t>
            </a:r>
            <a:r>
              <a:rPr lang="fr-FR" altLang="en-US" dirty="0" err="1"/>
              <a:t>consists</a:t>
            </a:r>
            <a:r>
              <a:rPr lang="fr-FR" altLang="en-US" dirty="0"/>
              <a:t> of </a:t>
            </a:r>
          </a:p>
          <a:p>
            <a:pPr lvl="1"/>
            <a:r>
              <a:rPr lang="fr-FR" altLang="en-US" dirty="0"/>
              <a:t>Buffers and variables</a:t>
            </a:r>
          </a:p>
          <a:p>
            <a:pPr lvl="1"/>
            <a:r>
              <a:rPr lang="fr-FR" altLang="en-US" dirty="0"/>
              <a:t>a socket </a:t>
            </a:r>
            <a:r>
              <a:rPr lang="fr-FR" altLang="en-US" dirty="0" err="1"/>
              <a:t>connection</a:t>
            </a:r>
            <a:r>
              <a:rPr lang="fr-FR" altLang="en-US" dirty="0"/>
              <a:t> to a </a:t>
            </a:r>
            <a:r>
              <a:rPr lang="fr-FR" altLang="en-US" dirty="0" err="1"/>
              <a:t>process</a:t>
            </a:r>
            <a:r>
              <a:rPr lang="fr-FR" altLang="en-US" dirty="0"/>
              <a:t> in one host, and </a:t>
            </a:r>
            <a:r>
              <a:rPr lang="fr-FR" altLang="en-US" dirty="0" err="1"/>
              <a:t>another</a:t>
            </a:r>
            <a:r>
              <a:rPr lang="fr-FR" altLang="en-US" dirty="0"/>
              <a:t> set of buffers, variables, and a socket </a:t>
            </a:r>
            <a:r>
              <a:rPr lang="fr-FR" altLang="en-US" dirty="0" err="1"/>
              <a:t>connection</a:t>
            </a:r>
            <a:r>
              <a:rPr lang="fr-FR" altLang="en-US" dirty="0"/>
              <a:t> to a </a:t>
            </a:r>
            <a:r>
              <a:rPr lang="fr-FR" altLang="en-US" dirty="0" err="1"/>
              <a:t>process</a:t>
            </a:r>
            <a:r>
              <a:rPr lang="fr-FR" altLang="en-US" dirty="0"/>
              <a:t> in </a:t>
            </a:r>
            <a:r>
              <a:rPr lang="fr-FR" altLang="en-US" dirty="0" err="1"/>
              <a:t>another</a:t>
            </a:r>
            <a:r>
              <a:rPr lang="fr-FR" altLang="en-US" dirty="0"/>
              <a:t> host</a:t>
            </a:r>
          </a:p>
          <a:p>
            <a:r>
              <a:rPr lang="fr-FR" altLang="en-US" dirty="0"/>
              <a:t>Nothing </a:t>
            </a:r>
            <a:r>
              <a:rPr lang="fr-FR" altLang="en-US" dirty="0" err="1"/>
              <a:t>is</a:t>
            </a:r>
            <a:r>
              <a:rPr lang="fr-FR" altLang="en-US" dirty="0"/>
              <a:t> </a:t>
            </a:r>
            <a:r>
              <a:rPr lang="fr-FR" altLang="en-US" dirty="0" err="1"/>
              <a:t>stored</a:t>
            </a:r>
            <a:r>
              <a:rPr lang="fr-FR" altLang="en-US" dirty="0"/>
              <a:t> in the network </a:t>
            </a:r>
            <a:r>
              <a:rPr lang="fr-FR" altLang="en-US" dirty="0" err="1"/>
              <a:t>elements</a:t>
            </a:r>
            <a:r>
              <a:rPr lang="fr-FR" altLang="en-US" dirty="0"/>
              <a:t> (</a:t>
            </a:r>
            <a:r>
              <a:rPr lang="fr-FR" altLang="en-US" dirty="0" err="1"/>
              <a:t>routers</a:t>
            </a:r>
            <a:r>
              <a:rPr lang="fr-FR" altLang="en-US" dirty="0"/>
              <a:t>, switches, and </a:t>
            </a:r>
            <a:r>
              <a:rPr lang="fr-FR" altLang="en-US" dirty="0" err="1"/>
              <a:t>repeaters</a:t>
            </a:r>
            <a:r>
              <a:rPr lang="fr-FR" altLang="en-US" dirty="0"/>
              <a:t>) </a:t>
            </a:r>
            <a:r>
              <a:rPr lang="fr-FR" altLang="en-US" dirty="0" err="1"/>
              <a:t>between</a:t>
            </a:r>
            <a:r>
              <a:rPr lang="fr-FR" altLang="en-US" dirty="0"/>
              <a:t> the hosts </a:t>
            </a:r>
          </a:p>
          <a:p>
            <a:endParaRPr lang="en-US" dirty="0"/>
          </a:p>
        </p:txBody>
      </p:sp>
      <p:sp>
        <p:nvSpPr>
          <p:cNvPr id="2" name="Title 1"/>
          <p:cNvSpPr>
            <a:spLocks noGrp="1"/>
          </p:cNvSpPr>
          <p:nvPr>
            <p:ph type="title"/>
          </p:nvPr>
        </p:nvSpPr>
        <p:spPr/>
        <p:txBody>
          <a:bodyPr/>
          <a:lstStyle/>
          <a:p>
            <a:r>
              <a:rPr lang="fr-FR" altLang="en-US" dirty="0"/>
              <a:t>TCP </a:t>
            </a:r>
            <a:r>
              <a:rPr lang="fr-FR" altLang="en-US" dirty="0" err="1"/>
              <a:t>connection</a:t>
            </a:r>
            <a:r>
              <a:rPr lang="fr-FR" altLang="en-US" dirty="0"/>
              <a:t> </a:t>
            </a:r>
            <a:endParaRPr lang="en-US" dirty="0"/>
          </a:p>
        </p:txBody>
      </p:sp>
      <p:sp>
        <p:nvSpPr>
          <p:cNvPr id="5" name="Slide Number Placeholder 4"/>
          <p:cNvSpPr>
            <a:spLocks noGrp="1"/>
          </p:cNvSpPr>
          <p:nvPr>
            <p:ph type="sldNum" sz="quarter" idx="4"/>
          </p:nvPr>
        </p:nvSpPr>
        <p:spPr/>
        <p:txBody>
          <a:bodyPr/>
          <a:lstStyle/>
          <a:p>
            <a:r>
              <a:rPr lang="en-US"/>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340308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22187</TotalTime>
  <Words>3008</Words>
  <Application>Microsoft Macintosh PowerPoint</Application>
  <PresentationFormat>Widescreen</PresentationFormat>
  <Paragraphs>412</Paragraphs>
  <Slides>26</Slides>
  <Notes>18</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40" baseType="lpstr">
      <vt:lpstr>Arial</vt:lpstr>
      <vt:lpstr>Arial Narrow</vt:lpstr>
      <vt:lpstr>Calibri</vt:lpstr>
      <vt:lpstr>Calibri Light</vt:lpstr>
      <vt:lpstr>Courier</vt:lpstr>
      <vt:lpstr>Courier New</vt:lpstr>
      <vt:lpstr>Tahoma</vt:lpstr>
      <vt:lpstr>TeXGyreAdventor</vt:lpstr>
      <vt:lpstr>Times New Roman</vt:lpstr>
      <vt:lpstr>Wingdings</vt:lpstr>
      <vt:lpstr>Wingdings 2</vt:lpstr>
      <vt:lpstr>Office Theme</vt:lpstr>
      <vt:lpstr>1_Office Theme</vt:lpstr>
      <vt:lpstr>Clip</vt:lpstr>
      <vt:lpstr>Computer Networks </vt:lpstr>
      <vt:lpstr>Chapter 3: roadmap</vt:lpstr>
      <vt:lpstr>TCP: overview  RFCs: 793,1122, 2018, 5681, 7323</vt:lpstr>
      <vt:lpstr>TCP segment structure</vt:lpstr>
      <vt:lpstr>TCP sequence numbers, ACKs</vt:lpstr>
      <vt:lpstr>MSS and MTU</vt:lpstr>
      <vt:lpstr>MSS and MTU</vt:lpstr>
      <vt:lpstr>TCP Send/Receive buffers</vt:lpstr>
      <vt:lpstr>TCP connection </vt:lpstr>
      <vt:lpstr>TCP segment structure (Flags)</vt:lpstr>
      <vt:lpstr>Sequence Numbers </vt:lpstr>
      <vt:lpstr>TCP Sequence Numbers </vt:lpstr>
      <vt:lpstr>Full duplex</vt:lpstr>
      <vt:lpstr>Acknowledgment numbers (Example)</vt:lpstr>
      <vt:lpstr>Another example</vt:lpstr>
      <vt:lpstr>Out of order segments</vt:lpstr>
      <vt:lpstr>The seg/ack numbers base</vt:lpstr>
      <vt:lpstr>TCP sequence numbers, ACKs</vt:lpstr>
      <vt:lpstr>TCP round trip time, timeout</vt:lpstr>
      <vt:lpstr>TCP round trip time, timeout</vt:lpstr>
      <vt:lpstr>TCP round trip time, timeout</vt:lpstr>
      <vt:lpstr>TCP Sender (simplified)</vt:lpstr>
      <vt:lpstr>TCP Receiver: ACK generation [RFC 5681]</vt:lpstr>
      <vt:lpstr>TCP: retransmission scenarios</vt:lpstr>
      <vt:lpstr>TCP: retransmission scenarios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Subhan Ullah</cp:lastModifiedBy>
  <cp:revision>611</cp:revision>
  <dcterms:created xsi:type="dcterms:W3CDTF">2020-01-18T07:24:59Z</dcterms:created>
  <dcterms:modified xsi:type="dcterms:W3CDTF">2024-04-01T05:21:10Z</dcterms:modified>
</cp:coreProperties>
</file>