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35"/>
  </p:notesMasterIdLst>
  <p:sldIdLst>
    <p:sldId id="1217" r:id="rId3"/>
    <p:sldId id="1044" r:id="rId4"/>
    <p:sldId id="1271" r:id="rId5"/>
    <p:sldId id="1272" r:id="rId6"/>
    <p:sldId id="1110" r:id="rId7"/>
    <p:sldId id="1273" r:id="rId8"/>
    <p:sldId id="1111" r:id="rId9"/>
    <p:sldId id="1112" r:id="rId10"/>
    <p:sldId id="1198" r:id="rId11"/>
    <p:sldId id="1124" r:id="rId12"/>
    <p:sldId id="1125" r:id="rId13"/>
    <p:sldId id="1113" r:id="rId14"/>
    <p:sldId id="1260" r:id="rId15"/>
    <p:sldId id="1261" r:id="rId16"/>
    <p:sldId id="1262" r:id="rId17"/>
    <p:sldId id="1263" r:id="rId18"/>
    <p:sldId id="1264" r:id="rId19"/>
    <p:sldId id="1265" r:id="rId20"/>
    <p:sldId id="1266" r:id="rId21"/>
    <p:sldId id="1267" r:id="rId22"/>
    <p:sldId id="1268" r:id="rId23"/>
    <p:sldId id="1269" r:id="rId24"/>
    <p:sldId id="1199" r:id="rId25"/>
    <p:sldId id="1114" r:id="rId26"/>
    <p:sldId id="1115" r:id="rId27"/>
    <p:sldId id="1116" r:id="rId28"/>
    <p:sldId id="1131" r:id="rId29"/>
    <p:sldId id="1132" r:id="rId30"/>
    <p:sldId id="1117" r:id="rId31"/>
    <p:sldId id="1123" r:id="rId32"/>
    <p:sldId id="1119" r:id="rId33"/>
    <p:sldId id="121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59" autoAdjust="0"/>
    <p:restoredTop sz="79294" autoAdjust="0"/>
  </p:normalViewPr>
  <p:slideViewPr>
    <p:cSldViewPr snapToGrid="0" snapToObjects="1">
      <p:cViewPr varScale="1">
        <p:scale>
          <a:sx n="88" d="100"/>
          <a:sy n="88" d="100"/>
        </p:scale>
        <p:origin x="576" y="176"/>
      </p:cViewPr>
      <p:guideLst/>
    </p:cSldViewPr>
  </p:slideViewPr>
  <p:outlineViewPr>
    <p:cViewPr>
      <p:scale>
        <a:sx n="33" d="100"/>
        <a:sy n="33" d="100"/>
      </p:scale>
      <p:origin x="0" y="-255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si.edu/nsnam/DIRECTED_RESEARCH/DR_WANIDA/DR/testfiles/rfc2001.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3013667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r>
              <a:rPr lang="en-US" dirty="0"/>
              <a:t>Before diving into the details of TCP flow control, let’s first get the general context and motivate the need for flow control.</a:t>
            </a:r>
          </a:p>
          <a:p>
            <a:r>
              <a:rPr lang="en-US" dirty="0"/>
              <a:t>This diagram show a typical transport-layer implementation</a:t>
            </a:r>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r>
              <a:rPr lang="en-US" dirty="0"/>
              <a:t>How does data get taken OUT of socket buffers?  By applications performing socket reads, as we learned in Chapter 2.</a:t>
            </a:r>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covered from TCP until here…..: for section G: 24/11/2021</a:t>
            </a:r>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16</a:t>
            </a:fld>
            <a:endParaRPr lang="en-US"/>
          </a:p>
        </p:txBody>
      </p:sp>
    </p:spTree>
    <p:extLst>
      <p:ext uri="{BB962C8B-B14F-4D97-AF65-F5344CB8AC3E}">
        <p14:creationId xmlns:p14="http://schemas.microsoft.com/office/powerpoint/2010/main" val="180896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20</a:t>
            </a:fld>
            <a:endParaRPr lang="en-US"/>
          </a:p>
        </p:txBody>
      </p:sp>
    </p:spTree>
    <p:extLst>
      <p:ext uri="{BB962C8B-B14F-4D97-AF65-F5344CB8AC3E}">
        <p14:creationId xmlns:p14="http://schemas.microsoft.com/office/powerpoint/2010/main" val="173216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21</a:t>
            </a:fld>
            <a:endParaRPr lang="en-US"/>
          </a:p>
        </p:txBody>
      </p:sp>
    </p:spTree>
    <p:extLst>
      <p:ext uri="{BB962C8B-B14F-4D97-AF65-F5344CB8AC3E}">
        <p14:creationId xmlns:p14="http://schemas.microsoft.com/office/powerpoint/2010/main" val="1244237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a:t>
            </a:r>
            <a:r>
              <a:rPr lang="en-US" dirty="0" err="1"/>
              <a:t>reciver</a:t>
            </a:r>
            <a:r>
              <a:rPr lang="en-US" dirty="0"/>
              <a:t> have a number of pieces of shared state that they must establish before actually communication</a:t>
            </a:r>
          </a:p>
          <a:p>
            <a:pPr marL="171450" indent="-171450">
              <a:buFont typeface="Arial" panose="020B0604020202020204" pitchFamily="34" charset="0"/>
              <a:buChar char="•"/>
            </a:pPr>
            <a:r>
              <a:rPr lang="en-US" dirty="0"/>
              <a:t>FIRST </a:t>
            </a:r>
            <a:r>
              <a:rPr lang="en-US" dirty="0" err="1"/>
              <a:t>theym</a:t>
            </a:r>
            <a:r>
              <a:rPr lang="en-US" dirty="0"/>
              <a:t> </a:t>
            </a:r>
            <a:r>
              <a:rPr lang="en-US" dirty="0" err="1"/>
              <a:t>ust</a:t>
            </a:r>
            <a:r>
              <a:rPr lang="en-US" dirty="0"/>
              <a: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a:t>
            </a:r>
            <a:r>
              <a:rPr lang="en-US" dirty="0" err="1"/>
              <a:t>bufferspace</a:t>
            </a:r>
            <a:r>
              <a:rPr lang="en-US" dirty="0"/>
              <a:t>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1524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6195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5217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521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763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a:t>
            </a:r>
            <a:r>
              <a:rPr lang="en-US" dirty="0" err="1"/>
              <a:t>ESTABLished</a:t>
            </a:r>
            <a:r>
              <a:rPr lang="en-US" dirty="0"/>
              <a:t>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920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1596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412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F</a:t>
            </a:r>
            <a:r>
              <a:rPr lang="en-US" baseline="0" dirty="0"/>
              <a:t> and </a:t>
            </a:r>
            <a:r>
              <a:rPr lang="en-US" baseline="0"/>
              <a:t>G ended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38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fr-FR" altLang="en-US" dirty="0">
              <a:latin typeface="Arial" pitchFamily="34" charset="0"/>
              <a:ea typeface="ＭＳ Ｐゴシック" pitchFamily="34" charset="-128"/>
            </a:endParaRPr>
          </a:p>
          <a:p>
            <a:pPr>
              <a:defRPr/>
            </a:pPr>
            <a:r>
              <a:rPr lang="fr-FR" altLang="en-US" dirty="0">
                <a:latin typeface="Arial" pitchFamily="34" charset="0"/>
                <a:ea typeface="ＭＳ Ｐゴシック" pitchFamily="34" charset="-128"/>
              </a:rPr>
              <a:t>For </a:t>
            </a:r>
            <a:r>
              <a:rPr lang="fr-FR" altLang="en-US" dirty="0" err="1">
                <a:latin typeface="Arial" pitchFamily="34" charset="0"/>
                <a:ea typeface="ＭＳ Ｐゴシック" pitchFamily="34" charset="-128"/>
              </a:rPr>
              <a:t>example</a:t>
            </a:r>
            <a:r>
              <a:rPr lang="fr-FR" altLang="en-US" dirty="0">
                <a:latin typeface="Arial" pitchFamily="34" charset="0"/>
                <a:ea typeface="ＭＳ Ｐゴシック" pitchFamily="34" charset="-128"/>
              </a:rPr>
              <a:t>, suppose </a:t>
            </a:r>
            <a:r>
              <a:rPr lang="fr-FR" altLang="en-US" dirty="0" err="1">
                <a:latin typeface="Arial" pitchFamily="34" charset="0"/>
                <a:ea typeface="ＭＳ Ｐゴシック" pitchFamily="34" charset="-128"/>
              </a:rPr>
              <a:t>TimeoutInterval</a:t>
            </a:r>
            <a:r>
              <a:rPr lang="fr-FR" altLang="en-US" dirty="0">
                <a:latin typeface="Arial" pitchFamily="34" charset="0"/>
                <a:ea typeface="ＭＳ Ｐゴシック" pitchFamily="34" charset="-128"/>
              </a:rPr>
              <a:t> </a:t>
            </a:r>
            <a:r>
              <a:rPr lang="fr-FR" altLang="en-US" dirty="0" err="1">
                <a:latin typeface="Arial" pitchFamily="34" charset="0"/>
                <a:ea typeface="ＭＳ Ｐゴシック" pitchFamily="34" charset="-128"/>
              </a:rPr>
              <a:t>associated</a:t>
            </a:r>
            <a:r>
              <a:rPr lang="fr-FR" altLang="en-US" dirty="0">
                <a:latin typeface="Arial" pitchFamily="34" charset="0"/>
                <a:ea typeface="ＭＳ Ｐゴシック" pitchFamily="34" charset="-128"/>
              </a:rPr>
              <a:t> </a:t>
            </a:r>
            <a:r>
              <a:rPr lang="fr-FR" altLang="en-US" dirty="0" err="1">
                <a:latin typeface="Arial" pitchFamily="34" charset="0"/>
                <a:ea typeface="ＭＳ Ｐゴシック" pitchFamily="34" charset="-128"/>
              </a:rPr>
              <a:t>with</a:t>
            </a:r>
            <a:r>
              <a:rPr lang="fr-FR" altLang="en-US" dirty="0">
                <a:latin typeface="Arial" pitchFamily="34" charset="0"/>
                <a:ea typeface="ＭＳ Ｐゴシック" pitchFamily="34" charset="-128"/>
              </a:rPr>
              <a:t> the </a:t>
            </a:r>
            <a:r>
              <a:rPr lang="fr-FR" altLang="en-US" dirty="0" err="1">
                <a:latin typeface="Arial" pitchFamily="34" charset="0"/>
                <a:ea typeface="ＭＳ Ｐゴシック" pitchFamily="34" charset="-128"/>
              </a:rPr>
              <a:t>oldest</a:t>
            </a:r>
            <a:r>
              <a:rPr lang="fr-FR" altLang="en-US" dirty="0">
                <a:latin typeface="Arial" pitchFamily="34" charset="0"/>
                <a:ea typeface="ＭＳ Ｐゴシック" pitchFamily="34" charset="-128"/>
              </a:rPr>
              <a:t> not </a:t>
            </a:r>
            <a:r>
              <a:rPr lang="fr-FR" altLang="en-US" dirty="0" err="1">
                <a:latin typeface="Arial" pitchFamily="34" charset="0"/>
                <a:ea typeface="ＭＳ Ｐゴシック" pitchFamily="34" charset="-128"/>
              </a:rPr>
              <a:t>yet</a:t>
            </a:r>
            <a:r>
              <a:rPr lang="fr-FR" altLang="en-US" dirty="0">
                <a:latin typeface="Arial" pitchFamily="34" charset="0"/>
                <a:ea typeface="ＭＳ Ｐゴシック" pitchFamily="34" charset="-128"/>
              </a:rPr>
              <a:t> </a:t>
            </a:r>
            <a:r>
              <a:rPr lang="fr-FR" altLang="en-US" dirty="0" err="1">
                <a:latin typeface="Arial" pitchFamily="34" charset="0"/>
                <a:ea typeface="ＭＳ Ｐゴシック" pitchFamily="34" charset="-128"/>
              </a:rPr>
              <a:t>acknowledged</a:t>
            </a:r>
            <a:r>
              <a:rPr lang="fr-FR" altLang="en-US" dirty="0">
                <a:latin typeface="Arial" pitchFamily="34" charset="0"/>
                <a:ea typeface="ＭＳ Ｐゴシック" pitchFamily="34" charset="-128"/>
              </a:rPr>
              <a:t> segment </a:t>
            </a:r>
            <a:r>
              <a:rPr lang="fr-FR" altLang="en-US" dirty="0" err="1">
                <a:latin typeface="Arial" pitchFamily="34" charset="0"/>
                <a:ea typeface="ＭＳ Ｐゴシック" pitchFamily="34" charset="-128"/>
              </a:rPr>
              <a:t>is</a:t>
            </a:r>
            <a:r>
              <a:rPr lang="fr-FR" altLang="en-US" dirty="0">
                <a:latin typeface="Arial" pitchFamily="34" charset="0"/>
                <a:ea typeface="ＭＳ Ｐゴシック" pitchFamily="34" charset="-128"/>
              </a:rPr>
              <a:t> .75 sec </a:t>
            </a:r>
            <a:r>
              <a:rPr lang="fr-FR" altLang="en-US" dirty="0" err="1">
                <a:latin typeface="Arial" pitchFamily="34" charset="0"/>
                <a:ea typeface="ＭＳ Ｐゴシック" pitchFamily="34" charset="-128"/>
              </a:rPr>
              <a:t>when</a:t>
            </a:r>
            <a:r>
              <a:rPr lang="fr-FR" altLang="en-US" dirty="0">
                <a:latin typeface="Arial" pitchFamily="34" charset="0"/>
                <a:ea typeface="ＭＳ Ｐゴシック" pitchFamily="34" charset="-128"/>
              </a:rPr>
              <a:t> the </a:t>
            </a:r>
            <a:r>
              <a:rPr lang="fr-FR" altLang="en-US" dirty="0" err="1">
                <a:latin typeface="Arial" pitchFamily="34" charset="0"/>
                <a:ea typeface="ＭＳ Ｐゴシック" pitchFamily="34" charset="-128"/>
              </a:rPr>
              <a:t>timer</a:t>
            </a:r>
            <a:r>
              <a:rPr lang="fr-FR" altLang="en-US" dirty="0">
                <a:latin typeface="Arial" pitchFamily="34" charset="0"/>
                <a:ea typeface="ＭＳ Ｐゴシック" pitchFamily="34" charset="-128"/>
              </a:rPr>
              <a:t> first expires. TCP </a:t>
            </a:r>
            <a:r>
              <a:rPr lang="fr-FR" altLang="en-US" dirty="0" err="1">
                <a:latin typeface="Arial" pitchFamily="34" charset="0"/>
                <a:ea typeface="ＭＳ Ｐゴシック" pitchFamily="34" charset="-128"/>
              </a:rPr>
              <a:t>will</a:t>
            </a:r>
            <a:r>
              <a:rPr lang="fr-FR" altLang="en-US" dirty="0">
                <a:latin typeface="Arial" pitchFamily="34" charset="0"/>
                <a:ea typeface="ＭＳ Ｐゴシック" pitchFamily="34" charset="-128"/>
              </a:rPr>
              <a:t> </a:t>
            </a:r>
            <a:r>
              <a:rPr lang="fr-FR" altLang="en-US" dirty="0" err="1">
                <a:latin typeface="Arial" pitchFamily="34" charset="0"/>
                <a:ea typeface="ＭＳ Ｐゴシック" pitchFamily="34" charset="-128"/>
              </a:rPr>
              <a:t>then</a:t>
            </a:r>
            <a:r>
              <a:rPr lang="fr-FR" altLang="en-US" dirty="0">
                <a:latin typeface="Arial" pitchFamily="34" charset="0"/>
                <a:ea typeface="ＭＳ Ｐゴシック" pitchFamily="34" charset="-128"/>
              </a:rPr>
              <a:t> retransmit </a:t>
            </a:r>
            <a:r>
              <a:rPr lang="fr-FR" altLang="en-US" dirty="0" err="1">
                <a:latin typeface="Arial" pitchFamily="34" charset="0"/>
                <a:ea typeface="ＭＳ Ｐゴシック" pitchFamily="34" charset="-128"/>
              </a:rPr>
              <a:t>this</a:t>
            </a:r>
            <a:r>
              <a:rPr lang="fr-FR" altLang="en-US" dirty="0">
                <a:latin typeface="Arial" pitchFamily="34" charset="0"/>
                <a:ea typeface="ＭＳ Ｐゴシック" pitchFamily="34" charset="-128"/>
              </a:rPr>
              <a:t> segment and set the new expiration time to 1.5 sec. If the </a:t>
            </a:r>
            <a:r>
              <a:rPr lang="fr-FR" altLang="en-US" dirty="0" err="1">
                <a:latin typeface="Arial" pitchFamily="34" charset="0"/>
                <a:ea typeface="ＭＳ Ｐゴシック" pitchFamily="34" charset="-128"/>
              </a:rPr>
              <a:t>timer</a:t>
            </a:r>
            <a:r>
              <a:rPr lang="fr-FR" altLang="en-US" dirty="0">
                <a:latin typeface="Arial" pitchFamily="34" charset="0"/>
                <a:ea typeface="ＭＳ Ｐゴシック" pitchFamily="34" charset="-128"/>
              </a:rPr>
              <a:t> expires </a:t>
            </a:r>
            <a:r>
              <a:rPr lang="fr-FR" altLang="en-US" dirty="0" err="1">
                <a:latin typeface="Arial" pitchFamily="34" charset="0"/>
                <a:ea typeface="ＭＳ Ｐゴシック" pitchFamily="34" charset="-128"/>
              </a:rPr>
              <a:t>again</a:t>
            </a:r>
            <a:r>
              <a:rPr lang="fr-FR" altLang="en-US" dirty="0">
                <a:latin typeface="Arial" pitchFamily="34" charset="0"/>
                <a:ea typeface="ＭＳ Ｐゴシック" pitchFamily="34" charset="-128"/>
              </a:rPr>
              <a:t> 1.5 sec </a:t>
            </a:r>
            <a:r>
              <a:rPr lang="fr-FR" altLang="en-US" dirty="0" err="1">
                <a:latin typeface="Arial" pitchFamily="34" charset="0"/>
                <a:ea typeface="ＭＳ Ｐゴシック" pitchFamily="34" charset="-128"/>
              </a:rPr>
              <a:t>later</a:t>
            </a:r>
            <a:r>
              <a:rPr lang="fr-FR" altLang="en-US" dirty="0">
                <a:latin typeface="Arial" pitchFamily="34" charset="0"/>
                <a:ea typeface="ＭＳ Ｐゴシック" pitchFamily="34" charset="-128"/>
              </a:rPr>
              <a:t>, TCP </a:t>
            </a:r>
            <a:r>
              <a:rPr lang="fr-FR" altLang="en-US" dirty="0" err="1">
                <a:latin typeface="Arial" pitchFamily="34" charset="0"/>
                <a:ea typeface="ＭＳ Ｐゴシック" pitchFamily="34" charset="-128"/>
              </a:rPr>
              <a:t>will</a:t>
            </a:r>
            <a:r>
              <a:rPr lang="fr-FR" altLang="en-US" dirty="0">
                <a:latin typeface="Arial" pitchFamily="34" charset="0"/>
                <a:ea typeface="ＭＳ Ｐゴシック" pitchFamily="34" charset="-128"/>
              </a:rPr>
              <a:t> </a:t>
            </a:r>
            <a:r>
              <a:rPr lang="fr-FR" altLang="en-US" dirty="0" err="1">
                <a:latin typeface="Arial" pitchFamily="34" charset="0"/>
                <a:ea typeface="ＭＳ Ｐゴシック" pitchFamily="34" charset="-128"/>
              </a:rPr>
              <a:t>again</a:t>
            </a:r>
            <a:r>
              <a:rPr lang="fr-FR" altLang="en-US" dirty="0">
                <a:latin typeface="Arial" pitchFamily="34" charset="0"/>
                <a:ea typeface="ＭＳ Ｐゴシック" pitchFamily="34" charset="-128"/>
              </a:rPr>
              <a:t> retransmit </a:t>
            </a:r>
            <a:r>
              <a:rPr lang="fr-FR" altLang="en-US" dirty="0" err="1">
                <a:latin typeface="Arial" pitchFamily="34" charset="0"/>
                <a:ea typeface="ＭＳ Ｐゴシック" pitchFamily="34" charset="-128"/>
              </a:rPr>
              <a:t>this</a:t>
            </a:r>
            <a:r>
              <a:rPr lang="fr-FR" altLang="en-US" dirty="0">
                <a:latin typeface="Arial" pitchFamily="34" charset="0"/>
                <a:ea typeface="ＭＳ Ｐゴシック" pitchFamily="34" charset="-128"/>
              </a:rPr>
              <a:t> segment, </a:t>
            </a:r>
            <a:r>
              <a:rPr lang="fr-FR" altLang="en-US" dirty="0" err="1">
                <a:latin typeface="Arial" pitchFamily="34" charset="0"/>
                <a:ea typeface="ＭＳ Ｐゴシック" pitchFamily="34" charset="-128"/>
              </a:rPr>
              <a:t>now</a:t>
            </a:r>
            <a:r>
              <a:rPr lang="fr-FR" altLang="en-US" dirty="0">
                <a:latin typeface="Arial" pitchFamily="34" charset="0"/>
                <a:ea typeface="ＭＳ Ｐゴシック" pitchFamily="34" charset="-128"/>
              </a:rPr>
              <a:t> setting the expiration time to 3.0 sec. </a:t>
            </a:r>
          </a:p>
          <a:p>
            <a:pPr>
              <a:defRPr/>
            </a:pPr>
            <a:endParaRPr lang="fr-FR" altLang="en-US" dirty="0">
              <a:latin typeface="Arial" pitchFamily="34" charset="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3</a:t>
            </a:fld>
            <a:endParaRPr lang="en-US"/>
          </a:p>
        </p:txBody>
      </p:sp>
    </p:spTree>
    <p:extLst>
      <p:ext uri="{BB962C8B-B14F-4D97-AF65-F5344CB8AC3E}">
        <p14:creationId xmlns:p14="http://schemas.microsoft.com/office/powerpoint/2010/main" val="1685619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a:t>
            </a:r>
            <a:r>
              <a:rPr lang="en-US" dirty="0" err="1"/>
              <a:t>unACKed</a:t>
            </a:r>
            <a:r>
              <a:rPr lang="en-US" dirty="0"/>
              <a:t>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a:p>
            <a:endParaRPr lang="en-US" dirty="0"/>
          </a:p>
          <a:p>
            <a:endParaRPr lang="en-US" dirty="0"/>
          </a:p>
          <a:p>
            <a:r>
              <a:rPr lang="en-US" sz="1200" b="1" kern="1200" dirty="0">
                <a:solidFill>
                  <a:schemeClr val="tx1"/>
                </a:solidFill>
                <a:latin typeface="+mn-lt"/>
                <a:ea typeface="+mn-ea"/>
                <a:cs typeface="+mn-cs"/>
              </a:rPr>
              <a:t>Note ! The reason that the sending side has to wait until the third duplicate ACK is described in </a:t>
            </a:r>
            <a:r>
              <a:rPr lang="en-US" sz="1200" b="1" kern="1200" dirty="0">
                <a:solidFill>
                  <a:schemeClr val="tx1"/>
                </a:solidFill>
                <a:latin typeface="+mn-lt"/>
                <a:ea typeface="+mn-ea"/>
                <a:cs typeface="+mn-cs"/>
                <a:hlinkClick r:id="rId3"/>
              </a:rPr>
              <a:t>RFC2001</a:t>
            </a:r>
            <a:r>
              <a:rPr lang="en-US" sz="1200" b="1" kern="1200" dirty="0">
                <a:solidFill>
                  <a:schemeClr val="tx1"/>
                </a:solidFill>
                <a:latin typeface="+mn-lt"/>
                <a:ea typeface="+mn-ea"/>
                <a:cs typeface="+mn-cs"/>
              </a:rPr>
              <a:t> as follows:</a:t>
            </a:r>
            <a:endParaRPr lang="en-US" dirty="0"/>
          </a:p>
          <a:p>
            <a:r>
              <a:rPr lang="en-US" sz="1200" kern="1200" dirty="0">
                <a:solidFill>
                  <a:schemeClr val="tx1"/>
                </a:solidFill>
                <a:latin typeface="+mn-lt"/>
                <a:ea typeface="+mn-ea"/>
                <a:cs typeface="+mn-cs"/>
              </a:rPr>
              <a:t>" Since TCP does not know whether a duplicate ACK is caused by a lost segment or just a reordering of segments, it waits for a small number of duplicate ACKs to be received. It is assumed that if there is just a reordering of the segments, there will be only one or two duplicate ACKs before the reordered segment is processed, which will then generate a new ACK. If three or more duplicate ACKs are received in a row, it is a strong indication that a segment has been lost. “</a:t>
            </a:r>
          </a:p>
          <a:p>
            <a:r>
              <a:rPr lang="en-US" dirty="0"/>
              <a:t>https://</a:t>
            </a:r>
            <a:r>
              <a:rPr lang="en-US" dirty="0" err="1"/>
              <a:t>www.isi.edu</a:t>
            </a:r>
            <a:r>
              <a:rPr lang="en-US" dirty="0"/>
              <a:t>/</a:t>
            </a:r>
            <a:r>
              <a:rPr lang="en-US" dirty="0" err="1"/>
              <a:t>nsnam</a:t>
            </a:r>
            <a:r>
              <a:rPr lang="en-US" dirty="0"/>
              <a:t>/DIRECTED_RESEARCH/DR_WANIDA/DR/</a:t>
            </a:r>
            <a:r>
              <a:rPr lang="en-US" dirty="0" err="1"/>
              <a:t>JavisInActionFastRetransmitFrame.html</a:t>
            </a:r>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102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fr-FR" dirty="0" err="1"/>
              <a:t>there</a:t>
            </a:r>
            <a:r>
              <a:rPr lang="fr-FR" dirty="0"/>
              <a:t> are </a:t>
            </a:r>
            <a:r>
              <a:rPr lang="fr-FR" dirty="0" err="1"/>
              <a:t>some</a:t>
            </a:r>
            <a:r>
              <a:rPr lang="fr-FR" dirty="0"/>
              <a:t> </a:t>
            </a:r>
            <a:r>
              <a:rPr lang="fr-FR" dirty="0" err="1"/>
              <a:t>striking</a:t>
            </a:r>
            <a:r>
              <a:rPr lang="fr-FR" dirty="0"/>
              <a:t> </a:t>
            </a:r>
            <a:r>
              <a:rPr lang="fr-FR" dirty="0" err="1"/>
              <a:t>differences</a:t>
            </a:r>
            <a:r>
              <a:rPr lang="fr-FR" dirty="0"/>
              <a:t> </a:t>
            </a:r>
            <a:r>
              <a:rPr lang="fr-FR" dirty="0" err="1"/>
              <a:t>between</a:t>
            </a:r>
            <a:r>
              <a:rPr lang="fr-FR" dirty="0"/>
              <a:t> TCP and Go-Back-N. </a:t>
            </a:r>
            <a:r>
              <a:rPr lang="fr-FR" dirty="0" err="1"/>
              <a:t>Many</a:t>
            </a:r>
            <a:r>
              <a:rPr lang="fr-FR" dirty="0"/>
              <a:t> TCP </a:t>
            </a:r>
            <a:r>
              <a:rPr lang="fr-FR" dirty="0" err="1"/>
              <a:t>implementations</a:t>
            </a:r>
            <a:r>
              <a:rPr lang="fr-FR" dirty="0"/>
              <a:t> </a:t>
            </a:r>
            <a:r>
              <a:rPr lang="fr-FR" dirty="0" err="1"/>
              <a:t>will</a:t>
            </a:r>
            <a:r>
              <a:rPr lang="fr-FR" dirty="0"/>
              <a:t> buffer </a:t>
            </a:r>
            <a:r>
              <a:rPr lang="fr-FR" dirty="0" err="1"/>
              <a:t>correctly</a:t>
            </a:r>
            <a:r>
              <a:rPr lang="fr-FR" dirty="0"/>
              <a:t> </a:t>
            </a:r>
            <a:r>
              <a:rPr lang="fr-FR" dirty="0" err="1"/>
              <a:t>received</a:t>
            </a:r>
            <a:r>
              <a:rPr lang="fr-FR" dirty="0"/>
              <a:t> but out-of-</a:t>
            </a:r>
            <a:r>
              <a:rPr lang="fr-FR" dirty="0" err="1"/>
              <a:t>order</a:t>
            </a:r>
            <a:r>
              <a:rPr lang="fr-FR" dirty="0"/>
              <a:t> segments [Stevens 1994]. </a:t>
            </a:r>
          </a:p>
          <a:p>
            <a:pPr>
              <a:defRPr/>
            </a:pPr>
            <a:r>
              <a:rPr lang="fr-FR" dirty="0" err="1"/>
              <a:t>would</a:t>
            </a:r>
            <a:r>
              <a:rPr lang="fr-FR" dirty="0"/>
              <a:t> retransmit at </a:t>
            </a:r>
            <a:r>
              <a:rPr lang="fr-FR" dirty="0" err="1"/>
              <a:t>most</a:t>
            </a:r>
            <a:r>
              <a:rPr lang="fr-FR" dirty="0"/>
              <a:t> one segment, </a:t>
            </a:r>
            <a:r>
              <a:rPr lang="fr-FR" dirty="0" err="1"/>
              <a:t>namely</a:t>
            </a:r>
            <a:r>
              <a:rPr lang="fr-FR" dirty="0"/>
              <a:t>, segment </a:t>
            </a:r>
            <a:r>
              <a:rPr lang="fr-FR" i="1" dirty="0"/>
              <a:t>n</a:t>
            </a:r>
            <a:r>
              <a:rPr lang="fr-FR" dirty="0"/>
              <a:t>. </a:t>
            </a:r>
          </a:p>
          <a:p>
            <a:pPr>
              <a:defRPr/>
            </a:pPr>
            <a:r>
              <a:rPr lang="fr-FR" dirty="0" err="1"/>
              <a:t>Moreover</a:t>
            </a:r>
            <a:r>
              <a:rPr lang="fr-FR" dirty="0"/>
              <a:t>, TCP </a:t>
            </a:r>
            <a:r>
              <a:rPr lang="fr-FR" dirty="0" err="1"/>
              <a:t>would</a:t>
            </a:r>
            <a:r>
              <a:rPr lang="fr-FR" dirty="0"/>
              <a:t> not </a:t>
            </a:r>
            <a:r>
              <a:rPr lang="fr-FR" dirty="0" err="1"/>
              <a:t>even</a:t>
            </a:r>
            <a:r>
              <a:rPr lang="fr-FR" dirty="0"/>
              <a:t> retransmit segment </a:t>
            </a:r>
            <a:r>
              <a:rPr lang="fr-FR" i="1" dirty="0"/>
              <a:t>n </a:t>
            </a:r>
            <a:r>
              <a:rPr lang="fr-FR" dirty="0"/>
              <a:t>if the </a:t>
            </a:r>
            <a:r>
              <a:rPr lang="fr-FR" dirty="0" err="1"/>
              <a:t>acknowledgment</a:t>
            </a:r>
            <a:r>
              <a:rPr lang="fr-FR" dirty="0"/>
              <a:t> for segment </a:t>
            </a:r>
            <a:r>
              <a:rPr lang="fr-FR" i="1" dirty="0"/>
              <a:t>n </a:t>
            </a:r>
            <a:r>
              <a:rPr lang="fr-FR" dirty="0"/>
              <a:t>+ 1 </a:t>
            </a:r>
            <a:r>
              <a:rPr lang="fr-FR" dirty="0" err="1"/>
              <a:t>arrived</a:t>
            </a:r>
            <a:r>
              <a:rPr lang="fr-FR" dirty="0"/>
              <a:t> </a:t>
            </a:r>
            <a:r>
              <a:rPr lang="fr-FR" dirty="0" err="1"/>
              <a:t>before</a:t>
            </a:r>
            <a:r>
              <a:rPr lang="fr-FR" dirty="0"/>
              <a:t> the timeout for segment </a:t>
            </a:r>
            <a:r>
              <a:rPr lang="fr-FR" i="1" dirty="0"/>
              <a:t>n</a:t>
            </a:r>
            <a:r>
              <a:rPr lang="fr-FR" dirty="0"/>
              <a:t>. </a:t>
            </a:r>
          </a:p>
          <a:p>
            <a:pPr>
              <a:defRPr/>
            </a:pPr>
            <a:endParaRPr lang="fr-FR" dirty="0"/>
          </a:p>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6</a:t>
            </a:fld>
            <a:endParaRPr lang="en-US"/>
          </a:p>
        </p:txBody>
      </p:sp>
    </p:spTree>
    <p:extLst>
      <p:ext uri="{BB962C8B-B14F-4D97-AF65-F5344CB8AC3E}">
        <p14:creationId xmlns:p14="http://schemas.microsoft.com/office/powerpoint/2010/main" val="1553194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a:p>
        </p:txBody>
      </p:sp>
    </p:spTree>
    <p:extLst>
      <p:ext uri="{BB962C8B-B14F-4D97-AF65-F5344CB8AC3E}">
        <p14:creationId xmlns:p14="http://schemas.microsoft.com/office/powerpoint/2010/main" val="311777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r>
              <a:rPr lang="en-US" dirty="0"/>
              <a:t>Before diving into the details of TCP flow control, let’s first get the general context and motivate the need for flow control.</a:t>
            </a:r>
          </a:p>
          <a:p>
            <a:r>
              <a:rPr lang="en-US" dirty="0"/>
              <a:t>This diagram show a typical transport-layer implementation</a:t>
            </a:r>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r>
              <a:rPr lang="en-US" dirty="0"/>
              <a:t>How does data get taken OUT of socket buffers?  By applications performing socket reads, as we learned in Chapter 2.</a:t>
            </a:r>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r>
              <a:rPr lang="en-US" dirty="0"/>
              <a:t>This diagram show a typical transport-layer implementation</a:t>
            </a:r>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r>
              <a:rPr lang="en-US" dirty="0"/>
              <a:t>How does data get taken OUT of socket buffers?  By applications performing socket reads, as we learned in Chapter 2.</a:t>
            </a:r>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750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70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66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75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AT"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535941" y="1701588"/>
            <a:ext cx="11120123" cy="719369"/>
          </a:xfrm>
        </p:spPr>
        <p:txBody>
          <a:bodyPr>
            <a:normAutofit/>
          </a:bodyPr>
          <a:lstStyle>
            <a:lvl1pPr marL="0" indent="0" algn="ctr">
              <a:buNone/>
              <a:defRPr sz="28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535941" y="3250433"/>
            <a:ext cx="11120123" cy="719369"/>
          </a:xfrm>
        </p:spPr>
        <p:txBody>
          <a:bodyPr>
            <a:noAutofit/>
          </a:bodyPr>
          <a:lstStyle>
            <a:lvl1pPr marL="273050" indent="-273050" algn="ctr" defTabSz="385753" rtl="0" eaLnBrk="1" latinLnBrk="0" hangingPunct="1">
              <a:lnSpc>
                <a:spcPct val="90000"/>
              </a:lnSpc>
              <a:spcBef>
                <a:spcPts val="422"/>
              </a:spcBef>
              <a:buFont typeface="Wingdings 2" pitchFamily="18" charset="2"/>
              <a:buNone/>
              <a:defRPr lang="en-US" sz="2400" b="0" kern="1200" dirty="0" smtClean="0">
                <a:solidFill>
                  <a:srgbClr val="000000"/>
                </a:solidFill>
                <a:latin typeface="TeXGyreAdventor" charset="0"/>
                <a:ea typeface="Microsoft JhengHei" panose="020B0604030504040204" pitchFamily="34" charset="-120"/>
                <a:cs typeface="+mn-cs"/>
              </a:defRPr>
            </a:lvl1pPr>
            <a:lvl2pPr marL="153591" indent="-153591" algn="ctr" defTabSz="385753" rtl="0" eaLnBrk="1" latinLnBrk="0" hangingPunct="1">
              <a:lnSpc>
                <a:spcPct val="90000"/>
              </a:lnSpc>
              <a:spcBef>
                <a:spcPts val="422"/>
              </a:spcBef>
              <a:buFont typeface="Wingdings 2" pitchFamily="18" charset="2"/>
              <a:buNone/>
              <a:defRPr lang="en-US" sz="24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337542" lvl="1" indent="-153591" eaLnBrk="1" hangingPunct="1"/>
            <a:r>
              <a:rPr lang="en-US" sz="1125" dirty="0">
                <a:solidFill>
                  <a:srgbClr val="0070C0"/>
                </a:solidFill>
              </a:rPr>
              <a:t>Starting Out With CPP (7</a:t>
            </a:r>
            <a:r>
              <a:rPr lang="en-US" sz="1125" baseline="30000" dirty="0">
                <a:solidFill>
                  <a:srgbClr val="0070C0"/>
                </a:solidFill>
              </a:rPr>
              <a:t>th </a:t>
            </a:r>
            <a:r>
              <a:rPr lang="en-US" sz="1125" dirty="0">
                <a:solidFill>
                  <a:srgbClr val="0070C0"/>
                </a:solidFill>
              </a:rPr>
              <a:t> or 8</a:t>
            </a:r>
            <a:r>
              <a:rPr lang="en-US" sz="1125" baseline="30000" dirty="0">
                <a:solidFill>
                  <a:srgbClr val="0070C0"/>
                </a:solidFill>
              </a:rPr>
              <a:t>th</a:t>
            </a:r>
            <a:r>
              <a:rPr lang="en-US" sz="1125"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2397129" y="4386269"/>
            <a:ext cx="2343151"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6959605" y="4386269"/>
            <a:ext cx="2343151" cy="2219325"/>
          </a:xfrm>
        </p:spPr>
        <p:txBody>
          <a:bodyPr/>
          <a:lstStyle/>
          <a:p>
            <a:endParaRPr lang="en-GB"/>
          </a:p>
        </p:txBody>
      </p:sp>
    </p:spTree>
    <p:extLst>
      <p:ext uri="{BB962C8B-B14F-4D97-AF65-F5344CB8AC3E}">
        <p14:creationId xmlns:p14="http://schemas.microsoft.com/office/powerpoint/2010/main" val="1038675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591745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bhan.ullah@nu.edu.p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marL="130175" indent="0" algn="ctr">
              <a:lnSpc>
                <a:spcPct val="110000"/>
              </a:lnSpc>
              <a:spcBef>
                <a:spcPct val="0"/>
              </a:spcBef>
              <a:buNone/>
            </a:pPr>
            <a:r>
              <a:rPr lang="en-US" sz="3500" b="1" dirty="0">
                <a:solidFill>
                  <a:srgbClr val="0000A3"/>
                </a:solidFill>
                <a:latin typeface="+mj-lt"/>
                <a:ea typeface="+mj-ea"/>
                <a:cs typeface="Calibri" panose="020F0502020204030204" pitchFamily="34" charset="0"/>
              </a:rPr>
              <a:t>Week13_Lecture1 (Chapter3) </a:t>
            </a:r>
          </a:p>
          <a:p>
            <a:pPr marL="130175" indent="0" algn="ctr">
              <a:lnSpc>
                <a:spcPct val="85000"/>
              </a:lnSpc>
              <a:buNone/>
            </a:pPr>
            <a:r>
              <a:rPr lang="en-US" altLang="en-US" sz="4300" dirty="0">
                <a:solidFill>
                  <a:srgbClr val="000099"/>
                </a:solidFill>
              </a:rPr>
              <a:t>Transport Layer</a:t>
            </a:r>
          </a:p>
          <a:p>
            <a:pPr marL="130175" indent="0" algn="ctr">
              <a:buNone/>
            </a:pPr>
            <a:r>
              <a:rPr lang="en-US" sz="3500" dirty="0">
                <a:latin typeface="Calibri" panose="020F0502020204030204" pitchFamily="34" charset="0"/>
                <a:cs typeface="Calibri" panose="020F0502020204030204" pitchFamily="34" charset="0"/>
              </a:rPr>
              <a:t>                           </a:t>
            </a:r>
          </a:p>
          <a:p>
            <a:pPr marL="130175" indent="0" algn="ctr">
              <a:lnSpc>
                <a:spcPct val="110000"/>
              </a:lnSpc>
              <a:spcBef>
                <a:spcPct val="0"/>
              </a:spcBef>
              <a:buNone/>
            </a:pPr>
            <a:r>
              <a:rPr lang="en-US" sz="3500" b="1" dirty="0">
                <a:solidFill>
                  <a:srgbClr val="0000A3"/>
                </a:solidFill>
                <a:latin typeface="+mj-lt"/>
                <a:ea typeface="+mj-ea"/>
                <a:cs typeface="Calibri" panose="020F0502020204030204" pitchFamily="34" charset="0"/>
              </a:rPr>
              <a:t>Subhan Ullah, PhD</a:t>
            </a:r>
          </a:p>
          <a:p>
            <a:pPr marL="130175" indent="0" algn="ctr">
              <a:buNone/>
            </a:pPr>
            <a:r>
              <a:rPr lang="en-US" sz="3300" dirty="0">
                <a:latin typeface="Calibri" panose="020F0502020204030204" pitchFamily="34" charset="0"/>
                <a:cs typeface="Calibri" panose="020F0502020204030204" pitchFamily="34" charset="0"/>
                <a:hlinkClick r:id="rId3"/>
              </a:rPr>
              <a:t>subhan.ullah@nu.edu.pk</a:t>
            </a:r>
            <a:endParaRPr lang="en-US" sz="3300" dirty="0">
              <a:latin typeface="Calibri" panose="020F0502020204030204" pitchFamily="34" charset="0"/>
              <a:cs typeface="Calibri" panose="020F0502020204030204" pitchFamily="34" charset="0"/>
            </a:endParaRPr>
          </a:p>
          <a:p>
            <a:pPr marL="130175" indent="0" algn="ctr">
              <a:buNone/>
            </a:pPr>
            <a:endParaRPr lang="en-US" sz="4600" b="1" dirty="0">
              <a:solidFill>
                <a:srgbClr val="0000A3"/>
              </a:solidFill>
              <a:latin typeface="+mj-lt"/>
              <a:ea typeface="+mj-ea"/>
              <a:cs typeface="Calibri" panose="020F0502020204030204" pitchFamily="34" charset="0"/>
            </a:endParaRPr>
          </a:p>
          <a:p>
            <a:pPr marL="130175" indent="0" algn="ctr">
              <a:lnSpc>
                <a:spcPct val="110000"/>
              </a:lnSpc>
              <a:spcBef>
                <a:spcPct val="0"/>
              </a:spcBef>
              <a:buNone/>
            </a:pPr>
            <a:r>
              <a:rPr lang="en-US" sz="3900" b="1" dirty="0">
                <a:solidFill>
                  <a:srgbClr val="0000A3"/>
                </a:solidFill>
                <a:latin typeface="+mj-lt"/>
                <a:ea typeface="+mj-ea"/>
                <a:cs typeface="Calibri" panose="020F0502020204030204" pitchFamily="34" charset="0"/>
              </a:rPr>
              <a:t>BS(Computer Science) Spring-2024</a:t>
            </a:r>
            <a:endParaRPr lang="en-US" dirty="0"/>
          </a:p>
        </p:txBody>
      </p:sp>
      <p:sp>
        <p:nvSpPr>
          <p:cNvPr id="6" name="Title 5"/>
          <p:cNvSpPr>
            <a:spLocks noGrp="1"/>
          </p:cNvSpPr>
          <p:nvPr>
            <p:ph type="title"/>
          </p:nvPr>
        </p:nvSpPr>
        <p:spPr/>
        <p:txBody>
          <a:bodyPr>
            <a:normAutofit/>
          </a:bodyPr>
          <a:lstStyle/>
          <a:p>
            <a:pPr algn="ctr"/>
            <a:r>
              <a:rPr lang="en-US" sz="5400" u="sng" dirty="0"/>
              <a:t>Computer Networks </a:t>
            </a:r>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9240" y="451821"/>
            <a:ext cx="2194560" cy="54864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451505"/>
            <a:ext cx="2194561" cy="548640"/>
          </a:xfrm>
          <a:prstGeom prst="rect">
            <a:avLst/>
          </a:prstGeom>
        </p:spPr>
      </p:pic>
      <p:sp>
        <p:nvSpPr>
          <p:cNvPr id="8"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a:xfrm>
            <a:off x="9219616" y="6443089"/>
            <a:ext cx="2743200" cy="365125"/>
          </a:xfrm>
        </p:spPr>
        <p:txBody>
          <a:bodyPr/>
          <a:lstStyle/>
          <a:p>
            <a:r>
              <a:rPr lang="en-US" dirty="0"/>
              <a:t>Transport Layer: 3-1</a:t>
            </a:r>
          </a:p>
        </p:txBody>
      </p:sp>
    </p:spTree>
    <p:extLst>
      <p:ext uri="{BB962C8B-B14F-4D97-AF65-F5344CB8AC3E}">
        <p14:creationId xmlns:p14="http://schemas.microsoft.com/office/powerpoint/2010/main" val="90152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autoadjust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ltLang="en-US" dirty="0"/>
              <a:t>TCP </a:t>
            </a:r>
            <a:r>
              <a:rPr lang="fr-FR" altLang="en-US" dirty="0" err="1"/>
              <a:t>Send</a:t>
            </a:r>
            <a:r>
              <a:rPr lang="fr-FR" altLang="en-US" dirty="0"/>
              <a:t>/</a:t>
            </a:r>
            <a:r>
              <a:rPr lang="fr-FR" altLang="en-US" dirty="0" err="1"/>
              <a:t>Receive</a:t>
            </a:r>
            <a:r>
              <a:rPr lang="fr-FR" altLang="en-US" dirty="0"/>
              <a:t> buffers (</a:t>
            </a:r>
            <a:r>
              <a:rPr lang="fr-FR" altLang="en-US" dirty="0" err="1"/>
              <a:t>revisit</a:t>
            </a:r>
            <a:r>
              <a:rPr lang="fr-FR" altLang="en-US" dirty="0"/>
              <a:t>)</a:t>
            </a:r>
            <a:endParaRPr lang="en-US" dirty="0"/>
          </a:p>
        </p:txBody>
      </p:sp>
      <p:sp>
        <p:nvSpPr>
          <p:cNvPr id="7" name="Content Placeholder 6"/>
          <p:cNvSpPr>
            <a:spLocks noGrp="1"/>
          </p:cNvSpPr>
          <p:nvPr>
            <p:ph sz="half" idx="1"/>
          </p:nvPr>
        </p:nvSpPr>
        <p:spPr>
          <a:xfrm>
            <a:off x="838199" y="1825625"/>
            <a:ext cx="6444728" cy="4351338"/>
          </a:xfrm>
        </p:spPr>
        <p:txBody>
          <a:bodyPr>
            <a:noAutofit/>
          </a:bodyPr>
          <a:lstStyle/>
          <a:p>
            <a:r>
              <a:rPr lang="en-US" sz="2400" dirty="0"/>
              <a:t> </a:t>
            </a:r>
            <a:r>
              <a:rPr lang="en-US" altLang="en-US" sz="2400" dirty="0"/>
              <a:t>If the application is relatively slow at reading the data, the sender can very easily overflow the connection’s receive buffer by sending too much data too quickly.</a:t>
            </a:r>
          </a:p>
          <a:p>
            <a:r>
              <a:rPr lang="fr-FR" altLang="en-US" sz="2400" dirty="0"/>
              <a:t>The </a:t>
            </a:r>
            <a:r>
              <a:rPr lang="fr-FR" altLang="en-US" sz="2400" dirty="0" err="1"/>
              <a:t>received</a:t>
            </a:r>
            <a:r>
              <a:rPr lang="fr-FR" altLang="en-US" sz="2400" dirty="0"/>
              <a:t> bytes over a TCP </a:t>
            </a:r>
            <a:r>
              <a:rPr lang="fr-FR" altLang="en-US" sz="2400" dirty="0" err="1"/>
              <a:t>connection</a:t>
            </a:r>
            <a:r>
              <a:rPr lang="fr-FR" altLang="en-US" sz="2400" dirty="0"/>
              <a:t> are </a:t>
            </a:r>
            <a:r>
              <a:rPr lang="fr-FR" altLang="en-US" sz="2400" dirty="0" err="1"/>
              <a:t>placed</a:t>
            </a:r>
            <a:r>
              <a:rPr lang="fr-FR" altLang="en-US" sz="2400" dirty="0"/>
              <a:t> in the </a:t>
            </a:r>
            <a:r>
              <a:rPr lang="fr-FR" altLang="en-US" sz="2400" dirty="0" err="1"/>
              <a:t>receive</a:t>
            </a:r>
            <a:r>
              <a:rPr lang="fr-FR" altLang="en-US" sz="2400" dirty="0"/>
              <a:t> buffer. </a:t>
            </a:r>
          </a:p>
          <a:p>
            <a:r>
              <a:rPr lang="fr-FR" altLang="en-US" sz="2400" dirty="0"/>
              <a:t>App </a:t>
            </a:r>
            <a:r>
              <a:rPr lang="fr-FR" altLang="en-US" sz="2400" dirty="0" err="1"/>
              <a:t>process</a:t>
            </a:r>
            <a:r>
              <a:rPr lang="fr-FR" altLang="en-US" sz="2400" dirty="0"/>
              <a:t> </a:t>
            </a:r>
            <a:r>
              <a:rPr lang="fr-FR" altLang="en-US" sz="2400" dirty="0" err="1"/>
              <a:t>will</a:t>
            </a:r>
            <a:r>
              <a:rPr lang="fr-FR" altLang="en-US" sz="2400" dirty="0"/>
              <a:t> </a:t>
            </a:r>
            <a:r>
              <a:rPr lang="fr-FR" altLang="en-US" sz="2400" dirty="0" err="1"/>
              <a:t>read</a:t>
            </a:r>
            <a:r>
              <a:rPr lang="fr-FR" altLang="en-US" sz="2400" dirty="0"/>
              <a:t> data </a:t>
            </a:r>
            <a:r>
              <a:rPr lang="fr-FR" altLang="en-US" sz="2400" dirty="0" err="1"/>
              <a:t>from</a:t>
            </a:r>
            <a:r>
              <a:rPr lang="fr-FR" altLang="en-US" sz="2400" dirty="0"/>
              <a:t> </a:t>
            </a:r>
            <a:r>
              <a:rPr lang="fr-FR" altLang="en-US" sz="2400" dirty="0" err="1"/>
              <a:t>this</a:t>
            </a:r>
            <a:r>
              <a:rPr lang="fr-FR" altLang="en-US" sz="2400" dirty="0"/>
              <a:t> buffer,</a:t>
            </a:r>
          </a:p>
          <a:p>
            <a:pPr lvl="1"/>
            <a:r>
              <a:rPr lang="fr-FR" altLang="en-US" dirty="0"/>
              <a:t>not </a:t>
            </a:r>
            <a:r>
              <a:rPr lang="fr-FR" altLang="en-US" dirty="0" err="1"/>
              <a:t>necessarily</a:t>
            </a:r>
            <a:r>
              <a:rPr lang="fr-FR" altLang="en-US" dirty="0"/>
              <a:t> at the instant the data arrives.</a:t>
            </a:r>
          </a:p>
          <a:p>
            <a:pPr lvl="1"/>
            <a:r>
              <a:rPr lang="fr-FR" altLang="en-US" dirty="0"/>
              <a:t>It </a:t>
            </a:r>
            <a:r>
              <a:rPr lang="fr-FR" altLang="en-US" dirty="0" err="1"/>
              <a:t>may</a:t>
            </a:r>
            <a:r>
              <a:rPr lang="fr-FR" altLang="en-US" dirty="0"/>
              <a:t> </a:t>
            </a:r>
            <a:r>
              <a:rPr lang="fr-FR" altLang="en-US" dirty="0" err="1"/>
              <a:t>be</a:t>
            </a:r>
            <a:r>
              <a:rPr lang="fr-FR" altLang="en-US" dirty="0"/>
              <a:t> </a:t>
            </a:r>
            <a:r>
              <a:rPr lang="fr-FR" altLang="en-US" dirty="0" err="1"/>
              <a:t>busy</a:t>
            </a:r>
            <a:r>
              <a:rPr lang="fr-FR" altLang="en-US" dirty="0"/>
              <a:t> </a:t>
            </a:r>
            <a:r>
              <a:rPr lang="fr-FR" altLang="en-US" dirty="0" err="1"/>
              <a:t>with</a:t>
            </a:r>
            <a:r>
              <a:rPr lang="fr-FR" altLang="en-US" dirty="0"/>
              <a:t> </a:t>
            </a:r>
            <a:r>
              <a:rPr lang="fr-FR" altLang="en-US" dirty="0" err="1"/>
              <a:t>some</a:t>
            </a:r>
            <a:r>
              <a:rPr lang="fr-FR" altLang="en-US" dirty="0"/>
              <a:t> </a:t>
            </a:r>
            <a:r>
              <a:rPr lang="fr-FR" altLang="en-US" dirty="0" err="1"/>
              <a:t>other</a:t>
            </a:r>
            <a:r>
              <a:rPr lang="fr-FR" altLang="en-US" dirty="0"/>
              <a:t> </a:t>
            </a:r>
            <a:r>
              <a:rPr lang="fr-FR" altLang="en-US" dirty="0" err="1"/>
              <a:t>task</a:t>
            </a:r>
            <a:r>
              <a:rPr lang="fr-FR" altLang="en-US" dirty="0"/>
              <a:t> </a:t>
            </a:r>
          </a:p>
          <a:p>
            <a:r>
              <a:rPr lang="fr-FR" altLang="en-US" sz="2400" dirty="0"/>
              <a:t>If </a:t>
            </a:r>
            <a:r>
              <a:rPr lang="fr-FR" altLang="en-US" sz="2400" dirty="0" err="1"/>
              <a:t>app</a:t>
            </a:r>
            <a:r>
              <a:rPr lang="fr-FR" altLang="en-US" sz="2400" dirty="0"/>
              <a:t> </a:t>
            </a:r>
            <a:r>
              <a:rPr lang="fr-FR" altLang="en-US" sz="2400" dirty="0" err="1"/>
              <a:t>processes</a:t>
            </a:r>
            <a:r>
              <a:rPr lang="fr-FR" altLang="en-US" sz="2400" dirty="0"/>
              <a:t> </a:t>
            </a:r>
            <a:r>
              <a:rPr lang="fr-FR" altLang="en-US" sz="2400" dirty="0" err="1"/>
              <a:t>relatively</a:t>
            </a:r>
            <a:r>
              <a:rPr lang="fr-FR" altLang="en-US" sz="2400" dirty="0"/>
              <a:t> slow at </a:t>
            </a:r>
            <a:r>
              <a:rPr lang="fr-FR" altLang="en-US" sz="2400" dirty="0" err="1"/>
              <a:t>reading</a:t>
            </a:r>
            <a:r>
              <a:rPr lang="fr-FR" altLang="en-US" sz="2400" dirty="0"/>
              <a:t> data, </a:t>
            </a:r>
          </a:p>
          <a:p>
            <a:pPr lvl="1"/>
            <a:r>
              <a:rPr lang="fr-FR" altLang="en-US" dirty="0"/>
              <a:t>the </a:t>
            </a:r>
            <a:r>
              <a:rPr lang="fr-FR" altLang="en-US" dirty="0" err="1"/>
              <a:t>sender</a:t>
            </a:r>
            <a:r>
              <a:rPr lang="fr-FR" altLang="en-US" dirty="0"/>
              <a:t> </a:t>
            </a:r>
            <a:r>
              <a:rPr lang="fr-FR" altLang="en-US" dirty="0" err="1"/>
              <a:t>can</a:t>
            </a:r>
            <a:r>
              <a:rPr lang="fr-FR" altLang="en-US" dirty="0"/>
              <a:t> </a:t>
            </a:r>
            <a:r>
              <a:rPr lang="fr-FR" altLang="en-US" dirty="0" err="1"/>
              <a:t>very</a:t>
            </a:r>
            <a:r>
              <a:rPr lang="fr-FR" altLang="en-US" dirty="0"/>
              <a:t> </a:t>
            </a:r>
            <a:r>
              <a:rPr lang="fr-FR" altLang="en-US" dirty="0" err="1"/>
              <a:t>easily</a:t>
            </a:r>
            <a:r>
              <a:rPr lang="fr-FR" altLang="en-US" dirty="0"/>
              <a:t> </a:t>
            </a:r>
            <a:r>
              <a:rPr lang="fr-FR" altLang="en-US" dirty="0" err="1"/>
              <a:t>overflow</a:t>
            </a:r>
            <a:r>
              <a:rPr lang="fr-FR" altLang="en-US" dirty="0"/>
              <a:t> the buffer</a:t>
            </a:r>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13</a:t>
            </a:fld>
            <a:endParaRPr lang="en-US" dirty="0"/>
          </a:p>
        </p:txBody>
      </p:sp>
      <p:pic>
        <p:nvPicPr>
          <p:cNvPr id="10" name="Image 4" descr="Screen Shot 2015-09-27 at 11.26.1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92471" y="1976511"/>
            <a:ext cx="5038848" cy="246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154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TCP Flow-Control </a:t>
            </a:r>
            <a:endParaRPr lang="en-US" dirty="0"/>
          </a:p>
        </p:txBody>
      </p:sp>
      <p:sp>
        <p:nvSpPr>
          <p:cNvPr id="3" name="Content Placeholder 2"/>
          <p:cNvSpPr>
            <a:spLocks noGrp="1"/>
          </p:cNvSpPr>
          <p:nvPr>
            <p:ph sz="half" idx="1"/>
          </p:nvPr>
        </p:nvSpPr>
        <p:spPr/>
        <p:txBody>
          <a:bodyPr/>
          <a:lstStyle/>
          <a:p>
            <a:r>
              <a:rPr lang="fr-FR" altLang="en-US" dirty="0"/>
              <a:t>TCP </a:t>
            </a:r>
            <a:r>
              <a:rPr lang="fr-FR" altLang="en-US" dirty="0" err="1"/>
              <a:t>provides</a:t>
            </a:r>
            <a:r>
              <a:rPr lang="fr-FR" altLang="en-US" dirty="0"/>
              <a:t>  </a:t>
            </a:r>
            <a:r>
              <a:rPr lang="fr-FR" altLang="en-US" b="1" dirty="0"/>
              <a:t>flow-control </a:t>
            </a:r>
            <a:r>
              <a:rPr lang="fr-FR" altLang="en-US" dirty="0"/>
              <a:t>to </a:t>
            </a:r>
            <a:r>
              <a:rPr lang="fr-FR" altLang="en-US" dirty="0" err="1"/>
              <a:t>eliminate</a:t>
            </a:r>
            <a:r>
              <a:rPr lang="fr-FR" altLang="en-US" dirty="0"/>
              <a:t> the </a:t>
            </a:r>
            <a:r>
              <a:rPr lang="fr-FR" altLang="en-US" dirty="0" err="1"/>
              <a:t>possibility</a:t>
            </a:r>
            <a:r>
              <a:rPr lang="fr-FR" altLang="en-US" dirty="0"/>
              <a:t> of the </a:t>
            </a:r>
            <a:r>
              <a:rPr lang="fr-FR" altLang="en-US" dirty="0" err="1"/>
              <a:t>sender</a:t>
            </a:r>
            <a:r>
              <a:rPr lang="fr-FR" altLang="en-US" dirty="0"/>
              <a:t> </a:t>
            </a:r>
            <a:r>
              <a:rPr lang="fr-FR" altLang="en-US" dirty="0" err="1"/>
              <a:t>overflowing</a:t>
            </a:r>
            <a:r>
              <a:rPr lang="fr-FR" altLang="en-US" dirty="0"/>
              <a:t> the </a:t>
            </a:r>
            <a:r>
              <a:rPr lang="fr-FR" altLang="en-US" dirty="0" err="1"/>
              <a:t>receiver</a:t>
            </a:r>
            <a:r>
              <a:rPr lang="fr-FR" altLang="fr-FR" dirty="0" err="1"/>
              <a:t>’</a:t>
            </a:r>
            <a:r>
              <a:rPr lang="fr-FR" altLang="en-US" dirty="0" err="1"/>
              <a:t>s</a:t>
            </a:r>
            <a:r>
              <a:rPr lang="fr-FR" altLang="en-US" dirty="0"/>
              <a:t> buffer </a:t>
            </a:r>
          </a:p>
          <a:p>
            <a:r>
              <a:rPr lang="fr-FR" altLang="en-US" dirty="0"/>
              <a:t>It </a:t>
            </a:r>
            <a:r>
              <a:rPr lang="fr-FR" altLang="en-US" dirty="0" err="1"/>
              <a:t>is</a:t>
            </a:r>
            <a:r>
              <a:rPr lang="fr-FR" altLang="en-US" dirty="0"/>
              <a:t> a speed-</a:t>
            </a:r>
            <a:r>
              <a:rPr lang="fr-FR" altLang="en-US" dirty="0" err="1"/>
              <a:t>matching</a:t>
            </a:r>
            <a:r>
              <a:rPr lang="fr-FR" altLang="en-US" dirty="0"/>
              <a:t> service</a:t>
            </a:r>
          </a:p>
          <a:p>
            <a:pPr lvl="1"/>
            <a:r>
              <a:rPr lang="fr-FR" altLang="en-US" dirty="0" err="1"/>
              <a:t>matching</a:t>
            </a:r>
            <a:r>
              <a:rPr lang="fr-FR" altLang="en-US" dirty="0"/>
              <a:t> the rate at </a:t>
            </a:r>
            <a:r>
              <a:rPr lang="fr-FR" altLang="en-US" dirty="0" err="1"/>
              <a:t>which</a:t>
            </a:r>
            <a:r>
              <a:rPr lang="fr-FR" altLang="en-US" dirty="0"/>
              <a:t> the </a:t>
            </a:r>
            <a:r>
              <a:rPr lang="fr-FR" altLang="en-US" dirty="0" err="1"/>
              <a:t>sender</a:t>
            </a:r>
            <a:r>
              <a:rPr lang="fr-FR" altLang="en-US" dirty="0"/>
              <a:t> </a:t>
            </a:r>
            <a:r>
              <a:rPr lang="fr-FR" altLang="en-US" dirty="0" err="1"/>
              <a:t>is</a:t>
            </a:r>
            <a:r>
              <a:rPr lang="fr-FR" altLang="en-US" dirty="0"/>
              <a:t> </a:t>
            </a:r>
            <a:r>
              <a:rPr lang="fr-FR" altLang="en-US" dirty="0" err="1"/>
              <a:t>sending</a:t>
            </a:r>
            <a:r>
              <a:rPr lang="fr-FR" altLang="en-US" dirty="0"/>
              <a:t> </a:t>
            </a:r>
            <a:r>
              <a:rPr lang="fr-FR" altLang="en-US" dirty="0" err="1"/>
              <a:t>against</a:t>
            </a:r>
            <a:r>
              <a:rPr lang="fr-FR" altLang="en-US" dirty="0"/>
              <a:t> the rate at </a:t>
            </a:r>
            <a:r>
              <a:rPr lang="fr-FR" altLang="en-US" dirty="0" err="1"/>
              <a:t>which</a:t>
            </a:r>
            <a:r>
              <a:rPr lang="fr-FR" altLang="en-US" dirty="0"/>
              <a:t> the </a:t>
            </a:r>
            <a:r>
              <a:rPr lang="fr-FR" altLang="en-US" dirty="0" err="1"/>
              <a:t>receiving</a:t>
            </a:r>
            <a:r>
              <a:rPr lang="fr-FR" altLang="en-US" dirty="0"/>
              <a:t> application </a:t>
            </a:r>
            <a:r>
              <a:rPr lang="fr-FR" altLang="en-US" dirty="0" err="1"/>
              <a:t>is</a:t>
            </a:r>
            <a:r>
              <a:rPr lang="fr-FR" altLang="en-US" dirty="0"/>
              <a:t> </a:t>
            </a:r>
            <a:r>
              <a:rPr lang="fr-FR" altLang="en-US" dirty="0" err="1"/>
              <a:t>reading</a:t>
            </a:r>
            <a:endParaRPr lang="fr-FR" altLang="en-US" dirty="0"/>
          </a:p>
          <a:p>
            <a:endParaRPr lang="en-US" dirty="0"/>
          </a:p>
        </p:txBody>
      </p:sp>
      <p:sp>
        <p:nvSpPr>
          <p:cNvPr id="4" name="Content Placeholder 3"/>
          <p:cNvSpPr>
            <a:spLocks noGrp="1"/>
          </p:cNvSpPr>
          <p:nvPr>
            <p:ph sz="half" idx="2"/>
          </p:nvPr>
        </p:nvSpPr>
        <p:spPr/>
        <p:txBody>
          <a:bodyPr/>
          <a:lstStyle/>
          <a:p>
            <a:r>
              <a:rPr lang="fr-FR" altLang="en-US" dirty="0"/>
              <a:t>TCP </a:t>
            </a:r>
            <a:r>
              <a:rPr lang="fr-FR" altLang="en-US" i="1" dirty="0" err="1"/>
              <a:t>sender</a:t>
            </a:r>
            <a:r>
              <a:rPr lang="fr-FR" altLang="en-US" i="1" dirty="0"/>
              <a:t> </a:t>
            </a:r>
            <a:r>
              <a:rPr lang="fr-FR" altLang="en-US" dirty="0" err="1"/>
              <a:t>maintains</a:t>
            </a:r>
            <a:r>
              <a:rPr lang="fr-FR" altLang="en-US" dirty="0"/>
              <a:t> a variable </a:t>
            </a:r>
            <a:r>
              <a:rPr lang="fr-FR" altLang="en-US" dirty="0" err="1"/>
              <a:t>called</a:t>
            </a:r>
            <a:r>
              <a:rPr lang="fr-FR" altLang="en-US" dirty="0"/>
              <a:t> the </a:t>
            </a:r>
            <a:r>
              <a:rPr lang="fr-FR" altLang="en-US" b="1" dirty="0" err="1"/>
              <a:t>receive</a:t>
            </a:r>
            <a:r>
              <a:rPr lang="fr-FR" altLang="en-US" b="1" dirty="0"/>
              <a:t> </a:t>
            </a:r>
            <a:r>
              <a:rPr lang="fr-FR" altLang="en-US" b="1" dirty="0" err="1"/>
              <a:t>window</a:t>
            </a:r>
            <a:r>
              <a:rPr lang="fr-FR" altLang="en-US" dirty="0"/>
              <a:t>. </a:t>
            </a:r>
          </a:p>
          <a:p>
            <a:pPr lvl="1"/>
            <a:r>
              <a:rPr lang="fr-FR" altLang="en-US" dirty="0"/>
              <a:t>TCP </a:t>
            </a:r>
            <a:r>
              <a:rPr lang="fr-FR" altLang="en-US" dirty="0" err="1"/>
              <a:t>is</a:t>
            </a:r>
            <a:r>
              <a:rPr lang="fr-FR" altLang="en-US" dirty="0"/>
              <a:t> full-duplex, </a:t>
            </a:r>
            <a:r>
              <a:rPr lang="fr-FR" altLang="en-US" dirty="0" err="1"/>
              <a:t>sender</a:t>
            </a:r>
            <a:r>
              <a:rPr lang="fr-FR" altLang="en-US" dirty="0"/>
              <a:t> at </a:t>
            </a:r>
            <a:r>
              <a:rPr lang="fr-FR" altLang="en-US" dirty="0" err="1"/>
              <a:t>each</a:t>
            </a:r>
            <a:r>
              <a:rPr lang="fr-FR" altLang="en-US" dirty="0"/>
              <a:t> </a:t>
            </a:r>
            <a:r>
              <a:rPr lang="fr-FR" altLang="en-US" dirty="0" err="1"/>
              <a:t>side</a:t>
            </a:r>
            <a:r>
              <a:rPr lang="fr-FR" altLang="en-US" dirty="0"/>
              <a:t> of </a:t>
            </a:r>
            <a:r>
              <a:rPr lang="fr-FR" altLang="en-US" dirty="0" err="1"/>
              <a:t>connection</a:t>
            </a:r>
            <a:r>
              <a:rPr lang="fr-FR" altLang="en-US" dirty="0"/>
              <a:t> </a:t>
            </a:r>
            <a:r>
              <a:rPr lang="fr-FR" altLang="en-US" dirty="0" err="1"/>
              <a:t>maintains</a:t>
            </a:r>
            <a:r>
              <a:rPr lang="fr-FR" altLang="en-US" dirty="0"/>
              <a:t> distinct </a:t>
            </a:r>
            <a:r>
              <a:rPr lang="fr-FR" altLang="en-US" dirty="0" err="1"/>
              <a:t>receive</a:t>
            </a:r>
            <a:r>
              <a:rPr lang="fr-FR" altLang="en-US" dirty="0"/>
              <a:t> </a:t>
            </a:r>
            <a:r>
              <a:rPr lang="fr-FR" altLang="en-US" dirty="0" err="1"/>
              <a:t>window</a:t>
            </a:r>
            <a:endParaRPr lang="fr-FR" altLang="en-US" dirty="0"/>
          </a:p>
          <a:p>
            <a:r>
              <a:rPr lang="fr-FR" altLang="en-US" dirty="0"/>
              <a:t>It </a:t>
            </a:r>
            <a:r>
              <a:rPr lang="fr-FR" altLang="en-US" dirty="0" err="1"/>
              <a:t>gives</a:t>
            </a:r>
            <a:r>
              <a:rPr lang="fr-FR" altLang="en-US" dirty="0"/>
              <a:t> </a:t>
            </a:r>
            <a:r>
              <a:rPr lang="fr-FR" altLang="en-US" dirty="0" err="1"/>
              <a:t>sender</a:t>
            </a:r>
            <a:r>
              <a:rPr lang="fr-FR" altLang="en-US" dirty="0"/>
              <a:t> an </a:t>
            </a:r>
            <a:r>
              <a:rPr lang="fr-FR" altLang="en-US" dirty="0" err="1"/>
              <a:t>idea</a:t>
            </a:r>
            <a:r>
              <a:rPr lang="fr-FR" altLang="en-US" dirty="0"/>
              <a:t> of how </a:t>
            </a:r>
            <a:r>
              <a:rPr lang="fr-FR" altLang="en-US" dirty="0" err="1"/>
              <a:t>much</a:t>
            </a:r>
            <a:r>
              <a:rPr lang="fr-FR" altLang="en-US" dirty="0"/>
              <a:t> free buffer </a:t>
            </a:r>
            <a:r>
              <a:rPr lang="fr-FR" altLang="en-US" dirty="0" err="1"/>
              <a:t>space</a:t>
            </a:r>
            <a:r>
              <a:rPr lang="fr-FR" altLang="en-US" dirty="0"/>
              <a:t> </a:t>
            </a:r>
            <a:r>
              <a:rPr lang="fr-FR" altLang="en-US" dirty="0" err="1"/>
              <a:t>is</a:t>
            </a:r>
            <a:r>
              <a:rPr lang="fr-FR" altLang="en-US" dirty="0"/>
              <a:t> </a:t>
            </a:r>
            <a:r>
              <a:rPr lang="fr-FR" altLang="en-US" dirty="0" err="1"/>
              <a:t>available</a:t>
            </a:r>
            <a:r>
              <a:rPr lang="fr-FR" altLang="en-US" dirty="0"/>
              <a:t> at the </a:t>
            </a:r>
            <a:r>
              <a:rPr lang="fr-FR" altLang="en-US" dirty="0" err="1"/>
              <a:t>receiver</a:t>
            </a:r>
            <a:r>
              <a:rPr lang="fr-FR" altLang="en-US" dirty="0"/>
              <a:t> </a:t>
            </a:r>
          </a:p>
          <a:p>
            <a:endParaRPr lang="en-US" dirty="0"/>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117010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ltLang="en-US" dirty="0"/>
              <a:t>TCP Flow-Control </a:t>
            </a:r>
            <a:endParaRPr lang="en-US" dirty="0"/>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15</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918" y="1515897"/>
            <a:ext cx="8920163" cy="4757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23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428672"/>
            <a:ext cx="10515600" cy="894622"/>
          </a:xfrm>
        </p:spPr>
        <p:txBody>
          <a:bodyPr/>
          <a:lstStyle/>
          <a:p>
            <a:r>
              <a:rPr lang="fr-FR" altLang="en-US" dirty="0"/>
              <a:t>TCP Flow-Control </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07835" y="1747174"/>
            <a:ext cx="8176330"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666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altLang="en-US" sz="2400" dirty="0"/>
              <a:t>How to calculate the window size?</a:t>
            </a:r>
          </a:p>
          <a:p>
            <a:r>
              <a:rPr lang="fr-FR" altLang="en-US" sz="2400" dirty="0"/>
              <a:t>Suppose </a:t>
            </a:r>
            <a:r>
              <a:rPr lang="fr-FR" altLang="en-US" sz="2400" dirty="0" err="1"/>
              <a:t>that</a:t>
            </a:r>
            <a:r>
              <a:rPr lang="fr-FR" altLang="en-US" sz="2400" dirty="0"/>
              <a:t> Host A </a:t>
            </a:r>
            <a:r>
              <a:rPr lang="fr-FR" altLang="en-US" sz="2400" dirty="0" err="1"/>
              <a:t>is</a:t>
            </a:r>
            <a:r>
              <a:rPr lang="fr-FR" altLang="en-US" sz="2400" dirty="0"/>
              <a:t> </a:t>
            </a:r>
            <a:r>
              <a:rPr lang="fr-FR" altLang="en-US" sz="2400" dirty="0" err="1"/>
              <a:t>sending</a:t>
            </a:r>
            <a:r>
              <a:rPr lang="fr-FR" altLang="en-US" sz="2400" dirty="0"/>
              <a:t> a large file to Host B over a TCP </a:t>
            </a:r>
            <a:r>
              <a:rPr lang="fr-FR" altLang="en-US" sz="2400" dirty="0" err="1"/>
              <a:t>connection</a:t>
            </a:r>
            <a:r>
              <a:rPr lang="fr-FR" altLang="en-US" sz="2400" dirty="0"/>
              <a:t>. </a:t>
            </a:r>
          </a:p>
          <a:p>
            <a:r>
              <a:rPr lang="fr-FR" altLang="en-US" sz="2400" dirty="0"/>
              <a:t>Host B </a:t>
            </a:r>
            <a:r>
              <a:rPr lang="fr-FR" altLang="en-US" sz="2400" dirty="0" err="1"/>
              <a:t>allocates</a:t>
            </a:r>
            <a:r>
              <a:rPr lang="fr-FR" altLang="en-US" sz="2400" dirty="0"/>
              <a:t> a </a:t>
            </a:r>
            <a:r>
              <a:rPr lang="fr-FR" altLang="en-US" sz="2400" dirty="0" err="1"/>
              <a:t>receive</a:t>
            </a:r>
            <a:r>
              <a:rPr lang="fr-FR" altLang="en-US" sz="2400" dirty="0"/>
              <a:t> buffer to </a:t>
            </a:r>
            <a:r>
              <a:rPr lang="fr-FR" altLang="en-US" sz="2400" dirty="0" err="1"/>
              <a:t>this</a:t>
            </a:r>
            <a:r>
              <a:rPr lang="fr-FR" altLang="en-US" sz="2400" dirty="0"/>
              <a:t> </a:t>
            </a:r>
            <a:r>
              <a:rPr lang="fr-FR" altLang="en-US" sz="2400" dirty="0" err="1"/>
              <a:t>connection</a:t>
            </a:r>
            <a:r>
              <a:rPr lang="fr-FR" altLang="en-US" sz="2400" dirty="0"/>
              <a:t>; </a:t>
            </a:r>
            <a:r>
              <a:rPr lang="fr-FR" altLang="en-US" sz="2400" dirty="0" err="1"/>
              <a:t>denote</a:t>
            </a:r>
            <a:r>
              <a:rPr lang="fr-FR" altLang="en-US" sz="2400" dirty="0"/>
              <a:t> </a:t>
            </a:r>
            <a:r>
              <a:rPr lang="fr-FR" altLang="en-US" sz="2400" dirty="0" err="1"/>
              <a:t>its</a:t>
            </a:r>
            <a:r>
              <a:rPr lang="fr-FR" altLang="en-US" sz="2400" dirty="0"/>
              <a:t> size by </a:t>
            </a:r>
            <a:r>
              <a:rPr lang="fr-FR" altLang="en-US" sz="2400" dirty="0" err="1"/>
              <a:t>RcvBuffer</a:t>
            </a:r>
            <a:r>
              <a:rPr lang="fr-FR" altLang="en-US" sz="2400" dirty="0"/>
              <a:t> </a:t>
            </a:r>
          </a:p>
          <a:p>
            <a:pPr lvl="1"/>
            <a:r>
              <a:rPr lang="fr-FR" altLang="en-US" dirty="0"/>
              <a:t>The </a:t>
            </a:r>
            <a:r>
              <a:rPr lang="fr-FR" altLang="en-US" dirty="0" err="1"/>
              <a:t>app</a:t>
            </a:r>
            <a:r>
              <a:rPr lang="fr-FR" altLang="en-US" dirty="0"/>
              <a:t> </a:t>
            </a:r>
            <a:r>
              <a:rPr lang="fr-FR" altLang="en-US" dirty="0" err="1"/>
              <a:t>reads</a:t>
            </a:r>
            <a:r>
              <a:rPr lang="fr-FR" altLang="en-US" dirty="0"/>
              <a:t> </a:t>
            </a:r>
            <a:r>
              <a:rPr lang="fr-FR" altLang="en-US" dirty="0" err="1"/>
              <a:t>from</a:t>
            </a:r>
            <a:r>
              <a:rPr lang="fr-FR" altLang="en-US" dirty="0"/>
              <a:t> </a:t>
            </a:r>
            <a:r>
              <a:rPr lang="fr-FR" altLang="en-US" dirty="0" err="1"/>
              <a:t>this</a:t>
            </a:r>
            <a:r>
              <a:rPr lang="fr-FR" altLang="en-US" dirty="0"/>
              <a:t> buffer</a:t>
            </a:r>
          </a:p>
          <a:p>
            <a:endParaRPr lang="en-US" dirty="0"/>
          </a:p>
        </p:txBody>
      </p:sp>
      <p:sp>
        <p:nvSpPr>
          <p:cNvPr id="3" name="Title 2"/>
          <p:cNvSpPr>
            <a:spLocks noGrp="1"/>
          </p:cNvSpPr>
          <p:nvPr>
            <p:ph type="title"/>
          </p:nvPr>
        </p:nvSpPr>
        <p:spPr/>
        <p:txBody>
          <a:bodyPr/>
          <a:lstStyle/>
          <a:p>
            <a:r>
              <a:rPr lang="fr-FR" altLang="en-US" dirty="0"/>
              <a:t>TCP Flow-Control </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582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fr-FR" sz="2400" dirty="0" err="1"/>
              <a:t>We</a:t>
            </a:r>
            <a:r>
              <a:rPr lang="fr-FR" sz="2400" dirty="0"/>
              <a:t> </a:t>
            </a:r>
            <a:r>
              <a:rPr lang="fr-FR" sz="2400" dirty="0" err="1"/>
              <a:t>define</a:t>
            </a:r>
            <a:r>
              <a:rPr lang="fr-FR" sz="2400" dirty="0"/>
              <a:t> </a:t>
            </a:r>
            <a:r>
              <a:rPr lang="fr-FR" sz="2400" dirty="0" err="1"/>
              <a:t>following</a:t>
            </a:r>
            <a:r>
              <a:rPr lang="fr-FR" sz="2400" dirty="0"/>
              <a:t> variables</a:t>
            </a:r>
          </a:p>
          <a:p>
            <a:pPr lvl="1">
              <a:defRPr/>
            </a:pPr>
            <a:r>
              <a:rPr lang="fr-FR" sz="2000" dirty="0" err="1"/>
              <a:t>LastByteRead</a:t>
            </a:r>
            <a:r>
              <a:rPr lang="fr-FR" sz="2000" dirty="0"/>
              <a:t>:  the </a:t>
            </a:r>
            <a:r>
              <a:rPr lang="fr-FR" sz="2000" dirty="0" err="1"/>
              <a:t>number</a:t>
            </a:r>
            <a:r>
              <a:rPr lang="fr-FR" sz="2000" dirty="0"/>
              <a:t> of the last byte in the data </a:t>
            </a:r>
            <a:r>
              <a:rPr lang="fr-FR" sz="2000" dirty="0" err="1"/>
              <a:t>stream</a:t>
            </a:r>
            <a:r>
              <a:rPr lang="fr-FR" sz="2000" dirty="0"/>
              <a:t> </a:t>
            </a:r>
            <a:r>
              <a:rPr lang="fr-FR" sz="2000" dirty="0" err="1"/>
              <a:t>read</a:t>
            </a:r>
            <a:r>
              <a:rPr lang="fr-FR" sz="2000" dirty="0"/>
              <a:t> </a:t>
            </a:r>
            <a:r>
              <a:rPr lang="fr-FR" sz="2000" dirty="0" err="1"/>
              <a:t>from</a:t>
            </a:r>
            <a:r>
              <a:rPr lang="fr-FR" sz="2000" dirty="0"/>
              <a:t> the buffer by the application </a:t>
            </a:r>
            <a:r>
              <a:rPr lang="fr-FR" sz="2000" dirty="0" err="1"/>
              <a:t>process</a:t>
            </a:r>
            <a:r>
              <a:rPr lang="fr-FR" sz="2000" dirty="0"/>
              <a:t> in B </a:t>
            </a:r>
          </a:p>
          <a:p>
            <a:pPr lvl="1">
              <a:defRPr/>
            </a:pPr>
            <a:r>
              <a:rPr lang="fr-FR" sz="2000" dirty="0" err="1"/>
              <a:t>LastByteRcvd</a:t>
            </a:r>
            <a:r>
              <a:rPr lang="fr-FR" sz="2000" dirty="0"/>
              <a:t>: the </a:t>
            </a:r>
            <a:r>
              <a:rPr lang="fr-FR" sz="2000" dirty="0" err="1"/>
              <a:t>number</a:t>
            </a:r>
            <a:r>
              <a:rPr lang="fr-FR" sz="2000" dirty="0"/>
              <a:t> of the last byte in the data </a:t>
            </a:r>
            <a:r>
              <a:rPr lang="fr-FR" sz="2000" dirty="0" err="1"/>
              <a:t>stream</a:t>
            </a:r>
            <a:r>
              <a:rPr lang="fr-FR" sz="2000" dirty="0"/>
              <a:t> </a:t>
            </a:r>
            <a:r>
              <a:rPr lang="fr-FR" sz="2000" dirty="0" err="1"/>
              <a:t>that</a:t>
            </a:r>
            <a:r>
              <a:rPr lang="fr-FR" sz="2000" dirty="0"/>
              <a:t> has </a:t>
            </a:r>
            <a:r>
              <a:rPr lang="fr-FR" sz="2000" dirty="0" err="1"/>
              <a:t>arrived</a:t>
            </a:r>
            <a:r>
              <a:rPr lang="fr-FR" sz="2000" dirty="0"/>
              <a:t> </a:t>
            </a:r>
            <a:r>
              <a:rPr lang="fr-FR" sz="2000" dirty="0" err="1"/>
              <a:t>from</a:t>
            </a:r>
            <a:r>
              <a:rPr lang="fr-FR" sz="2000" dirty="0"/>
              <a:t> the network and has been </a:t>
            </a:r>
            <a:r>
              <a:rPr lang="fr-FR" sz="2000" dirty="0" err="1"/>
              <a:t>placed</a:t>
            </a:r>
            <a:r>
              <a:rPr lang="fr-FR" sz="2000" dirty="0"/>
              <a:t> in the </a:t>
            </a:r>
            <a:r>
              <a:rPr lang="fr-FR" sz="2000" dirty="0" err="1"/>
              <a:t>receive</a:t>
            </a:r>
            <a:r>
              <a:rPr lang="fr-FR" sz="2000" dirty="0"/>
              <a:t> buffer at B </a:t>
            </a:r>
          </a:p>
          <a:p>
            <a:pPr>
              <a:defRPr/>
            </a:pPr>
            <a:r>
              <a:rPr lang="fr-FR" altLang="en-US" sz="2400" dirty="0"/>
              <a:t>The </a:t>
            </a:r>
            <a:r>
              <a:rPr lang="fr-FR" altLang="en-US" sz="2400" dirty="0" err="1"/>
              <a:t>receive</a:t>
            </a:r>
            <a:r>
              <a:rPr lang="fr-FR" altLang="en-US" sz="2400" dirty="0"/>
              <a:t> </a:t>
            </a:r>
            <a:r>
              <a:rPr lang="fr-FR" altLang="en-US" sz="2400" dirty="0" err="1"/>
              <a:t>window</a:t>
            </a:r>
            <a:r>
              <a:rPr lang="fr-FR" altLang="en-US" sz="2400" dirty="0"/>
              <a:t>, </a:t>
            </a:r>
            <a:r>
              <a:rPr lang="fr-FR" altLang="en-US" sz="2400" dirty="0" err="1"/>
              <a:t>denoted</a:t>
            </a:r>
            <a:r>
              <a:rPr lang="fr-FR" altLang="en-US" sz="2400" dirty="0"/>
              <a:t> </a:t>
            </a:r>
            <a:r>
              <a:rPr lang="fr-FR" altLang="en-US" sz="2400" dirty="0" err="1"/>
              <a:t>rwnd</a:t>
            </a:r>
            <a:r>
              <a:rPr lang="fr-FR" altLang="en-US" sz="2400" dirty="0"/>
              <a:t> </a:t>
            </a:r>
            <a:r>
              <a:rPr lang="fr-FR" altLang="en-US" sz="2400" dirty="0" err="1"/>
              <a:t>is</a:t>
            </a:r>
            <a:r>
              <a:rPr lang="fr-FR" altLang="en-US" sz="2400" dirty="0"/>
              <a:t> set to the </a:t>
            </a:r>
            <a:r>
              <a:rPr lang="fr-FR" altLang="en-US" sz="2400" dirty="0" err="1"/>
              <a:t>amount</a:t>
            </a:r>
            <a:r>
              <a:rPr lang="fr-FR" altLang="en-US" sz="2400" dirty="0"/>
              <a:t> of </a:t>
            </a:r>
            <a:r>
              <a:rPr lang="fr-FR" altLang="en-US" sz="2400" dirty="0" err="1"/>
              <a:t>spare</a:t>
            </a:r>
            <a:r>
              <a:rPr lang="fr-FR" altLang="en-US" sz="2400" dirty="0"/>
              <a:t> room in the buffer: </a:t>
            </a:r>
          </a:p>
          <a:p>
            <a:pPr lvl="1">
              <a:defRPr/>
            </a:pPr>
            <a:r>
              <a:rPr lang="fr-FR" altLang="en-US" sz="2000" dirty="0" err="1"/>
              <a:t>rwnd</a:t>
            </a:r>
            <a:r>
              <a:rPr lang="fr-FR" altLang="en-US" sz="2000" dirty="0"/>
              <a:t> = </a:t>
            </a:r>
            <a:r>
              <a:rPr lang="fr-FR" altLang="en-US" sz="2000" dirty="0" err="1"/>
              <a:t>RcvBuffer</a:t>
            </a:r>
            <a:r>
              <a:rPr lang="fr-FR" altLang="en-US" sz="2000" dirty="0"/>
              <a:t> – [</a:t>
            </a:r>
            <a:r>
              <a:rPr lang="fr-FR" altLang="en-US" sz="2000" dirty="0" err="1"/>
              <a:t>LastByteRcvd</a:t>
            </a:r>
            <a:r>
              <a:rPr lang="fr-FR" altLang="en-US" sz="2000" dirty="0"/>
              <a:t> – </a:t>
            </a:r>
            <a:r>
              <a:rPr lang="fr-FR" altLang="en-US" sz="2000" dirty="0" err="1"/>
              <a:t>LastByteRead</a:t>
            </a:r>
            <a:r>
              <a:rPr lang="fr-FR" altLang="en-US" sz="2000" dirty="0"/>
              <a:t>] </a:t>
            </a:r>
          </a:p>
          <a:p>
            <a:pPr>
              <a:defRPr/>
            </a:pPr>
            <a:r>
              <a:rPr lang="fr-FR" altLang="en-US" sz="2400" dirty="0" err="1"/>
              <a:t>Because</a:t>
            </a:r>
            <a:r>
              <a:rPr lang="fr-FR" altLang="en-US" sz="2400" dirty="0"/>
              <a:t> the </a:t>
            </a:r>
            <a:r>
              <a:rPr lang="fr-FR" altLang="en-US" sz="2400" dirty="0" err="1"/>
              <a:t>spare</a:t>
            </a:r>
            <a:r>
              <a:rPr lang="fr-FR" altLang="en-US" sz="2400" dirty="0"/>
              <a:t> room changes </a:t>
            </a:r>
            <a:r>
              <a:rPr lang="fr-FR" altLang="en-US" sz="2400" dirty="0" err="1"/>
              <a:t>with</a:t>
            </a:r>
            <a:r>
              <a:rPr lang="fr-FR" altLang="en-US" sz="2400" dirty="0"/>
              <a:t> time, </a:t>
            </a:r>
            <a:r>
              <a:rPr lang="fr-FR" altLang="en-US" sz="2400" dirty="0" err="1"/>
              <a:t>rwnd</a:t>
            </a:r>
            <a:r>
              <a:rPr lang="fr-FR" altLang="en-US" sz="2400" dirty="0"/>
              <a:t> </a:t>
            </a:r>
            <a:r>
              <a:rPr lang="fr-FR" altLang="en-US" sz="2400" dirty="0" err="1"/>
              <a:t>is</a:t>
            </a:r>
            <a:r>
              <a:rPr lang="fr-FR" altLang="en-US" sz="2400" dirty="0"/>
              <a:t> </a:t>
            </a:r>
            <a:r>
              <a:rPr lang="fr-FR" altLang="en-US" sz="2400" dirty="0" err="1"/>
              <a:t>dynamic</a:t>
            </a:r>
            <a:endParaRPr lang="fr-FR" altLang="en-US" sz="2400" dirty="0"/>
          </a:p>
          <a:p>
            <a:pPr lvl="1">
              <a:defRPr/>
            </a:pPr>
            <a:endParaRPr lang="fr-FR" sz="2000" dirty="0"/>
          </a:p>
          <a:p>
            <a:endParaRPr lang="en-US" dirty="0"/>
          </a:p>
        </p:txBody>
      </p:sp>
      <p:sp>
        <p:nvSpPr>
          <p:cNvPr id="3" name="Title 2"/>
          <p:cNvSpPr>
            <a:spLocks noGrp="1"/>
          </p:cNvSpPr>
          <p:nvPr>
            <p:ph type="title"/>
          </p:nvPr>
        </p:nvSpPr>
        <p:spPr/>
        <p:txBody>
          <a:bodyPr/>
          <a:lstStyle/>
          <a:p>
            <a:r>
              <a:rPr lang="fr-FR" altLang="en-US" dirty="0"/>
              <a:t>TCP Flow-Control – </a:t>
            </a:r>
            <a:r>
              <a:rPr lang="fr-FR" altLang="en-US" dirty="0" err="1"/>
              <a:t>Receiver</a:t>
            </a:r>
            <a:r>
              <a:rPr lang="fr-FR" altLang="en-US" dirty="0"/>
              <a:t> </a:t>
            </a:r>
            <a:r>
              <a:rPr lang="fr-FR" altLang="en-US" dirty="0" err="1"/>
              <a:t>Side</a:t>
            </a:r>
            <a:r>
              <a:rPr lang="fr-FR" altLang="en-US" dirty="0"/>
              <a:t> </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61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en-US" dirty="0"/>
              <a:t>TCP Flow-Control – </a:t>
            </a:r>
            <a:r>
              <a:rPr lang="fr-FR" altLang="en-US" dirty="0" err="1"/>
              <a:t>Receiver</a:t>
            </a:r>
            <a:r>
              <a:rPr lang="fr-FR" altLang="en-US" dirty="0"/>
              <a:t> </a:t>
            </a:r>
            <a:r>
              <a:rPr lang="fr-FR" altLang="en-US" dirty="0" err="1"/>
              <a:t>Side</a:t>
            </a:r>
            <a:r>
              <a:rPr lang="fr-FR" altLang="en-US" dirty="0"/>
              <a:t> </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5" name="Image 3" descr="Screen Shot 2015-09-27 at 19.37.3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164250" y="1772319"/>
            <a:ext cx="7306566" cy="420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54694" y="6057276"/>
            <a:ext cx="5941306" cy="400110"/>
          </a:xfrm>
          <a:prstGeom prst="rect">
            <a:avLst/>
          </a:prstGeom>
        </p:spPr>
        <p:txBody>
          <a:bodyPr wrap="none">
            <a:spAutoFit/>
          </a:bodyPr>
          <a:lstStyle/>
          <a:p>
            <a:pPr marL="130175" lvl="1">
              <a:spcBef>
                <a:spcPts val="1000"/>
              </a:spcBef>
              <a:buClr>
                <a:srgbClr val="0000A3"/>
              </a:buClr>
            </a:pPr>
            <a:r>
              <a:rPr lang="fr-FR" altLang="en-US" sz="2000" b="1" dirty="0" err="1"/>
              <a:t>rwnd</a:t>
            </a:r>
            <a:r>
              <a:rPr lang="fr-FR" altLang="en-US" sz="2000" b="1" dirty="0"/>
              <a:t> = </a:t>
            </a:r>
            <a:r>
              <a:rPr lang="fr-FR" altLang="en-US" sz="2000" b="1" dirty="0" err="1"/>
              <a:t>RcvBuffer</a:t>
            </a:r>
            <a:r>
              <a:rPr lang="fr-FR" altLang="en-US" sz="2000" b="1" dirty="0"/>
              <a:t> – [</a:t>
            </a:r>
            <a:r>
              <a:rPr lang="fr-FR" altLang="en-US" sz="2000" b="1" dirty="0" err="1"/>
              <a:t>LastByteRcvd</a:t>
            </a:r>
            <a:r>
              <a:rPr lang="fr-FR" altLang="en-US" sz="2000" b="1" dirty="0"/>
              <a:t> – </a:t>
            </a:r>
            <a:r>
              <a:rPr lang="fr-FR" altLang="en-US" sz="2000" b="1" dirty="0" err="1"/>
              <a:t>LastByteRead</a:t>
            </a:r>
            <a:r>
              <a:rPr lang="fr-FR" altLang="en-US" sz="2000" b="1" dirty="0"/>
              <a:t>]     </a:t>
            </a:r>
          </a:p>
        </p:txBody>
      </p:sp>
    </p:spTree>
    <p:extLst>
      <p:ext uri="{BB962C8B-B14F-4D97-AF65-F5344CB8AC3E}">
        <p14:creationId xmlns:p14="http://schemas.microsoft.com/office/powerpoint/2010/main" val="316118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altLang="en-US" sz="3200" dirty="0"/>
              <a:t>How </a:t>
            </a:r>
            <a:r>
              <a:rPr lang="fr-FR" altLang="en-US" sz="3200" dirty="0" err="1"/>
              <a:t>does</a:t>
            </a:r>
            <a:r>
              <a:rPr lang="fr-FR" altLang="en-US" sz="3200" dirty="0"/>
              <a:t> the </a:t>
            </a:r>
            <a:r>
              <a:rPr lang="fr-FR" altLang="en-US" sz="3200" dirty="0" err="1"/>
              <a:t>connection</a:t>
            </a:r>
            <a:r>
              <a:rPr lang="fr-FR" altLang="en-US" sz="3200" dirty="0"/>
              <a:t> use the variable </a:t>
            </a:r>
            <a:r>
              <a:rPr lang="fr-FR" altLang="en-US" sz="3200" dirty="0" err="1"/>
              <a:t>rwnd</a:t>
            </a:r>
            <a:r>
              <a:rPr lang="fr-FR" altLang="en-US" sz="3200" dirty="0"/>
              <a:t> to </a:t>
            </a:r>
            <a:r>
              <a:rPr lang="fr-FR" altLang="en-US" sz="3200" dirty="0" err="1"/>
              <a:t>provide</a:t>
            </a:r>
            <a:r>
              <a:rPr lang="fr-FR" altLang="en-US" sz="3200" dirty="0"/>
              <a:t> the flow-control service? </a:t>
            </a:r>
          </a:p>
          <a:p>
            <a:r>
              <a:rPr lang="fr-FR" altLang="en-US" sz="3200" dirty="0"/>
              <a:t>Host B tells Host A how </a:t>
            </a:r>
            <a:r>
              <a:rPr lang="fr-FR" altLang="en-US" sz="3200" dirty="0" err="1"/>
              <a:t>much</a:t>
            </a:r>
            <a:r>
              <a:rPr lang="fr-FR" altLang="en-US" sz="3200" dirty="0"/>
              <a:t> </a:t>
            </a:r>
            <a:r>
              <a:rPr lang="fr-FR" altLang="en-US" sz="3200" dirty="0" err="1"/>
              <a:t>spare</a:t>
            </a:r>
            <a:r>
              <a:rPr lang="fr-FR" altLang="en-US" sz="3200" dirty="0"/>
              <a:t> room </a:t>
            </a:r>
            <a:r>
              <a:rPr lang="fr-FR" altLang="en-US" sz="3200" dirty="0" err="1"/>
              <a:t>it</a:t>
            </a:r>
            <a:r>
              <a:rPr lang="fr-FR" altLang="en-US" sz="3200" dirty="0"/>
              <a:t> has in the </a:t>
            </a:r>
            <a:r>
              <a:rPr lang="fr-FR" altLang="en-US" sz="3200" dirty="0" err="1"/>
              <a:t>connection</a:t>
            </a:r>
            <a:r>
              <a:rPr lang="fr-FR" altLang="en-US" sz="3200" dirty="0"/>
              <a:t> buffer by </a:t>
            </a:r>
            <a:r>
              <a:rPr lang="fr-FR" altLang="en-US" sz="3200" dirty="0" err="1"/>
              <a:t>placing</a:t>
            </a:r>
            <a:r>
              <a:rPr lang="fr-FR" altLang="en-US" sz="3200" dirty="0"/>
              <a:t> </a:t>
            </a:r>
            <a:r>
              <a:rPr lang="fr-FR" altLang="en-US" sz="3200" dirty="0" err="1"/>
              <a:t>its</a:t>
            </a:r>
            <a:r>
              <a:rPr lang="fr-FR" altLang="en-US" sz="3200" dirty="0"/>
              <a:t> </a:t>
            </a:r>
            <a:r>
              <a:rPr lang="fr-FR" altLang="en-US" sz="3200" dirty="0" err="1"/>
              <a:t>current</a:t>
            </a:r>
            <a:r>
              <a:rPr lang="fr-FR" altLang="en-US" sz="3200" dirty="0"/>
              <a:t> value of </a:t>
            </a:r>
            <a:r>
              <a:rPr lang="fr-FR" altLang="en-US" sz="3200" dirty="0" err="1"/>
              <a:t>rwnd</a:t>
            </a:r>
            <a:r>
              <a:rPr lang="fr-FR" altLang="en-US" sz="3200" dirty="0"/>
              <a:t> in the </a:t>
            </a:r>
            <a:r>
              <a:rPr lang="fr-FR" altLang="en-US" sz="3200" dirty="0" err="1"/>
              <a:t>receive</a:t>
            </a:r>
            <a:r>
              <a:rPr lang="fr-FR" altLang="en-US" sz="3200" dirty="0"/>
              <a:t> </a:t>
            </a:r>
            <a:r>
              <a:rPr lang="fr-FR" altLang="en-US" sz="3200" dirty="0" err="1"/>
              <a:t>window</a:t>
            </a:r>
            <a:r>
              <a:rPr lang="fr-FR" altLang="en-US" sz="3200" dirty="0"/>
              <a:t> </a:t>
            </a:r>
            <a:r>
              <a:rPr lang="fr-FR" altLang="en-US" sz="3200" dirty="0" err="1"/>
              <a:t>field</a:t>
            </a:r>
            <a:r>
              <a:rPr lang="fr-FR" altLang="en-US" sz="3200" dirty="0"/>
              <a:t> of </a:t>
            </a:r>
            <a:r>
              <a:rPr lang="fr-FR" altLang="en-US" sz="3200" dirty="0" err="1"/>
              <a:t>every</a:t>
            </a:r>
            <a:r>
              <a:rPr lang="fr-FR" altLang="en-US" sz="3200" dirty="0"/>
              <a:t> segment </a:t>
            </a:r>
            <a:r>
              <a:rPr lang="fr-FR" altLang="en-US" sz="3200" dirty="0" err="1"/>
              <a:t>it</a:t>
            </a:r>
            <a:r>
              <a:rPr lang="fr-FR" altLang="en-US" sz="3200" dirty="0"/>
              <a:t> </a:t>
            </a:r>
            <a:r>
              <a:rPr lang="fr-FR" altLang="en-US" sz="3200" dirty="0" err="1"/>
              <a:t>sends</a:t>
            </a:r>
            <a:r>
              <a:rPr lang="fr-FR" altLang="en-US" sz="3200" dirty="0"/>
              <a:t> to A. </a:t>
            </a:r>
          </a:p>
          <a:p>
            <a:r>
              <a:rPr lang="fr-FR" altLang="en-US" sz="3200" dirty="0" err="1"/>
              <a:t>Initially</a:t>
            </a:r>
            <a:r>
              <a:rPr lang="fr-FR" altLang="en-US" sz="3200" dirty="0"/>
              <a:t>, Host B sets </a:t>
            </a:r>
            <a:r>
              <a:rPr lang="fr-FR" altLang="en-US" sz="3200" dirty="0" err="1"/>
              <a:t>rwnd</a:t>
            </a:r>
            <a:r>
              <a:rPr lang="fr-FR" altLang="en-US" sz="3200" dirty="0"/>
              <a:t> = </a:t>
            </a:r>
            <a:r>
              <a:rPr lang="fr-FR" altLang="en-US" sz="3200" dirty="0" err="1"/>
              <a:t>RcvBuffer</a:t>
            </a:r>
            <a:r>
              <a:rPr lang="fr-FR" altLang="en-US" sz="3200" dirty="0"/>
              <a:t>. </a:t>
            </a:r>
          </a:p>
          <a:p>
            <a:r>
              <a:rPr lang="fr-FR" altLang="en-US" sz="3200" dirty="0"/>
              <a:t>How </a:t>
            </a:r>
            <a:r>
              <a:rPr lang="fr-FR" altLang="en-US" sz="3200" dirty="0" err="1"/>
              <a:t>many</a:t>
            </a:r>
            <a:r>
              <a:rPr lang="fr-FR" altLang="en-US" sz="3200" dirty="0"/>
              <a:t> </a:t>
            </a:r>
            <a:r>
              <a:rPr lang="fr-FR" altLang="en-US" sz="3200" dirty="0" err="1"/>
              <a:t>rwnd</a:t>
            </a:r>
            <a:r>
              <a:rPr lang="fr-FR" altLang="en-US" sz="3200" dirty="0"/>
              <a:t> variables </a:t>
            </a:r>
            <a:r>
              <a:rPr lang="fr-FR" altLang="en-US" sz="3200" dirty="0" err="1"/>
              <a:t>should</a:t>
            </a:r>
            <a:r>
              <a:rPr lang="fr-FR" altLang="en-US" sz="3200" dirty="0"/>
              <a:t> the Host B </a:t>
            </a:r>
            <a:r>
              <a:rPr lang="fr-FR" altLang="en-US" sz="3200" dirty="0" err="1"/>
              <a:t>keep</a:t>
            </a:r>
            <a:r>
              <a:rPr lang="fr-FR" altLang="en-US" sz="3200" dirty="0"/>
              <a:t>?</a:t>
            </a:r>
          </a:p>
          <a:p>
            <a:pPr lvl="1"/>
            <a:r>
              <a:rPr lang="fr-FR" altLang="en-US" sz="3200" dirty="0"/>
              <a:t>One for </a:t>
            </a:r>
            <a:r>
              <a:rPr lang="fr-FR" altLang="en-US" sz="3200" dirty="0" err="1"/>
              <a:t>each</a:t>
            </a:r>
            <a:r>
              <a:rPr lang="fr-FR" altLang="en-US" sz="3200" dirty="0"/>
              <a:t> </a:t>
            </a:r>
            <a:r>
              <a:rPr lang="fr-FR" altLang="en-US" sz="3200" dirty="0" err="1"/>
              <a:t>connection</a:t>
            </a:r>
            <a:endParaRPr lang="fr-FR" altLang="en-US" sz="3200" dirty="0"/>
          </a:p>
          <a:p>
            <a:endParaRPr lang="en-US" dirty="0"/>
          </a:p>
        </p:txBody>
      </p:sp>
      <p:sp>
        <p:nvSpPr>
          <p:cNvPr id="3" name="Title 2"/>
          <p:cNvSpPr>
            <a:spLocks noGrp="1"/>
          </p:cNvSpPr>
          <p:nvPr>
            <p:ph type="title"/>
          </p:nvPr>
        </p:nvSpPr>
        <p:spPr/>
        <p:txBody>
          <a:bodyPr/>
          <a:lstStyle/>
          <a:p>
            <a:r>
              <a:rPr lang="fr-FR" altLang="en-US" dirty="0"/>
              <a:t>TCP Flow-Control – </a:t>
            </a:r>
            <a:r>
              <a:rPr lang="fr-FR" altLang="en-US" dirty="0" err="1"/>
              <a:t>Receiver</a:t>
            </a:r>
            <a:r>
              <a:rPr lang="fr-FR" altLang="en-US" dirty="0"/>
              <a:t> </a:t>
            </a:r>
            <a:r>
              <a:rPr lang="fr-FR" altLang="en-US" dirty="0" err="1"/>
              <a:t>Side</a:t>
            </a:r>
            <a:r>
              <a:rPr lang="fr-FR" altLang="en-US" dirty="0"/>
              <a:t> </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4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altLang="en-US" sz="3200" dirty="0" err="1"/>
              <a:t>What</a:t>
            </a:r>
            <a:r>
              <a:rPr lang="fr-FR" altLang="en-US" sz="3200" dirty="0"/>
              <a:t> variables Host A </a:t>
            </a:r>
            <a:r>
              <a:rPr lang="fr-FR" altLang="en-US" sz="3200" dirty="0" err="1"/>
              <a:t>should</a:t>
            </a:r>
            <a:r>
              <a:rPr lang="fr-FR" altLang="en-US" sz="3200" dirty="0"/>
              <a:t> </a:t>
            </a:r>
            <a:r>
              <a:rPr lang="fr-FR" altLang="en-US" sz="3200" dirty="0" err="1"/>
              <a:t>keep</a:t>
            </a:r>
            <a:r>
              <a:rPr lang="fr-FR" altLang="en-US" sz="3200" dirty="0"/>
              <a:t>?</a:t>
            </a:r>
          </a:p>
          <a:p>
            <a:pPr marL="457200" lvl="1" indent="0"/>
            <a:r>
              <a:rPr lang="fr-FR" altLang="en-US" sz="3200" dirty="0" err="1"/>
              <a:t>LastByteSent</a:t>
            </a:r>
            <a:r>
              <a:rPr lang="fr-FR" altLang="en-US" sz="3200" dirty="0"/>
              <a:t> and </a:t>
            </a:r>
            <a:r>
              <a:rPr lang="fr-FR" altLang="en-US" sz="3200" dirty="0" err="1"/>
              <a:t>LastByteAcked</a:t>
            </a:r>
            <a:endParaRPr lang="fr-FR" altLang="en-US" sz="3200" dirty="0"/>
          </a:p>
          <a:p>
            <a:pPr marL="457200" lvl="1" indent="0"/>
            <a:r>
              <a:rPr lang="fr-FR" altLang="en-US" sz="3200" dirty="0" err="1"/>
              <a:t>LastByteSent</a:t>
            </a:r>
            <a:r>
              <a:rPr lang="fr-FR" altLang="en-US" sz="3200" dirty="0"/>
              <a:t> – </a:t>
            </a:r>
            <a:r>
              <a:rPr lang="fr-FR" altLang="en-US" sz="3200" dirty="0" err="1"/>
              <a:t>LastByteAcked</a:t>
            </a:r>
            <a:r>
              <a:rPr lang="fr-FR" altLang="en-US" sz="3200" dirty="0"/>
              <a:t>, </a:t>
            </a:r>
            <a:r>
              <a:rPr lang="fr-FR" altLang="en-US" sz="3200" dirty="0" err="1"/>
              <a:t>is</a:t>
            </a:r>
            <a:r>
              <a:rPr lang="fr-FR" altLang="en-US" sz="3200" dirty="0"/>
              <a:t> the </a:t>
            </a:r>
            <a:r>
              <a:rPr lang="fr-FR" altLang="en-US" sz="3200" dirty="0" err="1"/>
              <a:t>amount</a:t>
            </a:r>
            <a:r>
              <a:rPr lang="fr-FR" altLang="en-US" sz="3200" dirty="0"/>
              <a:t> of </a:t>
            </a:r>
            <a:r>
              <a:rPr lang="fr-FR" altLang="en-US" sz="3200" dirty="0" err="1"/>
              <a:t>unacknowledged</a:t>
            </a:r>
            <a:r>
              <a:rPr lang="fr-FR" altLang="en-US" sz="3200" dirty="0"/>
              <a:t> data </a:t>
            </a:r>
            <a:r>
              <a:rPr lang="fr-FR" altLang="en-US" sz="3200" dirty="0" err="1"/>
              <a:t>that</a:t>
            </a:r>
            <a:r>
              <a:rPr lang="fr-FR" altLang="en-US" sz="3200" dirty="0"/>
              <a:t> A has sent </a:t>
            </a:r>
            <a:r>
              <a:rPr lang="fr-FR" altLang="en-US" sz="3200" dirty="0" err="1"/>
              <a:t>into</a:t>
            </a:r>
            <a:r>
              <a:rPr lang="fr-FR" altLang="en-US" sz="3200" dirty="0"/>
              <a:t> the </a:t>
            </a:r>
            <a:r>
              <a:rPr lang="fr-FR" altLang="en-US" sz="3200" dirty="0" err="1"/>
              <a:t>connection</a:t>
            </a:r>
            <a:r>
              <a:rPr lang="fr-FR" altLang="en-US" sz="3200" dirty="0"/>
              <a:t> </a:t>
            </a:r>
          </a:p>
          <a:p>
            <a:r>
              <a:rPr lang="fr-FR" altLang="en-US" sz="3200" dirty="0"/>
              <a:t>For flow control, Host A </a:t>
            </a:r>
            <a:r>
              <a:rPr lang="fr-FR" altLang="en-US" sz="3200" dirty="0" err="1"/>
              <a:t>keeps</a:t>
            </a:r>
            <a:r>
              <a:rPr lang="fr-FR" altLang="en-US" sz="3200" dirty="0"/>
              <a:t> the </a:t>
            </a:r>
            <a:r>
              <a:rPr lang="fr-FR" altLang="en-US" sz="3200" dirty="0" err="1"/>
              <a:t>amount</a:t>
            </a:r>
            <a:r>
              <a:rPr lang="fr-FR" altLang="en-US" sz="3200" dirty="0"/>
              <a:t> of </a:t>
            </a:r>
            <a:r>
              <a:rPr lang="fr-FR" altLang="en-US" sz="3200" dirty="0" err="1"/>
              <a:t>unacknowledged</a:t>
            </a:r>
            <a:r>
              <a:rPr lang="fr-FR" altLang="en-US" sz="3200" dirty="0"/>
              <a:t> data </a:t>
            </a:r>
            <a:r>
              <a:rPr lang="fr-FR" altLang="en-US" sz="3200" dirty="0" err="1"/>
              <a:t>less</a:t>
            </a:r>
            <a:r>
              <a:rPr lang="fr-FR" altLang="en-US" sz="3200" dirty="0"/>
              <a:t> </a:t>
            </a:r>
            <a:r>
              <a:rPr lang="fr-FR" altLang="en-US" sz="3200" dirty="0" err="1"/>
              <a:t>than</a:t>
            </a:r>
            <a:r>
              <a:rPr lang="fr-FR" altLang="en-US" sz="3200" dirty="0"/>
              <a:t> the value of </a:t>
            </a:r>
            <a:r>
              <a:rPr lang="fr-FR" altLang="en-US" sz="3200" dirty="0" err="1"/>
              <a:t>rwnd</a:t>
            </a:r>
            <a:r>
              <a:rPr lang="fr-FR" altLang="en-US" sz="3200" dirty="0"/>
              <a:t> </a:t>
            </a:r>
          </a:p>
          <a:p>
            <a:pPr marL="457200" lvl="1" indent="0"/>
            <a:r>
              <a:rPr lang="fr-FR" altLang="en-US" sz="3200" dirty="0" err="1"/>
              <a:t>LastByteSent</a:t>
            </a:r>
            <a:r>
              <a:rPr lang="fr-FR" altLang="en-US" sz="3200" dirty="0"/>
              <a:t> – </a:t>
            </a:r>
            <a:r>
              <a:rPr lang="fr-FR" altLang="en-US" sz="3200" dirty="0" err="1"/>
              <a:t>LastByteAcked</a:t>
            </a:r>
            <a:r>
              <a:rPr lang="fr-FR" altLang="en-US" sz="3200" dirty="0"/>
              <a:t> &lt;= </a:t>
            </a:r>
            <a:r>
              <a:rPr lang="fr-FR" altLang="en-US" sz="3200" dirty="0" err="1"/>
              <a:t>rwnd</a:t>
            </a:r>
            <a:r>
              <a:rPr lang="fr-FR" altLang="en-US" sz="3200" dirty="0"/>
              <a:t> </a:t>
            </a:r>
          </a:p>
          <a:p>
            <a:endParaRPr lang="en-US" dirty="0"/>
          </a:p>
        </p:txBody>
      </p:sp>
      <p:sp>
        <p:nvSpPr>
          <p:cNvPr id="3" name="Title 2"/>
          <p:cNvSpPr>
            <a:spLocks noGrp="1"/>
          </p:cNvSpPr>
          <p:nvPr>
            <p:ph type="title"/>
          </p:nvPr>
        </p:nvSpPr>
        <p:spPr/>
        <p:txBody>
          <a:bodyPr/>
          <a:lstStyle/>
          <a:p>
            <a:r>
              <a:rPr lang="fr-FR" altLang="en-US" dirty="0"/>
              <a:t>TCP Flow-Control – Sender </a:t>
            </a:r>
            <a:r>
              <a:rPr lang="fr-FR" altLang="en-US" dirty="0" err="1"/>
              <a:t>Side</a:t>
            </a:r>
            <a:r>
              <a:rPr lang="fr-FR" altLang="en-US" dirty="0"/>
              <a:t> </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805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fr-FR" altLang="en-US" dirty="0"/>
              <a:t>Host </a:t>
            </a:r>
            <a:r>
              <a:rPr lang="fr-FR" altLang="en-US" dirty="0" err="1"/>
              <a:t>B</a:t>
            </a:r>
            <a:r>
              <a:rPr lang="fr-FR" altLang="fr-FR" dirty="0" err="1"/>
              <a:t>’</a:t>
            </a:r>
            <a:r>
              <a:rPr lang="fr-FR" altLang="en-US" dirty="0" err="1"/>
              <a:t>s</a:t>
            </a:r>
            <a:r>
              <a:rPr lang="fr-FR" altLang="en-US" dirty="0"/>
              <a:t> </a:t>
            </a:r>
            <a:r>
              <a:rPr lang="fr-FR" altLang="en-US" dirty="0" err="1"/>
              <a:t>receive</a:t>
            </a:r>
            <a:r>
              <a:rPr lang="fr-FR" altLang="en-US" dirty="0"/>
              <a:t> buffer </a:t>
            </a:r>
            <a:r>
              <a:rPr lang="fr-FR" altLang="en-US" dirty="0" err="1"/>
              <a:t>becomes</a:t>
            </a:r>
            <a:r>
              <a:rPr lang="fr-FR" altLang="en-US" dirty="0"/>
              <a:t> full </a:t>
            </a:r>
            <a:r>
              <a:rPr lang="fr-FR" altLang="en-US" dirty="0" err="1"/>
              <a:t>so</a:t>
            </a:r>
            <a:r>
              <a:rPr lang="fr-FR" altLang="en-US" dirty="0"/>
              <a:t> </a:t>
            </a:r>
            <a:r>
              <a:rPr lang="fr-FR" altLang="en-US" dirty="0" err="1"/>
              <a:t>that</a:t>
            </a:r>
            <a:r>
              <a:rPr lang="fr-FR" altLang="en-US" dirty="0"/>
              <a:t> </a:t>
            </a:r>
            <a:r>
              <a:rPr lang="fr-FR" altLang="en-US" dirty="0" err="1"/>
              <a:t>rwnd</a:t>
            </a:r>
            <a:r>
              <a:rPr lang="fr-FR" altLang="en-US" dirty="0"/>
              <a:t> = 0 </a:t>
            </a:r>
          </a:p>
          <a:p>
            <a:r>
              <a:rPr lang="fr-FR" altLang="en-US" dirty="0" err="1"/>
              <a:t>After</a:t>
            </a:r>
            <a:r>
              <a:rPr lang="fr-FR" altLang="en-US" dirty="0"/>
              <a:t> </a:t>
            </a:r>
            <a:r>
              <a:rPr lang="fr-FR" altLang="en-US" dirty="0" err="1"/>
              <a:t>advertising</a:t>
            </a:r>
            <a:r>
              <a:rPr lang="fr-FR" altLang="en-US" dirty="0"/>
              <a:t> </a:t>
            </a:r>
            <a:r>
              <a:rPr lang="fr-FR" altLang="en-US" dirty="0" err="1"/>
              <a:t>rwnd</a:t>
            </a:r>
            <a:r>
              <a:rPr lang="fr-FR" altLang="en-US" dirty="0"/>
              <a:t> = 0 to Host A, </a:t>
            </a:r>
            <a:r>
              <a:rPr lang="fr-FR" altLang="en-US" dirty="0" err="1"/>
              <a:t>also</a:t>
            </a:r>
            <a:r>
              <a:rPr lang="fr-FR" altLang="en-US" dirty="0"/>
              <a:t> suppose </a:t>
            </a:r>
            <a:r>
              <a:rPr lang="fr-FR" altLang="en-US" dirty="0" err="1"/>
              <a:t>that</a:t>
            </a:r>
            <a:r>
              <a:rPr lang="fr-FR" altLang="en-US" dirty="0"/>
              <a:t> B has </a:t>
            </a:r>
            <a:r>
              <a:rPr lang="fr-FR" altLang="en-US" i="1" dirty="0" err="1"/>
              <a:t>nothing</a:t>
            </a:r>
            <a:r>
              <a:rPr lang="fr-FR" altLang="en-US" i="1" dirty="0"/>
              <a:t> </a:t>
            </a:r>
            <a:r>
              <a:rPr lang="fr-FR" altLang="en-US" dirty="0"/>
              <a:t>to </a:t>
            </a:r>
            <a:r>
              <a:rPr lang="fr-FR" altLang="en-US" dirty="0" err="1"/>
              <a:t>send</a:t>
            </a:r>
            <a:r>
              <a:rPr lang="fr-FR" altLang="en-US" dirty="0"/>
              <a:t> to A </a:t>
            </a:r>
          </a:p>
          <a:p>
            <a:r>
              <a:rPr lang="fr-FR" altLang="en-US" dirty="0" err="1"/>
              <a:t>When</a:t>
            </a:r>
            <a:r>
              <a:rPr lang="fr-FR" altLang="en-US" dirty="0"/>
              <a:t> buffer </a:t>
            </a:r>
            <a:r>
              <a:rPr lang="fr-FR" altLang="en-US" dirty="0" err="1"/>
              <a:t>empties</a:t>
            </a:r>
            <a:r>
              <a:rPr lang="fr-FR" altLang="en-US" dirty="0"/>
              <a:t>, how </a:t>
            </a:r>
            <a:r>
              <a:rPr lang="fr-FR" altLang="en-US" dirty="0" err="1"/>
              <a:t>would</a:t>
            </a:r>
            <a:r>
              <a:rPr lang="fr-FR" altLang="en-US" dirty="0"/>
              <a:t> A know?</a:t>
            </a:r>
          </a:p>
          <a:p>
            <a:r>
              <a:rPr lang="fr-FR" altLang="en-US" dirty="0"/>
              <a:t>Solution: </a:t>
            </a:r>
          </a:p>
          <a:p>
            <a:pPr lvl="1"/>
            <a:r>
              <a:rPr lang="fr-FR" altLang="en-US" sz="2800" dirty="0"/>
              <a:t>Host A continues to </a:t>
            </a:r>
            <a:r>
              <a:rPr lang="fr-FR" altLang="en-US" sz="2800" dirty="0" err="1"/>
              <a:t>send</a:t>
            </a:r>
            <a:r>
              <a:rPr lang="fr-FR" altLang="en-US" sz="2800" dirty="0"/>
              <a:t> segments </a:t>
            </a:r>
            <a:r>
              <a:rPr lang="fr-FR" altLang="en-US" sz="2800" dirty="0" err="1"/>
              <a:t>with</a:t>
            </a:r>
            <a:r>
              <a:rPr lang="fr-FR" altLang="en-US" sz="2800" dirty="0"/>
              <a:t> one data byte </a:t>
            </a:r>
            <a:r>
              <a:rPr lang="fr-FR" altLang="en-US" sz="2800" dirty="0" err="1"/>
              <a:t>when</a:t>
            </a:r>
            <a:r>
              <a:rPr lang="fr-FR" altLang="en-US" sz="2800" dirty="0"/>
              <a:t> </a:t>
            </a:r>
            <a:r>
              <a:rPr lang="fr-FR" altLang="en-US" sz="2800" dirty="0" err="1"/>
              <a:t>B</a:t>
            </a:r>
            <a:r>
              <a:rPr lang="fr-FR" altLang="fr-FR" sz="2800" dirty="0" err="1"/>
              <a:t>’</a:t>
            </a:r>
            <a:r>
              <a:rPr lang="fr-FR" altLang="en-US" sz="2800" dirty="0" err="1"/>
              <a:t>s</a:t>
            </a:r>
            <a:r>
              <a:rPr lang="fr-FR" altLang="en-US" sz="2800" dirty="0"/>
              <a:t> </a:t>
            </a:r>
            <a:r>
              <a:rPr lang="fr-FR" altLang="en-US" sz="2800" dirty="0" err="1"/>
              <a:t>receive</a:t>
            </a:r>
            <a:r>
              <a:rPr lang="fr-FR" altLang="en-US" sz="2800" dirty="0"/>
              <a:t> </a:t>
            </a:r>
            <a:r>
              <a:rPr lang="fr-FR" altLang="en-US" sz="2800" dirty="0" err="1"/>
              <a:t>window</a:t>
            </a:r>
            <a:r>
              <a:rPr lang="fr-FR" altLang="en-US" sz="2800" dirty="0"/>
              <a:t> </a:t>
            </a:r>
            <a:r>
              <a:rPr lang="fr-FR" altLang="en-US" sz="2800" dirty="0" err="1"/>
              <a:t>is</a:t>
            </a:r>
            <a:r>
              <a:rPr lang="fr-FR" altLang="en-US" sz="2800" dirty="0"/>
              <a:t> </a:t>
            </a:r>
            <a:r>
              <a:rPr lang="fr-FR" altLang="en-US" sz="2800" dirty="0" err="1"/>
              <a:t>zero</a:t>
            </a:r>
            <a:endParaRPr lang="fr-FR" altLang="en-US" sz="2800" dirty="0"/>
          </a:p>
          <a:p>
            <a:pPr lvl="1"/>
            <a:r>
              <a:rPr lang="fr-FR" altLang="en-US" sz="2800" dirty="0" err="1"/>
              <a:t>These</a:t>
            </a:r>
            <a:r>
              <a:rPr lang="fr-FR" altLang="en-US" sz="2800" dirty="0"/>
              <a:t> segments </a:t>
            </a:r>
            <a:r>
              <a:rPr lang="fr-FR" altLang="en-US" sz="2800" dirty="0" err="1"/>
              <a:t>will</a:t>
            </a:r>
            <a:r>
              <a:rPr lang="fr-FR" altLang="en-US" sz="2800" dirty="0"/>
              <a:t> </a:t>
            </a:r>
            <a:r>
              <a:rPr lang="fr-FR" altLang="en-US" sz="2800" dirty="0" err="1"/>
              <a:t>be</a:t>
            </a:r>
            <a:r>
              <a:rPr lang="fr-FR" altLang="en-US" sz="2800" dirty="0"/>
              <a:t> </a:t>
            </a:r>
            <a:r>
              <a:rPr lang="fr-FR" altLang="en-US" sz="2800" dirty="0" err="1"/>
              <a:t>acknowledged</a:t>
            </a:r>
            <a:r>
              <a:rPr lang="fr-FR" altLang="en-US" sz="2800" dirty="0"/>
              <a:t> by the </a:t>
            </a:r>
            <a:r>
              <a:rPr lang="fr-FR" altLang="en-US" sz="2800" dirty="0" err="1"/>
              <a:t>receiver</a:t>
            </a:r>
            <a:r>
              <a:rPr lang="fr-FR" altLang="en-US" sz="2800" dirty="0"/>
              <a:t>. </a:t>
            </a:r>
            <a:r>
              <a:rPr lang="fr-FR" altLang="en-US" sz="2800" dirty="0" err="1"/>
              <a:t>Eventually</a:t>
            </a:r>
            <a:r>
              <a:rPr lang="fr-FR" altLang="en-US" sz="2800" dirty="0"/>
              <a:t> the buffer </a:t>
            </a:r>
            <a:r>
              <a:rPr lang="fr-FR" altLang="en-US" sz="2800" dirty="0" err="1"/>
              <a:t>will</a:t>
            </a:r>
            <a:r>
              <a:rPr lang="fr-FR" altLang="en-US" sz="2800" dirty="0"/>
              <a:t> </a:t>
            </a:r>
            <a:r>
              <a:rPr lang="fr-FR" altLang="en-US" sz="2800" dirty="0" err="1"/>
              <a:t>begin</a:t>
            </a:r>
            <a:r>
              <a:rPr lang="fr-FR" altLang="en-US" sz="2800" dirty="0"/>
              <a:t> to </a:t>
            </a:r>
            <a:r>
              <a:rPr lang="fr-FR" altLang="en-US" sz="2800" dirty="0" err="1"/>
              <a:t>empty</a:t>
            </a:r>
            <a:r>
              <a:rPr lang="fr-FR" altLang="en-US" sz="2800" dirty="0"/>
              <a:t> and the </a:t>
            </a:r>
            <a:r>
              <a:rPr lang="fr-FR" altLang="en-US" sz="2800" dirty="0" err="1"/>
              <a:t>acknowledgments</a:t>
            </a:r>
            <a:r>
              <a:rPr lang="fr-FR" altLang="en-US" sz="2800" dirty="0"/>
              <a:t> </a:t>
            </a:r>
            <a:r>
              <a:rPr lang="fr-FR" altLang="en-US" sz="2800" dirty="0" err="1"/>
              <a:t>will</a:t>
            </a:r>
            <a:r>
              <a:rPr lang="fr-FR" altLang="en-US" sz="2800" dirty="0"/>
              <a:t> </a:t>
            </a:r>
            <a:r>
              <a:rPr lang="fr-FR" altLang="en-US" sz="2800" dirty="0" err="1"/>
              <a:t>contain</a:t>
            </a:r>
            <a:r>
              <a:rPr lang="fr-FR" altLang="en-US" sz="2800" dirty="0"/>
              <a:t> a </a:t>
            </a:r>
            <a:r>
              <a:rPr lang="fr-FR" altLang="en-US" sz="2800" dirty="0" err="1"/>
              <a:t>nonzero</a:t>
            </a:r>
            <a:r>
              <a:rPr lang="fr-FR" altLang="en-US" sz="2800" dirty="0"/>
              <a:t> </a:t>
            </a:r>
            <a:r>
              <a:rPr lang="fr-FR" altLang="en-US" sz="2800" dirty="0" err="1"/>
              <a:t>rwnd</a:t>
            </a:r>
            <a:r>
              <a:rPr lang="fr-FR" altLang="en-US" sz="2800" dirty="0"/>
              <a:t> value </a:t>
            </a:r>
          </a:p>
          <a:p>
            <a:endParaRPr lang="en-US" dirty="0"/>
          </a:p>
        </p:txBody>
      </p:sp>
      <p:sp>
        <p:nvSpPr>
          <p:cNvPr id="3" name="Title 2"/>
          <p:cNvSpPr>
            <a:spLocks noGrp="1"/>
          </p:cNvSpPr>
          <p:nvPr>
            <p:ph type="title"/>
          </p:nvPr>
        </p:nvSpPr>
        <p:spPr/>
        <p:txBody>
          <a:bodyPr/>
          <a:lstStyle/>
          <a:p>
            <a:r>
              <a:rPr lang="fr-FR" altLang="en-US" dirty="0"/>
              <a:t>One </a:t>
            </a:r>
            <a:r>
              <a:rPr lang="fr-FR" altLang="en-US" dirty="0" err="1"/>
              <a:t>special</a:t>
            </a:r>
            <a:r>
              <a:rPr lang="fr-FR" altLang="en-US" dirty="0"/>
              <a:t> case …</a:t>
            </a:r>
            <a:endParaRPr lang="en-US"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61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autoadjust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clientSocket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newSocket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hostname","port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connectionSocket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welcomeSocket.accept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Tree>
    <p:extLst>
      <p:ext uri="{BB962C8B-B14F-4D97-AF65-F5344CB8AC3E}">
        <p14:creationId xmlns:p14="http://schemas.microsoft.com/office/powerpoint/2010/main" val="298486756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a:t>
            </a:r>
            <a:r>
              <a:rPr kumimoji="0" lang="en-US" altLang="en-US" sz="2800" b="0" i="0"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rPr>
              <a:t>req_conn</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t>
            </a:r>
            <a:r>
              <a:rPr kumimoji="0" lang="en-US" altLang="en-US" sz="2800" b="0" i="0"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rPr>
              <a:t>an’</a:t>
            </a:r>
            <a:r>
              <a:rPr kumimoji="0" lang="en-US" altLang="ja-JP" sz="2800" b="0" i="0"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rPr>
              <a:t>t</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Tree>
    <p:extLst>
      <p:ext uri="{BB962C8B-B14F-4D97-AF65-F5344CB8AC3E}">
        <p14:creationId xmlns:p14="http://schemas.microsoft.com/office/powerpoint/2010/main" val="12286440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423" name="Group 422">
            <a:extLst>
              <a:ext uri="{FF2B5EF4-FFF2-40B4-BE49-F238E27FC236}">
                <a16:creationId xmlns:a16="http://schemas.microsoft.com/office/drawing/2014/main" id="{D692DA0E-1EF2-F448-A9D8-1C3ACE390DD1}"/>
              </a:ext>
            </a:extLst>
          </p:cNvPr>
          <p:cNvGrpSpPr/>
          <p:nvPr/>
        </p:nvGrpSpPr>
        <p:grpSpPr>
          <a:xfrm>
            <a:off x="435655" y="1435139"/>
            <a:ext cx="3855401" cy="3186116"/>
            <a:chOff x="435655" y="1990325"/>
            <a:chExt cx="3855401" cy="3186116"/>
          </a:xfrm>
        </p:grpSpPr>
        <p:sp>
          <p:nvSpPr>
            <p:cNvPr id="424" name="Line 25">
              <a:extLst>
                <a:ext uri="{FF2B5EF4-FFF2-40B4-BE49-F238E27FC236}">
                  <a16:creationId xmlns:a16="http://schemas.microsoft.com/office/drawing/2014/main" id="{91E4D71D-79FA-CA4A-B78E-8C1871D4733B}"/>
                </a:ext>
              </a:extLst>
            </p:cNvPr>
            <p:cNvSpPr>
              <a:spLocks noChangeShapeType="1"/>
            </p:cNvSpPr>
            <p:nvPr/>
          </p:nvSpPr>
          <p:spPr bwMode="auto">
            <a:xfrm flipH="1">
              <a:off x="1461180" y="2545950"/>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25" name="Line 39">
              <a:extLst>
                <a:ext uri="{FF2B5EF4-FFF2-40B4-BE49-F238E27FC236}">
                  <a16:creationId xmlns:a16="http://schemas.microsoft.com/office/drawing/2014/main" id="{3CE8A2F3-443B-CB42-96FD-D8DF221502CB}"/>
                </a:ext>
              </a:extLst>
            </p:cNvPr>
            <p:cNvSpPr>
              <a:spLocks noChangeShapeType="1"/>
            </p:cNvSpPr>
            <p:nvPr/>
          </p:nvSpPr>
          <p:spPr bwMode="auto">
            <a:xfrm flipH="1">
              <a:off x="2991529" y="2618975"/>
              <a:ext cx="0" cy="252452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426" name="Group 93">
              <a:extLst>
                <a:ext uri="{FF2B5EF4-FFF2-40B4-BE49-F238E27FC236}">
                  <a16:creationId xmlns:a16="http://schemas.microsoft.com/office/drawing/2014/main" id="{773C4FC2-EAD6-0D4F-85E4-043FD6EDCD22}"/>
                </a:ext>
              </a:extLst>
            </p:cNvPr>
            <p:cNvGrpSpPr>
              <a:grpSpLocks/>
            </p:cNvGrpSpPr>
            <p:nvPr/>
          </p:nvGrpSpPr>
          <p:grpSpPr bwMode="auto">
            <a:xfrm>
              <a:off x="1386567" y="4700191"/>
              <a:ext cx="2405063" cy="476250"/>
              <a:chOff x="1097" y="2807"/>
              <a:chExt cx="1515" cy="300"/>
            </a:xfrm>
          </p:grpSpPr>
          <p:sp>
            <p:nvSpPr>
              <p:cNvPr id="488" name="Line 40">
                <a:extLst>
                  <a:ext uri="{FF2B5EF4-FFF2-40B4-BE49-F238E27FC236}">
                    <a16:creationId xmlns:a16="http://schemas.microsoft.com/office/drawing/2014/main" id="{111704BC-1B6B-2944-9D57-698BFD5CC308}"/>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9" name="Text Box 85">
                <a:extLst>
                  <a:ext uri="{FF2B5EF4-FFF2-40B4-BE49-F238E27FC236}">
                    <a16:creationId xmlns:a16="http://schemas.microsoft.com/office/drawing/2014/main" id="{190D3E08-8ADE-534C-9FC3-5199F6792D9B}"/>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grpSp>
          <p:nvGrpSpPr>
            <p:cNvPr id="427" name="Group 102">
              <a:extLst>
                <a:ext uri="{FF2B5EF4-FFF2-40B4-BE49-F238E27FC236}">
                  <a16:creationId xmlns:a16="http://schemas.microsoft.com/office/drawing/2014/main" id="{0D5744FA-4339-D545-9B57-B45E093F571A}"/>
                </a:ext>
              </a:extLst>
            </p:cNvPr>
            <p:cNvGrpSpPr>
              <a:grpSpLocks/>
            </p:cNvGrpSpPr>
            <p:nvPr/>
          </p:nvGrpSpPr>
          <p:grpSpPr bwMode="auto">
            <a:xfrm>
              <a:off x="435655" y="1990325"/>
              <a:ext cx="3389313" cy="2136775"/>
              <a:chOff x="484" y="1100"/>
              <a:chExt cx="2135" cy="1346"/>
            </a:xfrm>
          </p:grpSpPr>
          <p:sp>
            <p:nvSpPr>
              <p:cNvPr id="439" name="Text Box 103">
                <a:extLst>
                  <a:ext uri="{FF2B5EF4-FFF2-40B4-BE49-F238E27FC236}">
                    <a16:creationId xmlns:a16="http://schemas.microsoft.com/office/drawing/2014/main" id="{384A1174-EF45-3D47-B451-2B62A2717579}"/>
                  </a:ext>
                </a:extLst>
              </p:cNvPr>
              <p:cNvSpPr txBox="1">
                <a:spLocks noChangeArrowheads="1"/>
              </p:cNvSpPr>
              <p:nvPr/>
            </p:nvSpPr>
            <p:spPr bwMode="auto">
              <a:xfrm>
                <a:off x="484" y="1393"/>
                <a:ext cx="613"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0" name="Line 104">
                <a:extLst>
                  <a:ext uri="{FF2B5EF4-FFF2-40B4-BE49-F238E27FC236}">
                    <a16:creationId xmlns:a16="http://schemas.microsoft.com/office/drawing/2014/main" id="{01799853-A3A5-894C-8B0B-3CBEE6379CDD}"/>
                  </a:ext>
                </a:extLst>
              </p:cNvPr>
              <p:cNvSpPr>
                <a:spLocks noChangeShapeType="1"/>
              </p:cNvSpPr>
              <p:nvPr/>
            </p:nvSpPr>
            <p:spPr bwMode="auto">
              <a:xfrm>
                <a:off x="1159" y="1516"/>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1" name="Line 105">
                <a:extLst>
                  <a:ext uri="{FF2B5EF4-FFF2-40B4-BE49-F238E27FC236}">
                    <a16:creationId xmlns:a16="http://schemas.microsoft.com/office/drawing/2014/main" id="{E4D37334-2302-C946-AD71-897255F798F8}"/>
                  </a:ext>
                </a:extLst>
              </p:cNvPr>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2" name="Rectangle 106">
                <a:extLst>
                  <a:ext uri="{FF2B5EF4-FFF2-40B4-BE49-F238E27FC236}">
                    <a16:creationId xmlns:a16="http://schemas.microsoft.com/office/drawing/2014/main" id="{A9F291AF-7263-964C-9C39-E6D9DD79FF9B}"/>
                  </a:ext>
                </a:extLst>
              </p:cNvPr>
              <p:cNvSpPr>
                <a:spLocks noChangeArrowheads="1"/>
              </p:cNvSpPr>
              <p:nvPr/>
            </p:nvSpPr>
            <p:spPr bwMode="auto">
              <a:xfrm>
                <a:off x="1359" y="1507"/>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3" name="Text Box 107">
                <a:extLst>
                  <a:ext uri="{FF2B5EF4-FFF2-40B4-BE49-F238E27FC236}">
                    <a16:creationId xmlns:a16="http://schemas.microsoft.com/office/drawing/2014/main" id="{8256400A-AA91-2B45-8FD6-9FEEAEE48C35}"/>
                  </a:ext>
                </a:extLst>
              </p:cNvPr>
              <p:cNvSpPr txBox="1">
                <a:spLocks noChangeArrowheads="1"/>
              </p:cNvSpPr>
              <p:nvPr/>
            </p:nvSpPr>
            <p:spPr bwMode="auto">
              <a:xfrm>
                <a:off x="1214" y="1486"/>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444" name="Rectangle 108">
                <a:extLst>
                  <a:ext uri="{FF2B5EF4-FFF2-40B4-BE49-F238E27FC236}">
                    <a16:creationId xmlns:a16="http://schemas.microsoft.com/office/drawing/2014/main" id="{8F206717-52E2-FB4D-B242-30E9BF426AE1}"/>
                  </a:ext>
                </a:extLst>
              </p:cNvPr>
              <p:cNvSpPr>
                <a:spLocks noChangeArrowheads="1"/>
              </p:cNvSpPr>
              <p:nvPr/>
            </p:nvSpPr>
            <p:spPr bwMode="auto">
              <a:xfrm>
                <a:off x="1471" y="1774"/>
                <a:ext cx="277"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5" name="Text Box 109">
                <a:extLst>
                  <a:ext uri="{FF2B5EF4-FFF2-40B4-BE49-F238E27FC236}">
                    <a16:creationId xmlns:a16="http://schemas.microsoft.com/office/drawing/2014/main" id="{9F6C9D6F-A1F8-8544-BE47-BCDA73F1EC12}"/>
                  </a:ext>
                </a:extLst>
              </p:cNvPr>
              <p:cNvSpPr txBox="1">
                <a:spLocks noChangeArrowheads="1"/>
              </p:cNvSpPr>
              <p:nvPr/>
            </p:nvSpPr>
            <p:spPr bwMode="auto">
              <a:xfrm>
                <a:off x="2133" y="1649"/>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6" name="Text Box 110">
                <a:extLst>
                  <a:ext uri="{FF2B5EF4-FFF2-40B4-BE49-F238E27FC236}">
                    <a16:creationId xmlns:a16="http://schemas.microsoft.com/office/drawing/2014/main" id="{5194F166-9430-4242-89A4-5D091B008960}"/>
                  </a:ext>
                </a:extLst>
              </p:cNvPr>
              <p:cNvSpPr txBox="1">
                <a:spLocks noChangeArrowheads="1"/>
              </p:cNvSpPr>
              <p:nvPr/>
            </p:nvSpPr>
            <p:spPr bwMode="auto">
              <a:xfrm>
                <a:off x="583" y="2234"/>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7" name="Oval 111">
                <a:extLst>
                  <a:ext uri="{FF2B5EF4-FFF2-40B4-BE49-F238E27FC236}">
                    <a16:creationId xmlns:a16="http://schemas.microsoft.com/office/drawing/2014/main" id="{64F10CAD-3D48-3B4D-AE41-2AEA0DB2E4A3}"/>
                  </a:ext>
                </a:extLst>
              </p:cNvPr>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48" name="Oval 112">
                <a:extLst>
                  <a:ext uri="{FF2B5EF4-FFF2-40B4-BE49-F238E27FC236}">
                    <a16:creationId xmlns:a16="http://schemas.microsoft.com/office/drawing/2014/main" id="{98F68D03-FCEB-0F41-A286-A0FEC1FAEA51}"/>
                  </a:ext>
                </a:extLst>
              </p:cNvPr>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449" name="Group 113">
                <a:extLst>
                  <a:ext uri="{FF2B5EF4-FFF2-40B4-BE49-F238E27FC236}">
                    <a16:creationId xmlns:a16="http://schemas.microsoft.com/office/drawing/2014/main" id="{E535B351-6B01-AE49-8479-F8762FC2AA2E}"/>
                  </a:ext>
                </a:extLst>
              </p:cNvPr>
              <p:cNvGrpSpPr>
                <a:grpSpLocks/>
              </p:cNvGrpSpPr>
              <p:nvPr/>
            </p:nvGrpSpPr>
            <p:grpSpPr bwMode="auto">
              <a:xfrm>
                <a:off x="1277" y="1861"/>
                <a:ext cx="803" cy="212"/>
                <a:chOff x="1065" y="2085"/>
                <a:chExt cx="803" cy="212"/>
              </a:xfrm>
            </p:grpSpPr>
            <p:sp>
              <p:nvSpPr>
                <p:cNvPr id="486" name="Rectangle 114">
                  <a:extLst>
                    <a:ext uri="{FF2B5EF4-FFF2-40B4-BE49-F238E27FC236}">
                      <a16:creationId xmlns:a16="http://schemas.microsoft.com/office/drawing/2014/main" id="{3ABD9392-9290-6043-AF0A-164F1B0F7B39}"/>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7" name="Text Box 115">
                  <a:extLst>
                    <a:ext uri="{FF2B5EF4-FFF2-40B4-BE49-F238E27FC236}">
                      <a16:creationId xmlns:a16="http://schemas.microsoft.com/office/drawing/2014/main" id="{E01A5D11-E159-0C40-9DBC-E064BEC5774C}"/>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nvGrpSpPr>
              <p:cNvPr id="450" name="Group 116">
                <a:extLst>
                  <a:ext uri="{FF2B5EF4-FFF2-40B4-BE49-F238E27FC236}">
                    <a16:creationId xmlns:a16="http://schemas.microsoft.com/office/drawing/2014/main" id="{3E3A49BF-0E39-8D4D-A2D0-63CBFDDD6FAF}"/>
                  </a:ext>
                </a:extLst>
              </p:cNvPr>
              <p:cNvGrpSpPr>
                <a:grpSpLocks/>
              </p:cNvGrpSpPr>
              <p:nvPr/>
            </p:nvGrpSpPr>
            <p:grpSpPr bwMode="auto">
              <a:xfrm>
                <a:off x="834" y="1112"/>
                <a:ext cx="391" cy="307"/>
                <a:chOff x="-44" y="1473"/>
                <a:chExt cx="981" cy="1105"/>
              </a:xfrm>
            </p:grpSpPr>
            <p:pic>
              <p:nvPicPr>
                <p:cNvPr id="484" name="Picture 117" descr="desktop_computer_stylized_medium">
                  <a:extLst>
                    <a:ext uri="{FF2B5EF4-FFF2-40B4-BE49-F238E27FC236}">
                      <a16:creationId xmlns:a16="http://schemas.microsoft.com/office/drawing/2014/main" id="{68652FF9-3BA5-AD41-98E0-A222D63A4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 name="Freeform 118">
                  <a:extLst>
                    <a:ext uri="{FF2B5EF4-FFF2-40B4-BE49-F238E27FC236}">
                      <a16:creationId xmlns:a16="http://schemas.microsoft.com/office/drawing/2014/main" id="{73D50490-21D8-7746-B97E-C2FE25CBD7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51" name="Group 119">
                <a:extLst>
                  <a:ext uri="{FF2B5EF4-FFF2-40B4-BE49-F238E27FC236}">
                    <a16:creationId xmlns:a16="http://schemas.microsoft.com/office/drawing/2014/main" id="{6E788993-C5DA-164F-9258-0CB775450A30}"/>
                  </a:ext>
                </a:extLst>
              </p:cNvPr>
              <p:cNvGrpSpPr>
                <a:grpSpLocks/>
              </p:cNvGrpSpPr>
              <p:nvPr/>
            </p:nvGrpSpPr>
            <p:grpSpPr bwMode="auto">
              <a:xfrm>
                <a:off x="1973" y="1100"/>
                <a:ext cx="212" cy="323"/>
                <a:chOff x="4140" y="429"/>
                <a:chExt cx="1425" cy="2396"/>
              </a:xfrm>
            </p:grpSpPr>
            <p:sp>
              <p:nvSpPr>
                <p:cNvPr id="452" name="Freeform 120">
                  <a:extLst>
                    <a:ext uri="{FF2B5EF4-FFF2-40B4-BE49-F238E27FC236}">
                      <a16:creationId xmlns:a16="http://schemas.microsoft.com/office/drawing/2014/main" id="{12CC2128-75E5-114A-937D-4B672A89AA2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3" name="Rectangle 121">
                  <a:extLst>
                    <a:ext uri="{FF2B5EF4-FFF2-40B4-BE49-F238E27FC236}">
                      <a16:creationId xmlns:a16="http://schemas.microsoft.com/office/drawing/2014/main" id="{F5C3491A-CD29-114C-A378-A2E414822C3C}"/>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4" name="Freeform 122">
                  <a:extLst>
                    <a:ext uri="{FF2B5EF4-FFF2-40B4-BE49-F238E27FC236}">
                      <a16:creationId xmlns:a16="http://schemas.microsoft.com/office/drawing/2014/main" id="{1FAF7C96-26AF-BC4C-8EE5-52686FB51F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5" name="Freeform 123">
                  <a:extLst>
                    <a:ext uri="{FF2B5EF4-FFF2-40B4-BE49-F238E27FC236}">
                      <a16:creationId xmlns:a16="http://schemas.microsoft.com/office/drawing/2014/main" id="{F24EFDC4-D2B3-7440-A83B-52220A26C97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6" name="Rectangle 124">
                  <a:extLst>
                    <a:ext uri="{FF2B5EF4-FFF2-40B4-BE49-F238E27FC236}">
                      <a16:creationId xmlns:a16="http://schemas.microsoft.com/office/drawing/2014/main" id="{C738D1B1-14C3-F143-9286-716F3B0BC8CB}"/>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7" name="Group 125">
                  <a:extLst>
                    <a:ext uri="{FF2B5EF4-FFF2-40B4-BE49-F238E27FC236}">
                      <a16:creationId xmlns:a16="http://schemas.microsoft.com/office/drawing/2014/main" id="{1C9F2DD0-76F5-9945-A4A2-BFF420651D30}"/>
                    </a:ext>
                  </a:extLst>
                </p:cNvPr>
                <p:cNvGrpSpPr>
                  <a:grpSpLocks/>
                </p:cNvGrpSpPr>
                <p:nvPr/>
              </p:nvGrpSpPr>
              <p:grpSpPr bwMode="auto">
                <a:xfrm>
                  <a:off x="4749" y="668"/>
                  <a:ext cx="581" cy="145"/>
                  <a:chOff x="614" y="2568"/>
                  <a:chExt cx="725" cy="139"/>
                </a:xfrm>
              </p:grpSpPr>
              <p:sp>
                <p:nvSpPr>
                  <p:cNvPr id="482" name="AutoShape 126">
                    <a:extLst>
                      <a:ext uri="{FF2B5EF4-FFF2-40B4-BE49-F238E27FC236}">
                        <a16:creationId xmlns:a16="http://schemas.microsoft.com/office/drawing/2014/main" id="{C09A9BC4-E4D4-9740-8415-C18557F484B7}"/>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3" name="AutoShape 127">
                    <a:extLst>
                      <a:ext uri="{FF2B5EF4-FFF2-40B4-BE49-F238E27FC236}">
                        <a16:creationId xmlns:a16="http://schemas.microsoft.com/office/drawing/2014/main" id="{F3D70C92-E5D6-2E4F-8DCA-B1904F759DA4}"/>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58" name="Rectangle 128">
                  <a:extLst>
                    <a:ext uri="{FF2B5EF4-FFF2-40B4-BE49-F238E27FC236}">
                      <a16:creationId xmlns:a16="http://schemas.microsoft.com/office/drawing/2014/main" id="{722160C6-98E8-2849-92F6-C0477CF41C15}"/>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9" name="Group 129">
                  <a:extLst>
                    <a:ext uri="{FF2B5EF4-FFF2-40B4-BE49-F238E27FC236}">
                      <a16:creationId xmlns:a16="http://schemas.microsoft.com/office/drawing/2014/main" id="{5CF614C1-2FA4-194F-99CB-B59EBAA69627}"/>
                    </a:ext>
                  </a:extLst>
                </p:cNvPr>
                <p:cNvGrpSpPr>
                  <a:grpSpLocks/>
                </p:cNvGrpSpPr>
                <p:nvPr/>
              </p:nvGrpSpPr>
              <p:grpSpPr bwMode="auto">
                <a:xfrm>
                  <a:off x="4747" y="994"/>
                  <a:ext cx="581" cy="134"/>
                  <a:chOff x="614" y="2568"/>
                  <a:chExt cx="725" cy="139"/>
                </a:xfrm>
              </p:grpSpPr>
              <p:sp>
                <p:nvSpPr>
                  <p:cNvPr id="480" name="AutoShape 130">
                    <a:extLst>
                      <a:ext uri="{FF2B5EF4-FFF2-40B4-BE49-F238E27FC236}">
                        <a16:creationId xmlns:a16="http://schemas.microsoft.com/office/drawing/2014/main" id="{2DFF64EB-D097-2043-B088-40E31FBCA144}"/>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1" name="AutoShape 131">
                    <a:extLst>
                      <a:ext uri="{FF2B5EF4-FFF2-40B4-BE49-F238E27FC236}">
                        <a16:creationId xmlns:a16="http://schemas.microsoft.com/office/drawing/2014/main" id="{DF72C84E-59FE-844F-8A5B-E79C5EEA947F}"/>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0" name="Rectangle 132">
                  <a:extLst>
                    <a:ext uri="{FF2B5EF4-FFF2-40B4-BE49-F238E27FC236}">
                      <a16:creationId xmlns:a16="http://schemas.microsoft.com/office/drawing/2014/main" id="{0D34B495-F619-5744-92CE-02150CAEF02F}"/>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1" name="Rectangle 133">
                  <a:extLst>
                    <a:ext uri="{FF2B5EF4-FFF2-40B4-BE49-F238E27FC236}">
                      <a16:creationId xmlns:a16="http://schemas.microsoft.com/office/drawing/2014/main" id="{B289AC45-5AE1-8144-A213-D8D732FD9762}"/>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62" name="Group 134">
                  <a:extLst>
                    <a:ext uri="{FF2B5EF4-FFF2-40B4-BE49-F238E27FC236}">
                      <a16:creationId xmlns:a16="http://schemas.microsoft.com/office/drawing/2014/main" id="{1749D736-5D93-C94F-BEFF-83BA3C60704D}"/>
                    </a:ext>
                  </a:extLst>
                </p:cNvPr>
                <p:cNvGrpSpPr>
                  <a:grpSpLocks/>
                </p:cNvGrpSpPr>
                <p:nvPr/>
              </p:nvGrpSpPr>
              <p:grpSpPr bwMode="auto">
                <a:xfrm>
                  <a:off x="4735" y="1627"/>
                  <a:ext cx="582" cy="151"/>
                  <a:chOff x="614" y="2568"/>
                  <a:chExt cx="725" cy="139"/>
                </a:xfrm>
              </p:grpSpPr>
              <p:sp>
                <p:nvSpPr>
                  <p:cNvPr id="478" name="AutoShape 135">
                    <a:extLst>
                      <a:ext uri="{FF2B5EF4-FFF2-40B4-BE49-F238E27FC236}">
                        <a16:creationId xmlns:a16="http://schemas.microsoft.com/office/drawing/2014/main" id="{A0C2743E-C87A-D14C-85B5-A8F79F7531D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9" name="AutoShape 136">
                    <a:extLst>
                      <a:ext uri="{FF2B5EF4-FFF2-40B4-BE49-F238E27FC236}">
                        <a16:creationId xmlns:a16="http://schemas.microsoft.com/office/drawing/2014/main" id="{9BD6DBA0-FC1C-254E-9398-6CCD7340CADE}"/>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3" name="Freeform 137">
                  <a:extLst>
                    <a:ext uri="{FF2B5EF4-FFF2-40B4-BE49-F238E27FC236}">
                      <a16:creationId xmlns:a16="http://schemas.microsoft.com/office/drawing/2014/main" id="{5440E4EF-7DC8-C948-8355-65BC2A778B02}"/>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64" name="Group 138">
                  <a:extLst>
                    <a:ext uri="{FF2B5EF4-FFF2-40B4-BE49-F238E27FC236}">
                      <a16:creationId xmlns:a16="http://schemas.microsoft.com/office/drawing/2014/main" id="{5E633347-2A45-9548-B218-3565A9B3D215}"/>
                    </a:ext>
                  </a:extLst>
                </p:cNvPr>
                <p:cNvGrpSpPr>
                  <a:grpSpLocks/>
                </p:cNvGrpSpPr>
                <p:nvPr/>
              </p:nvGrpSpPr>
              <p:grpSpPr bwMode="auto">
                <a:xfrm>
                  <a:off x="4739" y="1327"/>
                  <a:ext cx="582" cy="139"/>
                  <a:chOff x="614" y="2568"/>
                  <a:chExt cx="725" cy="139"/>
                </a:xfrm>
              </p:grpSpPr>
              <p:sp>
                <p:nvSpPr>
                  <p:cNvPr id="476" name="AutoShape 139">
                    <a:extLst>
                      <a:ext uri="{FF2B5EF4-FFF2-40B4-BE49-F238E27FC236}">
                        <a16:creationId xmlns:a16="http://schemas.microsoft.com/office/drawing/2014/main" id="{0F545573-C3F3-7D4F-8E2E-057960582DC3}"/>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7" name="AutoShape 140">
                    <a:extLst>
                      <a:ext uri="{FF2B5EF4-FFF2-40B4-BE49-F238E27FC236}">
                        <a16:creationId xmlns:a16="http://schemas.microsoft.com/office/drawing/2014/main" id="{2B38E4F6-9B20-FE41-8688-9F827513A800}"/>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5" name="Rectangle 141">
                  <a:extLst>
                    <a:ext uri="{FF2B5EF4-FFF2-40B4-BE49-F238E27FC236}">
                      <a16:creationId xmlns:a16="http://schemas.microsoft.com/office/drawing/2014/main" id="{0ADB7777-054A-3B42-99E1-AA3880CEBF4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6" name="Freeform 142">
                  <a:extLst>
                    <a:ext uri="{FF2B5EF4-FFF2-40B4-BE49-F238E27FC236}">
                      <a16:creationId xmlns:a16="http://schemas.microsoft.com/office/drawing/2014/main" id="{851EFEA0-9F99-9D45-BDD9-05781330AA68}"/>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7" name="Freeform 143">
                  <a:extLst>
                    <a:ext uri="{FF2B5EF4-FFF2-40B4-BE49-F238E27FC236}">
                      <a16:creationId xmlns:a16="http://schemas.microsoft.com/office/drawing/2014/main" id="{D46DD2F0-137E-7246-8429-922D11398E36}"/>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8" name="Oval 144">
                  <a:extLst>
                    <a:ext uri="{FF2B5EF4-FFF2-40B4-BE49-F238E27FC236}">
                      <a16:creationId xmlns:a16="http://schemas.microsoft.com/office/drawing/2014/main" id="{6D2FDB16-DD50-754D-B173-29B81535A1D0}"/>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9" name="Freeform 145">
                  <a:extLst>
                    <a:ext uri="{FF2B5EF4-FFF2-40B4-BE49-F238E27FC236}">
                      <a16:creationId xmlns:a16="http://schemas.microsoft.com/office/drawing/2014/main" id="{7D62A206-5CA0-E947-82FC-8F081AA926B0}"/>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0" name="AutoShape 146">
                  <a:extLst>
                    <a:ext uri="{FF2B5EF4-FFF2-40B4-BE49-F238E27FC236}">
                      <a16:creationId xmlns:a16="http://schemas.microsoft.com/office/drawing/2014/main" id="{FD0F85B5-11E0-7445-9862-BC483A492BC8}"/>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1" name="AutoShape 147">
                  <a:extLst>
                    <a:ext uri="{FF2B5EF4-FFF2-40B4-BE49-F238E27FC236}">
                      <a16:creationId xmlns:a16="http://schemas.microsoft.com/office/drawing/2014/main" id="{67E0531B-2E65-AF43-9DB9-355885A8BFB3}"/>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2" name="Oval 148">
                  <a:extLst>
                    <a:ext uri="{FF2B5EF4-FFF2-40B4-BE49-F238E27FC236}">
                      <a16:creationId xmlns:a16="http://schemas.microsoft.com/office/drawing/2014/main" id="{64B5B35B-452E-FD4C-ACFF-7D475CD7D3D3}"/>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3" name="Oval 149">
                  <a:extLst>
                    <a:ext uri="{FF2B5EF4-FFF2-40B4-BE49-F238E27FC236}">
                      <a16:creationId xmlns:a16="http://schemas.microsoft.com/office/drawing/2014/main" id="{A4534FEA-4A8B-8A42-8930-71A153E19C7E}"/>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74" name="Oval 150">
                  <a:extLst>
                    <a:ext uri="{FF2B5EF4-FFF2-40B4-BE49-F238E27FC236}">
                      <a16:creationId xmlns:a16="http://schemas.microsoft.com/office/drawing/2014/main" id="{D6E50F70-5ED2-3344-A7D3-F9408B324055}"/>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5" name="Rectangle 151">
                  <a:extLst>
                    <a:ext uri="{FF2B5EF4-FFF2-40B4-BE49-F238E27FC236}">
                      <a16:creationId xmlns:a16="http://schemas.microsoft.com/office/drawing/2014/main" id="{7B699B0E-7FA7-A24C-814D-12D1D823F816}"/>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428" name="Oval 159">
              <a:extLst>
                <a:ext uri="{FF2B5EF4-FFF2-40B4-BE49-F238E27FC236}">
                  <a16:creationId xmlns:a16="http://schemas.microsoft.com/office/drawing/2014/main" id="{8AE68307-4F03-0042-965E-5D84FCC3C3EB}"/>
                </a:ext>
              </a:extLst>
            </p:cNvPr>
            <p:cNvSpPr>
              <a:spLocks noChangeArrowheads="1"/>
            </p:cNvSpPr>
            <p:nvPr/>
          </p:nvSpPr>
          <p:spPr bwMode="auto">
            <a:xfrm>
              <a:off x="1416094" y="3893738"/>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29" name="Line 169">
              <a:extLst>
                <a:ext uri="{FF2B5EF4-FFF2-40B4-BE49-F238E27FC236}">
                  <a16:creationId xmlns:a16="http://schemas.microsoft.com/office/drawing/2014/main" id="{28EC4C67-0BE3-D54D-926D-9B81AED1C0D5}"/>
                </a:ext>
              </a:extLst>
            </p:cNvPr>
            <p:cNvSpPr>
              <a:spLocks noChangeShapeType="1"/>
            </p:cNvSpPr>
            <p:nvPr/>
          </p:nvSpPr>
          <p:spPr bwMode="auto">
            <a:xfrm>
              <a:off x="1511344" y="3966763"/>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0" name="Rectangle 170">
              <a:extLst>
                <a:ext uri="{FF2B5EF4-FFF2-40B4-BE49-F238E27FC236}">
                  <a16:creationId xmlns:a16="http://schemas.microsoft.com/office/drawing/2014/main" id="{B8AFD2C9-C151-F748-8B96-E389535E32BE}"/>
                </a:ext>
              </a:extLst>
            </p:cNvPr>
            <p:cNvSpPr>
              <a:spLocks noChangeArrowheads="1"/>
            </p:cNvSpPr>
            <p:nvPr/>
          </p:nvSpPr>
          <p:spPr bwMode="auto">
            <a:xfrm>
              <a:off x="1828844" y="3952476"/>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1" name="Text Box 171">
              <a:extLst>
                <a:ext uri="{FF2B5EF4-FFF2-40B4-BE49-F238E27FC236}">
                  <a16:creationId xmlns:a16="http://schemas.microsoft.com/office/drawing/2014/main" id="{E48C6C06-1970-9949-B718-68B9AD5B435E}"/>
                </a:ext>
              </a:extLst>
            </p:cNvPr>
            <p:cNvSpPr txBox="1">
              <a:spLocks noChangeArrowheads="1"/>
            </p:cNvSpPr>
            <p:nvPr/>
          </p:nvSpPr>
          <p:spPr bwMode="auto">
            <a:xfrm>
              <a:off x="1689144" y="3919138"/>
              <a:ext cx="1092200"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432" name="Oval 172">
              <a:extLst>
                <a:ext uri="{FF2B5EF4-FFF2-40B4-BE49-F238E27FC236}">
                  <a16:creationId xmlns:a16="http://schemas.microsoft.com/office/drawing/2014/main" id="{C551802D-96E3-F942-A271-44B93EF7D61C}"/>
                </a:ext>
              </a:extLst>
            </p:cNvPr>
            <p:cNvSpPr>
              <a:spLocks noChangeArrowheads="1"/>
            </p:cNvSpPr>
            <p:nvPr/>
          </p:nvSpPr>
          <p:spPr bwMode="auto">
            <a:xfrm>
              <a:off x="2960731" y="4250926"/>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33" name="Text Box 173">
              <a:extLst>
                <a:ext uri="{FF2B5EF4-FFF2-40B4-BE49-F238E27FC236}">
                  <a16:creationId xmlns:a16="http://schemas.microsoft.com/office/drawing/2014/main" id="{D76C6664-0DFF-6847-8C91-9630B8CABF4C}"/>
                </a:ext>
              </a:extLst>
            </p:cNvPr>
            <p:cNvSpPr txBox="1">
              <a:spLocks noChangeArrowheads="1"/>
            </p:cNvSpPr>
            <p:nvPr/>
          </p:nvSpPr>
          <p:spPr bwMode="auto">
            <a:xfrm>
              <a:off x="3119481" y="4011213"/>
              <a:ext cx="1171575" cy="50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434" name="Group 433">
              <a:extLst>
                <a:ext uri="{FF2B5EF4-FFF2-40B4-BE49-F238E27FC236}">
                  <a16:creationId xmlns:a16="http://schemas.microsoft.com/office/drawing/2014/main" id="{7800DC3B-8637-C445-B46C-B1F234EAAAF7}"/>
                </a:ext>
              </a:extLst>
            </p:cNvPr>
            <p:cNvGrpSpPr/>
            <p:nvPr/>
          </p:nvGrpSpPr>
          <p:grpSpPr>
            <a:xfrm flipH="1">
              <a:off x="1449388" y="4279047"/>
              <a:ext cx="1539875" cy="390924"/>
              <a:chOff x="796245" y="5993547"/>
              <a:chExt cx="1539875" cy="390924"/>
            </a:xfrm>
          </p:grpSpPr>
          <p:sp>
            <p:nvSpPr>
              <p:cNvPr id="436" name="Line 169">
                <a:extLst>
                  <a:ext uri="{FF2B5EF4-FFF2-40B4-BE49-F238E27FC236}">
                    <a16:creationId xmlns:a16="http://schemas.microsoft.com/office/drawing/2014/main" id="{DF8AED72-CC03-D141-BF1D-CDBAD8CFF041}"/>
                  </a:ext>
                </a:extLst>
              </p:cNvPr>
              <p:cNvSpPr>
                <a:spLocks noChangeShapeType="1"/>
              </p:cNvSpPr>
              <p:nvPr/>
            </p:nvSpPr>
            <p:spPr bwMode="auto">
              <a:xfrm>
                <a:off x="796245" y="6007834"/>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7" name="Rectangle 170">
                <a:extLst>
                  <a:ext uri="{FF2B5EF4-FFF2-40B4-BE49-F238E27FC236}">
                    <a16:creationId xmlns:a16="http://schemas.microsoft.com/office/drawing/2014/main" id="{629240BC-A74F-6E49-91FA-059AA1C94494}"/>
                  </a:ext>
                </a:extLst>
              </p:cNvPr>
              <p:cNvSpPr>
                <a:spLocks noChangeArrowheads="1"/>
              </p:cNvSpPr>
              <p:nvPr/>
            </p:nvSpPr>
            <p:spPr bwMode="auto">
              <a:xfrm>
                <a:off x="1113745" y="5993547"/>
                <a:ext cx="859292" cy="39092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8" name="Oval 172">
                <a:extLst>
                  <a:ext uri="{FF2B5EF4-FFF2-40B4-BE49-F238E27FC236}">
                    <a16:creationId xmlns:a16="http://schemas.microsoft.com/office/drawing/2014/main" id="{A155E5ED-674B-0544-A028-085A5AD95F12}"/>
                  </a:ext>
                </a:extLst>
              </p:cNvPr>
              <p:cNvSpPr>
                <a:spLocks noChangeArrowheads="1"/>
              </p:cNvSpPr>
              <p:nvPr/>
            </p:nvSpPr>
            <p:spPr bwMode="auto">
              <a:xfrm>
                <a:off x="2245632" y="6291997"/>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435" name="Text Box 171">
              <a:extLst>
                <a:ext uri="{FF2B5EF4-FFF2-40B4-BE49-F238E27FC236}">
                  <a16:creationId xmlns:a16="http://schemas.microsoft.com/office/drawing/2014/main" id="{F73380DB-6861-6B4E-B8D4-43FE3C783476}"/>
                </a:ext>
              </a:extLst>
            </p:cNvPr>
            <p:cNvSpPr txBox="1">
              <a:spLocks noChangeArrowheads="1"/>
            </p:cNvSpPr>
            <p:nvPr/>
          </p:nvSpPr>
          <p:spPr bwMode="auto">
            <a:xfrm>
              <a:off x="1735694" y="4283529"/>
              <a:ext cx="1071127"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ACK(x+1)</a:t>
              </a:r>
            </a:p>
          </p:txBody>
        </p:sp>
      </p:grpSp>
      <p:grpSp>
        <p:nvGrpSpPr>
          <p:cNvPr id="9" name="Group 8">
            <a:extLst>
              <a:ext uri="{FF2B5EF4-FFF2-40B4-BE49-F238E27FC236}">
                <a16:creationId xmlns:a16="http://schemas.microsoft.com/office/drawing/2014/main" id="{A4CB8012-D87E-F547-97B0-03323A38506E}"/>
              </a:ext>
            </a:extLst>
          </p:cNvPr>
          <p:cNvGrpSpPr/>
          <p:nvPr/>
        </p:nvGrpSpPr>
        <p:grpSpPr>
          <a:xfrm>
            <a:off x="1273629" y="5146706"/>
            <a:ext cx="1773114" cy="1003723"/>
            <a:chOff x="1273629" y="5146706"/>
            <a:chExt cx="1773114" cy="1003723"/>
          </a:xfrm>
        </p:grpSpPr>
        <p:sp>
          <p:nvSpPr>
            <p:cNvPr id="4" name="TextBox 3">
              <a:extLst>
                <a:ext uri="{FF2B5EF4-FFF2-40B4-BE49-F238E27FC236}">
                  <a16:creationId xmlns:a16="http://schemas.microsoft.com/office/drawing/2014/main" id="{BDFF0F55-D08F-1344-9B87-5BCA4686A75C}"/>
                </a:ext>
              </a:extLst>
            </p:cNvPr>
            <p:cNvSpPr txBox="1"/>
            <p:nvPr/>
          </p:nvSpPr>
          <p:spPr>
            <a:xfrm>
              <a:off x="1273629" y="5146706"/>
              <a:ext cx="17731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No problem!</a:t>
              </a:r>
            </a:p>
          </p:txBody>
        </p:sp>
        <p:pic>
          <p:nvPicPr>
            <p:cNvPr id="6" name="Picture 5" descr="A picture containing drawing&#10;&#10;Description automatically generated">
              <a:extLst>
                <a:ext uri="{FF2B5EF4-FFF2-40B4-BE49-F238E27FC236}">
                  <a16:creationId xmlns:a16="http://schemas.microsoft.com/office/drawing/2014/main" id="{4F95E370-82E9-0D41-AB1B-B42B590C4566}"/>
                </a:ext>
              </a:extLst>
            </p:cNvPr>
            <p:cNvPicPr>
              <a:picLocks noChangeAspect="1"/>
            </p:cNvPicPr>
            <p:nvPr/>
          </p:nvPicPr>
          <p:blipFill>
            <a:blip r:embed="rId4"/>
            <a:stretch>
              <a:fillRect/>
            </a:stretch>
          </p:blipFill>
          <p:spPr>
            <a:xfrm>
              <a:off x="1812470" y="5524500"/>
              <a:ext cx="625929" cy="625929"/>
            </a:xfrm>
            <a:prstGeom prst="rect">
              <a:avLst/>
            </a:prstGeom>
          </p:spPr>
        </p:pic>
      </p:grpSp>
    </p:spTree>
    <p:extLst>
      <p:ext uri="{BB962C8B-B14F-4D97-AF65-F5344CB8AC3E}">
        <p14:creationId xmlns:p14="http://schemas.microsoft.com/office/powerpoint/2010/main" val="19257670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xit" presetSubtype="0" fill="hold" nodeType="withEffect">
                                  <p:stCondLst>
                                    <p:cond delay="0"/>
                                  </p:stCondLst>
                                  <p:childTnLst>
                                    <p:animEffect transition="out" filter="dissolve">
                                      <p:cBhvr>
                                        <p:cTn id="9" dur="500"/>
                                        <p:tgtEl>
                                          <p:spTgt spid="423"/>
                                        </p:tgtEl>
                                      </p:cBhvr>
                                    </p:animEffect>
                                    <p:set>
                                      <p:cBhvr>
                                        <p:cTn id="10" dur="1" fill="hold">
                                          <p:stCondLst>
                                            <p:cond delay="499"/>
                                          </p:stCondLst>
                                        </p:cTn>
                                        <p:tgtEl>
                                          <p:spTgt spid="423"/>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3" name="Group 2">
            <a:extLst>
              <a:ext uri="{FF2B5EF4-FFF2-40B4-BE49-F238E27FC236}">
                <a16:creationId xmlns:a16="http://schemas.microsoft.com/office/drawing/2014/main" id="{9CAAA66F-65EC-E34C-8D40-259E21717735}"/>
              </a:ext>
            </a:extLst>
          </p:cNvPr>
          <p:cNvGrpSpPr/>
          <p:nvPr/>
        </p:nvGrpSpPr>
        <p:grpSpPr>
          <a:xfrm>
            <a:off x="5262108" y="1983508"/>
            <a:ext cx="1530350" cy="4033838"/>
            <a:chOff x="5276623" y="2475192"/>
            <a:chExt cx="1530350" cy="4033838"/>
          </a:xfrm>
        </p:grpSpPr>
        <p:sp>
          <p:nvSpPr>
            <p:cNvPr id="279"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76623" y="2475192"/>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0"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805386" y="2548217"/>
              <a:ext cx="1587" cy="3960813"/>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D58C52DC-C8FA-4944-8CC4-85815AC982E1}"/>
              </a:ext>
            </a:extLst>
          </p:cNvPr>
          <p:cNvGrpSpPr/>
          <p:nvPr/>
        </p:nvGrpSpPr>
        <p:grpSpPr>
          <a:xfrm>
            <a:off x="6768421" y="5356225"/>
            <a:ext cx="847724" cy="336550"/>
            <a:chOff x="11151735" y="5148718"/>
            <a:chExt cx="847724" cy="336550"/>
          </a:xfrm>
        </p:grpSpPr>
        <p:sp>
          <p:nvSpPr>
            <p:cNvPr id="284" name="Text Box 44">
              <a:extLst>
                <a:ext uri="{FF2B5EF4-FFF2-40B4-BE49-F238E27FC236}">
                  <a16:creationId xmlns:a16="http://schemas.microsoft.com/office/drawing/2014/main" id="{44C9896B-08D9-DD4F-A1D1-E6EE31E997B0}"/>
                </a:ext>
              </a:extLst>
            </p:cNvPr>
            <p:cNvSpPr txBox="1">
              <a:spLocks noChangeArrowheads="1"/>
            </p:cNvSpPr>
            <p:nvPr/>
          </p:nvSpPr>
          <p:spPr bwMode="auto">
            <a:xfrm>
              <a:off x="11227935" y="5148718"/>
              <a:ext cx="771524"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85" name="Oval 45">
              <a:extLst>
                <a:ext uri="{FF2B5EF4-FFF2-40B4-BE49-F238E27FC236}">
                  <a16:creationId xmlns:a16="http://schemas.microsoft.com/office/drawing/2014/main"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grpSp>
        <p:nvGrpSpPr>
          <p:cNvPr id="5" name="Group 4">
            <a:extLst>
              <a:ext uri="{FF2B5EF4-FFF2-40B4-BE49-F238E27FC236}">
                <a16:creationId xmlns:a16="http://schemas.microsoft.com/office/drawing/2014/main" id="{BF5066A4-7FFD-3447-A085-E135DC48118A}"/>
              </a:ext>
            </a:extLst>
          </p:cNvPr>
          <p:cNvGrpSpPr/>
          <p:nvPr/>
        </p:nvGrpSpPr>
        <p:grpSpPr>
          <a:xfrm>
            <a:off x="3998688" y="2674935"/>
            <a:ext cx="2841623" cy="2849565"/>
            <a:chOff x="8352974" y="2492829"/>
            <a:chExt cx="2841623" cy="2849565"/>
          </a:xfrm>
        </p:grpSpPr>
        <p:sp>
          <p:nvSpPr>
            <p:cNvPr id="282"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352974" y="2492829"/>
              <a:ext cx="1273174"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86" name="Group 46">
              <a:extLst>
                <a:ext uri="{FF2B5EF4-FFF2-40B4-BE49-F238E27FC236}">
                  <a16:creationId xmlns:a16="http://schemas.microsoft.com/office/drawing/2014/main" id="{3F65A0FD-93D7-FE4A-976F-9F9685E790A3}"/>
                </a:ext>
              </a:extLst>
            </p:cNvPr>
            <p:cNvGrpSpPr>
              <a:grpSpLocks/>
            </p:cNvGrpSpPr>
            <p:nvPr/>
          </p:nvGrpSpPr>
          <p:grpSpPr bwMode="auto">
            <a:xfrm>
              <a:off x="9764261" y="3386592"/>
              <a:ext cx="1273174" cy="336550"/>
              <a:chOff x="1065" y="2085"/>
              <a:chExt cx="802" cy="212"/>
            </a:xfrm>
          </p:grpSpPr>
          <p:sp>
            <p:nvSpPr>
              <p:cNvPr id="288" name="Rectangle 47">
                <a:extLst>
                  <a:ext uri="{FF2B5EF4-FFF2-40B4-BE49-F238E27FC236}">
                    <a16:creationId xmlns:a16="http://schemas.microsoft.com/office/drawing/2014/main" id="{528CC805-3663-4846-BF33-966C0CEBEFDC}"/>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9" name="Text Box 48">
                <a:extLst>
                  <a:ext uri="{FF2B5EF4-FFF2-40B4-BE49-F238E27FC236}">
                    <a16:creationId xmlns:a16="http://schemas.microsoft.com/office/drawing/2014/main" id="{37D76C29-568C-6D4B-A1D0-D37EBE61CD72}"/>
                  </a:ext>
                </a:extLst>
              </p:cNvPr>
              <p:cNvSpPr txBox="1">
                <a:spLocks noChangeArrowheads="1"/>
              </p:cNvSpPr>
              <p:nvPr/>
            </p:nvSpPr>
            <p:spPr bwMode="auto">
              <a:xfrm>
                <a:off x="1065" y="2085"/>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grpSp>
      </p:grpSp>
      <p:grpSp>
        <p:nvGrpSpPr>
          <p:cNvPr id="290" name="Group 93">
            <a:extLst>
              <a:ext uri="{FF2B5EF4-FFF2-40B4-BE49-F238E27FC236}">
                <a16:creationId xmlns:a16="http://schemas.microsoft.com/office/drawing/2014/main" id="{86B69F27-A994-CA47-985C-04430FA1972B}"/>
              </a:ext>
            </a:extLst>
          </p:cNvPr>
          <p:cNvGrpSpPr>
            <a:grpSpLocks/>
          </p:cNvGrpSpPr>
          <p:nvPr/>
        </p:nvGrpSpPr>
        <p:grpSpPr bwMode="auto">
          <a:xfrm>
            <a:off x="4105048" y="4123231"/>
            <a:ext cx="3830638" cy="715962"/>
            <a:chOff x="406" y="2807"/>
            <a:chExt cx="2413" cy="451"/>
          </a:xfrm>
        </p:grpSpPr>
        <p:sp>
          <p:nvSpPr>
            <p:cNvPr id="291"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2"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406" y="2937"/>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293"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sp>
          <p:nvSpPr>
            <p:cNvPr id="294"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x completes</a:t>
              </a:r>
            </a:p>
          </p:txBody>
        </p:sp>
      </p:grpSp>
      <p:grpSp>
        <p:nvGrpSpPr>
          <p:cNvPr id="12" name="Group 11">
            <a:extLst>
              <a:ext uri="{FF2B5EF4-FFF2-40B4-BE49-F238E27FC236}">
                <a16:creationId xmlns:a16="http://schemas.microsoft.com/office/drawing/2014/main" id="{09A60973-A80A-204A-B7D6-FB475901ED33}"/>
              </a:ext>
            </a:extLst>
          </p:cNvPr>
          <p:cNvGrpSpPr/>
          <p:nvPr/>
        </p:nvGrpSpPr>
        <p:grpSpPr>
          <a:xfrm>
            <a:off x="4222070" y="1980106"/>
            <a:ext cx="3389313" cy="1671637"/>
            <a:chOff x="7865155" y="1602735"/>
            <a:chExt cx="3389313" cy="1671637"/>
          </a:xfrm>
        </p:grpSpPr>
        <p:sp>
          <p:nvSpPr>
            <p:cNvPr id="308"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865155" y="1602735"/>
              <a:ext cx="97313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9"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0"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2"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024030" y="1750372"/>
              <a:ext cx="127317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13"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4"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482943" y="2009135"/>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5"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8022318" y="2937822"/>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6"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17"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18" name="Group 113">
              <a:extLst>
                <a:ext uri="{FF2B5EF4-FFF2-40B4-BE49-F238E27FC236}">
                  <a16:creationId xmlns:a16="http://schemas.microsoft.com/office/drawing/2014/main" id="{204BAA52-89B1-794F-88E6-9C5622E551C2}"/>
                </a:ext>
              </a:extLst>
            </p:cNvPr>
            <p:cNvGrpSpPr>
              <a:grpSpLocks/>
            </p:cNvGrpSpPr>
            <p:nvPr/>
          </p:nvGrpSpPr>
          <p:grpSpPr bwMode="auto">
            <a:xfrm>
              <a:off x="9124043" y="2345685"/>
              <a:ext cx="1274763" cy="336550"/>
              <a:chOff x="1065" y="2085"/>
              <a:chExt cx="803" cy="212"/>
            </a:xfrm>
          </p:grpSpPr>
          <p:sp>
            <p:nvSpPr>
              <p:cNvPr id="355"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6"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Tahoma" charset="0"/>
                    <a:ea typeface="ＭＳ Ｐゴシック" charset="0"/>
                    <a:cs typeface="+mn-cs"/>
                  </a:rPr>
                  <a:t>acc_conn</a:t>
                </a: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(x)</a:t>
                </a:r>
              </a:p>
            </p:txBody>
          </p:sp>
        </p:grpSp>
      </p:grpSp>
      <p:grpSp>
        <p:nvGrpSpPr>
          <p:cNvPr id="319" name="Group 116">
            <a:extLst>
              <a:ext uri="{FF2B5EF4-FFF2-40B4-BE49-F238E27FC236}">
                <a16:creationId xmlns:a16="http://schemas.microsoft.com/office/drawing/2014/main" id="{80C83854-C77F-BA47-9721-52914A496B51}"/>
              </a:ext>
            </a:extLst>
          </p:cNvPr>
          <p:cNvGrpSpPr>
            <a:grpSpLocks/>
          </p:cNvGrpSpPr>
          <p:nvPr/>
        </p:nvGrpSpPr>
        <p:grpSpPr bwMode="auto">
          <a:xfrm>
            <a:off x="4879295" y="1432418"/>
            <a:ext cx="620713" cy="487363"/>
            <a:chOff x="-44" y="1473"/>
            <a:chExt cx="981" cy="1105"/>
          </a:xfrm>
        </p:grpSpPr>
        <p:pic>
          <p:nvPicPr>
            <p:cNvPr id="353"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20" name="Group 119">
            <a:extLst>
              <a:ext uri="{FF2B5EF4-FFF2-40B4-BE49-F238E27FC236}">
                <a16:creationId xmlns:a16="http://schemas.microsoft.com/office/drawing/2014/main" id="{20AAAB4F-DE43-4840-934B-1D6561325F75}"/>
              </a:ext>
            </a:extLst>
          </p:cNvPr>
          <p:cNvGrpSpPr>
            <a:grpSpLocks/>
          </p:cNvGrpSpPr>
          <p:nvPr/>
        </p:nvGrpSpPr>
        <p:grpSpPr bwMode="auto">
          <a:xfrm>
            <a:off x="6687458" y="1413368"/>
            <a:ext cx="336550" cy="512763"/>
            <a:chOff x="4140" y="429"/>
            <a:chExt cx="1425" cy="2396"/>
          </a:xfrm>
        </p:grpSpPr>
        <p:sp>
          <p:nvSpPr>
            <p:cNvPr id="321"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3"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4"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5"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6"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351"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2"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7"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8"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349"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0"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9"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0"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31"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347"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8"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2"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33"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345"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6"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4"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5"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6"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7"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8"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9"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0"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1"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2"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343"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4"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3" name="Group 12">
            <a:extLst>
              <a:ext uri="{FF2B5EF4-FFF2-40B4-BE49-F238E27FC236}">
                <a16:creationId xmlns:a16="http://schemas.microsoft.com/office/drawing/2014/main" id="{DE38AD7C-A8B1-2B4B-BE71-513FFA7EFB6C}"/>
              </a:ext>
            </a:extLst>
          </p:cNvPr>
          <p:cNvGrpSpPr/>
          <p:nvPr/>
        </p:nvGrpSpPr>
        <p:grpSpPr>
          <a:xfrm>
            <a:off x="4917394" y="5539014"/>
            <a:ext cx="1889805" cy="662028"/>
            <a:chOff x="9620023" y="2667000"/>
            <a:chExt cx="1889805" cy="662028"/>
          </a:xfrm>
        </p:grpSpPr>
        <p:sp>
          <p:nvSpPr>
            <p:cNvPr id="225"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9620023" y="2667000"/>
              <a:ext cx="1889805" cy="66202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8" name="Rectangle 108">
              <a:extLst>
                <a:ext uri="{FF2B5EF4-FFF2-40B4-BE49-F238E27FC236}">
                  <a16:creationId xmlns:a16="http://schemas.microsoft.com/office/drawing/2014/main" id="{34867620-5404-3840-9CB7-CC051B16076F}"/>
                </a:ext>
              </a:extLst>
            </p:cNvPr>
            <p:cNvSpPr>
              <a:spLocks noChangeArrowheads="1"/>
            </p:cNvSpPr>
            <p:nvPr/>
          </p:nvSpPr>
          <p:spPr bwMode="auto">
            <a:xfrm>
              <a:off x="10132106" y="2824428"/>
              <a:ext cx="855208" cy="39774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113">
              <a:extLst>
                <a:ext uri="{FF2B5EF4-FFF2-40B4-BE49-F238E27FC236}">
                  <a16:creationId xmlns:a16="http://schemas.microsoft.com/office/drawing/2014/main" id="{FF53EAD9-E51E-C047-8717-0A017ED29429}"/>
                </a:ext>
              </a:extLst>
            </p:cNvPr>
            <p:cNvGrpSpPr>
              <a:grpSpLocks/>
            </p:cNvGrpSpPr>
            <p:nvPr/>
          </p:nvGrpSpPr>
          <p:grpSpPr bwMode="auto">
            <a:xfrm>
              <a:off x="9998301" y="2802885"/>
              <a:ext cx="1274763" cy="336550"/>
              <a:chOff x="1065" y="2085"/>
              <a:chExt cx="803" cy="212"/>
            </a:xfrm>
          </p:grpSpPr>
          <p:sp>
            <p:nvSpPr>
              <p:cNvPr id="234" name="Rectangle 114">
                <a:extLst>
                  <a:ext uri="{FF2B5EF4-FFF2-40B4-BE49-F238E27FC236}">
                    <a16:creationId xmlns:a16="http://schemas.microsoft.com/office/drawing/2014/main" id="{49C5CA13-D3E8-AD41-9B46-F0CAA1288DCE}"/>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5" name="Text Box 115">
                <a:extLst>
                  <a:ext uri="{FF2B5EF4-FFF2-40B4-BE49-F238E27FC236}">
                    <a16:creationId xmlns:a16="http://schemas.microsoft.com/office/drawing/2014/main" id="{D4E6AFA2-674D-4C4B-889C-819675572F0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Tahoma" charset="0"/>
                    <a:ea typeface="ＭＳ Ｐゴシック" charset="0"/>
                    <a:cs typeface="+mn-cs"/>
                  </a:rPr>
                  <a:t>acc_conn</a:t>
                </a: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(x)</a:t>
                </a:r>
              </a:p>
            </p:txBody>
          </p:sp>
        </p:grpSp>
      </p:grpSp>
      <p:grpSp>
        <p:nvGrpSpPr>
          <p:cNvPr id="15" name="Group 14">
            <a:extLst>
              <a:ext uri="{FF2B5EF4-FFF2-40B4-BE49-F238E27FC236}">
                <a16:creationId xmlns:a16="http://schemas.microsoft.com/office/drawing/2014/main" id="{D5CE827D-884B-C243-811A-BA57B03C1272}"/>
              </a:ext>
            </a:extLst>
          </p:cNvPr>
          <p:cNvGrpSpPr/>
          <p:nvPr/>
        </p:nvGrpSpPr>
        <p:grpSpPr>
          <a:xfrm>
            <a:off x="4080329" y="5732236"/>
            <a:ext cx="4134756" cy="1082222"/>
            <a:chOff x="3673928" y="5775778"/>
            <a:chExt cx="4134756" cy="1082222"/>
          </a:xfrm>
        </p:grpSpPr>
        <p:sp>
          <p:nvSpPr>
            <p:cNvPr id="14" name="Rectangle 13">
              <a:extLst>
                <a:ext uri="{FF2B5EF4-FFF2-40B4-BE49-F238E27FC236}">
                  <a16:creationId xmlns:a16="http://schemas.microsoft.com/office/drawing/2014/main" id="{014466EA-38BF-AC46-AFFE-C98EDEE60F29}"/>
                </a:ext>
              </a:extLst>
            </p:cNvPr>
            <p:cNvSpPr/>
            <p:nvPr/>
          </p:nvSpPr>
          <p:spPr>
            <a:xfrm>
              <a:off x="4020455" y="5775778"/>
              <a:ext cx="3788229" cy="1082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0FEA675F-95EB-944F-978C-22DF4F8A54DC}"/>
                </a:ext>
              </a:extLst>
            </p:cNvPr>
            <p:cNvGrpSpPr/>
            <p:nvPr/>
          </p:nvGrpSpPr>
          <p:grpSpPr>
            <a:xfrm>
              <a:off x="3673928" y="5804239"/>
              <a:ext cx="3829958" cy="830263"/>
              <a:chOff x="4588327" y="5819777"/>
              <a:chExt cx="3829958" cy="830263"/>
            </a:xfrm>
            <a:noFill/>
          </p:grpSpPr>
          <p:sp>
            <p:nvSpPr>
              <p:cNvPr id="287" name="Text Box 49">
                <a:extLst>
                  <a:ext uri="{FF2B5EF4-FFF2-40B4-BE49-F238E27FC236}">
                    <a16:creationId xmlns:a16="http://schemas.microsoft.com/office/drawing/2014/main" id="{132D608A-D3A5-E54F-AEEE-E1F1B0718AC0}"/>
                  </a:ext>
                </a:extLst>
              </p:cNvPr>
              <p:cNvSpPr txBox="1">
                <a:spLocks noChangeArrowheads="1"/>
              </p:cNvSpPr>
              <p:nvPr/>
            </p:nvSpPr>
            <p:spPr bwMode="auto">
              <a:xfrm>
                <a:off x="5202012" y="5819777"/>
                <a:ext cx="3216273" cy="830263"/>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Problem: half open connection! (no client)</a:t>
                </a:r>
              </a:p>
            </p:txBody>
          </p:sp>
          <p:pic>
            <p:nvPicPr>
              <p:cNvPr id="8" name="Picture 7" descr="A picture containing drawing&#10;&#10;Description automatically generated">
                <a:extLst>
                  <a:ext uri="{FF2B5EF4-FFF2-40B4-BE49-F238E27FC236}">
                    <a16:creationId xmlns:a16="http://schemas.microsoft.com/office/drawing/2014/main" id="{5EAF06CF-36BA-E34A-83CF-1DFB966A8512}"/>
                  </a:ext>
                </a:extLst>
              </p:cNvPr>
              <p:cNvPicPr>
                <a:picLocks noChangeAspect="1"/>
              </p:cNvPicPr>
              <p:nvPr/>
            </p:nvPicPr>
            <p:blipFill>
              <a:blip r:embed="rId4"/>
              <a:stretch>
                <a:fillRect/>
              </a:stretch>
            </p:blipFill>
            <p:spPr>
              <a:xfrm>
                <a:off x="4588327" y="5916386"/>
                <a:ext cx="636815" cy="636815"/>
              </a:xfrm>
              <a:prstGeom prst="rect">
                <a:avLst/>
              </a:prstGeom>
              <a:grpFill/>
            </p:spPr>
          </p:pic>
        </p:grpSp>
      </p:grpSp>
    </p:spTree>
    <p:extLst>
      <p:ext uri="{BB962C8B-B14F-4D97-AF65-F5344CB8AC3E}">
        <p14:creationId xmlns:p14="http://schemas.microsoft.com/office/powerpoint/2010/main" val="34877923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dissolve">
                                      <p:cBhvr>
                                        <p:cTn id="12" dur="500"/>
                                        <p:tgtEl>
                                          <p:spTgt spid="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2-way handshake scenarios</a:t>
            </a:r>
          </a:p>
        </p:txBody>
      </p:sp>
      <p:grpSp>
        <p:nvGrpSpPr>
          <p:cNvPr id="357" name="Group 152">
            <a:extLst>
              <a:ext uri="{FF2B5EF4-FFF2-40B4-BE49-F238E27FC236}">
                <a16:creationId xmlns:a16="http://schemas.microsoft.com/office/drawing/2014/main" id="{9C2006BA-AA2D-8544-A70F-118097C53265}"/>
              </a:ext>
            </a:extLst>
          </p:cNvPr>
          <p:cNvGrpSpPr>
            <a:grpSpLocks/>
          </p:cNvGrpSpPr>
          <p:nvPr/>
        </p:nvGrpSpPr>
        <p:grpSpPr bwMode="auto">
          <a:xfrm>
            <a:off x="8173174" y="1342839"/>
            <a:ext cx="3933825" cy="4568825"/>
            <a:chOff x="3150" y="1107"/>
            <a:chExt cx="2478" cy="2878"/>
          </a:xfrm>
        </p:grpSpPr>
        <p:sp>
          <p:nvSpPr>
            <p:cNvPr id="358" name="Line 153">
              <a:extLst>
                <a:ext uri="{FF2B5EF4-FFF2-40B4-BE49-F238E27FC236}">
                  <a16:creationId xmlns:a16="http://schemas.microsoft.com/office/drawing/2014/main" id="{C056962F-C2E4-4D43-8591-63C2094689E9}"/>
                </a:ext>
              </a:extLst>
            </p:cNvPr>
            <p:cNvSpPr>
              <a:spLocks noChangeShapeType="1"/>
            </p:cNvSpPr>
            <p:nvPr/>
          </p:nvSpPr>
          <p:spPr bwMode="auto">
            <a:xfrm flipH="1">
              <a:off x="4822" y="1490"/>
              <a:ext cx="1" cy="249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9"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150" y="2983"/>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360" name="Line 155">
              <a:extLst>
                <a:ext uri="{FF2B5EF4-FFF2-40B4-BE49-F238E27FC236}">
                  <a16:creationId xmlns:a16="http://schemas.microsoft.com/office/drawing/2014/main" id="{666153C5-2212-0042-ABC5-919CF540FFF1}"/>
                </a:ext>
              </a:extLst>
            </p:cNvPr>
            <p:cNvSpPr>
              <a:spLocks noChangeShapeType="1"/>
            </p:cNvSpPr>
            <p:nvPr/>
          </p:nvSpPr>
          <p:spPr bwMode="auto">
            <a:xfrm flipH="1">
              <a:off x="3845" y="1451"/>
              <a:ext cx="15" cy="1549"/>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1"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2" name="Rectangle 157">
              <a:extLst>
                <a:ext uri="{FF2B5EF4-FFF2-40B4-BE49-F238E27FC236}">
                  <a16:creationId xmlns:a16="http://schemas.microsoft.com/office/drawing/2014/main" id="{7479C1A9-07F7-CD4C-A137-D663CAEFD43C}"/>
                </a:ext>
              </a:extLst>
            </p:cNvPr>
            <p:cNvSpPr>
              <a:spLocks noChangeArrowheads="1"/>
            </p:cNvSpPr>
            <p:nvPr/>
          </p:nvSpPr>
          <p:spPr bwMode="auto">
            <a:xfrm>
              <a:off x="4200" y="1761"/>
              <a:ext cx="277"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3"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312" y="2221"/>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64"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65"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213" y="1380"/>
              <a:ext cx="613"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6"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7" name="Rectangle 162">
              <a:extLst>
                <a:ext uri="{FF2B5EF4-FFF2-40B4-BE49-F238E27FC236}">
                  <a16:creationId xmlns:a16="http://schemas.microsoft.com/office/drawing/2014/main" id="{636932A4-EF38-E141-9BEF-C806F12D9ABB}"/>
                </a:ext>
              </a:extLst>
            </p:cNvPr>
            <p:cNvSpPr>
              <a:spLocks noChangeArrowheads="1"/>
            </p:cNvSpPr>
            <p:nvPr/>
          </p:nvSpPr>
          <p:spPr bwMode="auto">
            <a:xfrm>
              <a:off x="4088" y="1494"/>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8" name="Text Box 163">
              <a:extLst>
                <a:ext uri="{FF2B5EF4-FFF2-40B4-BE49-F238E27FC236}">
                  <a16:creationId xmlns:a16="http://schemas.microsoft.com/office/drawing/2014/main" id="{09C7E230-4405-9E40-BEB3-C33FFEF6366D}"/>
                </a:ext>
              </a:extLst>
            </p:cNvPr>
            <p:cNvSpPr txBox="1">
              <a:spLocks noChangeArrowheads="1"/>
            </p:cNvSpPr>
            <p:nvPr/>
          </p:nvSpPr>
          <p:spPr bwMode="auto">
            <a:xfrm>
              <a:off x="3943" y="1473"/>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69"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62" y="1636"/>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70"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71" name="Group 166">
              <a:extLst>
                <a:ext uri="{FF2B5EF4-FFF2-40B4-BE49-F238E27FC236}">
                  <a16:creationId xmlns:a16="http://schemas.microsoft.com/office/drawing/2014/main" id="{A1A4C995-57EF-2B44-9A2B-4B574A973474}"/>
                </a:ext>
              </a:extLst>
            </p:cNvPr>
            <p:cNvGrpSpPr>
              <a:grpSpLocks/>
            </p:cNvGrpSpPr>
            <p:nvPr/>
          </p:nvGrpSpPr>
          <p:grpSpPr bwMode="auto">
            <a:xfrm>
              <a:off x="4006" y="1848"/>
              <a:ext cx="803" cy="212"/>
              <a:chOff x="1065" y="2085"/>
              <a:chExt cx="803" cy="212"/>
            </a:xfrm>
          </p:grpSpPr>
          <p:sp>
            <p:nvSpPr>
              <p:cNvPr id="417" name="Rectangle 167">
                <a:extLst>
                  <a:ext uri="{FF2B5EF4-FFF2-40B4-BE49-F238E27FC236}">
                    <a16:creationId xmlns:a16="http://schemas.microsoft.com/office/drawing/2014/main" id="{5B3B9AC0-C168-2542-9619-9FFE0FFD6E7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8" name="Text Box 168">
                <a:extLst>
                  <a:ext uri="{FF2B5EF4-FFF2-40B4-BE49-F238E27FC236}">
                    <a16:creationId xmlns:a16="http://schemas.microsoft.com/office/drawing/2014/main" id="{FAF5722C-69B4-6B44-95D4-000562ACFDF9}"/>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sp>
          <p:nvSpPr>
            <p:cNvPr id="372"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3" name="Rectangle 170">
              <a:extLst>
                <a:ext uri="{FF2B5EF4-FFF2-40B4-BE49-F238E27FC236}">
                  <a16:creationId xmlns:a16="http://schemas.microsoft.com/office/drawing/2014/main" id="{8B70B875-EE96-E044-B8D9-41CF1BBB693D}"/>
                </a:ext>
              </a:extLst>
            </p:cNvPr>
            <p:cNvSpPr>
              <a:spLocks noChangeArrowheads="1"/>
            </p:cNvSpPr>
            <p:nvPr/>
          </p:nvSpPr>
          <p:spPr bwMode="auto">
            <a:xfrm>
              <a:off x="4077" y="2336"/>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4" name="Text Box 171">
              <a:extLst>
                <a:ext uri="{FF2B5EF4-FFF2-40B4-BE49-F238E27FC236}">
                  <a16:creationId xmlns:a16="http://schemas.microsoft.com/office/drawing/2014/main" id="{069C4711-758D-CF4A-A407-6F22C98DCF70}"/>
                </a:ext>
              </a:extLst>
            </p:cNvPr>
            <p:cNvSpPr txBox="1">
              <a:spLocks noChangeArrowheads="1"/>
            </p:cNvSpPr>
            <p:nvPr/>
          </p:nvSpPr>
          <p:spPr bwMode="auto">
            <a:xfrm>
              <a:off x="3989" y="2315"/>
              <a:ext cx="688"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sp>
          <p:nvSpPr>
            <p:cNvPr id="375"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76"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377"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00"/>
              <a:chOff x="3818" y="2796"/>
              <a:chExt cx="1515" cy="300"/>
            </a:xfrm>
          </p:grpSpPr>
          <p:sp>
            <p:nvSpPr>
              <p:cNvPr id="415"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6"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89" y="2796"/>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sp>
          <p:nvSpPr>
            <p:cNvPr id="378"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grpSp>
          <p:nvGrpSpPr>
            <p:cNvPr id="379"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413"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80"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381"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2"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3"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4"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5"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6"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411"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2"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7"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8"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409"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0"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9"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0"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1"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407"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8"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2"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93"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405"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6"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4"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5"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6"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7"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8"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9"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0"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1"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2"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03"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4"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0" name="Group 9">
            <a:extLst>
              <a:ext uri="{FF2B5EF4-FFF2-40B4-BE49-F238E27FC236}">
                <a16:creationId xmlns:a16="http://schemas.microsoft.com/office/drawing/2014/main" id="{3BB0CBF7-361A-5548-A01C-90FF3005AB01}"/>
              </a:ext>
            </a:extLst>
          </p:cNvPr>
          <p:cNvGrpSpPr/>
          <p:nvPr/>
        </p:nvGrpSpPr>
        <p:grpSpPr>
          <a:xfrm>
            <a:off x="9120415" y="5983461"/>
            <a:ext cx="3548742" cy="830997"/>
            <a:chOff x="8757558" y="5903267"/>
            <a:chExt cx="3548742" cy="830997"/>
          </a:xfrm>
        </p:grpSpPr>
        <p:sp>
          <p:nvSpPr>
            <p:cNvPr id="491" name="TextBox 490">
              <a:extLst>
                <a:ext uri="{FF2B5EF4-FFF2-40B4-BE49-F238E27FC236}">
                  <a16:creationId xmlns:a16="http://schemas.microsoft.com/office/drawing/2014/main" id="{9C02D14E-840C-344B-9763-DE44A289373C}"/>
                </a:ext>
              </a:extLst>
            </p:cNvPr>
            <p:cNvSpPr txBox="1"/>
            <p:nvPr/>
          </p:nvSpPr>
          <p:spPr>
            <a:xfrm>
              <a:off x="9372601" y="5903267"/>
              <a:ext cx="293369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Problem: dup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accepted!</a:t>
              </a:r>
            </a:p>
          </p:txBody>
        </p:sp>
        <p:pic>
          <p:nvPicPr>
            <p:cNvPr id="492" name="Picture 491" descr="A picture containing drawing&#10;&#10;Description automatically generated">
              <a:extLst>
                <a:ext uri="{FF2B5EF4-FFF2-40B4-BE49-F238E27FC236}">
                  <a16:creationId xmlns:a16="http://schemas.microsoft.com/office/drawing/2014/main" id="{44630E30-AB86-2744-AC77-B540735E14B7}"/>
                </a:ext>
              </a:extLst>
            </p:cNvPr>
            <p:cNvPicPr>
              <a:picLocks noChangeAspect="1"/>
            </p:cNvPicPr>
            <p:nvPr/>
          </p:nvPicPr>
          <p:blipFill>
            <a:blip r:embed="rId4"/>
            <a:stretch>
              <a:fillRect/>
            </a:stretch>
          </p:blipFill>
          <p:spPr>
            <a:xfrm>
              <a:off x="8757558" y="6003472"/>
              <a:ext cx="636815" cy="636815"/>
            </a:xfrm>
            <a:prstGeom prst="rect">
              <a:avLst/>
            </a:prstGeom>
          </p:spPr>
        </p:pic>
      </p:grpSp>
      <p:grpSp>
        <p:nvGrpSpPr>
          <p:cNvPr id="13" name="Group 12">
            <a:extLst>
              <a:ext uri="{FF2B5EF4-FFF2-40B4-BE49-F238E27FC236}">
                <a16:creationId xmlns:a16="http://schemas.microsoft.com/office/drawing/2014/main" id="{FF4B12AC-451D-994B-8F10-E450C0737005}"/>
              </a:ext>
            </a:extLst>
          </p:cNvPr>
          <p:cNvGrpSpPr/>
          <p:nvPr/>
        </p:nvGrpSpPr>
        <p:grpSpPr>
          <a:xfrm>
            <a:off x="8091532" y="3683267"/>
            <a:ext cx="3997325" cy="2365375"/>
            <a:chOff x="3185703" y="3422010"/>
            <a:chExt cx="3997325" cy="2365375"/>
          </a:xfrm>
        </p:grpSpPr>
        <p:sp>
          <p:nvSpPr>
            <p:cNvPr id="302"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3" name="Rectangle 88">
              <a:extLst>
                <a:ext uri="{FF2B5EF4-FFF2-40B4-BE49-F238E27FC236}">
                  <a16:creationId xmlns:a16="http://schemas.microsoft.com/office/drawing/2014/main" id="{2B3E4B53-E066-C34C-A204-C42E865280B3}"/>
                </a:ext>
              </a:extLst>
            </p:cNvPr>
            <p:cNvSpPr>
              <a:spLocks noChangeArrowheads="1"/>
            </p:cNvSpPr>
            <p:nvPr/>
          </p:nvSpPr>
          <p:spPr bwMode="auto">
            <a:xfrm>
              <a:off x="4782728" y="5196835"/>
              <a:ext cx="711200" cy="2825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4" name="Text Box 87">
              <a:extLst>
                <a:ext uri="{FF2B5EF4-FFF2-40B4-BE49-F238E27FC236}">
                  <a16:creationId xmlns:a16="http://schemas.microsoft.com/office/drawing/2014/main" id="{3D13DFEA-C794-CD4D-B546-BEBC15495B31}"/>
                </a:ext>
              </a:extLst>
            </p:cNvPr>
            <p:cNvSpPr txBox="1">
              <a:spLocks noChangeArrowheads="1"/>
            </p:cNvSpPr>
            <p:nvPr/>
          </p:nvSpPr>
          <p:spPr bwMode="auto">
            <a:xfrm>
              <a:off x="4468403" y="5152385"/>
              <a:ext cx="1092200"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305"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6" name="Text Box 90">
              <a:extLst>
                <a:ext uri="{FF2B5EF4-FFF2-40B4-BE49-F238E27FC236}">
                  <a16:creationId xmlns:a16="http://schemas.microsoft.com/office/drawing/2014/main" id="{32C37D16-8B61-D246-B162-8D0E36A5BA9F}"/>
                </a:ext>
              </a:extLst>
            </p:cNvPr>
            <p:cNvSpPr txBox="1">
              <a:spLocks noChangeArrowheads="1"/>
            </p:cNvSpPr>
            <p:nvPr/>
          </p:nvSpPr>
          <p:spPr bwMode="auto">
            <a:xfrm>
              <a:off x="6011453" y="5279385"/>
              <a:ext cx="1171575" cy="50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data(x+1)</a:t>
              </a:r>
            </a:p>
          </p:txBody>
        </p:sp>
      </p:grpSp>
      <p:grpSp>
        <p:nvGrpSpPr>
          <p:cNvPr id="12" name="Group 11">
            <a:extLst>
              <a:ext uri="{FF2B5EF4-FFF2-40B4-BE49-F238E27FC236}">
                <a16:creationId xmlns:a16="http://schemas.microsoft.com/office/drawing/2014/main" id="{2FBF50D0-D345-1348-8991-01B659F7A8D4}"/>
              </a:ext>
            </a:extLst>
          </p:cNvPr>
          <p:cNvGrpSpPr/>
          <p:nvPr/>
        </p:nvGrpSpPr>
        <p:grpSpPr>
          <a:xfrm>
            <a:off x="7997186" y="2493962"/>
            <a:ext cx="3646488" cy="2992438"/>
            <a:chOff x="3134903" y="2369497"/>
            <a:chExt cx="3646488" cy="2992438"/>
          </a:xfrm>
        </p:grpSpPr>
        <p:grpSp>
          <p:nvGrpSpPr>
            <p:cNvPr id="7" name="Group 6">
              <a:extLst>
                <a:ext uri="{FF2B5EF4-FFF2-40B4-BE49-F238E27FC236}">
                  <a16:creationId xmlns:a16="http://schemas.microsoft.com/office/drawing/2014/main" id="{6190F2C1-0C5D-3A42-A359-9CD3AF8C99E1}"/>
                </a:ext>
              </a:extLst>
            </p:cNvPr>
            <p:cNvGrpSpPr/>
            <p:nvPr/>
          </p:nvGrpSpPr>
          <p:grpSpPr>
            <a:xfrm>
              <a:off x="3134903" y="2369497"/>
              <a:ext cx="3646488" cy="2992438"/>
              <a:chOff x="3134903" y="2369497"/>
              <a:chExt cx="3646488" cy="2992438"/>
            </a:xfrm>
          </p:grpSpPr>
          <p:grpSp>
            <p:nvGrpSpPr>
              <p:cNvPr id="5" name="Group 4">
                <a:extLst>
                  <a:ext uri="{FF2B5EF4-FFF2-40B4-BE49-F238E27FC236}">
                    <a16:creationId xmlns:a16="http://schemas.microsoft.com/office/drawing/2014/main" id="{56EB4120-1B3C-1046-99F5-B25161010680}"/>
                  </a:ext>
                </a:extLst>
              </p:cNvPr>
              <p:cNvGrpSpPr/>
              <p:nvPr/>
            </p:nvGrpSpPr>
            <p:grpSpPr>
              <a:xfrm>
                <a:off x="3134903" y="2369497"/>
                <a:ext cx="3646488" cy="2992438"/>
                <a:chOff x="3134903" y="2369497"/>
                <a:chExt cx="3646488" cy="2992438"/>
              </a:xfrm>
            </p:grpSpPr>
            <p:sp>
              <p:nvSpPr>
                <p:cNvPr id="296"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134903" y="2369497"/>
                  <a:ext cx="1273175"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7"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8" name="Text Box 71">
                  <a:extLst>
                    <a:ext uri="{FF2B5EF4-FFF2-40B4-BE49-F238E27FC236}">
                      <a16:creationId xmlns:a16="http://schemas.microsoft.com/office/drawing/2014/main" id="{B25E41D2-C0CA-EB48-880B-B13A1DD07596}"/>
                    </a:ext>
                  </a:extLst>
                </p:cNvPr>
                <p:cNvSpPr txBox="1">
                  <a:spLocks noChangeArrowheads="1"/>
                </p:cNvSpPr>
                <p:nvPr/>
              </p:nvSpPr>
              <p:spPr bwMode="auto">
                <a:xfrm>
                  <a:off x="6009866" y="5025385"/>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sp>
            <p:nvSpPr>
              <p:cNvPr id="299"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300" name="Rectangle 74">
              <a:extLst>
                <a:ext uri="{FF2B5EF4-FFF2-40B4-BE49-F238E27FC236}">
                  <a16:creationId xmlns:a16="http://schemas.microsoft.com/office/drawing/2014/main" id="{27FAA0CE-40E3-9343-AB09-AE069D66FDA9}"/>
                </a:ext>
              </a:extLst>
            </p:cNvPr>
            <p:cNvSpPr>
              <a:spLocks noChangeArrowheads="1"/>
            </p:cNvSpPr>
            <p:nvPr/>
          </p:nvSpPr>
          <p:spPr bwMode="auto">
            <a:xfrm>
              <a:off x="4660491" y="4725570"/>
              <a:ext cx="1071563" cy="26035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1" name="Text Box 75">
              <a:extLst>
                <a:ext uri="{FF2B5EF4-FFF2-40B4-BE49-F238E27FC236}">
                  <a16:creationId xmlns:a16="http://schemas.microsoft.com/office/drawing/2014/main" id="{DDB36B2F-A920-A540-B13F-3450D027F31C}"/>
                </a:ext>
              </a:extLst>
            </p:cNvPr>
            <p:cNvSpPr txBox="1">
              <a:spLocks noChangeArrowheads="1"/>
            </p:cNvSpPr>
            <p:nvPr/>
          </p:nvSpPr>
          <p:spPr bwMode="auto">
            <a:xfrm>
              <a:off x="4768441" y="4650731"/>
              <a:ext cx="127317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Tahoma" charset="0"/>
                  <a:ea typeface="ＭＳ Ｐゴシック" charset="0"/>
                  <a:cs typeface="+mn-cs"/>
                </a:rPr>
                <a:t>req_conn</a:t>
              </a: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(x)</a:t>
              </a:r>
            </a:p>
          </p:txBody>
        </p:sp>
      </p:grpSp>
      <p:sp>
        <p:nvSpPr>
          <p:cNvPr id="14" name="Freeform 13">
            <a:extLst>
              <a:ext uri="{FF2B5EF4-FFF2-40B4-BE49-F238E27FC236}">
                <a16:creationId xmlns:a16="http://schemas.microsoft.com/office/drawing/2014/main" id="{1777275B-B883-3D44-8A7B-6DD2718917C4}"/>
              </a:ext>
            </a:extLst>
          </p:cNvPr>
          <p:cNvSpPr/>
          <p:nvPr/>
        </p:nvSpPr>
        <p:spPr>
          <a:xfrm>
            <a:off x="7997371" y="1857830"/>
            <a:ext cx="4194629" cy="3062514"/>
          </a:xfrm>
          <a:custGeom>
            <a:avLst/>
            <a:gdLst>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481943 w 3889829"/>
              <a:gd name="connsiteY8" fmla="*/ 2540000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49715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35201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091543"/>
              <a:gd name="connsiteX1" fmla="*/ 1016000 w 3889829"/>
              <a:gd name="connsiteY1" fmla="*/ 29029 h 3091543"/>
              <a:gd name="connsiteX2" fmla="*/ 1611086 w 3889829"/>
              <a:gd name="connsiteY2" fmla="*/ 58057 h 3091543"/>
              <a:gd name="connsiteX3" fmla="*/ 2989943 w 3889829"/>
              <a:gd name="connsiteY3" fmla="*/ 101600 h 3091543"/>
              <a:gd name="connsiteX4" fmla="*/ 3889829 w 3889829"/>
              <a:gd name="connsiteY4" fmla="*/ 87086 h 3091543"/>
              <a:gd name="connsiteX5" fmla="*/ 3860800 w 3889829"/>
              <a:gd name="connsiteY5" fmla="*/ 3091543 h 3091543"/>
              <a:gd name="connsiteX6" fmla="*/ 3468915 w 3889829"/>
              <a:gd name="connsiteY6" fmla="*/ 2540000 h 3091543"/>
              <a:gd name="connsiteX7" fmla="*/ 3265715 w 3889829"/>
              <a:gd name="connsiteY7" fmla="*/ 2510971 h 3091543"/>
              <a:gd name="connsiteX8" fmla="*/ 2598057 w 3889829"/>
              <a:gd name="connsiteY8" fmla="*/ 2525486 h 3091543"/>
              <a:gd name="connsiteX9" fmla="*/ 2235201 w 3889829"/>
              <a:gd name="connsiteY9" fmla="*/ 2801257 h 3091543"/>
              <a:gd name="connsiteX10" fmla="*/ 1088572 w 3889829"/>
              <a:gd name="connsiteY10" fmla="*/ 3033485 h 3091543"/>
              <a:gd name="connsiteX11" fmla="*/ 29029 w 3889829"/>
              <a:gd name="connsiteY11" fmla="*/ 3062514 h 3091543"/>
              <a:gd name="connsiteX12" fmla="*/ 0 w 3889829"/>
              <a:gd name="connsiteY12" fmla="*/ 0 h 3091543"/>
              <a:gd name="connsiteX0" fmla="*/ 0 w 4209143"/>
              <a:gd name="connsiteY0" fmla="*/ 14514 h 3062514"/>
              <a:gd name="connsiteX1" fmla="*/ 1335314 w 4209143"/>
              <a:gd name="connsiteY1" fmla="*/ 0 h 3062514"/>
              <a:gd name="connsiteX2" fmla="*/ 1930400 w 4209143"/>
              <a:gd name="connsiteY2" fmla="*/ 29028 h 3062514"/>
              <a:gd name="connsiteX3" fmla="*/ 3309257 w 4209143"/>
              <a:gd name="connsiteY3" fmla="*/ 72571 h 3062514"/>
              <a:gd name="connsiteX4" fmla="*/ 4209143 w 4209143"/>
              <a:gd name="connsiteY4" fmla="*/ 58057 h 3062514"/>
              <a:gd name="connsiteX5" fmla="*/ 4180114 w 4209143"/>
              <a:gd name="connsiteY5" fmla="*/ 3062514 h 3062514"/>
              <a:gd name="connsiteX6" fmla="*/ 3788229 w 4209143"/>
              <a:gd name="connsiteY6" fmla="*/ 2510971 h 3062514"/>
              <a:gd name="connsiteX7" fmla="*/ 3585029 w 4209143"/>
              <a:gd name="connsiteY7" fmla="*/ 2481942 h 3062514"/>
              <a:gd name="connsiteX8" fmla="*/ 2917371 w 4209143"/>
              <a:gd name="connsiteY8" fmla="*/ 2496457 h 3062514"/>
              <a:gd name="connsiteX9" fmla="*/ 2554515 w 4209143"/>
              <a:gd name="connsiteY9" fmla="*/ 2772228 h 3062514"/>
              <a:gd name="connsiteX10" fmla="*/ 1407886 w 4209143"/>
              <a:gd name="connsiteY10" fmla="*/ 3004456 h 3062514"/>
              <a:gd name="connsiteX11" fmla="*/ 348343 w 4209143"/>
              <a:gd name="connsiteY11" fmla="*/ 3033485 h 3062514"/>
              <a:gd name="connsiteX12" fmla="*/ 0 w 4209143"/>
              <a:gd name="connsiteY12" fmla="*/ 14514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333829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101600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29028 w 4194629"/>
              <a:gd name="connsiteY11" fmla="*/ 3033485 h 3062514"/>
              <a:gd name="connsiteX12" fmla="*/ 0 w 4194629"/>
              <a:gd name="connsiteY12" fmla="*/ 29028 h 30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4629" h="3062514">
                <a:moveTo>
                  <a:pt x="0" y="29028"/>
                </a:moveTo>
                <a:lnTo>
                  <a:pt x="1320800" y="0"/>
                </a:lnTo>
                <a:lnTo>
                  <a:pt x="1915886" y="29028"/>
                </a:lnTo>
                <a:lnTo>
                  <a:pt x="3294743" y="72571"/>
                </a:lnTo>
                <a:lnTo>
                  <a:pt x="4194629" y="58057"/>
                </a:lnTo>
                <a:lnTo>
                  <a:pt x="4165600" y="3062514"/>
                </a:lnTo>
                <a:lnTo>
                  <a:pt x="3773715" y="2510971"/>
                </a:lnTo>
                <a:lnTo>
                  <a:pt x="3570515" y="2481942"/>
                </a:lnTo>
                <a:lnTo>
                  <a:pt x="2902857" y="2496457"/>
                </a:lnTo>
                <a:lnTo>
                  <a:pt x="2540001" y="2772228"/>
                </a:lnTo>
                <a:lnTo>
                  <a:pt x="1393372" y="3004456"/>
                </a:lnTo>
                <a:lnTo>
                  <a:pt x="29028" y="3033485"/>
                </a:lnTo>
                <a:lnTo>
                  <a:pt x="0" y="29028"/>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9117729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a:t>
            </a:r>
            <a:r>
              <a:rPr kumimoji="0" lang="en-US" sz="2800" b="0" i="0" u="none" strike="noStrike" kern="0" cap="none" spc="0" normalizeH="0" baseline="0" noProof="0" dirty="0" err="1">
                <a:ln>
                  <a:noFill/>
                </a:ln>
                <a:solidFill>
                  <a:srgbClr val="000099"/>
                </a:solidFill>
                <a:effectLst/>
                <a:uLnTx/>
                <a:uFillTx/>
                <a:latin typeface="Calibri"/>
                <a:ea typeface="ＭＳ Ｐゴシック" charset="0"/>
                <a:cs typeface="+mn-cs"/>
              </a:rPr>
              <a:t>lient</a:t>
            </a: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a:t>
            </a:r>
            <a:r>
              <a:rPr kumimoji="0" lang="en-US" sz="2800" b="0" i="0" u="none" strike="noStrike" kern="0" cap="none" spc="0" normalizeH="0" baseline="0" noProof="0" dirty="0" err="1">
                <a:ln>
                  <a:noFill/>
                </a:ln>
                <a:solidFill>
                  <a:srgbClr val="000099"/>
                </a:solidFill>
                <a:effectLst/>
                <a:uLnTx/>
                <a:uFillTx/>
                <a:latin typeface="Calibri"/>
                <a:ea typeface="ＭＳ Ｐゴシック" charset="0"/>
                <a:cs typeface="+mn-cs"/>
              </a:rPr>
              <a:t>erver</a:t>
            </a: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serverPort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addr</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 = </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serverSocket.accept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r>
              <a:rPr kumimoji="0" lang="en-US" altLang="en-US" sz="1200" b="0" i="0" u="none" strike="noStrike" kern="1200" cap="none" spc="0" normalizeH="0" baseline="0" noProof="0" dirty="0" err="1">
                <a:ln>
                  <a:noFill/>
                </a:ln>
                <a:solidFill>
                  <a:prstClr val="black"/>
                </a:solidFill>
                <a:effectLst/>
                <a:uLnTx/>
                <a:uFillTx/>
                <a:latin typeface="Courier Std" panose="02070409020205020404" pitchFamily="49" charset="77"/>
                <a:ea typeface="ＭＳ Ｐゴシック" panose="020B0600070205080204" pitchFamily="34" charset="-128"/>
                <a:cs typeface="+mn-cs"/>
              </a:rPr>
              <a:t>serverName,serverPort</a:t>
            </a: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a:t>
            </a:r>
          </a:p>
        </p:txBody>
      </p:sp>
    </p:spTree>
    <p:extLst>
      <p:ext uri="{BB962C8B-B14F-4D97-AF65-F5344CB8AC3E}">
        <p14:creationId xmlns:p14="http://schemas.microsoft.com/office/powerpoint/2010/main" val="29006703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a:defRPr/>
            </a:pPr>
            <a:r>
              <a:rPr lang="fr-FR" sz="3200" dirty="0" err="1"/>
              <a:t>Whenever</a:t>
            </a:r>
            <a:r>
              <a:rPr lang="fr-FR" sz="3200" dirty="0"/>
              <a:t> the timeout </a:t>
            </a:r>
            <a:r>
              <a:rPr lang="fr-FR" sz="3200" dirty="0" err="1"/>
              <a:t>event</a:t>
            </a:r>
            <a:r>
              <a:rPr lang="fr-FR" sz="3200" dirty="0"/>
              <a:t> </a:t>
            </a:r>
            <a:r>
              <a:rPr lang="fr-FR" sz="3200" dirty="0" err="1"/>
              <a:t>occurs</a:t>
            </a:r>
            <a:r>
              <a:rPr lang="fr-FR" sz="3200" dirty="0"/>
              <a:t> </a:t>
            </a:r>
            <a:r>
              <a:rPr lang="fr-FR" sz="3200" dirty="0" err="1"/>
              <a:t>it</a:t>
            </a:r>
            <a:r>
              <a:rPr lang="fr-FR" sz="3200" dirty="0"/>
              <a:t> sets the </a:t>
            </a:r>
            <a:r>
              <a:rPr lang="fr-FR" sz="3200" dirty="0" err="1"/>
              <a:t>next</a:t>
            </a:r>
            <a:r>
              <a:rPr lang="fr-FR" sz="3200" dirty="0"/>
              <a:t> timeout </a:t>
            </a:r>
            <a:r>
              <a:rPr lang="fr-FR" sz="3200" dirty="0" err="1"/>
              <a:t>interval</a:t>
            </a:r>
            <a:r>
              <a:rPr lang="fr-FR" sz="3200" dirty="0"/>
              <a:t> to </a:t>
            </a:r>
            <a:r>
              <a:rPr lang="fr-FR" sz="3200" dirty="0" err="1"/>
              <a:t>twice</a:t>
            </a:r>
            <a:r>
              <a:rPr lang="fr-FR" sz="3200" dirty="0"/>
              <a:t> the </a:t>
            </a:r>
            <a:r>
              <a:rPr lang="fr-FR" sz="3200" dirty="0" err="1"/>
              <a:t>previous</a:t>
            </a:r>
            <a:r>
              <a:rPr lang="fr-FR" sz="3200" dirty="0"/>
              <a:t> value, </a:t>
            </a:r>
          </a:p>
          <a:p>
            <a:pPr lvl="1">
              <a:defRPr/>
            </a:pPr>
            <a:r>
              <a:rPr lang="fr-FR" sz="3200" dirty="0" err="1"/>
              <a:t>rather</a:t>
            </a:r>
            <a:r>
              <a:rPr lang="fr-FR" sz="3200" dirty="0"/>
              <a:t> </a:t>
            </a:r>
            <a:r>
              <a:rPr lang="fr-FR" sz="3200" dirty="0" err="1"/>
              <a:t>than</a:t>
            </a:r>
            <a:r>
              <a:rPr lang="fr-FR" sz="3200" dirty="0"/>
              <a:t> </a:t>
            </a:r>
            <a:r>
              <a:rPr lang="fr-FR" sz="3200" dirty="0" err="1"/>
              <a:t>deriving</a:t>
            </a:r>
            <a:r>
              <a:rPr lang="fr-FR" sz="3200" dirty="0"/>
              <a:t> </a:t>
            </a:r>
            <a:r>
              <a:rPr lang="fr-FR" sz="3200" dirty="0" err="1"/>
              <a:t>it</a:t>
            </a:r>
            <a:r>
              <a:rPr lang="fr-FR" sz="3200" dirty="0"/>
              <a:t> </a:t>
            </a:r>
            <a:r>
              <a:rPr lang="fr-FR" sz="3200" dirty="0" err="1"/>
              <a:t>from</a:t>
            </a:r>
            <a:r>
              <a:rPr lang="fr-FR" sz="3200" dirty="0"/>
              <a:t> the last </a:t>
            </a:r>
            <a:r>
              <a:rPr lang="fr-FR" sz="3200" dirty="0" err="1"/>
              <a:t>EstimatedRTT</a:t>
            </a:r>
            <a:r>
              <a:rPr lang="fr-FR" sz="3200" dirty="0"/>
              <a:t> and </a:t>
            </a:r>
            <a:r>
              <a:rPr lang="fr-FR" sz="3200" dirty="0" err="1"/>
              <a:t>DevRTT</a:t>
            </a:r>
            <a:endParaRPr lang="fr-FR" sz="3200" dirty="0"/>
          </a:p>
          <a:p>
            <a:pPr lvl="1">
              <a:defRPr/>
            </a:pPr>
            <a:r>
              <a:rPr lang="fr-FR" sz="3200" dirty="0" err="1"/>
              <a:t>However</a:t>
            </a:r>
            <a:r>
              <a:rPr lang="fr-FR" sz="3200" dirty="0"/>
              <a:t>, in case of </a:t>
            </a:r>
            <a:r>
              <a:rPr lang="fr-FR" sz="3200" dirty="0" err="1"/>
              <a:t>other</a:t>
            </a:r>
            <a:r>
              <a:rPr lang="fr-FR" sz="3200" dirty="0"/>
              <a:t> </a:t>
            </a:r>
            <a:r>
              <a:rPr lang="fr-FR" sz="3200" dirty="0" err="1"/>
              <a:t>two</a:t>
            </a:r>
            <a:r>
              <a:rPr lang="fr-FR" sz="3200" dirty="0"/>
              <a:t> </a:t>
            </a:r>
            <a:r>
              <a:rPr lang="fr-FR" sz="3200" dirty="0" err="1"/>
              <a:t>events</a:t>
            </a:r>
            <a:r>
              <a:rPr lang="fr-FR" sz="3200" dirty="0"/>
              <a:t> (</a:t>
            </a:r>
            <a:r>
              <a:rPr lang="fr-FR" sz="3200" dirty="0" err="1"/>
              <a:t>app</a:t>
            </a:r>
            <a:r>
              <a:rPr lang="fr-FR" sz="3200" dirty="0"/>
              <a:t> data </a:t>
            </a:r>
            <a:r>
              <a:rPr lang="fr-FR" sz="3200" dirty="0" err="1"/>
              <a:t>received</a:t>
            </a:r>
            <a:r>
              <a:rPr lang="fr-FR" sz="3200" dirty="0"/>
              <a:t> or ACK </a:t>
            </a:r>
            <a:r>
              <a:rPr lang="fr-FR" sz="3200" dirty="0" err="1"/>
              <a:t>received</a:t>
            </a:r>
            <a:r>
              <a:rPr lang="fr-FR" sz="3200" dirty="0"/>
              <a:t>), </a:t>
            </a:r>
            <a:r>
              <a:rPr lang="fr-FR" sz="3200" dirty="0" err="1"/>
              <a:t>it</a:t>
            </a:r>
            <a:r>
              <a:rPr lang="fr-FR" sz="3200" dirty="0"/>
              <a:t> </a:t>
            </a:r>
            <a:r>
              <a:rPr lang="fr-FR" sz="3200" dirty="0" err="1"/>
              <a:t>is</a:t>
            </a:r>
            <a:r>
              <a:rPr lang="fr-FR" sz="3200" dirty="0"/>
              <a:t> </a:t>
            </a:r>
            <a:r>
              <a:rPr lang="fr-FR" sz="3200" dirty="0" err="1"/>
              <a:t>derived</a:t>
            </a:r>
            <a:r>
              <a:rPr lang="fr-FR" sz="3200" dirty="0"/>
              <a:t> </a:t>
            </a:r>
          </a:p>
          <a:p>
            <a:pPr>
              <a:defRPr/>
            </a:pPr>
            <a:r>
              <a:rPr lang="fr-FR" sz="3200" dirty="0"/>
              <a:t>It </a:t>
            </a:r>
            <a:r>
              <a:rPr lang="fr-FR" sz="3200" dirty="0" err="1"/>
              <a:t>also</a:t>
            </a:r>
            <a:r>
              <a:rPr lang="fr-FR" sz="3200" dirty="0"/>
              <a:t> </a:t>
            </a:r>
            <a:r>
              <a:rPr lang="fr-FR" sz="3200" dirty="0" err="1"/>
              <a:t>provides</a:t>
            </a:r>
            <a:r>
              <a:rPr lang="fr-FR" sz="3200" dirty="0"/>
              <a:t> a </a:t>
            </a:r>
            <a:r>
              <a:rPr lang="fr-FR" sz="3200" dirty="0" err="1"/>
              <a:t>limited</a:t>
            </a:r>
            <a:r>
              <a:rPr lang="fr-FR" sz="3200" dirty="0"/>
              <a:t> </a:t>
            </a:r>
            <a:r>
              <a:rPr lang="fr-FR" sz="3200" dirty="0" err="1"/>
              <a:t>form</a:t>
            </a:r>
            <a:r>
              <a:rPr lang="fr-FR" sz="3200" dirty="0"/>
              <a:t> of congestion control</a:t>
            </a:r>
          </a:p>
          <a:p>
            <a:pPr lvl="1">
              <a:defRPr/>
            </a:pPr>
            <a:r>
              <a:rPr lang="fr-FR" sz="3200" dirty="0" err="1"/>
              <a:t>Timer</a:t>
            </a:r>
            <a:r>
              <a:rPr lang="fr-FR" sz="3200" dirty="0"/>
              <a:t> expiration due to congestion</a:t>
            </a:r>
          </a:p>
          <a:p>
            <a:pPr lvl="1">
              <a:defRPr/>
            </a:pPr>
            <a:r>
              <a:rPr lang="fr-FR" sz="3200" dirty="0"/>
              <a:t>It </a:t>
            </a:r>
            <a:r>
              <a:rPr lang="fr-FR" sz="3200" dirty="0" err="1"/>
              <a:t>is</a:t>
            </a:r>
            <a:r>
              <a:rPr lang="fr-FR" sz="3200" dirty="0"/>
              <a:t> </a:t>
            </a:r>
            <a:r>
              <a:rPr lang="fr-FR" sz="3200" dirty="0" err="1"/>
              <a:t>better</a:t>
            </a:r>
            <a:r>
              <a:rPr lang="fr-FR" sz="3200" dirty="0"/>
              <a:t> to </a:t>
            </a:r>
            <a:r>
              <a:rPr lang="fr-FR" sz="3200" dirty="0" err="1"/>
              <a:t>wait</a:t>
            </a:r>
            <a:r>
              <a:rPr lang="fr-FR" sz="3200" dirty="0"/>
              <a:t> </a:t>
            </a:r>
            <a:r>
              <a:rPr lang="fr-FR" sz="3200" dirty="0" err="1"/>
              <a:t>rather</a:t>
            </a:r>
            <a:r>
              <a:rPr lang="fr-FR" sz="3200" dirty="0"/>
              <a:t> </a:t>
            </a:r>
            <a:r>
              <a:rPr lang="fr-FR" sz="3200" dirty="0" err="1"/>
              <a:t>than</a:t>
            </a:r>
            <a:r>
              <a:rPr lang="fr-FR" sz="3200" dirty="0"/>
              <a:t> </a:t>
            </a:r>
            <a:r>
              <a:rPr lang="fr-FR" sz="3200" dirty="0" err="1"/>
              <a:t>keep</a:t>
            </a:r>
            <a:r>
              <a:rPr lang="fr-FR" sz="3200" dirty="0"/>
              <a:t> </a:t>
            </a:r>
            <a:r>
              <a:rPr lang="fr-FR" sz="3200" dirty="0" err="1"/>
              <a:t>sending</a:t>
            </a:r>
            <a:endParaRPr lang="fr-FR" sz="3200" dirty="0"/>
          </a:p>
          <a:p>
            <a:endParaRPr lang="en-US" dirty="0"/>
          </a:p>
        </p:txBody>
      </p:sp>
      <p:sp>
        <p:nvSpPr>
          <p:cNvPr id="6" name="Title 5"/>
          <p:cNvSpPr>
            <a:spLocks noGrp="1"/>
          </p:cNvSpPr>
          <p:nvPr>
            <p:ph type="title"/>
          </p:nvPr>
        </p:nvSpPr>
        <p:spPr/>
        <p:txBody>
          <a:bodyPr/>
          <a:lstStyle/>
          <a:p>
            <a:r>
              <a:rPr lang="fr-FR" altLang="en-US" dirty="0" err="1"/>
              <a:t>Modified</a:t>
            </a:r>
            <a:r>
              <a:rPr lang="fr-FR" altLang="en-US" dirty="0"/>
              <a:t> TCP – </a:t>
            </a:r>
            <a:r>
              <a:rPr lang="fr-FR" altLang="en-US" dirty="0" err="1"/>
              <a:t>Doubling</a:t>
            </a:r>
            <a:r>
              <a:rPr lang="fr-FR" altLang="en-US" dirty="0"/>
              <a:t> Timeout </a:t>
            </a:r>
            <a:r>
              <a:rPr lang="fr-FR" altLang="en-US" dirty="0" err="1"/>
              <a:t>Interval</a:t>
            </a:r>
            <a:endParaRPr lang="en-US" dirty="0"/>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122749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Tree>
    <p:extLst>
      <p:ext uri="{BB962C8B-B14F-4D97-AF65-F5344CB8AC3E}">
        <p14:creationId xmlns:p14="http://schemas.microsoft.com/office/powerpoint/2010/main" val="35571612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Tree>
    <p:extLst>
      <p:ext uri="{BB962C8B-B14F-4D97-AF65-F5344CB8AC3E}">
        <p14:creationId xmlns:p14="http://schemas.microsoft.com/office/powerpoint/2010/main" val="169786185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BA3599-2464-4683-BB6A-B753CD4CE2FE}"/>
              </a:ext>
            </a:extLst>
          </p:cNvPr>
          <p:cNvSpPr>
            <a:spLocks noGrp="1"/>
          </p:cNvSpPr>
          <p:nvPr>
            <p:ph type="body" sz="quarter" idx="11"/>
          </p:nvPr>
        </p:nvSpPr>
        <p:spPr>
          <a:xfrm>
            <a:off x="2861934" y="138666"/>
            <a:ext cx="6255069" cy="562262"/>
          </a:xfrm>
        </p:spPr>
        <p:txBody>
          <a:bodyPr>
            <a:noAutofit/>
          </a:bodyPr>
          <a:lstStyle/>
          <a:p>
            <a:endParaRPr lang="en-GB" sz="4050" dirty="0">
              <a:solidFill>
                <a:srgbClr val="002060"/>
              </a:solidFill>
            </a:endParaRPr>
          </a:p>
          <a:p>
            <a:r>
              <a:rPr lang="en-GB" sz="6000" u="sng" dirty="0">
                <a:solidFill>
                  <a:srgbClr val="002060"/>
                </a:solidFill>
              </a:rPr>
              <a:t>Thank You All</a:t>
            </a:r>
          </a:p>
          <a:p>
            <a:endParaRPr lang="en-GB" sz="4050" dirty="0">
              <a:solidFill>
                <a:srgbClr val="002060"/>
              </a:solidFill>
            </a:endParaRPr>
          </a:p>
          <a:p>
            <a:r>
              <a:rPr lang="en-GB" sz="9600" dirty="0">
                <a:solidFill>
                  <a:srgbClr val="002060"/>
                </a:solidFill>
                <a:sym typeface="Wingdings" panose="05000000000000000000" pitchFamily="2" charset="2"/>
              </a:rPr>
              <a:t></a:t>
            </a:r>
            <a:endParaRPr lang="en-GB" sz="8800" dirty="0">
              <a:solidFill>
                <a:srgbClr val="002060"/>
              </a:solidFill>
              <a:sym typeface="Wingdings" panose="05000000000000000000" pitchFamily="2" charset="2"/>
            </a:endParaRPr>
          </a:p>
          <a:p>
            <a:r>
              <a:rPr lang="en-GB" sz="9600" dirty="0">
                <a:solidFill>
                  <a:srgbClr val="002060"/>
                </a:solidFill>
              </a:rPr>
              <a:t> </a:t>
            </a:r>
          </a:p>
        </p:txBody>
      </p:sp>
      <p:sp>
        <p:nvSpPr>
          <p:cNvPr id="2" name="Rectangle 1">
            <a:extLst>
              <a:ext uri="{FF2B5EF4-FFF2-40B4-BE49-F238E27FC236}">
                <a16:creationId xmlns:a16="http://schemas.microsoft.com/office/drawing/2014/main" id="{5E81A3CA-6F5F-48F1-9334-E874BA214332}"/>
              </a:ext>
            </a:extLst>
          </p:cNvPr>
          <p:cNvSpPr/>
          <p:nvPr/>
        </p:nvSpPr>
        <p:spPr>
          <a:xfrm>
            <a:off x="5048436" y="964945"/>
            <a:ext cx="2320461" cy="53860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4400" b="0" i="0" u="none" strike="noStrike" kern="1200" cap="none" spc="0" normalizeH="0" baseline="0" noProof="0" dirty="0">
                <a:ln>
                  <a:noFill/>
                </a:ln>
                <a:solidFill>
                  <a:srgbClr val="002060"/>
                </a:solidFill>
                <a:effectLst/>
                <a:uLnTx/>
                <a:uFillTx/>
                <a:latin typeface="Calibri"/>
                <a:ea typeface="+mn-ea"/>
                <a:cs typeface="+mn-cs"/>
                <a:sym typeface="Wingdings" panose="05000000000000000000" pitchFamily="2" charset="2"/>
              </a:rPr>
              <a:t>?</a:t>
            </a:r>
          </a:p>
        </p:txBody>
      </p:sp>
      <p:sp>
        <p:nvSpPr>
          <p:cNvPr id="3" name="TextBox 2">
            <a:extLst>
              <a:ext uri="{FF2B5EF4-FFF2-40B4-BE49-F238E27FC236}">
                <a16:creationId xmlns:a16="http://schemas.microsoft.com/office/drawing/2014/main" id="{B9ABC608-9CBB-4275-B191-ACB5BD64857F}"/>
              </a:ext>
            </a:extLst>
          </p:cNvPr>
          <p:cNvSpPr txBox="1"/>
          <p:nvPr/>
        </p:nvSpPr>
        <p:spPr>
          <a:xfrm>
            <a:off x="566333" y="6117205"/>
            <a:ext cx="1099127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 note on the origin of these </a:t>
            </a:r>
            <a:r>
              <a:rPr kumimoji="0" lang="en-US" altLang="en-US" sz="1400" b="1" i="1" u="sng" strike="noStrike" kern="1200" cap="none" spc="0" normalizeH="0" baseline="0" noProof="0" dirty="0" err="1">
                <a:ln>
                  <a:noFill/>
                </a:ln>
                <a:solidFill>
                  <a:srgbClr val="0000A3"/>
                </a:solidFill>
                <a:effectLst/>
                <a:uLnTx/>
                <a:uFillTx/>
                <a:latin typeface="Calibri" panose="020F0502020204030204"/>
                <a:ea typeface="ＭＳ Ｐゴシック" panose="020B0600070205080204" pitchFamily="34" charset="-128"/>
                <a:cs typeface="+mn-cs"/>
              </a:rPr>
              <a:t>ppt</a:t>
            </a: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slides:</a:t>
            </a:r>
            <a:endParaRPr kumimoji="0" lang="en-US" altLang="ja-JP"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 material copyright 1996-2020 J.F Kurose and K.W. Ross, All Rights Reserved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These slides </a:t>
            </a:r>
            <a:r>
              <a:rPr kumimoji="0" lang="fr-FR"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are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freely provided by the book authors and it represents a lot of work on their part. We would like to thank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J.F Kurose and K.W. Ross.</a:t>
            </a:r>
          </a:p>
        </p:txBody>
      </p:sp>
      <p:sp>
        <p:nvSpPr>
          <p:cNvPr id="7" name="Flowchart: Connector 6">
            <a:extLst>
              <a:ext uri="{FF2B5EF4-FFF2-40B4-BE49-F238E27FC236}">
                <a16:creationId xmlns:a16="http://schemas.microsoft.com/office/drawing/2014/main" id="{DE4B911A-EB88-4B33-B4F1-A750A284DB4B}"/>
              </a:ext>
            </a:extLst>
          </p:cNvPr>
          <p:cNvSpPr/>
          <p:nvPr/>
        </p:nvSpPr>
        <p:spPr>
          <a:xfrm>
            <a:off x="5761609" y="4574689"/>
            <a:ext cx="600722" cy="576837"/>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7232440" y="2194950"/>
            <a:ext cx="2340864"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063" y="2194950"/>
            <a:ext cx="2364274" cy="2926080"/>
          </a:xfrm>
          <a:prstGeom prst="rect">
            <a:avLst/>
          </a:prstGeom>
        </p:spPr>
      </p:pic>
      <p:sp>
        <p:nvSpPr>
          <p:cNvPr id="9" name="Slide Number Placeholder 2">
            <a:extLst>
              <a:ext uri="{FF2B5EF4-FFF2-40B4-BE49-F238E27FC236}">
                <a16:creationId xmlns:a16="http://schemas.microsoft.com/office/drawing/2014/main" id="{807E4337-A925-084B-B48F-23146A4A73A1}"/>
              </a:ext>
            </a:extLst>
          </p:cNvPr>
          <p:cNvSpPr txBox="1">
            <a:spLocks/>
          </p:cNvSpPr>
          <p:nvPr/>
        </p:nvSpPr>
        <p:spPr>
          <a:xfrm>
            <a:off x="9448800" y="635103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Transport Layer: 3-150</a:t>
            </a:r>
          </a:p>
        </p:txBody>
      </p:sp>
    </p:spTree>
    <p:extLst>
      <p:ext uri="{BB962C8B-B14F-4D97-AF65-F5344CB8AC3E}">
        <p14:creationId xmlns:p14="http://schemas.microsoft.com/office/powerpoint/2010/main" val="6234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fr-FR" sz="3200" dirty="0"/>
              <a:t>Timeout-</a:t>
            </a:r>
            <a:r>
              <a:rPr lang="fr-FR" sz="3200" dirty="0" err="1"/>
              <a:t>triggered</a:t>
            </a:r>
            <a:r>
              <a:rPr lang="fr-FR" sz="3200" dirty="0"/>
              <a:t> retransmissions </a:t>
            </a:r>
            <a:r>
              <a:rPr lang="fr-FR" sz="3200" dirty="0" err="1"/>
              <a:t>can</a:t>
            </a:r>
            <a:r>
              <a:rPr lang="fr-FR" sz="3200" dirty="0"/>
              <a:t> </a:t>
            </a:r>
            <a:r>
              <a:rPr lang="fr-FR" sz="3200" dirty="0" err="1"/>
              <a:t>take</a:t>
            </a:r>
            <a:r>
              <a:rPr lang="fr-FR" sz="3200" dirty="0"/>
              <a:t> long</a:t>
            </a:r>
          </a:p>
          <a:p>
            <a:pPr>
              <a:defRPr/>
            </a:pPr>
            <a:r>
              <a:rPr lang="fr-FR" sz="3200" dirty="0"/>
              <a:t>Duplicate </a:t>
            </a:r>
            <a:r>
              <a:rPr lang="fr-FR" sz="3200" dirty="0" err="1"/>
              <a:t>ACKs</a:t>
            </a:r>
            <a:r>
              <a:rPr lang="fr-FR" sz="3200" dirty="0"/>
              <a:t> </a:t>
            </a:r>
            <a:r>
              <a:rPr lang="fr-FR" sz="3200" dirty="0" err="1"/>
              <a:t>can</a:t>
            </a:r>
            <a:r>
              <a:rPr lang="fr-FR" sz="3200" dirty="0"/>
              <a:t> help </a:t>
            </a:r>
            <a:r>
              <a:rPr lang="fr-FR" sz="3200" dirty="0" err="1"/>
              <a:t>sender</a:t>
            </a:r>
            <a:r>
              <a:rPr lang="fr-FR" sz="3200" dirty="0"/>
              <a:t> to </a:t>
            </a:r>
            <a:r>
              <a:rPr lang="fr-FR" sz="3200" dirty="0" err="1"/>
              <a:t>detect</a:t>
            </a:r>
            <a:r>
              <a:rPr lang="fr-FR" sz="3200" dirty="0"/>
              <a:t> </a:t>
            </a:r>
            <a:r>
              <a:rPr lang="fr-FR" sz="3200" dirty="0" err="1"/>
              <a:t>packet</a:t>
            </a:r>
            <a:r>
              <a:rPr lang="fr-FR" sz="3200" dirty="0"/>
              <a:t> </a:t>
            </a:r>
            <a:r>
              <a:rPr lang="fr-FR" sz="3200" dirty="0" err="1"/>
              <a:t>loss</a:t>
            </a:r>
            <a:endParaRPr lang="fr-FR" sz="3200" dirty="0"/>
          </a:p>
          <a:p>
            <a:pPr>
              <a:defRPr/>
            </a:pPr>
            <a:r>
              <a:rPr lang="fr-FR" sz="3200" dirty="0"/>
              <a:t> A </a:t>
            </a:r>
            <a:r>
              <a:rPr lang="fr-FR" sz="3200" b="1" dirty="0"/>
              <a:t>duplicate ACK </a:t>
            </a:r>
            <a:r>
              <a:rPr lang="fr-FR" sz="3200" dirty="0" err="1"/>
              <a:t>is</a:t>
            </a:r>
            <a:r>
              <a:rPr lang="fr-FR" sz="3200" dirty="0"/>
              <a:t> an ACK </a:t>
            </a:r>
            <a:r>
              <a:rPr lang="fr-FR" sz="3200" dirty="0" err="1"/>
              <a:t>that</a:t>
            </a:r>
            <a:r>
              <a:rPr lang="fr-FR" sz="3200" dirty="0"/>
              <a:t> </a:t>
            </a:r>
            <a:r>
              <a:rPr lang="fr-FR" sz="3200" dirty="0" err="1"/>
              <a:t>reacknowledges</a:t>
            </a:r>
            <a:r>
              <a:rPr lang="fr-FR" sz="3200" dirty="0"/>
              <a:t> a segment for </a:t>
            </a:r>
            <a:r>
              <a:rPr lang="fr-FR" sz="3200" dirty="0" err="1"/>
              <a:t>which</a:t>
            </a:r>
            <a:r>
              <a:rPr lang="fr-FR" sz="3200" dirty="0"/>
              <a:t> the </a:t>
            </a:r>
            <a:r>
              <a:rPr lang="fr-FR" sz="3200" dirty="0" err="1"/>
              <a:t>sender</a:t>
            </a:r>
            <a:r>
              <a:rPr lang="fr-FR" sz="3200" dirty="0"/>
              <a:t> has </a:t>
            </a:r>
            <a:r>
              <a:rPr lang="fr-FR" sz="3200" dirty="0" err="1"/>
              <a:t>already</a:t>
            </a:r>
            <a:r>
              <a:rPr lang="fr-FR" sz="3200" dirty="0"/>
              <a:t> </a:t>
            </a:r>
            <a:r>
              <a:rPr lang="fr-FR" sz="3200" dirty="0" err="1"/>
              <a:t>received</a:t>
            </a:r>
            <a:r>
              <a:rPr lang="fr-FR" sz="3200" dirty="0"/>
              <a:t> an </a:t>
            </a:r>
            <a:r>
              <a:rPr lang="fr-FR" sz="3200" dirty="0" err="1"/>
              <a:t>earlier</a:t>
            </a:r>
            <a:r>
              <a:rPr lang="fr-FR" sz="3200" dirty="0"/>
              <a:t> </a:t>
            </a:r>
            <a:r>
              <a:rPr lang="fr-FR" sz="3200" dirty="0" err="1"/>
              <a:t>acknowledgment</a:t>
            </a:r>
            <a:r>
              <a:rPr lang="fr-FR" sz="3200" dirty="0"/>
              <a:t>. </a:t>
            </a:r>
          </a:p>
          <a:p>
            <a:pPr>
              <a:defRPr/>
            </a:pPr>
            <a:r>
              <a:rPr lang="fr-FR" sz="3200" dirty="0" err="1"/>
              <a:t>When</a:t>
            </a:r>
            <a:r>
              <a:rPr lang="fr-FR" sz="3200" dirty="0"/>
              <a:t> </a:t>
            </a:r>
            <a:r>
              <a:rPr lang="fr-FR" sz="3200" dirty="0" err="1"/>
              <a:t>it</a:t>
            </a:r>
            <a:r>
              <a:rPr lang="fr-FR" sz="3200" dirty="0"/>
              <a:t> </a:t>
            </a:r>
            <a:r>
              <a:rPr lang="fr-FR" sz="3200" dirty="0" err="1"/>
              <a:t>is</a:t>
            </a:r>
            <a:r>
              <a:rPr lang="fr-FR" sz="3200" dirty="0"/>
              <a:t> sent/</a:t>
            </a:r>
            <a:r>
              <a:rPr lang="fr-FR" sz="3200" dirty="0" err="1"/>
              <a:t>received</a:t>
            </a:r>
            <a:r>
              <a:rPr lang="fr-FR" sz="3200" dirty="0"/>
              <a:t>? </a:t>
            </a:r>
          </a:p>
          <a:p>
            <a:endParaRPr lang="en-US" dirty="0"/>
          </a:p>
        </p:txBody>
      </p:sp>
      <p:sp>
        <p:nvSpPr>
          <p:cNvPr id="3" name="Title 2"/>
          <p:cNvSpPr>
            <a:spLocks noGrp="1"/>
          </p:cNvSpPr>
          <p:nvPr>
            <p:ph type="title"/>
          </p:nvPr>
        </p:nvSpPr>
        <p:spPr/>
        <p:txBody>
          <a:bodyPr/>
          <a:lstStyle/>
          <a:p>
            <a:r>
              <a:rPr lang="fr-FR" altLang="en-US" dirty="0" err="1"/>
              <a:t>Modified</a:t>
            </a:r>
            <a:r>
              <a:rPr lang="fr-FR" altLang="en-US" dirty="0"/>
              <a:t> TCP – </a:t>
            </a:r>
            <a:r>
              <a:rPr lang="fr-FR" altLang="en-US" dirty="0" err="1"/>
              <a:t>Fast</a:t>
            </a:r>
            <a:r>
              <a:rPr lang="fr-FR" altLang="en-US" dirty="0"/>
              <a:t> Retransmit </a:t>
            </a:r>
            <a:endParaRPr lang="en-US" dirty="0"/>
          </a:p>
        </p:txBody>
      </p:sp>
      <p:sp>
        <p:nvSpPr>
          <p:cNvPr id="4" name="Slide Number Placeholder 3"/>
          <p:cNvSpPr>
            <a:spLocks noGrp="1"/>
          </p:cNvSpPr>
          <p:nvPr>
            <p:ph type="sldNum" sz="quarter" idx="4"/>
          </p:nvPr>
        </p:nvSpPr>
        <p:spPr/>
        <p:txBody>
          <a:bodyPr/>
          <a:lstStyle/>
          <a:p>
            <a:r>
              <a:rPr lang="en-US"/>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402690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fast retransmit</a:t>
            </a:r>
            <a:endParaRPr lang="en-US" sz="4400" b="0" dirty="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a:t>
              </a:r>
              <a:r>
                <a:rPr kumimoji="0" lang="en-US" altLang="ja-JP"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lost, so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CC0000"/>
                  </a:solidFill>
                  <a:effectLst/>
                  <a:uLnTx/>
                  <a:uFillTx/>
                  <a:latin typeface="Tahoma" charset="0"/>
                  <a:ea typeface="ＭＳ Ｐゴシック" charset="0"/>
                  <a:cs typeface="+mn-cs"/>
                </a:rPr>
                <a:t>TCP fast retransmit</a:t>
              </a:r>
            </a:p>
          </p:txBody>
        </p:sp>
      </p:grpSp>
      <p:sp>
        <p:nvSpPr>
          <p:cNvPr id="53" name="Slide Number Placeholder 2">
            <a:extLst>
              <a:ext uri="{FF2B5EF4-FFF2-40B4-BE49-F238E27FC236}">
                <a16:creationId xmlns:a16="http://schemas.microsoft.com/office/drawing/2014/main" id="{16A9B416-8E8B-FD4A-BF46-FBBC16EEB4F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11966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a:defRPr/>
            </a:pPr>
            <a:r>
              <a:rPr lang="fr-FR" dirty="0"/>
              <a:t>Go-Back-N?</a:t>
            </a:r>
          </a:p>
          <a:p>
            <a:pPr lvl="1">
              <a:defRPr/>
            </a:pPr>
            <a:r>
              <a:rPr lang="fr-FR" dirty="0"/>
              <a:t>TCP </a:t>
            </a:r>
            <a:r>
              <a:rPr lang="fr-FR" dirty="0" err="1"/>
              <a:t>acknowledgments</a:t>
            </a:r>
            <a:r>
              <a:rPr lang="fr-FR" dirty="0"/>
              <a:t> are cumulative </a:t>
            </a:r>
          </a:p>
          <a:p>
            <a:pPr lvl="1">
              <a:defRPr/>
            </a:pPr>
            <a:r>
              <a:rPr lang="fr-FR" dirty="0"/>
              <a:t>TCP </a:t>
            </a:r>
            <a:r>
              <a:rPr lang="fr-FR" dirty="0" err="1"/>
              <a:t>sender</a:t>
            </a:r>
            <a:r>
              <a:rPr lang="fr-FR" dirty="0"/>
              <a:t> </a:t>
            </a:r>
            <a:r>
              <a:rPr lang="fr-FR" dirty="0" err="1"/>
              <a:t>need</a:t>
            </a:r>
            <a:r>
              <a:rPr lang="fr-FR" dirty="0"/>
              <a:t> </a:t>
            </a:r>
            <a:r>
              <a:rPr lang="fr-FR" dirty="0" err="1"/>
              <a:t>only</a:t>
            </a:r>
            <a:r>
              <a:rPr lang="fr-FR" dirty="0"/>
              <a:t> </a:t>
            </a:r>
            <a:r>
              <a:rPr lang="fr-FR" dirty="0" err="1"/>
              <a:t>maintain</a:t>
            </a:r>
            <a:r>
              <a:rPr lang="fr-FR" dirty="0"/>
              <a:t> </a:t>
            </a:r>
            <a:r>
              <a:rPr lang="fr-FR" i="1" dirty="0" err="1"/>
              <a:t>SendBase</a:t>
            </a:r>
            <a:r>
              <a:rPr lang="fr-FR" dirty="0"/>
              <a:t> and </a:t>
            </a:r>
            <a:r>
              <a:rPr lang="fr-FR" i="1" dirty="0" err="1"/>
              <a:t>NextSeqNum</a:t>
            </a:r>
            <a:r>
              <a:rPr lang="fr-FR" dirty="0"/>
              <a:t> </a:t>
            </a:r>
          </a:p>
          <a:p>
            <a:pPr>
              <a:defRPr/>
            </a:pPr>
            <a:r>
              <a:rPr lang="fr-FR" dirty="0"/>
              <a:t>So, </a:t>
            </a:r>
            <a:r>
              <a:rPr lang="fr-FR" dirty="0" err="1"/>
              <a:t>What</a:t>
            </a:r>
            <a:r>
              <a:rPr lang="fr-FR" dirty="0"/>
              <a:t> do </a:t>
            </a:r>
            <a:r>
              <a:rPr lang="fr-FR" dirty="0" err="1"/>
              <a:t>you</a:t>
            </a:r>
            <a:r>
              <a:rPr lang="fr-FR" dirty="0"/>
              <a:t> </a:t>
            </a:r>
            <a:r>
              <a:rPr lang="fr-FR" dirty="0" err="1"/>
              <a:t>say</a:t>
            </a:r>
            <a:r>
              <a:rPr lang="fr-FR" dirty="0"/>
              <a:t>?</a:t>
            </a:r>
          </a:p>
          <a:p>
            <a:pPr>
              <a:defRPr/>
            </a:pPr>
            <a:r>
              <a:rPr lang="fr-FR" dirty="0" err="1"/>
              <a:t>Selective</a:t>
            </a:r>
            <a:r>
              <a:rPr lang="fr-FR" dirty="0"/>
              <a:t> </a:t>
            </a:r>
            <a:r>
              <a:rPr lang="fr-FR" dirty="0" err="1"/>
              <a:t>Repeat</a:t>
            </a:r>
            <a:r>
              <a:rPr lang="fr-FR" dirty="0"/>
              <a:t>?</a:t>
            </a:r>
          </a:p>
          <a:p>
            <a:pPr lvl="1">
              <a:defRPr/>
            </a:pPr>
            <a:r>
              <a:rPr lang="fr-FR" dirty="0"/>
              <a:t>If n </a:t>
            </a:r>
            <a:r>
              <a:rPr lang="fr-FR" dirty="0" err="1"/>
              <a:t>lost</a:t>
            </a:r>
            <a:r>
              <a:rPr lang="fr-FR" dirty="0"/>
              <a:t>, </a:t>
            </a:r>
            <a:r>
              <a:rPr lang="fr-FR" dirty="0" err="1"/>
              <a:t>only</a:t>
            </a:r>
            <a:r>
              <a:rPr lang="fr-FR" dirty="0"/>
              <a:t> retransmit n</a:t>
            </a:r>
          </a:p>
          <a:p>
            <a:pPr lvl="1">
              <a:defRPr/>
            </a:pPr>
            <a:r>
              <a:rPr lang="fr-FR" dirty="0" err="1"/>
              <a:t>Receiver</a:t>
            </a:r>
            <a:r>
              <a:rPr lang="fr-FR" dirty="0"/>
              <a:t> </a:t>
            </a:r>
            <a:r>
              <a:rPr lang="fr-FR" dirty="0" err="1"/>
              <a:t>would</a:t>
            </a:r>
            <a:r>
              <a:rPr lang="fr-FR" dirty="0"/>
              <a:t> buffer out of </a:t>
            </a:r>
            <a:r>
              <a:rPr lang="fr-FR" dirty="0" err="1"/>
              <a:t>order</a:t>
            </a:r>
            <a:r>
              <a:rPr lang="fr-FR" dirty="0"/>
              <a:t> segments</a:t>
            </a:r>
          </a:p>
          <a:p>
            <a:pPr>
              <a:defRPr/>
            </a:pPr>
            <a:r>
              <a:rPr lang="fr-FR" dirty="0"/>
              <a:t>So? </a:t>
            </a:r>
            <a:r>
              <a:rPr lang="fr-FR" dirty="0" err="1"/>
              <a:t>What</a:t>
            </a:r>
            <a:r>
              <a:rPr lang="fr-FR" dirty="0"/>
              <a:t> do </a:t>
            </a:r>
            <a:r>
              <a:rPr lang="fr-FR" dirty="0" err="1"/>
              <a:t>you</a:t>
            </a:r>
            <a:r>
              <a:rPr lang="fr-FR" dirty="0"/>
              <a:t> </a:t>
            </a:r>
            <a:r>
              <a:rPr lang="fr-FR" dirty="0" err="1"/>
              <a:t>say</a:t>
            </a:r>
            <a:r>
              <a:rPr lang="fr-FR" dirty="0"/>
              <a:t>?</a:t>
            </a:r>
          </a:p>
          <a:p>
            <a:pPr>
              <a:defRPr/>
            </a:pPr>
            <a:r>
              <a:rPr lang="fr-FR" dirty="0"/>
              <a:t>It </a:t>
            </a:r>
            <a:r>
              <a:rPr lang="fr-FR" dirty="0" err="1"/>
              <a:t>can</a:t>
            </a:r>
            <a:r>
              <a:rPr lang="fr-FR" dirty="0"/>
              <a:t> </a:t>
            </a:r>
            <a:r>
              <a:rPr lang="fr-FR" dirty="0" err="1"/>
              <a:t>be</a:t>
            </a:r>
            <a:r>
              <a:rPr lang="fr-FR" dirty="0"/>
              <a:t> </a:t>
            </a:r>
            <a:r>
              <a:rPr lang="fr-FR" dirty="0" err="1"/>
              <a:t>considered</a:t>
            </a:r>
            <a:r>
              <a:rPr lang="fr-FR" dirty="0"/>
              <a:t> as an </a:t>
            </a:r>
            <a:r>
              <a:rPr lang="fr-FR" dirty="0" err="1"/>
              <a:t>hybrid</a:t>
            </a:r>
            <a:r>
              <a:rPr lang="fr-FR" dirty="0"/>
              <a:t> of </a:t>
            </a:r>
            <a:r>
              <a:rPr lang="fr-FR" dirty="0" err="1"/>
              <a:t>both</a:t>
            </a:r>
            <a:r>
              <a:rPr lang="fr-FR" dirty="0"/>
              <a:t> Go-Back-N and </a:t>
            </a:r>
            <a:r>
              <a:rPr lang="fr-FR" dirty="0" err="1"/>
              <a:t>Selective</a:t>
            </a:r>
            <a:r>
              <a:rPr lang="fr-FR" dirty="0"/>
              <a:t> </a:t>
            </a:r>
            <a:r>
              <a:rPr lang="fr-FR" dirty="0" err="1"/>
              <a:t>Repeat</a:t>
            </a:r>
            <a:endParaRPr lang="fr-FR" dirty="0"/>
          </a:p>
          <a:p>
            <a:endParaRPr lang="en-US" dirty="0"/>
          </a:p>
        </p:txBody>
      </p:sp>
      <p:sp>
        <p:nvSpPr>
          <p:cNvPr id="6" name="Title 5"/>
          <p:cNvSpPr>
            <a:spLocks noGrp="1"/>
          </p:cNvSpPr>
          <p:nvPr>
            <p:ph type="title"/>
          </p:nvPr>
        </p:nvSpPr>
        <p:spPr/>
        <p:txBody>
          <a:bodyPr/>
          <a:lstStyle/>
          <a:p>
            <a:r>
              <a:rPr lang="fr-FR" dirty="0"/>
              <a:t>TCP uses Go-Back-N or </a:t>
            </a:r>
            <a:r>
              <a:rPr lang="fr-FR" dirty="0" err="1"/>
              <a:t>Selective</a:t>
            </a:r>
            <a:r>
              <a:rPr lang="fr-FR" dirty="0"/>
              <a:t> </a:t>
            </a:r>
            <a:r>
              <a:rPr lang="fr-FR" dirty="0" err="1"/>
              <a:t>Repeat</a:t>
            </a:r>
            <a:r>
              <a:rPr lang="fr-FR" dirty="0"/>
              <a:t>? </a:t>
            </a:r>
            <a:endParaRPr lang="en-US" dirty="0"/>
          </a:p>
        </p:txBody>
      </p:sp>
      <p:sp>
        <p:nvSpPr>
          <p:cNvPr id="5" name="Slide Number Placeholder 4"/>
          <p:cNvSpPr>
            <a:spLocks noGrp="1"/>
          </p:cNvSpPr>
          <p:nvPr>
            <p:ph type="sldNum" sz="quarter" idx="4"/>
          </p:nvPr>
        </p:nvSpPr>
        <p:spPr/>
        <p:txBody>
          <a:bodyPr/>
          <a:lstStyle/>
          <a:p>
            <a:r>
              <a:rPr lang="en-US"/>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158334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7</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22514</TotalTime>
  <Words>4163</Words>
  <Application>Microsoft Macintosh PowerPoint</Application>
  <PresentationFormat>Widescreen</PresentationFormat>
  <Paragraphs>506</Paragraphs>
  <Slides>32</Slides>
  <Notes>24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Arial</vt:lpstr>
      <vt:lpstr>Calibri</vt:lpstr>
      <vt:lpstr>Calibri Light</vt:lpstr>
      <vt:lpstr>Courier New</vt:lpstr>
      <vt:lpstr>Courier Std</vt:lpstr>
      <vt:lpstr>Tahoma</vt:lpstr>
      <vt:lpstr>TeXGyreAdventor</vt:lpstr>
      <vt:lpstr>Times New Roman</vt:lpstr>
      <vt:lpstr>Wingdings</vt:lpstr>
      <vt:lpstr>Wingdings 2</vt:lpstr>
      <vt:lpstr>Office Theme</vt:lpstr>
      <vt:lpstr>1_Office Theme</vt:lpstr>
      <vt:lpstr>Computer Networks </vt:lpstr>
      <vt:lpstr>Chapter 3: roadmap</vt:lpstr>
      <vt:lpstr>Modified TCP – Doubling Timeout Interval</vt:lpstr>
      <vt:lpstr>Modified TCP – Fast Retransmit </vt:lpstr>
      <vt:lpstr>TCP fast retransmit</vt:lpstr>
      <vt:lpstr>TCP uses Go-Back-N or Selective Repeat? </vt:lpstr>
      <vt:lpstr>Chapter 3: roadmap</vt:lpstr>
      <vt:lpstr>TCP flow control</vt:lpstr>
      <vt:lpstr>TCP flow control</vt:lpstr>
      <vt:lpstr>TCP flow control</vt:lpstr>
      <vt:lpstr>TCP flow control</vt:lpstr>
      <vt:lpstr>TCP flow control</vt:lpstr>
      <vt:lpstr>TCP Send/Receive buffers (revisit)</vt:lpstr>
      <vt:lpstr>TCP Flow-Control </vt:lpstr>
      <vt:lpstr>TCP Flow-Control </vt:lpstr>
      <vt:lpstr>TCP Flow-Control </vt:lpstr>
      <vt:lpstr>TCP Flow-Control </vt:lpstr>
      <vt:lpstr>TCP Flow-Control – Receiver Side </vt:lpstr>
      <vt:lpstr>TCP Flow-Control – Receiver Side </vt:lpstr>
      <vt:lpstr>TCP Flow-Control – Receiver Side </vt:lpstr>
      <vt:lpstr>TCP Flow-Control – Sender Side </vt:lpstr>
      <vt:lpstr>One special case …</vt:lpstr>
      <vt:lpstr>TCP flow control</vt:lpstr>
      <vt:lpstr>TCP connection management</vt:lpstr>
      <vt:lpstr>Agreeing to establish a connection</vt:lpstr>
      <vt:lpstr>2-way handshake scenarios</vt:lpstr>
      <vt:lpstr>2-way handshake scenarios</vt:lpstr>
      <vt:lpstr>2-way handshake scenarios</vt:lpstr>
      <vt:lpstr>TCP 3-way handshake</vt:lpstr>
      <vt:lpstr>A human 3-way handshake protocol</vt:lpstr>
      <vt:lpstr>Closing a TCP connection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Subhan Ullah</cp:lastModifiedBy>
  <cp:revision>616</cp:revision>
  <dcterms:created xsi:type="dcterms:W3CDTF">2020-01-18T07:24:59Z</dcterms:created>
  <dcterms:modified xsi:type="dcterms:W3CDTF">2024-04-16T06:49:30Z</dcterms:modified>
</cp:coreProperties>
</file>