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sldIdLst>
    <p:sldId id="1229" r:id="rId2"/>
    <p:sldId id="1129" r:id="rId3"/>
    <p:sldId id="964" r:id="rId4"/>
    <p:sldId id="1047" r:id="rId5"/>
    <p:sldId id="1048" r:id="rId6"/>
    <p:sldId id="1049" r:id="rId7"/>
    <p:sldId id="1051" r:id="rId8"/>
    <p:sldId id="1050" r:id="rId9"/>
    <p:sldId id="1052" r:id="rId10"/>
    <p:sldId id="1196" r:id="rId11"/>
    <p:sldId id="1197" r:id="rId12"/>
    <p:sldId id="1198" r:id="rId13"/>
    <p:sldId id="1054" r:id="rId14"/>
    <p:sldId id="1055" r:id="rId15"/>
    <p:sldId id="1057" r:id="rId16"/>
    <p:sldId id="1058" r:id="rId17"/>
    <p:sldId id="1195" r:id="rId18"/>
    <p:sldId id="1199" r:id="rId19"/>
    <p:sldId id="1200" r:id="rId20"/>
    <p:sldId id="1201" r:id="rId21"/>
    <p:sldId id="1202" r:id="rId22"/>
    <p:sldId id="1342" r:id="rId23"/>
    <p:sldId id="1344" r:id="rId24"/>
    <p:sldId id="1345" r:id="rId25"/>
    <p:sldId id="1346" r:id="rId26"/>
    <p:sldId id="1347" r:id="rId27"/>
    <p:sldId id="1348" r:id="rId28"/>
    <p:sldId id="1349" r:id="rId29"/>
    <p:sldId id="1233" r:id="rId30"/>
    <p:sldId id="1069" r:id="rId31"/>
    <p:sldId id="1350" r:id="rId32"/>
    <p:sldId id="1351" r:id="rId33"/>
    <p:sldId id="1352" r:id="rId34"/>
    <p:sldId id="1204" r:id="rId35"/>
    <p:sldId id="1073" r:id="rId36"/>
    <p:sldId id="1074" r:id="rId37"/>
    <p:sldId id="1376" r:id="rId38"/>
    <p:sldId id="1377" r:id="rId39"/>
    <p:sldId id="1378" r:id="rId40"/>
    <p:sldId id="1379" r:id="rId41"/>
    <p:sldId id="1076" r:id="rId42"/>
    <p:sldId id="1077" r:id="rId43"/>
    <p:sldId id="1078" r:id="rId44"/>
    <p:sldId id="1234" r:id="rId45"/>
    <p:sldId id="1235" r:id="rId46"/>
    <p:sldId id="1236" r:id="rId47"/>
    <p:sldId id="1237" r:id="rId48"/>
    <p:sldId id="1238" r:id="rId49"/>
    <p:sldId id="1239" r:id="rId50"/>
    <p:sldId id="1240" r:id="rId51"/>
    <p:sldId id="1241" r:id="rId52"/>
    <p:sldId id="1242" r:id="rId53"/>
    <p:sldId id="1243" r:id="rId54"/>
    <p:sldId id="1244" r:id="rId55"/>
    <p:sldId id="1245" r:id="rId56"/>
    <p:sldId id="1246" r:id="rId57"/>
    <p:sldId id="1247" r:id="rId58"/>
    <p:sldId id="1248" r:id="rId59"/>
    <p:sldId id="1251" r:id="rId60"/>
    <p:sldId id="1250" r:id="rId61"/>
    <p:sldId id="1252" r:id="rId62"/>
    <p:sldId id="1231"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59"/>
    <p:restoredTop sz="77837" autoAdjust="0"/>
  </p:normalViewPr>
  <p:slideViewPr>
    <p:cSldViewPr snapToGrid="0" snapToObjects="1">
      <p:cViewPr varScale="1">
        <p:scale>
          <a:sx n="86" d="100"/>
          <a:sy n="86" d="100"/>
        </p:scale>
        <p:origin x="688" y="192"/>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4/23/24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6EA1AD-6EA3-1049-AB4E-FC15F4DC35F9}" type="slidenum">
              <a:rPr lang="en-US" smtClean="0"/>
              <a:t>2</a:t>
            </a:fld>
            <a:endParaRPr lang="en-US"/>
          </a:p>
        </p:txBody>
      </p:sp>
    </p:spTree>
    <p:extLst>
      <p:ext uri="{BB962C8B-B14F-4D97-AF65-F5344CB8AC3E}">
        <p14:creationId xmlns:p14="http://schemas.microsoft.com/office/powerpoint/2010/main" val="207452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5034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8629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13</a:t>
            </a:fld>
            <a:endParaRPr lang="en-US"/>
          </a:p>
        </p:txBody>
      </p:sp>
    </p:spTree>
    <p:extLst>
      <p:ext uri="{BB962C8B-B14F-4D97-AF65-F5344CB8AC3E}">
        <p14:creationId xmlns:p14="http://schemas.microsoft.com/office/powerpoint/2010/main" val="2821306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7672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910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4858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for this animation:</a:t>
            </a:r>
          </a:p>
          <a:p>
            <a:endParaRPr lang="en-US" dirty="0"/>
          </a:p>
          <a:p>
            <a:r>
              <a:rPr lang="en-US" sz="1200" kern="1200" dirty="0">
                <a:solidFill>
                  <a:schemeClr val="tx1"/>
                </a:solidFill>
                <a:effectLst/>
                <a:latin typeface="+mn-lt"/>
                <a:ea typeface="+mn-ea"/>
                <a:cs typeface="+mn-cs"/>
              </a:rPr>
              <a:t>This all works out pretty nice and looks pretty simple!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of course the devil is in the details, as the saying goes.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happens,  for example, when a subset of addresses say in this first range should go to say interface 3, rather than interface 0.  Well, of course we could split the first address range into multiple pieces, and add in this new subrange with its new destination output port.  But it turns out there’s a much simpler and elegant way to do this.  Known as longest prefix matching.</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0599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9643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8405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9720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a:p>
        </p:txBody>
      </p:sp>
    </p:spTree>
    <p:extLst>
      <p:ext uri="{BB962C8B-B14F-4D97-AF65-F5344CB8AC3E}">
        <p14:creationId xmlns:p14="http://schemas.microsoft.com/office/powerpoint/2010/main" val="3876597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353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1975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13265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556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9497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5181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6063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83499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Covered </a:t>
            </a:r>
            <a:r>
              <a:rPr lang="en-US"/>
              <a:t>for Section</a:t>
            </a:r>
            <a:r>
              <a:rPr lang="en-US" baseline="0"/>
              <a:t> F: (03-12-2021)</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93197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9541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5146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821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think that more buffering is a good thing.  Buffering is a bit like salt—just the right amount of salt makes food better, but too much makes it inedible!  </a:t>
            </a:r>
          </a:p>
          <a:p>
            <a:endParaRPr lang="en-US" sz="1200" kern="120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For many years, the rule of thumb [RFC 3439] for buffer sizing was that the</a:t>
            </a:r>
          </a:p>
          <a:p>
            <a:r>
              <a:rPr lang="en-US" sz="1200" b="0" i="0" u="none" strike="noStrike" kern="1200" baseline="0" dirty="0">
                <a:solidFill>
                  <a:schemeClr val="tx1"/>
                </a:solidFill>
                <a:latin typeface="+mn-lt"/>
                <a:ea typeface="+mn-ea"/>
                <a:cs typeface="+mn-cs"/>
              </a:rPr>
              <a:t>amount of buffering </a:t>
            </a:r>
            <a:r>
              <a:rPr lang="en-US" sz="1200" b="1" i="0" u="none" strike="noStrike" kern="1200" baseline="0" dirty="0">
                <a:solidFill>
                  <a:schemeClr val="tx1"/>
                </a:solidFill>
                <a:latin typeface="+mn-lt"/>
                <a:ea typeface="+mn-ea"/>
                <a:cs typeface="+mn-cs"/>
              </a:rPr>
              <a:t>(B) </a:t>
            </a:r>
            <a:r>
              <a:rPr lang="en-US" sz="1200" b="0" i="0" u="none" strike="noStrike" kern="1200" baseline="0" dirty="0">
                <a:solidFill>
                  <a:schemeClr val="tx1"/>
                </a:solidFill>
                <a:latin typeface="+mn-lt"/>
                <a:ea typeface="+mn-ea"/>
                <a:cs typeface="+mn-cs"/>
              </a:rPr>
              <a:t>should be equal to an average round-trip time (</a:t>
            </a:r>
            <a:r>
              <a:rPr lang="en-US" sz="1200" b="1" i="0" u="none" strike="noStrike" kern="1200" baseline="0" dirty="0">
                <a:solidFill>
                  <a:schemeClr val="tx1"/>
                </a:solidFill>
                <a:latin typeface="+mn-lt"/>
                <a:ea typeface="+mn-ea"/>
                <a:cs typeface="+mn-cs"/>
              </a:rPr>
              <a:t>RTT</a:t>
            </a:r>
            <a:r>
              <a:rPr lang="en-US" sz="1200" b="0" i="0" u="none" strike="noStrike" kern="1200" baseline="0" dirty="0">
                <a:solidFill>
                  <a:schemeClr val="tx1"/>
                </a:solidFill>
                <a:latin typeface="+mn-lt"/>
                <a:ea typeface="+mn-ea"/>
                <a:cs typeface="+mn-cs"/>
              </a:rPr>
              <a:t>, say</a:t>
            </a:r>
          </a:p>
          <a:p>
            <a:r>
              <a:rPr lang="en-US" sz="1200" b="0" i="0" u="none" strike="noStrike" kern="1200" baseline="0" dirty="0">
                <a:solidFill>
                  <a:schemeClr val="tx1"/>
                </a:solidFill>
                <a:latin typeface="+mn-lt"/>
                <a:ea typeface="+mn-ea"/>
                <a:cs typeface="+mn-cs"/>
              </a:rPr>
              <a:t>250!msec) times the link capacity </a:t>
            </a:r>
            <a:r>
              <a:rPr lang="en-US" sz="1200" b="1" i="0" u="none" strike="noStrike" kern="1200" baseline="0" dirty="0">
                <a:solidFill>
                  <a:schemeClr val="tx1"/>
                </a:solidFill>
                <a:latin typeface="+mn-lt"/>
                <a:ea typeface="+mn-ea"/>
                <a:cs typeface="+mn-cs"/>
              </a:rPr>
              <a:t>(C)</a:t>
            </a:r>
            <a:r>
              <a:rPr lang="en-US" sz="1200" b="0" i="0" u="none" strike="noStrike" kern="1200" baseline="0" dirty="0">
                <a:solidFill>
                  <a:schemeClr val="tx1"/>
                </a:solidFill>
                <a:latin typeface="+mn-lt"/>
                <a:ea typeface="+mn-ea"/>
                <a:cs typeface="+mn-cs"/>
              </a:rPr>
              <a:t>. Thus, a 10-Gbps link with an RTT of 250!msec</a:t>
            </a:r>
          </a:p>
          <a:p>
            <a:r>
              <a:rPr lang="en-US" sz="1200" b="0" i="0" u="none" strike="noStrike" kern="1200" baseline="0" dirty="0">
                <a:solidFill>
                  <a:schemeClr val="tx1"/>
                </a:solidFill>
                <a:latin typeface="+mn-lt"/>
                <a:ea typeface="+mn-ea"/>
                <a:cs typeface="+mn-cs"/>
              </a:rPr>
              <a:t>would need an amount of buffering equal to </a:t>
            </a:r>
            <a:r>
              <a:rPr lang="en-US" sz="1200" b="1" i="0" u="none" strike="noStrike" kern="1200" baseline="0" dirty="0">
                <a:solidFill>
                  <a:schemeClr val="tx1"/>
                </a:solidFill>
                <a:latin typeface="+mn-lt"/>
                <a:ea typeface="+mn-ea"/>
                <a:cs typeface="+mn-cs"/>
              </a:rPr>
              <a:t>B </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RTT </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C </a:t>
            </a:r>
            <a:r>
              <a:rPr lang="en-US" sz="1200" b="0" i="0" u="none" strike="noStrike" kern="1200" baseline="0" dirty="0">
                <a:solidFill>
                  <a:schemeClr val="tx1"/>
                </a:solidFill>
                <a:latin typeface="+mn-lt"/>
                <a:ea typeface="+mn-ea"/>
                <a:cs typeface="+mn-cs"/>
              </a:rPr>
              <a:t>= 2.5 </a:t>
            </a:r>
            <a:r>
              <a:rPr lang="en-US" sz="1200" b="0" i="0" u="none" strike="noStrike" kern="1200" baseline="0" dirty="0" err="1">
                <a:solidFill>
                  <a:schemeClr val="tx1"/>
                </a:solidFill>
                <a:latin typeface="+mn-lt"/>
                <a:ea typeface="+mn-ea"/>
                <a:cs typeface="+mn-cs"/>
              </a:rPr>
              <a:t>Gbits</a:t>
            </a:r>
            <a:r>
              <a:rPr lang="en-US" sz="1200" b="0" i="0" u="none" strike="noStrike" kern="1200" baseline="0" dirty="0">
                <a:solidFill>
                  <a:schemeClr val="tx1"/>
                </a:solidFill>
                <a:latin typeface="+mn-lt"/>
                <a:ea typeface="+mn-ea"/>
                <a:cs typeface="+mn-cs"/>
              </a:rPr>
              <a:t> of buffers.</a:t>
            </a:r>
          </a:p>
          <a:p>
            <a:r>
              <a:rPr lang="en-US" sz="1200" b="0" i="0" u="none" strike="noStrike" kern="1200" baseline="0" dirty="0">
                <a:solidFill>
                  <a:schemeClr val="tx1"/>
                </a:solidFill>
                <a:latin typeface="+mn-lt"/>
                <a:ea typeface="+mn-ea"/>
                <a:cs typeface="+mn-cs"/>
              </a:rPr>
              <a:t>This result was based on an analysis of the queueing dynamics of a relatively</a:t>
            </a:r>
          </a:p>
          <a:p>
            <a:r>
              <a:rPr lang="en-US" sz="1200" b="0" i="0" u="none" strike="noStrike" kern="1200" baseline="0" dirty="0">
                <a:solidFill>
                  <a:schemeClr val="tx1"/>
                </a:solidFill>
                <a:latin typeface="+mn-lt"/>
                <a:ea typeface="+mn-ea"/>
                <a:cs typeface="+mn-cs"/>
              </a:rPr>
              <a:t>small number of TCP flows [</a:t>
            </a:r>
            <a:r>
              <a:rPr lang="en-US" sz="1200" b="0" i="0" u="none" strike="noStrike" kern="1200" baseline="0" dirty="0" err="1">
                <a:solidFill>
                  <a:schemeClr val="tx1"/>
                </a:solidFill>
                <a:latin typeface="+mn-lt"/>
                <a:ea typeface="+mn-ea"/>
                <a:cs typeface="+mn-cs"/>
              </a:rPr>
              <a:t>Villamizar</a:t>
            </a:r>
            <a:r>
              <a:rPr lang="en-US" sz="1200" b="0" i="0" u="none" strike="noStrike" kern="1200" baseline="0">
                <a:solidFill>
                  <a:schemeClr val="tx1"/>
                </a:solidFill>
                <a:latin typeface="+mn-lt"/>
                <a:ea typeface="+mn-ea"/>
                <a:cs typeface="+mn-cs"/>
              </a:rPr>
              <a:t> 1994].</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52165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Random Early Detection</a:t>
            </a:r>
            <a:r>
              <a:rPr lang="en-GB"/>
              <a:t> (RED)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2040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75956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5360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903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614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49075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41</a:t>
            </a:fld>
            <a:endParaRPr lang="en-US"/>
          </a:p>
        </p:txBody>
      </p:sp>
    </p:spTree>
    <p:extLst>
      <p:ext uri="{BB962C8B-B14F-4D97-AF65-F5344CB8AC3E}">
        <p14:creationId xmlns:p14="http://schemas.microsoft.com/office/powerpoint/2010/main" val="29103623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28503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Explicit</a:t>
            </a:r>
            <a:r>
              <a:rPr lang="en-US" baseline="0" dirty="0"/>
              <a:t> cong. Control</a:t>
            </a:r>
          </a:p>
          <a:p>
            <a:r>
              <a:rPr lang="en-US" baseline="0" dirty="0"/>
              <a:t>Internet Control Messaging Protocol (ICMP)</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59485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Section E: Covered (06-12-2021)</a:t>
            </a:r>
          </a:p>
          <a:p>
            <a:r>
              <a:rPr lang="en-US" dirty="0"/>
              <a:t>Section</a:t>
            </a:r>
            <a:r>
              <a:rPr lang="en-US" baseline="0" dirty="0"/>
              <a:t> D: Covered (07-12-2021)</a:t>
            </a:r>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51</a:t>
            </a:fld>
            <a:endParaRPr lang="en-US"/>
          </a:p>
        </p:txBody>
      </p:sp>
    </p:spTree>
    <p:extLst>
      <p:ext uri="{BB962C8B-B14F-4D97-AF65-F5344CB8AC3E}">
        <p14:creationId xmlns:p14="http://schemas.microsoft.com/office/powerpoint/2010/main" val="31602276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59</a:t>
            </a:fld>
            <a:endParaRPr lang="en-US"/>
          </a:p>
        </p:txBody>
      </p:sp>
    </p:spTree>
    <p:extLst>
      <p:ext uri="{BB962C8B-B14F-4D97-AF65-F5344CB8AC3E}">
        <p14:creationId xmlns:p14="http://schemas.microsoft.com/office/powerpoint/2010/main" val="33805918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marR="0" lvl="2" indent="0" algn="l" defTabSz="914400" rtl="0" eaLnBrk="1" fontAlgn="auto" latinLnBrk="0" hangingPunct="1">
              <a:lnSpc>
                <a:spcPct val="100000"/>
              </a:lnSpc>
              <a:spcBef>
                <a:spcPts val="0"/>
              </a:spcBef>
              <a:spcAft>
                <a:spcPts val="0"/>
              </a:spcAft>
              <a:buClrTx/>
              <a:buSzTx/>
              <a:buFontTx/>
              <a:buNone/>
              <a:tabLst/>
              <a:defRPr/>
            </a:pPr>
            <a:r>
              <a:rPr lang="fr-FR" altLang="en-US" dirty="0" err="1"/>
              <a:t>can</a:t>
            </a:r>
            <a:r>
              <a:rPr lang="fr-FR" altLang="en-US" dirty="0"/>
              <a:t> </a:t>
            </a:r>
            <a:r>
              <a:rPr lang="fr-FR" altLang="en-US" dirty="0" err="1"/>
              <a:t>be</a:t>
            </a:r>
            <a:r>
              <a:rPr lang="fr-FR" altLang="en-US" dirty="0"/>
              <a:t> </a:t>
            </a:r>
            <a:r>
              <a:rPr lang="fr-FR" altLang="en-US" dirty="0" err="1"/>
              <a:t>used</a:t>
            </a:r>
            <a:r>
              <a:rPr lang="fr-FR" altLang="en-US" dirty="0"/>
              <a:t> to </a:t>
            </a:r>
            <a:r>
              <a:rPr lang="fr-FR" altLang="en-US" dirty="0" err="1"/>
              <a:t>create</a:t>
            </a:r>
            <a:r>
              <a:rPr lang="fr-FR" altLang="en-US" dirty="0"/>
              <a:t> </a:t>
            </a:r>
            <a:r>
              <a:rPr lang="fr-FR" altLang="en-US" dirty="0" err="1"/>
              <a:t>lethal</a:t>
            </a:r>
            <a:r>
              <a:rPr lang="fr-FR" altLang="en-US" dirty="0"/>
              <a:t> </a:t>
            </a:r>
            <a:r>
              <a:rPr lang="fr-FR" altLang="en-US" dirty="0" err="1"/>
              <a:t>DoS</a:t>
            </a:r>
            <a:r>
              <a:rPr lang="fr-FR" altLang="en-US" dirty="0"/>
              <a:t> </a:t>
            </a:r>
            <a:r>
              <a:rPr lang="fr-FR" altLang="en-US" dirty="0" err="1"/>
              <a:t>attacks</a:t>
            </a:r>
            <a:r>
              <a:rPr lang="fr-FR" altLang="en-US" dirty="0"/>
              <a:t>:</a:t>
            </a:r>
            <a:r>
              <a:rPr lang="fr-FR" altLang="en-US" baseline="0" dirty="0"/>
              <a:t> </a:t>
            </a:r>
            <a:endParaRPr lang="fr-FR" altLang="en-US" dirty="0"/>
          </a:p>
          <a:p>
            <a:pPr lvl="2"/>
            <a:r>
              <a:rPr lang="fr-FR" altLang="en-US" dirty="0"/>
              <a:t>Jolt2, no fragment </a:t>
            </a:r>
            <a:r>
              <a:rPr lang="fr-FR" altLang="en-US" dirty="0" err="1"/>
              <a:t>with</a:t>
            </a:r>
            <a:r>
              <a:rPr lang="fr-FR" altLang="en-US" dirty="0"/>
              <a:t> offset 0</a:t>
            </a:r>
          </a:p>
          <a:p>
            <a:pPr lvl="2"/>
            <a:r>
              <a:rPr lang="fr-FR" altLang="en-US" dirty="0" err="1"/>
              <a:t>send</a:t>
            </a:r>
            <a:r>
              <a:rPr lang="fr-FR" altLang="en-US" dirty="0"/>
              <a:t> </a:t>
            </a:r>
            <a:r>
              <a:rPr lang="fr-FR" altLang="en-US" dirty="0" err="1"/>
              <a:t>overlapping</a:t>
            </a:r>
            <a:r>
              <a:rPr lang="fr-FR" altLang="en-US" dirty="0"/>
              <a:t> IP fragments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Jolt2 is piece of executable code that allows a malicious hacker to fire a</a:t>
            </a:r>
          </a:p>
          <a:p>
            <a:r>
              <a:rPr lang="en-US" sz="1200" b="0" i="0" u="none" strike="noStrike" kern="1200" baseline="0" dirty="0">
                <a:solidFill>
                  <a:schemeClr val="tx1"/>
                </a:solidFill>
                <a:latin typeface="+mn-lt"/>
                <a:ea typeface="+mn-ea"/>
                <a:cs typeface="+mn-cs"/>
              </a:rPr>
              <a:t>stream of illegally sized fragmented packets at a host causing it to consume</a:t>
            </a:r>
          </a:p>
          <a:p>
            <a:r>
              <a:rPr lang="en-US" sz="1200" b="0" i="0" u="none" strike="noStrike" kern="1200" baseline="0" dirty="0">
                <a:solidFill>
                  <a:schemeClr val="tx1"/>
                </a:solidFill>
                <a:latin typeface="+mn-lt"/>
                <a:ea typeface="+mn-ea"/>
                <a:cs typeface="+mn-cs"/>
              </a:rPr>
              <a:t>100% of the CPU resource. The packets are identical, all containing a</a:t>
            </a:r>
          </a:p>
          <a:p>
            <a:r>
              <a:rPr lang="en-US" sz="1200" b="0" i="0" u="none" strike="noStrike" kern="1200" baseline="0" dirty="0">
                <a:solidFill>
                  <a:schemeClr val="tx1"/>
                </a:solidFill>
                <a:latin typeface="+mn-lt"/>
                <a:ea typeface="+mn-ea"/>
                <a:cs typeface="+mn-cs"/>
              </a:rPr>
              <a:t>fragment offset value of 65520. The packets do not need to be sent at a fast</a:t>
            </a:r>
          </a:p>
          <a:p>
            <a:r>
              <a:rPr lang="en-US" sz="1200" b="0" i="0" u="none" strike="noStrike" kern="1200" baseline="0" dirty="0">
                <a:solidFill>
                  <a:schemeClr val="tx1"/>
                </a:solidFill>
                <a:latin typeface="+mn-lt"/>
                <a:ea typeface="+mn-ea"/>
                <a:cs typeface="+mn-cs"/>
              </a:rPr>
              <a:t>rate to have an affect (approx. 150 pack </a:t>
            </a:r>
            <a:r>
              <a:rPr lang="en-US" sz="1200" b="0" i="0" u="none" strike="noStrike" kern="1200" baseline="0" dirty="0" err="1">
                <a:solidFill>
                  <a:schemeClr val="tx1"/>
                </a:solidFill>
                <a:latin typeface="+mn-lt"/>
                <a:ea typeface="+mn-ea"/>
                <a:cs typeface="+mn-cs"/>
              </a:rPr>
              <a:t>ets</a:t>
            </a:r>
            <a:r>
              <a:rPr lang="en-US" sz="1200" b="0" i="0" u="none" strike="noStrike" kern="1200" baseline="0" dirty="0">
                <a:solidFill>
                  <a:schemeClr val="tx1"/>
                </a:solidFill>
                <a:latin typeface="+mn-lt"/>
                <a:ea typeface="+mn-ea"/>
                <a:cs typeface="+mn-cs"/>
              </a:rPr>
              <a:t> per second).</a:t>
            </a:r>
          </a:p>
          <a:p>
            <a:r>
              <a:rPr lang="en-US" sz="1200" b="0" i="0" u="none" strike="noStrike" kern="1200" baseline="0" dirty="0">
                <a:solidFill>
                  <a:schemeClr val="tx1"/>
                </a:solidFill>
                <a:latin typeface="+mn-lt"/>
                <a:ea typeface="+mn-ea"/>
                <a:cs typeface="+mn-cs"/>
              </a:rPr>
              <a:t>The maximum allowed length of a packet is 65535 however when the packet</a:t>
            </a:r>
          </a:p>
          <a:p>
            <a:r>
              <a:rPr lang="en-US" sz="1200" b="0" i="0" u="none" strike="noStrike" kern="1200" baseline="0" dirty="0">
                <a:solidFill>
                  <a:schemeClr val="tx1"/>
                </a:solidFill>
                <a:latin typeface="+mn-lt"/>
                <a:ea typeface="+mn-ea"/>
                <a:cs typeface="+mn-cs"/>
              </a:rPr>
              <a:t>is reassembled the values exceed the legal size (offset + IP header + data)</a:t>
            </a:r>
          </a:p>
          <a:p>
            <a:r>
              <a:rPr lang="en-US" sz="1200" b="0" i="0" u="none" strike="noStrike" kern="1200" baseline="0" dirty="0">
                <a:solidFill>
                  <a:schemeClr val="tx1"/>
                </a:solidFill>
                <a:latin typeface="+mn-lt"/>
                <a:ea typeface="+mn-ea"/>
                <a:cs typeface="+mn-cs"/>
              </a:rPr>
              <a:t>even though it doesn’t actually physically do this. In other words the length of</a:t>
            </a:r>
          </a:p>
          <a:p>
            <a:r>
              <a:rPr lang="en-US" sz="1200" b="0" i="0" u="none" strike="noStrike" kern="1200" baseline="0" dirty="0">
                <a:solidFill>
                  <a:schemeClr val="tx1"/>
                </a:solidFill>
                <a:latin typeface="+mn-lt"/>
                <a:ea typeface="+mn-ea"/>
                <a:cs typeface="+mn-cs"/>
              </a:rPr>
              <a:t>the packet is reported as 68 bytes but the length received is 29 bytes. This</a:t>
            </a:r>
          </a:p>
          <a:p>
            <a:r>
              <a:rPr lang="en-US" sz="1200" b="0" i="0" u="none" strike="noStrike" kern="1200" baseline="0" dirty="0">
                <a:solidFill>
                  <a:schemeClr val="tx1"/>
                </a:solidFill>
                <a:latin typeface="+mn-lt"/>
                <a:ea typeface="+mn-ea"/>
                <a:cs typeface="+mn-cs"/>
              </a:rPr>
              <a:t>exploit only affects systems that have a flaw in the code that performs IP</a:t>
            </a:r>
          </a:p>
          <a:p>
            <a:r>
              <a:rPr lang="en-US" sz="1200" b="0" i="0" u="none" strike="noStrike" kern="1200" baseline="0" dirty="0">
                <a:solidFill>
                  <a:schemeClr val="tx1"/>
                </a:solidFill>
                <a:latin typeface="+mn-lt"/>
                <a:ea typeface="+mn-ea"/>
                <a:cs typeface="+mn-cs"/>
              </a:rPr>
              <a:t>reassembly.</a:t>
            </a:r>
          </a:p>
          <a:p>
            <a:r>
              <a:rPr lang="en-US" sz="1200" b="0" i="0" u="none" strike="noStrike" kern="1200" baseline="0" dirty="0">
                <a:solidFill>
                  <a:schemeClr val="tx1"/>
                </a:solidFill>
                <a:latin typeface="+mn-lt"/>
                <a:ea typeface="+mn-ea"/>
                <a:cs typeface="+mn-cs"/>
              </a:rPr>
              <a:t>The attack lasts as long as the packets are sent to the target .</a:t>
            </a:r>
          </a:p>
          <a:p>
            <a:r>
              <a:rPr lang="en-US" sz="1200" b="0" i="0" u="none" strike="noStrike" kern="1200" baseline="0" dirty="0">
                <a:solidFill>
                  <a:schemeClr val="tx1"/>
                </a:solidFill>
                <a:latin typeface="+mn-lt"/>
                <a:ea typeface="+mn-ea"/>
                <a:cs typeface="+mn-cs"/>
              </a:rPr>
              <a:t>A full analysis of jolt2.c can be found at the following URL:</a:t>
            </a:r>
          </a:p>
          <a:p>
            <a:r>
              <a:rPr lang="en-US" sz="1200" b="0" i="0" u="none" strike="noStrike" kern="1200" baseline="0" dirty="0">
                <a:solidFill>
                  <a:schemeClr val="tx1"/>
                </a:solidFill>
                <a:latin typeface="+mn-lt"/>
                <a:ea typeface="+mn-ea"/>
                <a:cs typeface="+mn-cs"/>
              </a:rPr>
              <a:t>http://packetstormsecurity.nl/papers/general/jolt2.c -analysis.txt</a:t>
            </a:r>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61</a:t>
            </a:fld>
            <a:endParaRPr lang="en-US"/>
          </a:p>
        </p:txBody>
      </p:sp>
    </p:spTree>
    <p:extLst>
      <p:ext uri="{BB962C8B-B14F-4D97-AF65-F5344CB8AC3E}">
        <p14:creationId xmlns:p14="http://schemas.microsoft.com/office/powerpoint/2010/main" val="38297664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Section F</a:t>
            </a:r>
            <a:r>
              <a:rPr lang="en-US" baseline="0" dirty="0"/>
              <a:t> and </a:t>
            </a:r>
            <a:r>
              <a:rPr lang="en-US" baseline="0"/>
              <a:t>G ended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081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Covered</a:t>
            </a:r>
            <a:r>
              <a:rPr lang="en-US" baseline="0" dirty="0"/>
              <a:t> </a:t>
            </a:r>
            <a:r>
              <a:rPr lang="en-US" baseline="0"/>
              <a:t>for Section E: 29-11-2021</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2053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1625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Control </a:t>
            </a:r>
            <a:r>
              <a:rPr lang="en-US" dirty="0"/>
              <a:t>Agents (CA)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2961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2908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3374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088B5F-A0EC-4CFA-B907-6F8F6AAE8DF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6A8080-423F-4EF2-8325-F756662D597C}" type="slidenum">
              <a:rPr kumimoji="0" lang="de-AT"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AT"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0576BCC8-FB37-4175-9C04-115FBAEFD1C7}"/>
              </a:ext>
            </a:extLst>
          </p:cNvPr>
          <p:cNvSpPr>
            <a:spLocks noGrp="1"/>
          </p:cNvSpPr>
          <p:nvPr>
            <p:ph type="body" sz="quarter" idx="11" hasCustomPrompt="1"/>
          </p:nvPr>
        </p:nvSpPr>
        <p:spPr>
          <a:xfrm>
            <a:off x="535941" y="1701588"/>
            <a:ext cx="11120123" cy="719369"/>
          </a:xfrm>
        </p:spPr>
        <p:txBody>
          <a:bodyPr>
            <a:normAutofit/>
          </a:bodyPr>
          <a:lstStyle>
            <a:lvl1pPr marL="0" indent="0" algn="ctr">
              <a:buNone/>
              <a:defRPr sz="2800"/>
            </a:lvl1pPr>
          </a:lstStyle>
          <a:p>
            <a:pPr lvl="0"/>
            <a:r>
              <a:rPr lang="en-US" dirty="0"/>
              <a:t>Thank You all </a:t>
            </a:r>
            <a:endParaRPr lang="en-GB" dirty="0"/>
          </a:p>
        </p:txBody>
      </p:sp>
      <p:sp>
        <p:nvSpPr>
          <p:cNvPr id="8" name="Text Placeholder 6">
            <a:extLst>
              <a:ext uri="{FF2B5EF4-FFF2-40B4-BE49-F238E27FC236}">
                <a16:creationId xmlns:a16="http://schemas.microsoft.com/office/drawing/2014/main" id="{6B5668E4-B5F9-4526-BB51-9AC3A8359555}"/>
              </a:ext>
            </a:extLst>
          </p:cNvPr>
          <p:cNvSpPr>
            <a:spLocks noGrp="1"/>
          </p:cNvSpPr>
          <p:nvPr>
            <p:ph type="body" sz="quarter" idx="12" hasCustomPrompt="1"/>
          </p:nvPr>
        </p:nvSpPr>
        <p:spPr>
          <a:xfrm>
            <a:off x="535941" y="3250433"/>
            <a:ext cx="11120123" cy="719369"/>
          </a:xfrm>
        </p:spPr>
        <p:txBody>
          <a:bodyPr>
            <a:noAutofit/>
          </a:bodyPr>
          <a:lstStyle>
            <a:lvl1pPr marL="273050" indent="-273050" algn="ctr" defTabSz="385753" rtl="0" eaLnBrk="1" latinLnBrk="0" hangingPunct="1">
              <a:lnSpc>
                <a:spcPct val="90000"/>
              </a:lnSpc>
              <a:spcBef>
                <a:spcPts val="422"/>
              </a:spcBef>
              <a:buFont typeface="Wingdings 2" pitchFamily="18" charset="2"/>
              <a:buNone/>
              <a:defRPr lang="en-US" sz="2400" b="0" kern="1200" dirty="0" smtClean="0">
                <a:solidFill>
                  <a:srgbClr val="000000"/>
                </a:solidFill>
                <a:latin typeface="TeXGyreAdventor" charset="0"/>
                <a:ea typeface="Microsoft JhengHei" panose="020B0604030504040204" pitchFamily="34" charset="-120"/>
                <a:cs typeface="+mn-cs"/>
              </a:defRPr>
            </a:lvl1pPr>
            <a:lvl2pPr marL="153591" indent="-153591" algn="ctr" defTabSz="385753" rtl="0" eaLnBrk="1" latinLnBrk="0" hangingPunct="1">
              <a:lnSpc>
                <a:spcPct val="90000"/>
              </a:lnSpc>
              <a:spcBef>
                <a:spcPts val="422"/>
              </a:spcBef>
              <a:buFont typeface="Wingdings 2" pitchFamily="18" charset="2"/>
              <a:buNone/>
              <a:defRPr lang="en-US" sz="2400" b="0" kern="1200" dirty="0">
                <a:solidFill>
                  <a:schemeClr val="tx1"/>
                </a:solidFill>
                <a:latin typeface="TeXGyreAdventor" charset="0"/>
                <a:ea typeface="Microsoft JhengHei" panose="020B0604030504040204" pitchFamily="34" charset="-120"/>
                <a:cs typeface="+mn-cs"/>
              </a:defRPr>
            </a:lvl2pPr>
          </a:lstStyle>
          <a:p>
            <a:pPr marL="273050" indent="-273050" eaLnBrk="1" hangingPunct="1"/>
            <a:r>
              <a:rPr lang="en-US" dirty="0"/>
              <a:t>Text Book</a:t>
            </a:r>
          </a:p>
          <a:p>
            <a:pPr marL="337542" lvl="1" indent="-153591" eaLnBrk="1" hangingPunct="1"/>
            <a:r>
              <a:rPr lang="en-US" sz="1125" dirty="0">
                <a:solidFill>
                  <a:srgbClr val="0070C0"/>
                </a:solidFill>
              </a:rPr>
              <a:t>Starting Out With CPP (7</a:t>
            </a:r>
            <a:r>
              <a:rPr lang="en-US" sz="1125" baseline="30000" dirty="0">
                <a:solidFill>
                  <a:srgbClr val="0070C0"/>
                </a:solidFill>
              </a:rPr>
              <a:t>th </a:t>
            </a:r>
            <a:r>
              <a:rPr lang="en-US" sz="1125" dirty="0">
                <a:solidFill>
                  <a:srgbClr val="0070C0"/>
                </a:solidFill>
              </a:rPr>
              <a:t> or 8</a:t>
            </a:r>
            <a:r>
              <a:rPr lang="en-US" sz="1125" baseline="30000" dirty="0">
                <a:solidFill>
                  <a:srgbClr val="0070C0"/>
                </a:solidFill>
              </a:rPr>
              <a:t>th</a:t>
            </a:r>
            <a:r>
              <a:rPr lang="en-US" sz="1125" dirty="0">
                <a:solidFill>
                  <a:srgbClr val="0070C0"/>
                </a:solidFill>
              </a:rPr>
              <a:t> Edition) By Tony Gaddis (Locally Available)</a:t>
            </a:r>
          </a:p>
        </p:txBody>
      </p:sp>
      <p:sp>
        <p:nvSpPr>
          <p:cNvPr id="10" name="Picture Placeholder 9">
            <a:extLst>
              <a:ext uri="{FF2B5EF4-FFF2-40B4-BE49-F238E27FC236}">
                <a16:creationId xmlns:a16="http://schemas.microsoft.com/office/drawing/2014/main" id="{77676217-97FD-491C-872B-A38CCCAD9A98}"/>
              </a:ext>
            </a:extLst>
          </p:cNvPr>
          <p:cNvSpPr>
            <a:spLocks noGrp="1"/>
          </p:cNvSpPr>
          <p:nvPr>
            <p:ph type="pic" sz="quarter" idx="13"/>
          </p:nvPr>
        </p:nvSpPr>
        <p:spPr>
          <a:xfrm>
            <a:off x="2397129" y="4386269"/>
            <a:ext cx="2343151" cy="2219325"/>
          </a:xfrm>
        </p:spPr>
        <p:txBody>
          <a:bodyPr/>
          <a:lstStyle/>
          <a:p>
            <a:endParaRPr lang="en-GB"/>
          </a:p>
        </p:txBody>
      </p:sp>
      <p:sp>
        <p:nvSpPr>
          <p:cNvPr id="12" name="Picture Placeholder 11">
            <a:extLst>
              <a:ext uri="{FF2B5EF4-FFF2-40B4-BE49-F238E27FC236}">
                <a16:creationId xmlns:a16="http://schemas.microsoft.com/office/drawing/2014/main" id="{E5B71756-46AA-4A8F-BA5C-6D05D9B8620E}"/>
              </a:ext>
            </a:extLst>
          </p:cNvPr>
          <p:cNvSpPr>
            <a:spLocks noGrp="1"/>
          </p:cNvSpPr>
          <p:nvPr>
            <p:ph type="pic" sz="quarter" idx="14"/>
          </p:nvPr>
        </p:nvSpPr>
        <p:spPr>
          <a:xfrm>
            <a:off x="6959605" y="4386269"/>
            <a:ext cx="2343151" cy="2219325"/>
          </a:xfrm>
        </p:spPr>
        <p:txBody>
          <a:bodyPr/>
          <a:lstStyle/>
          <a:p>
            <a:endParaRPr lang="en-GB"/>
          </a:p>
        </p:txBody>
      </p:sp>
    </p:spTree>
    <p:extLst>
      <p:ext uri="{BB962C8B-B14F-4D97-AF65-F5344CB8AC3E}">
        <p14:creationId xmlns:p14="http://schemas.microsoft.com/office/powerpoint/2010/main" val="41799072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ubhan.ullah@nu.edu.pk"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3.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50.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s://fixmycode.github.io/IPFCalc/"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40.jp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lnSpcReduction="10000"/>
          </a:bodyPr>
          <a:lstStyle/>
          <a:p>
            <a:pPr marL="130175" indent="0" algn="ctr">
              <a:lnSpc>
                <a:spcPct val="110000"/>
              </a:lnSpc>
              <a:spcBef>
                <a:spcPct val="0"/>
              </a:spcBef>
              <a:buNone/>
            </a:pPr>
            <a:r>
              <a:rPr lang="en-US" sz="3500" b="1" dirty="0">
                <a:solidFill>
                  <a:srgbClr val="0000A3"/>
                </a:solidFill>
                <a:latin typeface="+mj-lt"/>
                <a:ea typeface="+mj-ea"/>
                <a:cs typeface="Calibri" panose="020F0502020204030204" pitchFamily="34" charset="0"/>
              </a:rPr>
              <a:t>Lectures (Chapter4) </a:t>
            </a:r>
          </a:p>
          <a:p>
            <a:pPr marL="130175" indent="0" algn="ctr">
              <a:lnSpc>
                <a:spcPct val="85000"/>
              </a:lnSpc>
              <a:buNone/>
            </a:pPr>
            <a:r>
              <a:rPr lang="en-US" altLang="en-US" sz="3500" dirty="0">
                <a:solidFill>
                  <a:srgbClr val="000099"/>
                </a:solidFill>
              </a:rPr>
              <a:t>Network Layer: Data Plane</a:t>
            </a:r>
          </a:p>
          <a:p>
            <a:pPr marL="130175" indent="0" algn="ctr">
              <a:buNone/>
            </a:pPr>
            <a:r>
              <a:rPr lang="en-US" sz="3500" dirty="0">
                <a:latin typeface="Calibri" panose="020F0502020204030204" pitchFamily="34" charset="0"/>
                <a:cs typeface="Calibri" panose="020F0502020204030204" pitchFamily="34" charset="0"/>
              </a:rPr>
              <a:t>                           </a:t>
            </a:r>
          </a:p>
          <a:p>
            <a:pPr marL="130175" indent="0" algn="ctr">
              <a:lnSpc>
                <a:spcPct val="110000"/>
              </a:lnSpc>
              <a:spcBef>
                <a:spcPct val="0"/>
              </a:spcBef>
              <a:buNone/>
            </a:pPr>
            <a:r>
              <a:rPr lang="en-US" sz="3500" b="1" dirty="0">
                <a:solidFill>
                  <a:srgbClr val="0000A3"/>
                </a:solidFill>
                <a:latin typeface="+mj-lt"/>
                <a:ea typeface="+mj-ea"/>
                <a:cs typeface="Calibri" panose="020F0502020204030204" pitchFamily="34" charset="0"/>
              </a:rPr>
              <a:t>Subhan Ullah, PhD</a:t>
            </a:r>
          </a:p>
          <a:p>
            <a:pPr marL="130175" indent="0" algn="ctr">
              <a:buNone/>
            </a:pPr>
            <a:r>
              <a:rPr lang="en-US" sz="3300" dirty="0">
                <a:latin typeface="Calibri" panose="020F0502020204030204" pitchFamily="34" charset="0"/>
                <a:cs typeface="Calibri" panose="020F0502020204030204" pitchFamily="34" charset="0"/>
                <a:hlinkClick r:id="rId2"/>
              </a:rPr>
              <a:t>subhan.ullah@nu.edu.pk</a:t>
            </a:r>
            <a:endParaRPr lang="en-US" sz="3300" dirty="0">
              <a:latin typeface="Calibri" panose="020F0502020204030204" pitchFamily="34" charset="0"/>
              <a:cs typeface="Calibri" panose="020F0502020204030204" pitchFamily="34" charset="0"/>
            </a:endParaRPr>
          </a:p>
          <a:p>
            <a:pPr marL="130175" indent="0" algn="ctr">
              <a:buNone/>
            </a:pPr>
            <a:endParaRPr lang="en-US" sz="4600" b="1" dirty="0">
              <a:solidFill>
                <a:srgbClr val="0000A3"/>
              </a:solidFill>
              <a:latin typeface="+mj-lt"/>
              <a:ea typeface="+mj-ea"/>
              <a:cs typeface="Calibri" panose="020F0502020204030204" pitchFamily="34" charset="0"/>
            </a:endParaRPr>
          </a:p>
          <a:p>
            <a:pPr marL="130175" indent="0" algn="ctr">
              <a:lnSpc>
                <a:spcPct val="110000"/>
              </a:lnSpc>
              <a:spcBef>
                <a:spcPct val="0"/>
              </a:spcBef>
              <a:buNone/>
            </a:pPr>
            <a:r>
              <a:rPr lang="en-US" sz="3900" b="1" dirty="0">
                <a:solidFill>
                  <a:srgbClr val="0000A3"/>
                </a:solidFill>
                <a:latin typeface="+mj-lt"/>
                <a:ea typeface="+mj-ea"/>
                <a:cs typeface="Calibri" panose="020F0502020204030204" pitchFamily="34" charset="0"/>
              </a:rPr>
              <a:t>BS(Computer Science) Fall-2024</a:t>
            </a:r>
            <a:endParaRPr lang="en-GB" sz="3900" b="1" dirty="0">
              <a:solidFill>
                <a:srgbClr val="0000A3"/>
              </a:solidFill>
              <a:latin typeface="+mj-lt"/>
              <a:ea typeface="+mj-ea"/>
              <a:cs typeface="Calibri" panose="020F0502020204030204" pitchFamily="34" charset="0"/>
            </a:endParaRPr>
          </a:p>
          <a:p>
            <a:pPr marL="130175" indent="0" algn="ctr">
              <a:buNone/>
            </a:pPr>
            <a:endParaRPr lang="en-US" dirty="0"/>
          </a:p>
        </p:txBody>
      </p:sp>
      <p:sp>
        <p:nvSpPr>
          <p:cNvPr id="6" name="Title 5"/>
          <p:cNvSpPr>
            <a:spLocks noGrp="1"/>
          </p:cNvSpPr>
          <p:nvPr>
            <p:ph type="title"/>
          </p:nvPr>
        </p:nvSpPr>
        <p:spPr/>
        <p:txBody>
          <a:bodyPr>
            <a:normAutofit/>
          </a:bodyPr>
          <a:lstStyle/>
          <a:p>
            <a:pPr algn="ctr"/>
            <a:r>
              <a:rPr lang="en-US" sz="5400" u="sng" dirty="0"/>
              <a:t>Computer Networks </a:t>
            </a:r>
          </a:p>
        </p:txBody>
      </p:sp>
      <p:pic>
        <p:nvPicPr>
          <p:cNvPr id="9" name="Picture 8" descr="A close up of a logo&#10;&#10;Description automatically generated">
            <a:extLst>
              <a:ext uri="{FF2B5EF4-FFF2-40B4-BE49-F238E27FC236}">
                <a16:creationId xmlns:a16="http://schemas.microsoft.com/office/drawing/2014/main" id="{DB104364-806D-4D0B-BACF-04FC83E27E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9240" y="451821"/>
            <a:ext cx="2194560" cy="548640"/>
          </a:xfrm>
          <a:prstGeom prst="rect">
            <a:avLst/>
          </a:prstGeom>
        </p:spPr>
      </p:pic>
      <p:pic>
        <p:nvPicPr>
          <p:cNvPr id="10" name="Picture 9">
            <a:extLst>
              <a:ext uri="{FF2B5EF4-FFF2-40B4-BE49-F238E27FC236}">
                <a16:creationId xmlns:a16="http://schemas.microsoft.com/office/drawing/2014/main" id="{17A1AC7E-78F7-4460-B8BA-207FE0CD5C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51505"/>
            <a:ext cx="2194561" cy="548640"/>
          </a:xfrm>
          <a:prstGeom prst="rect">
            <a:avLst/>
          </a:prstGeom>
        </p:spPr>
      </p:pic>
      <p:sp>
        <p:nvSpPr>
          <p:cNvPr id="8" name="Slide Number Placeholder 2">
            <a:extLst>
              <a:ext uri="{FF2B5EF4-FFF2-40B4-BE49-F238E27FC236}">
                <a16:creationId xmlns:a16="http://schemas.microsoft.com/office/drawing/2014/main" id="{807E4337-A925-084B-B48F-23146A4A73A1}"/>
              </a:ext>
            </a:extLst>
          </p:cNvPr>
          <p:cNvSpPr>
            <a:spLocks noGrp="1"/>
          </p:cNvSpPr>
          <p:nvPr>
            <p:ph type="sldNum" sz="quarter" idx="4"/>
          </p:nvPr>
        </p:nvSpPr>
        <p:spPr>
          <a:xfrm>
            <a:off x="9219616" y="6443089"/>
            <a:ext cx="2743200" cy="365125"/>
          </a:xfrm>
        </p:spPr>
        <p:txBody>
          <a:bodyPr/>
          <a:lstStyle/>
          <a:p>
            <a:r>
              <a:rPr lang="en-US" dirty="0"/>
              <a:t>Transport Layer: 3-1</a:t>
            </a:r>
          </a:p>
        </p:txBody>
      </p:sp>
    </p:spTree>
    <p:extLst>
      <p:ext uri="{BB962C8B-B14F-4D97-AF65-F5344CB8AC3E}">
        <p14:creationId xmlns:p14="http://schemas.microsoft.com/office/powerpoint/2010/main" val="518897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Network-layer service model</a:t>
            </a:r>
          </a:p>
        </p:txBody>
      </p:sp>
      <p:sp>
        <p:nvSpPr>
          <p:cNvPr id="9" name="Text Box 3">
            <a:extLst>
              <a:ext uri="{FF2B5EF4-FFF2-40B4-BE49-F238E27FC236}">
                <a16:creationId xmlns:a16="http://schemas.microsoft.com/office/drawing/2014/main" id="{84FBF14F-DE77-E447-8427-3CD2253600C3}"/>
              </a:ext>
            </a:extLst>
          </p:cNvPr>
          <p:cNvSpPr txBox="1">
            <a:spLocks noChangeArrowheads="1"/>
          </p:cNvSpPr>
          <p:nvPr/>
        </p:nvSpPr>
        <p:spPr bwMode="auto">
          <a:xfrm>
            <a:off x="549795" y="1745078"/>
            <a:ext cx="1552092"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Architecture</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0" name="Text Box 4">
            <a:extLst>
              <a:ext uri="{FF2B5EF4-FFF2-40B4-BE49-F238E27FC236}">
                <a16:creationId xmlns:a16="http://schemas.microsoft.com/office/drawing/2014/main" id="{4AA65A7D-5684-5446-97C1-4142D3B3DC32}"/>
              </a:ext>
            </a:extLst>
          </p:cNvPr>
          <p:cNvSpPr txBox="1">
            <a:spLocks noChangeArrowheads="1"/>
          </p:cNvSpPr>
          <p:nvPr/>
        </p:nvSpPr>
        <p:spPr bwMode="auto">
          <a:xfrm>
            <a:off x="2453424" y="1760576"/>
            <a:ext cx="2645518" cy="391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best effort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Available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Intserv</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Guaranteed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1633</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100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Diffserv</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2475</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 name="Text Box 5">
            <a:extLst>
              <a:ext uri="{FF2B5EF4-FFF2-40B4-BE49-F238E27FC236}">
                <a16:creationId xmlns:a16="http://schemas.microsoft.com/office/drawing/2014/main" id="{1C34DAB8-6802-8B4D-80C7-80C914B6F4A9}"/>
              </a:ext>
            </a:extLst>
          </p:cNvPr>
          <p:cNvSpPr txBox="1">
            <a:spLocks noChangeArrowheads="1"/>
          </p:cNvSpPr>
          <p:nvPr/>
        </p:nvSpPr>
        <p:spPr bwMode="auto">
          <a:xfrm>
            <a:off x="5253925" y="2071348"/>
            <a:ext cx="2137764"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Bandwidth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Guaranteed min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possible</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 name="Text Box 11">
            <a:extLst>
              <a:ext uri="{FF2B5EF4-FFF2-40B4-BE49-F238E27FC236}">
                <a16:creationId xmlns:a16="http://schemas.microsoft.com/office/drawing/2014/main" id="{12C01AE2-D81C-9142-9900-6735E4EC6989}"/>
              </a:ext>
            </a:extLst>
          </p:cNvPr>
          <p:cNvSpPr txBox="1">
            <a:spLocks noChangeArrowheads="1"/>
          </p:cNvSpPr>
          <p:nvPr/>
        </p:nvSpPr>
        <p:spPr bwMode="auto">
          <a:xfrm>
            <a:off x="7310368" y="2071348"/>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Loss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 name="Text Box 12">
            <a:extLst>
              <a:ext uri="{FF2B5EF4-FFF2-40B4-BE49-F238E27FC236}">
                <a16:creationId xmlns:a16="http://schemas.microsoft.com/office/drawing/2014/main" id="{215F45F4-0755-7644-85E6-6394DB1A3372}"/>
              </a:ext>
            </a:extLst>
          </p:cNvPr>
          <p:cNvSpPr txBox="1">
            <a:spLocks noChangeArrowheads="1"/>
          </p:cNvSpPr>
          <p:nvPr/>
        </p:nvSpPr>
        <p:spPr bwMode="auto">
          <a:xfrm>
            <a:off x="8483715" y="2080873"/>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4" name="Text Box 13">
            <a:extLst>
              <a:ext uri="{FF2B5EF4-FFF2-40B4-BE49-F238E27FC236}">
                <a16:creationId xmlns:a16="http://schemas.microsoft.com/office/drawing/2014/main" id="{51E1E123-2FC9-9A4C-AB30-DF20C3EA339F}"/>
              </a:ext>
            </a:extLst>
          </p:cNvPr>
          <p:cNvSpPr txBox="1">
            <a:spLocks noChangeArrowheads="1"/>
          </p:cNvSpPr>
          <p:nvPr/>
        </p:nvSpPr>
        <p:spPr bwMode="auto">
          <a:xfrm>
            <a:off x="9712924" y="2080873"/>
            <a:ext cx="946221"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 name="Line 19">
            <a:extLst>
              <a:ext uri="{FF2B5EF4-FFF2-40B4-BE49-F238E27FC236}">
                <a16:creationId xmlns:a16="http://schemas.microsoft.com/office/drawing/2014/main" id="{D3EFDF3E-E1B2-6442-9107-4885BC9E5F19}"/>
              </a:ext>
            </a:extLst>
          </p:cNvPr>
          <p:cNvSpPr>
            <a:spLocks noChangeShapeType="1"/>
          </p:cNvSpPr>
          <p:nvPr/>
        </p:nvSpPr>
        <p:spPr bwMode="auto">
          <a:xfrm>
            <a:off x="1070632" y="2577761"/>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Line 19">
            <a:extLst>
              <a:ext uri="{FF2B5EF4-FFF2-40B4-BE49-F238E27FC236}">
                <a16:creationId xmlns:a16="http://schemas.microsoft.com/office/drawing/2014/main" id="{32B4DD15-8EEC-9B42-A7A0-C871C28FD81C}"/>
              </a:ext>
            </a:extLst>
          </p:cNvPr>
          <p:cNvSpPr>
            <a:spLocks noChangeShapeType="1"/>
          </p:cNvSpPr>
          <p:nvPr/>
        </p:nvSpPr>
        <p:spPr bwMode="auto">
          <a:xfrm>
            <a:off x="1068049" y="321060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Line 19">
            <a:extLst>
              <a:ext uri="{FF2B5EF4-FFF2-40B4-BE49-F238E27FC236}">
                <a16:creationId xmlns:a16="http://schemas.microsoft.com/office/drawing/2014/main" id="{0C2B32CB-160C-1949-B26F-AEE112AAA5CE}"/>
              </a:ext>
            </a:extLst>
          </p:cNvPr>
          <p:cNvSpPr>
            <a:spLocks noChangeShapeType="1"/>
          </p:cNvSpPr>
          <p:nvPr/>
        </p:nvSpPr>
        <p:spPr bwMode="auto">
          <a:xfrm>
            <a:off x="1065466" y="3827958"/>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Line 19">
            <a:extLst>
              <a:ext uri="{FF2B5EF4-FFF2-40B4-BE49-F238E27FC236}">
                <a16:creationId xmlns:a16="http://schemas.microsoft.com/office/drawing/2014/main" id="{E012B3C4-5F72-A141-A441-ADA6CA97A556}"/>
              </a:ext>
            </a:extLst>
          </p:cNvPr>
          <p:cNvSpPr>
            <a:spLocks noChangeShapeType="1"/>
          </p:cNvSpPr>
          <p:nvPr/>
        </p:nvSpPr>
        <p:spPr bwMode="auto">
          <a:xfrm>
            <a:off x="1062883" y="4445307"/>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19">
            <a:extLst>
              <a:ext uri="{FF2B5EF4-FFF2-40B4-BE49-F238E27FC236}">
                <a16:creationId xmlns:a16="http://schemas.microsoft.com/office/drawing/2014/main" id="{BF483ABF-DBE0-BF4B-94C9-E7D0F188F4AC}"/>
              </a:ext>
            </a:extLst>
          </p:cNvPr>
          <p:cNvSpPr>
            <a:spLocks noChangeShapeType="1"/>
          </p:cNvSpPr>
          <p:nvPr/>
        </p:nvSpPr>
        <p:spPr bwMode="auto">
          <a:xfrm>
            <a:off x="1075798" y="521763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76539A4-4744-8842-8ED2-36EF0B5DAA55}"/>
              </a:ext>
            </a:extLst>
          </p:cNvPr>
          <p:cNvSpPr/>
          <p:nvPr/>
        </p:nvSpPr>
        <p:spPr>
          <a:xfrm>
            <a:off x="821410" y="3093349"/>
            <a:ext cx="10120393" cy="2904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Line 16">
            <a:extLst>
              <a:ext uri="{FF2B5EF4-FFF2-40B4-BE49-F238E27FC236}">
                <a16:creationId xmlns:a16="http://schemas.microsoft.com/office/drawing/2014/main" id="{B1FE5F6C-026F-0544-9F5F-295E95B4FC3A}"/>
              </a:ext>
            </a:extLst>
          </p:cNvPr>
          <p:cNvSpPr>
            <a:spLocks noChangeShapeType="1"/>
          </p:cNvSpPr>
          <p:nvPr/>
        </p:nvSpPr>
        <p:spPr bwMode="auto">
          <a:xfrm flipV="1">
            <a:off x="5315919" y="2007768"/>
            <a:ext cx="5362413"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B777822C-9D57-814F-877A-2273D1202ED7}"/>
              </a:ext>
            </a:extLst>
          </p:cNvPr>
          <p:cNvGrpSpPr/>
          <p:nvPr/>
        </p:nvGrpSpPr>
        <p:grpSpPr>
          <a:xfrm>
            <a:off x="1859797" y="3440624"/>
            <a:ext cx="8105613" cy="2557221"/>
            <a:chOff x="852407" y="3270142"/>
            <a:chExt cx="8105613" cy="2557221"/>
          </a:xfrm>
        </p:grpSpPr>
        <p:sp>
          <p:nvSpPr>
            <p:cNvPr id="28" name="TextBox 27">
              <a:extLst>
                <a:ext uri="{FF2B5EF4-FFF2-40B4-BE49-F238E27FC236}">
                  <a16:creationId xmlns:a16="http://schemas.microsoft.com/office/drawing/2014/main" id="{828EFD12-C61D-5143-AE81-9D893932CA81}"/>
                </a:ext>
              </a:extLst>
            </p:cNvPr>
            <p:cNvSpPr txBox="1"/>
            <p:nvPr/>
          </p:nvSpPr>
          <p:spPr>
            <a:xfrm>
              <a:off x="1175287" y="3794500"/>
              <a:ext cx="7516160" cy="18158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0013A3"/>
                  </a:solidFill>
                  <a:effectLst/>
                  <a:uLnTx/>
                  <a:uFillTx/>
                  <a:latin typeface="Calibri" panose="020F0502020204030204"/>
                  <a:ea typeface="+mn-ea"/>
                  <a:cs typeface="+mn-cs"/>
                </a:rPr>
                <a:t>No</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guarantees on</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pPr marL="866775" marR="0" lvl="1" indent="-409575"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successful</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datagram delivery to destination</a:t>
              </a:r>
            </a:p>
            <a:p>
              <a:pPr marL="866775" marR="0" lvl="1" indent="-409575"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timing or order of delivery</a:t>
              </a:r>
            </a:p>
            <a:p>
              <a:pPr marL="866775" marR="0" lvl="1" indent="-409575"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bandwidth available to end-end flow</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78D0C32C-957E-6540-8CA6-963771BBE837}"/>
                </a:ext>
              </a:extLst>
            </p:cNvPr>
            <p:cNvSpPr/>
            <p:nvPr/>
          </p:nvSpPr>
          <p:spPr>
            <a:xfrm>
              <a:off x="852407" y="3502617"/>
              <a:ext cx="8105613" cy="2324746"/>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11B64E3-F240-2E4A-9BB4-1C9FDFBB21EA}"/>
                </a:ext>
              </a:extLst>
            </p:cNvPr>
            <p:cNvSpPr txBox="1"/>
            <p:nvPr/>
          </p:nvSpPr>
          <p:spPr>
            <a:xfrm>
              <a:off x="1100380" y="3270142"/>
              <a:ext cx="5474191" cy="52322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Internet  “best effort” service model</a:t>
              </a:r>
            </a:p>
          </p:txBody>
        </p:sp>
      </p:grpSp>
      <p:sp>
        <p:nvSpPr>
          <p:cNvPr id="29" name="Text Box 15">
            <a:extLst>
              <a:ext uri="{FF2B5EF4-FFF2-40B4-BE49-F238E27FC236}">
                <a16:creationId xmlns:a16="http://schemas.microsoft.com/office/drawing/2014/main" id="{9BD70DA9-3274-304C-A354-2FF885CD2536}"/>
              </a:ext>
            </a:extLst>
          </p:cNvPr>
          <p:cNvSpPr txBox="1">
            <a:spLocks noChangeArrowheads="1"/>
          </p:cNvSpPr>
          <p:nvPr/>
        </p:nvSpPr>
        <p:spPr bwMode="auto">
          <a:xfrm>
            <a:off x="5778457" y="1566819"/>
            <a:ext cx="45688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Qu</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ality</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of Service (QoS) Guarantees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1" name="Slide Number Placeholder 4">
            <a:extLst>
              <a:ext uri="{FF2B5EF4-FFF2-40B4-BE49-F238E27FC236}">
                <a16:creationId xmlns:a16="http://schemas.microsoft.com/office/drawing/2014/main" id="{CC41D844-4BFF-004B-B364-1106DEFC8A1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10</a:t>
            </a:fld>
            <a:endParaRPr lang="en-US" dirty="0"/>
          </a:p>
        </p:txBody>
      </p:sp>
    </p:spTree>
    <p:extLst>
      <p:ext uri="{BB962C8B-B14F-4D97-AF65-F5344CB8AC3E}">
        <p14:creationId xmlns:p14="http://schemas.microsoft.com/office/powerpoint/2010/main" val="78934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Network-layer service model</a:t>
            </a:r>
          </a:p>
        </p:txBody>
      </p:sp>
      <p:sp>
        <p:nvSpPr>
          <p:cNvPr id="9" name="Text Box 3">
            <a:extLst>
              <a:ext uri="{FF2B5EF4-FFF2-40B4-BE49-F238E27FC236}">
                <a16:creationId xmlns:a16="http://schemas.microsoft.com/office/drawing/2014/main" id="{84FBF14F-DE77-E447-8427-3CD2253600C3}"/>
              </a:ext>
            </a:extLst>
          </p:cNvPr>
          <p:cNvSpPr txBox="1">
            <a:spLocks noChangeArrowheads="1"/>
          </p:cNvSpPr>
          <p:nvPr/>
        </p:nvSpPr>
        <p:spPr bwMode="auto">
          <a:xfrm>
            <a:off x="549795" y="1745078"/>
            <a:ext cx="1552092"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Architecture</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0" name="Text Box 4">
            <a:extLst>
              <a:ext uri="{FF2B5EF4-FFF2-40B4-BE49-F238E27FC236}">
                <a16:creationId xmlns:a16="http://schemas.microsoft.com/office/drawing/2014/main" id="{4AA65A7D-5684-5446-97C1-4142D3B3DC32}"/>
              </a:ext>
            </a:extLst>
          </p:cNvPr>
          <p:cNvSpPr txBox="1">
            <a:spLocks noChangeArrowheads="1"/>
          </p:cNvSpPr>
          <p:nvPr/>
        </p:nvSpPr>
        <p:spPr bwMode="auto">
          <a:xfrm>
            <a:off x="2453424" y="1760576"/>
            <a:ext cx="2645518" cy="391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best effort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Available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Intserv</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Guaranteed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1633</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100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Diffserv</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2475</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 name="Text Box 5">
            <a:extLst>
              <a:ext uri="{FF2B5EF4-FFF2-40B4-BE49-F238E27FC236}">
                <a16:creationId xmlns:a16="http://schemas.microsoft.com/office/drawing/2014/main" id="{1C34DAB8-6802-8B4D-80C7-80C914B6F4A9}"/>
              </a:ext>
            </a:extLst>
          </p:cNvPr>
          <p:cNvSpPr txBox="1">
            <a:spLocks noChangeArrowheads="1"/>
          </p:cNvSpPr>
          <p:nvPr/>
        </p:nvSpPr>
        <p:spPr bwMode="auto">
          <a:xfrm>
            <a:off x="5253925" y="2071348"/>
            <a:ext cx="2137764"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Bandwidth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Guaranteed min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possible</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 name="Text Box 11">
            <a:extLst>
              <a:ext uri="{FF2B5EF4-FFF2-40B4-BE49-F238E27FC236}">
                <a16:creationId xmlns:a16="http://schemas.microsoft.com/office/drawing/2014/main" id="{12C01AE2-D81C-9142-9900-6735E4EC6989}"/>
              </a:ext>
            </a:extLst>
          </p:cNvPr>
          <p:cNvSpPr txBox="1">
            <a:spLocks noChangeArrowheads="1"/>
          </p:cNvSpPr>
          <p:nvPr/>
        </p:nvSpPr>
        <p:spPr bwMode="auto">
          <a:xfrm>
            <a:off x="7310368" y="2071348"/>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Loss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 name="Text Box 12">
            <a:extLst>
              <a:ext uri="{FF2B5EF4-FFF2-40B4-BE49-F238E27FC236}">
                <a16:creationId xmlns:a16="http://schemas.microsoft.com/office/drawing/2014/main" id="{215F45F4-0755-7644-85E6-6394DB1A3372}"/>
              </a:ext>
            </a:extLst>
          </p:cNvPr>
          <p:cNvSpPr txBox="1">
            <a:spLocks noChangeArrowheads="1"/>
          </p:cNvSpPr>
          <p:nvPr/>
        </p:nvSpPr>
        <p:spPr bwMode="auto">
          <a:xfrm>
            <a:off x="8483715" y="2080873"/>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4" name="Text Box 13">
            <a:extLst>
              <a:ext uri="{FF2B5EF4-FFF2-40B4-BE49-F238E27FC236}">
                <a16:creationId xmlns:a16="http://schemas.microsoft.com/office/drawing/2014/main" id="{51E1E123-2FC9-9A4C-AB30-DF20C3EA339F}"/>
              </a:ext>
            </a:extLst>
          </p:cNvPr>
          <p:cNvSpPr txBox="1">
            <a:spLocks noChangeArrowheads="1"/>
          </p:cNvSpPr>
          <p:nvPr/>
        </p:nvSpPr>
        <p:spPr bwMode="auto">
          <a:xfrm>
            <a:off x="9712924" y="2080873"/>
            <a:ext cx="946221"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6" name="Text Box 15">
            <a:extLst>
              <a:ext uri="{FF2B5EF4-FFF2-40B4-BE49-F238E27FC236}">
                <a16:creationId xmlns:a16="http://schemas.microsoft.com/office/drawing/2014/main" id="{479EAFF1-C146-F24F-9503-6BE4EF35EFE9}"/>
              </a:ext>
            </a:extLst>
          </p:cNvPr>
          <p:cNvSpPr txBox="1">
            <a:spLocks noChangeArrowheads="1"/>
          </p:cNvSpPr>
          <p:nvPr/>
        </p:nvSpPr>
        <p:spPr bwMode="auto">
          <a:xfrm>
            <a:off x="5778457" y="1566819"/>
            <a:ext cx="45688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Qu</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ality</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of Service (QoS) Guarantees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7" name="Line 16">
            <a:extLst>
              <a:ext uri="{FF2B5EF4-FFF2-40B4-BE49-F238E27FC236}">
                <a16:creationId xmlns:a16="http://schemas.microsoft.com/office/drawing/2014/main" id="{A7360785-A1D9-E240-8C62-5B61E714BE89}"/>
              </a:ext>
            </a:extLst>
          </p:cNvPr>
          <p:cNvSpPr>
            <a:spLocks noChangeShapeType="1"/>
          </p:cNvSpPr>
          <p:nvPr/>
        </p:nvSpPr>
        <p:spPr bwMode="auto">
          <a:xfrm flipV="1">
            <a:off x="5315919" y="2007768"/>
            <a:ext cx="5362413"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Line 19">
            <a:extLst>
              <a:ext uri="{FF2B5EF4-FFF2-40B4-BE49-F238E27FC236}">
                <a16:creationId xmlns:a16="http://schemas.microsoft.com/office/drawing/2014/main" id="{D3EFDF3E-E1B2-6442-9107-4885BC9E5F19}"/>
              </a:ext>
            </a:extLst>
          </p:cNvPr>
          <p:cNvSpPr>
            <a:spLocks noChangeShapeType="1"/>
          </p:cNvSpPr>
          <p:nvPr/>
        </p:nvSpPr>
        <p:spPr bwMode="auto">
          <a:xfrm>
            <a:off x="1070632" y="2577761"/>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Line 19">
            <a:extLst>
              <a:ext uri="{FF2B5EF4-FFF2-40B4-BE49-F238E27FC236}">
                <a16:creationId xmlns:a16="http://schemas.microsoft.com/office/drawing/2014/main" id="{32B4DD15-8EEC-9B42-A7A0-C871C28FD81C}"/>
              </a:ext>
            </a:extLst>
          </p:cNvPr>
          <p:cNvSpPr>
            <a:spLocks noChangeShapeType="1"/>
          </p:cNvSpPr>
          <p:nvPr/>
        </p:nvSpPr>
        <p:spPr bwMode="auto">
          <a:xfrm>
            <a:off x="1068049" y="321060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Line 19">
            <a:extLst>
              <a:ext uri="{FF2B5EF4-FFF2-40B4-BE49-F238E27FC236}">
                <a16:creationId xmlns:a16="http://schemas.microsoft.com/office/drawing/2014/main" id="{0C2B32CB-160C-1949-B26F-AEE112AAA5CE}"/>
              </a:ext>
            </a:extLst>
          </p:cNvPr>
          <p:cNvSpPr>
            <a:spLocks noChangeShapeType="1"/>
          </p:cNvSpPr>
          <p:nvPr/>
        </p:nvSpPr>
        <p:spPr bwMode="auto">
          <a:xfrm>
            <a:off x="1065466" y="3827958"/>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Line 19">
            <a:extLst>
              <a:ext uri="{FF2B5EF4-FFF2-40B4-BE49-F238E27FC236}">
                <a16:creationId xmlns:a16="http://schemas.microsoft.com/office/drawing/2014/main" id="{E012B3C4-5F72-A141-A441-ADA6CA97A556}"/>
              </a:ext>
            </a:extLst>
          </p:cNvPr>
          <p:cNvSpPr>
            <a:spLocks noChangeShapeType="1"/>
          </p:cNvSpPr>
          <p:nvPr/>
        </p:nvSpPr>
        <p:spPr bwMode="auto">
          <a:xfrm>
            <a:off x="1062883" y="4445307"/>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19">
            <a:extLst>
              <a:ext uri="{FF2B5EF4-FFF2-40B4-BE49-F238E27FC236}">
                <a16:creationId xmlns:a16="http://schemas.microsoft.com/office/drawing/2014/main" id="{BF483ABF-DBE0-BF4B-94C9-E7D0F188F4AC}"/>
              </a:ext>
            </a:extLst>
          </p:cNvPr>
          <p:cNvSpPr>
            <a:spLocks noChangeShapeType="1"/>
          </p:cNvSpPr>
          <p:nvPr/>
        </p:nvSpPr>
        <p:spPr bwMode="auto">
          <a:xfrm>
            <a:off x="1075798" y="521763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Slide Number Placeholder 4">
            <a:extLst>
              <a:ext uri="{FF2B5EF4-FFF2-40B4-BE49-F238E27FC236}">
                <a16:creationId xmlns:a16="http://schemas.microsoft.com/office/drawing/2014/main" id="{34A31A66-AE43-4140-AE73-7F9488AFC116}"/>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11</a:t>
            </a:fld>
            <a:endParaRPr lang="en-US" dirty="0"/>
          </a:p>
        </p:txBody>
      </p:sp>
    </p:spTree>
    <p:extLst>
      <p:ext uri="{BB962C8B-B14F-4D97-AF65-F5344CB8AC3E}">
        <p14:creationId xmlns:p14="http://schemas.microsoft.com/office/powerpoint/2010/main" val="295485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Reflections on best-effort service:</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848755" y="1399565"/>
            <a:ext cx="10836967" cy="4691268"/>
          </a:xfrm>
        </p:spPr>
        <p:txBody>
          <a:bodyPr>
            <a:normAutofit/>
          </a:bodyPr>
          <a:lstStyle/>
          <a:p>
            <a:pPr>
              <a:buFont typeface="Wingdings" charset="2"/>
              <a:buChar char="§"/>
              <a:defRPr/>
            </a:pPr>
            <a:r>
              <a:rPr lang="en-US" dirty="0">
                <a:solidFill>
                  <a:srgbClr val="0013A3"/>
                </a:solidFill>
              </a:rPr>
              <a:t>simplicity of mechanism </a:t>
            </a:r>
            <a:r>
              <a:rPr lang="en-US" dirty="0"/>
              <a:t>has allowed Internet to be widely deployed adopted</a:t>
            </a:r>
          </a:p>
          <a:p>
            <a:pPr>
              <a:buFont typeface="Wingdings" charset="2"/>
              <a:buChar char="§"/>
              <a:defRPr/>
            </a:pPr>
            <a:r>
              <a:rPr lang="en-US" dirty="0"/>
              <a:t>sufficient </a:t>
            </a:r>
            <a:r>
              <a:rPr lang="en-US" dirty="0">
                <a:solidFill>
                  <a:srgbClr val="0013A3"/>
                </a:solidFill>
              </a:rPr>
              <a:t>provisioning of bandwidth</a:t>
            </a:r>
            <a:r>
              <a:rPr lang="en-US" dirty="0"/>
              <a:t> allows performance of real-time applications (e.g., interactive voice, video) to be “good enough” for “most of the time”</a:t>
            </a:r>
          </a:p>
          <a:p>
            <a:pPr>
              <a:buFont typeface="Wingdings" charset="2"/>
              <a:buChar char="§"/>
              <a:defRPr/>
            </a:pPr>
            <a:r>
              <a:rPr lang="en-US" dirty="0">
                <a:solidFill>
                  <a:srgbClr val="0013A3"/>
                </a:solidFill>
              </a:rPr>
              <a:t>replicated, application-layer distributed services </a:t>
            </a:r>
            <a:r>
              <a:rPr lang="en-US" dirty="0"/>
              <a:t>(datacenters, content distribution networks) connecting close to clients’ networks, allow services to be provided from multiple locations</a:t>
            </a:r>
          </a:p>
          <a:p>
            <a:pPr>
              <a:buFont typeface="Wingdings" charset="2"/>
              <a:buChar char="§"/>
              <a:defRPr/>
            </a:pPr>
            <a:r>
              <a:rPr lang="en-US" dirty="0"/>
              <a:t>congestion control of “elastic” services helps</a:t>
            </a:r>
          </a:p>
          <a:p>
            <a:pPr marL="130175" indent="0">
              <a:buNone/>
            </a:pPr>
            <a:endParaRPr lang="en-US" dirty="0"/>
          </a:p>
        </p:txBody>
      </p:sp>
      <p:sp>
        <p:nvSpPr>
          <p:cNvPr id="7" name="TextBox 6">
            <a:extLst>
              <a:ext uri="{FF2B5EF4-FFF2-40B4-BE49-F238E27FC236}">
                <a16:creationId xmlns:a16="http://schemas.microsoft.com/office/drawing/2014/main" id="{A62B6DB3-9428-AA4F-A9F0-FA024E48D16D}"/>
              </a:ext>
            </a:extLst>
          </p:cNvPr>
          <p:cNvSpPr txBox="1"/>
          <p:nvPr/>
        </p:nvSpPr>
        <p:spPr>
          <a:xfrm flipH="1">
            <a:off x="1131375" y="5749871"/>
            <a:ext cx="1010489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It’s hard to argue with success of best-effort service model </a:t>
            </a:r>
          </a:p>
        </p:txBody>
      </p:sp>
      <p:sp>
        <p:nvSpPr>
          <p:cNvPr id="5" name="Slide Number Placeholder 4">
            <a:extLst>
              <a:ext uri="{FF2B5EF4-FFF2-40B4-BE49-F238E27FC236}">
                <a16:creationId xmlns:a16="http://schemas.microsoft.com/office/drawing/2014/main" id="{F7F6B907-925A-7C4B-8121-37A5FA8A6BE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12</a:t>
            </a:fld>
            <a:endParaRPr lang="en-US" dirty="0"/>
          </a:p>
        </p:txBody>
      </p:sp>
    </p:spTree>
    <p:extLst>
      <p:ext uri="{BB962C8B-B14F-4D97-AF65-F5344CB8AC3E}">
        <p14:creationId xmlns:p14="http://schemas.microsoft.com/office/powerpoint/2010/main" val="46218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13</a:t>
            </a:fld>
            <a:endParaRPr lang="en-US" dirty="0"/>
          </a:p>
        </p:txBody>
      </p:sp>
    </p:spTree>
    <p:extLst>
      <p:ext uri="{BB962C8B-B14F-4D97-AF65-F5344CB8AC3E}">
        <p14:creationId xmlns:p14="http://schemas.microsoft.com/office/powerpoint/2010/main" val="801550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Router architecture overview</a:t>
            </a:r>
            <a:endParaRPr lang="en-US" sz="4800"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874641" y="1443590"/>
            <a:ext cx="10787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high-level view of generic router architecture:</a:t>
            </a:r>
          </a:p>
        </p:txBody>
      </p:sp>
      <p:grpSp>
        <p:nvGrpSpPr>
          <p:cNvPr id="11" name="Group 60">
            <a:extLst>
              <a:ext uri="{FF2B5EF4-FFF2-40B4-BE49-F238E27FC236}">
                <a16:creationId xmlns:a16="http://schemas.microsoft.com/office/drawing/2014/main" id="{BFA21CC6-3BDD-0546-BF9B-53F12E412143}"/>
              </a:ext>
            </a:extLst>
          </p:cNvPr>
          <p:cNvGrpSpPr>
            <a:grpSpLocks/>
          </p:cNvGrpSpPr>
          <p:nvPr/>
        </p:nvGrpSpPr>
        <p:grpSpPr bwMode="auto">
          <a:xfrm>
            <a:off x="4324902" y="3466272"/>
            <a:ext cx="1609725" cy="2343150"/>
            <a:chOff x="2418" y="1882"/>
            <a:chExt cx="1014" cy="1476"/>
          </a:xfrm>
          <a:effectLst>
            <a:outerShdw blurRad="50800" dist="38100" dir="2700000" algn="tl" rotWithShape="0">
              <a:prstClr val="black">
                <a:alpha val="40000"/>
              </a:prstClr>
            </a:outerShdw>
          </a:effectLst>
        </p:grpSpPr>
        <p:sp>
          <p:nvSpPr>
            <p:cNvPr id="12"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3"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grpSp>
        <p:nvGrpSpPr>
          <p:cNvPr id="3" name="Group 2">
            <a:extLst>
              <a:ext uri="{FF2B5EF4-FFF2-40B4-BE49-F238E27FC236}">
                <a16:creationId xmlns:a16="http://schemas.microsoft.com/office/drawing/2014/main" id="{3EF9895C-337A-3B44-9EA1-F8EEA976D228}"/>
              </a:ext>
            </a:extLst>
          </p:cNvPr>
          <p:cNvGrpSpPr/>
          <p:nvPr/>
        </p:nvGrpSpPr>
        <p:grpSpPr>
          <a:xfrm>
            <a:off x="4342365" y="2504247"/>
            <a:ext cx="1590675" cy="1090613"/>
            <a:chOff x="4342365" y="2504247"/>
            <a:chExt cx="1590675" cy="1090613"/>
          </a:xfrm>
        </p:grpSpPr>
        <p:sp>
          <p:nvSpPr>
            <p:cNvPr id="14"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520165" y="2545522"/>
              <a:ext cx="11874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routing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processor</a:t>
              </a:r>
            </a:p>
          </p:txBody>
        </p:sp>
        <p:sp>
          <p:nvSpPr>
            <p:cNvPr id="16"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7" name="Group 17">
            <a:extLst>
              <a:ext uri="{FF2B5EF4-FFF2-40B4-BE49-F238E27FC236}">
                <a16:creationId xmlns:a16="http://schemas.microsoft.com/office/drawing/2014/main" id="{ACA66ED2-9041-9540-A174-B6BE809E0111}"/>
              </a:ext>
            </a:extLst>
          </p:cNvPr>
          <p:cNvGrpSpPr>
            <a:grpSpLocks/>
          </p:cNvGrpSpPr>
          <p:nvPr/>
        </p:nvGrpSpPr>
        <p:grpSpPr bwMode="auto">
          <a:xfrm>
            <a:off x="2281790" y="3480560"/>
            <a:ext cx="2033587" cy="566737"/>
            <a:chOff x="930" y="1989"/>
            <a:chExt cx="1482" cy="357"/>
          </a:xfrm>
        </p:grpSpPr>
        <p:sp>
          <p:nvSpPr>
            <p:cNvPr id="18" name="Rectangle 9">
              <a:extLst>
                <a:ext uri="{FF2B5EF4-FFF2-40B4-BE49-F238E27FC236}">
                  <a16:creationId xmlns:a16="http://schemas.microsoft.com/office/drawing/2014/main" id="{62683D12-8EE3-D54F-9142-B80DE97AA82C}"/>
                </a:ext>
              </a:extLst>
            </p:cNvPr>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 name="Rectangle 5">
              <a:extLst>
                <a:ext uri="{FF2B5EF4-FFF2-40B4-BE49-F238E27FC236}">
                  <a16:creationId xmlns:a16="http://schemas.microsoft.com/office/drawing/2014/main" id="{7C8073E8-202F-E24A-8766-ABE3BC4DC6CB}"/>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 name="Rectangle 6">
              <a:extLst>
                <a:ext uri="{FF2B5EF4-FFF2-40B4-BE49-F238E27FC236}">
                  <a16:creationId xmlns:a16="http://schemas.microsoft.com/office/drawing/2014/main" id="{80E00E55-88BB-DC43-A2D7-ED792D65F56E}"/>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Rectangle 8">
              <a:extLst>
                <a:ext uri="{FF2B5EF4-FFF2-40B4-BE49-F238E27FC236}">
                  <a16:creationId xmlns:a16="http://schemas.microsoft.com/office/drawing/2014/main" id="{697D85E7-E59C-2948-B89C-5F82FF5C75D9}"/>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2" name="Line 16">
              <a:extLst>
                <a:ext uri="{FF2B5EF4-FFF2-40B4-BE49-F238E27FC236}">
                  <a16:creationId xmlns:a16="http://schemas.microsoft.com/office/drawing/2014/main" id="{5BF71348-3208-AB4B-82A9-83B395A2F2E8}"/>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3" name="Group 18">
            <a:extLst>
              <a:ext uri="{FF2B5EF4-FFF2-40B4-BE49-F238E27FC236}">
                <a16:creationId xmlns:a16="http://schemas.microsoft.com/office/drawing/2014/main" id="{A6176FD2-28E4-634E-B138-CE64958CCB93}"/>
              </a:ext>
            </a:extLst>
          </p:cNvPr>
          <p:cNvGrpSpPr>
            <a:grpSpLocks/>
          </p:cNvGrpSpPr>
          <p:nvPr/>
        </p:nvGrpSpPr>
        <p:grpSpPr bwMode="auto">
          <a:xfrm>
            <a:off x="2270677" y="5218872"/>
            <a:ext cx="2058988" cy="566738"/>
            <a:chOff x="930" y="1989"/>
            <a:chExt cx="1482" cy="357"/>
          </a:xfrm>
        </p:grpSpPr>
        <p:sp>
          <p:nvSpPr>
            <p:cNvPr id="24" name="Rectangle 19">
              <a:extLst>
                <a:ext uri="{FF2B5EF4-FFF2-40B4-BE49-F238E27FC236}">
                  <a16:creationId xmlns:a16="http://schemas.microsoft.com/office/drawing/2014/main" id="{B02421A2-89F9-7B4F-AD0F-B54C1097FB56}"/>
                </a:ext>
              </a:extLst>
            </p:cNvPr>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Rectangle 20">
              <a:extLst>
                <a:ext uri="{FF2B5EF4-FFF2-40B4-BE49-F238E27FC236}">
                  <a16:creationId xmlns:a16="http://schemas.microsoft.com/office/drawing/2014/main" id="{F8E24AD8-D1B3-694B-BCB6-D84CE449DD07}"/>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6" name="Rectangle 21">
              <a:extLst>
                <a:ext uri="{FF2B5EF4-FFF2-40B4-BE49-F238E27FC236}">
                  <a16:creationId xmlns:a16="http://schemas.microsoft.com/office/drawing/2014/main" id="{EAAFBCAC-65CD-014D-AEFE-7FBAFCE9C2E1}"/>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 name="Rectangle 22">
              <a:extLst>
                <a:ext uri="{FF2B5EF4-FFF2-40B4-BE49-F238E27FC236}">
                  <a16:creationId xmlns:a16="http://schemas.microsoft.com/office/drawing/2014/main" id="{0C8D09F6-0F58-0440-9B1A-15F2687E56B2}"/>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 name="Line 23">
              <a:extLst>
                <a:ext uri="{FF2B5EF4-FFF2-40B4-BE49-F238E27FC236}">
                  <a16:creationId xmlns:a16="http://schemas.microsoft.com/office/drawing/2014/main" id="{F601D68E-5FC2-E24B-9E6A-DBF25E086E34}"/>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9"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2900915" y="4371147"/>
            <a:ext cx="546100" cy="546100"/>
            <a:chOff x="354" y="2715"/>
            <a:chExt cx="344" cy="344"/>
          </a:xfrm>
        </p:grpSpPr>
        <p:sp>
          <p:nvSpPr>
            <p:cNvPr id="30"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2177015" y="5864985"/>
            <a:ext cx="191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router input ports</a:t>
            </a:r>
          </a:p>
        </p:txBody>
      </p:sp>
      <p:grpSp>
        <p:nvGrpSpPr>
          <p:cNvPr id="35" name="Group 37">
            <a:extLst>
              <a:ext uri="{FF2B5EF4-FFF2-40B4-BE49-F238E27FC236}">
                <a16:creationId xmlns:a16="http://schemas.microsoft.com/office/drawing/2014/main" id="{11CB7D7F-8B2C-554A-B4F6-07F28C5B5C9F}"/>
              </a:ext>
            </a:extLst>
          </p:cNvPr>
          <p:cNvGrpSpPr>
            <a:grpSpLocks/>
          </p:cNvGrpSpPr>
          <p:nvPr/>
        </p:nvGrpSpPr>
        <p:grpSpPr bwMode="auto">
          <a:xfrm>
            <a:off x="5882240" y="3485322"/>
            <a:ext cx="1957387" cy="566738"/>
            <a:chOff x="-51" y="2454"/>
            <a:chExt cx="1482" cy="357"/>
          </a:xfrm>
          <a:effectLst>
            <a:outerShdw blurRad="50800" dist="38100" dir="2700000" algn="tl" rotWithShape="0">
              <a:prstClr val="black">
                <a:alpha val="40000"/>
              </a:prstClr>
            </a:outerShdw>
          </a:effectLst>
        </p:grpSpPr>
        <p:grpSp>
          <p:nvGrpSpPr>
            <p:cNvPr id="36"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38"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7"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2" name="Group 38">
            <a:extLst>
              <a:ext uri="{FF2B5EF4-FFF2-40B4-BE49-F238E27FC236}">
                <a16:creationId xmlns:a16="http://schemas.microsoft.com/office/drawing/2014/main" id="{5D8C710B-718F-D647-B17E-DF34372005AC}"/>
              </a:ext>
            </a:extLst>
          </p:cNvPr>
          <p:cNvGrpSpPr>
            <a:grpSpLocks/>
          </p:cNvGrpSpPr>
          <p:nvPr/>
        </p:nvGrpSpPr>
        <p:grpSpPr bwMode="auto">
          <a:xfrm>
            <a:off x="5901290" y="5218872"/>
            <a:ext cx="2011362" cy="566738"/>
            <a:chOff x="-51" y="2454"/>
            <a:chExt cx="1482" cy="357"/>
          </a:xfrm>
        </p:grpSpPr>
        <p:grpSp>
          <p:nvGrpSpPr>
            <p:cNvPr id="43"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45"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8"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44"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9"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6768065" y="4361622"/>
            <a:ext cx="546100" cy="546100"/>
            <a:chOff x="354" y="2715"/>
            <a:chExt cx="344" cy="344"/>
          </a:xfrm>
        </p:grpSpPr>
        <p:sp>
          <p:nvSpPr>
            <p:cNvPr id="50"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4"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6201327" y="5906260"/>
            <a:ext cx="205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router output ports</a:t>
            </a:r>
          </a:p>
        </p:txBody>
      </p:sp>
      <p:cxnSp>
        <p:nvCxnSpPr>
          <p:cNvPr id="55" name="Straight Connector 54">
            <a:extLst>
              <a:ext uri="{FF2B5EF4-FFF2-40B4-BE49-F238E27FC236}">
                <a16:creationId xmlns:a16="http://schemas.microsoft.com/office/drawing/2014/main" id="{EDEF025D-D161-0845-8BA8-D19B1861EEDE}"/>
              </a:ext>
            </a:extLst>
          </p:cNvPr>
          <p:cNvCxnSpPr>
            <a:cxnSpLocks noChangeShapeType="1"/>
          </p:cNvCxnSpPr>
          <p:nvPr/>
        </p:nvCxnSpPr>
        <p:spPr bwMode="auto">
          <a:xfrm>
            <a:off x="2270677" y="3275772"/>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BAC350F1-2A41-2C4D-A74E-E12FE3300314}"/>
              </a:ext>
            </a:extLst>
          </p:cNvPr>
          <p:cNvSpPr txBox="1">
            <a:spLocks noChangeArrowheads="1"/>
          </p:cNvSpPr>
          <p:nvPr/>
        </p:nvSpPr>
        <p:spPr bwMode="auto">
          <a:xfrm>
            <a:off x="8177765" y="3312285"/>
            <a:ext cx="21859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forwarding data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(hardware) operates in nanosecond timeframe</a:t>
            </a:r>
          </a:p>
        </p:txBody>
      </p:sp>
      <p:sp>
        <p:nvSpPr>
          <p:cNvPr id="57" name="Rectangle 56">
            <a:extLst>
              <a:ext uri="{FF2B5EF4-FFF2-40B4-BE49-F238E27FC236}">
                <a16:creationId xmlns:a16="http://schemas.microsoft.com/office/drawing/2014/main" id="{9E496939-D5D8-314E-A293-36FDE55B110E}"/>
              </a:ext>
            </a:extLst>
          </p:cNvPr>
          <p:cNvSpPr>
            <a:spLocks noChangeArrowheads="1"/>
          </p:cNvSpPr>
          <p:nvPr/>
        </p:nvSpPr>
        <p:spPr bwMode="auto">
          <a:xfrm>
            <a:off x="7490377" y="2208972"/>
            <a:ext cx="28797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routing, management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control plane </a:t>
            </a: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(software)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operates in millisecond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time frame</a:t>
            </a:r>
          </a:p>
        </p:txBody>
      </p:sp>
      <p:sp>
        <p:nvSpPr>
          <p:cNvPr id="58" name="Freeform 10">
            <a:extLst>
              <a:ext uri="{FF2B5EF4-FFF2-40B4-BE49-F238E27FC236}">
                <a16:creationId xmlns:a16="http://schemas.microsoft.com/office/drawing/2014/main" id="{9563B337-045C-B84E-ADB0-A5D36720825E}"/>
              </a:ext>
            </a:extLst>
          </p:cNvPr>
          <p:cNvSpPr>
            <a:spLocks/>
          </p:cNvSpPr>
          <p:nvPr/>
        </p:nvSpPr>
        <p:spPr bwMode="auto">
          <a:xfrm>
            <a:off x="3735940" y="2799522"/>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59" name="Elbow Connector 58">
            <a:extLst>
              <a:ext uri="{FF2B5EF4-FFF2-40B4-BE49-F238E27FC236}">
                <a16:creationId xmlns:a16="http://schemas.microsoft.com/office/drawing/2014/main" id="{3E124150-F33F-0C46-842C-F5427C1367BD}"/>
              </a:ext>
            </a:extLst>
          </p:cNvPr>
          <p:cNvCxnSpPr>
            <a:cxnSpLocks noChangeShapeType="1"/>
            <a:endCxn id="27" idx="0"/>
          </p:cNvCxnSpPr>
          <p:nvPr/>
        </p:nvCxnSpPr>
        <p:spPr bwMode="auto">
          <a:xfrm rot="5400000">
            <a:off x="2752483" y="3862354"/>
            <a:ext cx="2473325" cy="347662"/>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0" name="Slide Number Placeholder 4">
            <a:extLst>
              <a:ext uri="{FF2B5EF4-FFF2-40B4-BE49-F238E27FC236}">
                <a16:creationId xmlns:a16="http://schemas.microsoft.com/office/drawing/2014/main" id="{31F0B563-E3B7-434E-9C41-6F0D5BC32A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14</a:t>
            </a:fld>
            <a:endParaRPr lang="en-US" dirty="0"/>
          </a:p>
        </p:txBody>
      </p:sp>
    </p:spTree>
    <p:extLst>
      <p:ext uri="{BB962C8B-B14F-4D97-AF65-F5344CB8AC3E}">
        <p14:creationId xmlns:p14="http://schemas.microsoft.com/office/powerpoint/2010/main" val="243776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dissolv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dissolve">
                                      <p:cBhvr>
                                        <p:cTn id="25" dur="500"/>
                                        <p:tgtEl>
                                          <p:spTgt spid="57"/>
                                        </p:tgtEl>
                                      </p:cBhvr>
                                    </p:animEffect>
                                  </p:childTnLst>
                                </p:cTn>
                              </p:par>
                              <p:par>
                                <p:cTn id="26" presetID="9" presetClass="entr" presetSubtype="0" fill="hold"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dissolve">
                                      <p:cBhvr>
                                        <p:cTn id="2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3" name="Group 2">
            <a:extLst>
              <a:ext uri="{FF2B5EF4-FFF2-40B4-BE49-F238E27FC236}">
                <a16:creationId xmlns:a16="http://schemas.microsoft.com/office/drawing/2014/main" id="{67F3BF66-FCD5-DF4D-990A-B26733B57152}"/>
              </a:ext>
            </a:extLst>
          </p:cNvPr>
          <p:cNvGrpSpPr/>
          <p:nvPr/>
        </p:nvGrpSpPr>
        <p:grpSpPr>
          <a:xfrm>
            <a:off x="258938" y="2032898"/>
            <a:ext cx="3589783" cy="2064484"/>
            <a:chOff x="258938" y="2032898"/>
            <a:chExt cx="3589783" cy="2064484"/>
          </a:xfrm>
        </p:grpSpPr>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6BA40969-3F14-3A45-97E9-4D81F9F1D53C}"/>
              </a:ext>
            </a:extLst>
          </p:cNvPr>
          <p:cNvGrpSpPr/>
          <p:nvPr/>
        </p:nvGrpSpPr>
        <p:grpSpPr>
          <a:xfrm>
            <a:off x="871146" y="1664528"/>
            <a:ext cx="4336475" cy="3729630"/>
            <a:chOff x="871146" y="1664528"/>
            <a:chExt cx="4336475" cy="3729630"/>
          </a:xfrm>
        </p:grpSpPr>
        <p:sp>
          <p:nvSpPr>
            <p:cNvPr id="99" name="Rectangle 33">
              <a:extLst>
                <a:ext uri="{FF2B5EF4-FFF2-40B4-BE49-F238E27FC236}">
                  <a16:creationId xmlns:a16="http://schemas.microsoft.com/office/drawing/2014/main" id="{C0248889-95B0-8647-AC13-2A31FDECF3D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4" name="Group 3">
              <a:extLst>
                <a:ext uri="{FF2B5EF4-FFF2-40B4-BE49-F238E27FC236}">
                  <a16:creationId xmlns:a16="http://schemas.microsoft.com/office/drawing/2014/main" id="{9212FDFA-0F46-D741-88DA-002B11963175}"/>
                </a:ext>
              </a:extLst>
            </p:cNvPr>
            <p:cNvGrpSpPr/>
            <p:nvPr/>
          </p:nvGrpSpPr>
          <p:grpSpPr>
            <a:xfrm>
              <a:off x="871146" y="1664528"/>
              <a:ext cx="4336475" cy="3729630"/>
              <a:chOff x="871146" y="1664528"/>
              <a:chExt cx="4336475" cy="3729630"/>
            </a:xfrm>
          </p:grpSpPr>
          <p:sp>
            <p:nvSpPr>
              <p:cNvPr id="93" name="Rectangle 14">
                <a:extLst>
                  <a:ext uri="{FF2B5EF4-FFF2-40B4-BE49-F238E27FC236}">
                    <a16:creationId xmlns:a16="http://schemas.microsoft.com/office/drawing/2014/main" id="{12FFE13A-BB9E-4943-97F3-EA1EFC2EB338}"/>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Text Box 6">
                <a:extLst>
                  <a:ext uri="{FF2B5EF4-FFF2-40B4-BE49-F238E27FC236}">
                    <a16:creationId xmlns:a16="http://schemas.microsoft.com/office/drawing/2014/main" id="{EAC11D6E-3147-1749-980D-26286A15A284}"/>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7" name="Line 59">
                <a:extLst>
                  <a:ext uri="{FF2B5EF4-FFF2-40B4-BE49-F238E27FC236}">
                    <a16:creationId xmlns:a16="http://schemas.microsoft.com/office/drawing/2014/main" id="{052969D8-B347-344A-9102-4C70516822DF}"/>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8" name="Group 7">
            <a:extLst>
              <a:ext uri="{FF2B5EF4-FFF2-40B4-BE49-F238E27FC236}">
                <a16:creationId xmlns:a16="http://schemas.microsoft.com/office/drawing/2014/main" id="{4E501147-3CF5-8941-886B-E4E508892657}"/>
              </a:ext>
            </a:extLst>
          </p:cNvPr>
          <p:cNvGrpSpPr/>
          <p:nvPr/>
        </p:nvGrpSpPr>
        <p:grpSpPr>
          <a:xfrm>
            <a:off x="3458817" y="1655073"/>
            <a:ext cx="8189844" cy="5023471"/>
            <a:chOff x="3458817" y="1655073"/>
            <a:chExt cx="8189844" cy="5023471"/>
          </a:xfrm>
        </p:grpSpPr>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B1658A4B-37AF-414E-BE01-AD93294C9259}"/>
                </a:ext>
              </a:extLst>
            </p:cNvPr>
            <p:cNvGrpSpPr/>
            <p:nvPr/>
          </p:nvGrpSpPr>
          <p:grpSpPr>
            <a:xfrm>
              <a:off x="3458817" y="1655073"/>
              <a:ext cx="8189844" cy="5023471"/>
              <a:chOff x="3458817" y="1655073"/>
              <a:chExt cx="8189844" cy="5023471"/>
            </a:xfrm>
          </p:grpSpPr>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no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goal: complete input port processing at ‘</a:t>
                </a:r>
                <a:r>
                  <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line speed’</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ＭＳ Ｐゴシック" panose="020B0600070205080204" pitchFamily="34" charset="-128"/>
                  </a:rPr>
                  <a:t>input port queuing: </a:t>
                </a: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if datagrams arrive faster than forwarding rate into switch fabric</a:t>
                </a: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6" name="Slide Number Placeholder 4">
            <a:extLst>
              <a:ext uri="{FF2B5EF4-FFF2-40B4-BE49-F238E27FC236}">
                <a16:creationId xmlns:a16="http://schemas.microsoft.com/office/drawing/2014/main" id="{B127B8A7-EB35-9F48-B1F3-0905B5BFF21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15</a:t>
            </a:fld>
            <a:endParaRPr lang="en-US" dirty="0"/>
          </a:p>
        </p:txBody>
      </p:sp>
    </p:spTree>
    <p:extLst>
      <p:ext uri="{BB962C8B-B14F-4D97-AF65-F5344CB8AC3E}">
        <p14:creationId xmlns:p14="http://schemas.microsoft.com/office/powerpoint/2010/main" val="108037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destination-based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only on destination IP address (traditional)</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generalized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 any set of header field values</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2" name="Group 31">
            <a:extLst>
              <a:ext uri="{FF2B5EF4-FFF2-40B4-BE49-F238E27FC236}">
                <a16:creationId xmlns:a16="http://schemas.microsoft.com/office/drawing/2014/main" id="{F18F2E2A-C657-CE42-826A-8464B8BEB733}"/>
              </a:ext>
            </a:extLst>
          </p:cNvPr>
          <p:cNvGrpSpPr/>
          <p:nvPr/>
        </p:nvGrpSpPr>
        <p:grpSpPr>
          <a:xfrm>
            <a:off x="871146" y="1664528"/>
            <a:ext cx="4336475" cy="3729630"/>
            <a:chOff x="871146" y="1664528"/>
            <a:chExt cx="4336475" cy="3729630"/>
          </a:xfrm>
        </p:grpSpPr>
        <p:sp>
          <p:nvSpPr>
            <p:cNvPr id="33" name="Rectangle 33">
              <a:extLst>
                <a:ext uri="{FF2B5EF4-FFF2-40B4-BE49-F238E27FC236}">
                  <a16:creationId xmlns:a16="http://schemas.microsoft.com/office/drawing/2014/main" id="{2EA30939-880D-1A4E-ADA4-26E2CC52164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34" name="Group 33">
              <a:extLst>
                <a:ext uri="{FF2B5EF4-FFF2-40B4-BE49-F238E27FC236}">
                  <a16:creationId xmlns:a16="http://schemas.microsoft.com/office/drawing/2014/main" id="{913133BD-446D-E742-B2AD-72DE39321A8A}"/>
                </a:ext>
              </a:extLst>
            </p:cNvPr>
            <p:cNvGrpSpPr/>
            <p:nvPr/>
          </p:nvGrpSpPr>
          <p:grpSpPr>
            <a:xfrm>
              <a:off x="871146" y="1664528"/>
              <a:ext cx="4336475" cy="3729630"/>
              <a:chOff x="871146" y="1664528"/>
              <a:chExt cx="4336475" cy="3729630"/>
            </a:xfrm>
          </p:grpSpPr>
          <p:sp>
            <p:nvSpPr>
              <p:cNvPr id="35" name="Rectangle 14">
                <a:extLst>
                  <a:ext uri="{FF2B5EF4-FFF2-40B4-BE49-F238E27FC236}">
                    <a16:creationId xmlns:a16="http://schemas.microsoft.com/office/drawing/2014/main" id="{79A46D4C-DBCD-A54B-9BA8-1AEED3D1385B}"/>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Line 30">
                <a:extLst>
                  <a:ext uri="{FF2B5EF4-FFF2-40B4-BE49-F238E27FC236}">
                    <a16:creationId xmlns:a16="http://schemas.microsoft.com/office/drawing/2014/main" id="{42D89CE3-6D54-8D4C-A4FF-D8068693F459}"/>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Text Box 6">
                <a:extLst>
                  <a:ext uri="{FF2B5EF4-FFF2-40B4-BE49-F238E27FC236}">
                    <a16:creationId xmlns:a16="http://schemas.microsoft.com/office/drawing/2014/main" id="{29D9E7A0-6D99-F942-B6C6-24EF09651BBA}"/>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8" name="Line 59">
                <a:extLst>
                  <a:ext uri="{FF2B5EF4-FFF2-40B4-BE49-F238E27FC236}">
                    <a16:creationId xmlns:a16="http://schemas.microsoft.com/office/drawing/2014/main" id="{67FB4697-6647-C242-8EBD-81171A3917C4}"/>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9" name="Slide Number Placeholder 4">
            <a:extLst>
              <a:ext uri="{FF2B5EF4-FFF2-40B4-BE49-F238E27FC236}">
                <a16:creationId xmlns:a16="http://schemas.microsoft.com/office/drawing/2014/main" id="{EA359BDC-8294-2A40-B5BE-B5E215B7EE4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16</a:t>
            </a:fld>
            <a:endParaRPr lang="en-US" dirty="0"/>
          </a:p>
        </p:txBody>
      </p:sp>
    </p:spTree>
    <p:extLst>
      <p:ext uri="{BB962C8B-B14F-4D97-AF65-F5344CB8AC3E}">
        <p14:creationId xmlns:p14="http://schemas.microsoft.com/office/powerpoint/2010/main" val="827209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12">
            <a:extLst>
              <a:ext uri="{FF2B5EF4-FFF2-40B4-BE49-F238E27FC236}">
                <a16:creationId xmlns:a16="http://schemas.microsoft.com/office/drawing/2014/main" id="{39713235-40E8-FD43-A0F7-09AF038C8856}"/>
              </a:ext>
            </a:extLst>
          </p:cNvPr>
          <p:cNvSpPr txBox="1">
            <a:spLocks noChangeArrowheads="1"/>
          </p:cNvSpPr>
          <p:nvPr/>
        </p:nvSpPr>
        <p:spPr bwMode="auto">
          <a:xfrm>
            <a:off x="1188002" y="6033604"/>
            <a:ext cx="73207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but what happens if ranges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divide up so nicely? </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27" name="Picture 26">
            <a:extLst>
              <a:ext uri="{FF2B5EF4-FFF2-40B4-BE49-F238E27FC236}">
                <a16:creationId xmlns:a16="http://schemas.microsoft.com/office/drawing/2014/main" id="{26C911F9-D713-DF44-9F74-E50D01F6C43A}"/>
              </a:ext>
            </a:extLst>
          </p:cNvPr>
          <p:cNvPicPr>
            <a:picLocks noChangeAspect="1"/>
          </p:cNvPicPr>
          <p:nvPr/>
        </p:nvPicPr>
        <p:blipFill>
          <a:blip r:embed="rId3"/>
          <a:stretch>
            <a:fillRect/>
          </a:stretch>
        </p:blipFill>
        <p:spPr>
          <a:xfrm>
            <a:off x="1056411" y="3154505"/>
            <a:ext cx="9375866" cy="2779571"/>
          </a:xfrm>
          <a:prstGeom prst="rect">
            <a:avLst/>
          </a:prstGeom>
        </p:spPr>
      </p:pic>
      <p:grpSp>
        <p:nvGrpSpPr>
          <p:cNvPr id="7" name="Group 6">
            <a:extLst>
              <a:ext uri="{FF2B5EF4-FFF2-40B4-BE49-F238E27FC236}">
                <a16:creationId xmlns:a16="http://schemas.microsoft.com/office/drawing/2014/main" id="{625C7E65-E330-D54C-9458-A2526E45EE84}"/>
              </a:ext>
            </a:extLst>
          </p:cNvPr>
          <p:cNvGrpSpPr/>
          <p:nvPr/>
        </p:nvGrpSpPr>
        <p:grpSpPr>
          <a:xfrm>
            <a:off x="898734" y="1108364"/>
            <a:ext cx="9699993" cy="2044580"/>
            <a:chOff x="898734" y="1108364"/>
            <a:chExt cx="9699993" cy="2044580"/>
          </a:xfrm>
        </p:grpSpPr>
        <p:pic>
          <p:nvPicPr>
            <p:cNvPr id="28" name="Picture 27">
              <a:extLst>
                <a:ext uri="{FF2B5EF4-FFF2-40B4-BE49-F238E27FC236}">
                  <a16:creationId xmlns:a16="http://schemas.microsoft.com/office/drawing/2014/main" id="{AB2C9B1D-B13F-2A44-BFD7-FE059F60C03B}"/>
                </a:ext>
              </a:extLst>
            </p:cNvPr>
            <p:cNvPicPr>
              <a:picLocks noChangeAspect="1"/>
            </p:cNvPicPr>
            <p:nvPr/>
          </p:nvPicPr>
          <p:blipFill>
            <a:blip r:embed="rId4"/>
            <a:stretch>
              <a:fillRect/>
            </a:stretch>
          </p:blipFill>
          <p:spPr>
            <a:xfrm>
              <a:off x="898734" y="1186912"/>
              <a:ext cx="9594790" cy="1966032"/>
            </a:xfrm>
            <a:prstGeom prst="rect">
              <a:avLst/>
            </a:prstGeom>
          </p:spPr>
        </p:pic>
        <p:sp>
          <p:nvSpPr>
            <p:cNvPr id="5" name="Rectangle 4">
              <a:extLst>
                <a:ext uri="{FF2B5EF4-FFF2-40B4-BE49-F238E27FC236}">
                  <a16:creationId xmlns:a16="http://schemas.microsoft.com/office/drawing/2014/main" id="{1FAB1BC2-A9DF-384B-9E93-78C77805E9B5}"/>
                </a:ext>
              </a:extLst>
            </p:cNvPr>
            <p:cNvSpPr/>
            <p:nvPr/>
          </p:nvSpPr>
          <p:spPr>
            <a:xfrm>
              <a:off x="1039091" y="1108364"/>
              <a:ext cx="9559636" cy="235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Destination-based forwarding</a:t>
            </a:r>
          </a:p>
        </p:txBody>
      </p:sp>
      <p:grpSp>
        <p:nvGrpSpPr>
          <p:cNvPr id="9" name="Group 8">
            <a:extLst>
              <a:ext uri="{FF2B5EF4-FFF2-40B4-BE49-F238E27FC236}">
                <a16:creationId xmlns:a16="http://schemas.microsoft.com/office/drawing/2014/main" id="{BDFBC640-7D8A-6C4E-A73D-113F295A0D69}"/>
              </a:ext>
            </a:extLst>
          </p:cNvPr>
          <p:cNvGrpSpPr/>
          <p:nvPr/>
        </p:nvGrpSpPr>
        <p:grpSpPr>
          <a:xfrm>
            <a:off x="1038514" y="2679128"/>
            <a:ext cx="9093336" cy="1283278"/>
            <a:chOff x="1038514" y="2679128"/>
            <a:chExt cx="9093336" cy="1283278"/>
          </a:xfrm>
        </p:grpSpPr>
        <p:pic>
          <p:nvPicPr>
            <p:cNvPr id="29" name="Picture 28">
              <a:extLst>
                <a:ext uri="{FF2B5EF4-FFF2-40B4-BE49-F238E27FC236}">
                  <a16:creationId xmlns:a16="http://schemas.microsoft.com/office/drawing/2014/main" id="{16512AEA-D127-3748-A1EB-EB563AC90228}"/>
                </a:ext>
              </a:extLst>
            </p:cNvPr>
            <p:cNvPicPr>
              <a:picLocks noChangeAspect="1"/>
            </p:cNvPicPr>
            <p:nvPr/>
          </p:nvPicPr>
          <p:blipFill>
            <a:blip r:embed="rId5"/>
            <a:stretch>
              <a:fillRect/>
            </a:stretch>
          </p:blipFill>
          <p:spPr>
            <a:xfrm>
              <a:off x="1038514" y="2679128"/>
              <a:ext cx="9093336" cy="1283278"/>
            </a:xfrm>
            <a:prstGeom prst="rect">
              <a:avLst/>
            </a:prstGeom>
          </p:spPr>
        </p:pic>
        <p:sp>
          <p:nvSpPr>
            <p:cNvPr id="8" name="TextBox 7">
              <a:extLst>
                <a:ext uri="{FF2B5EF4-FFF2-40B4-BE49-F238E27FC236}">
                  <a16:creationId xmlns:a16="http://schemas.microsoft.com/office/drawing/2014/main" id="{9EF59FBD-8B2C-9141-A4D8-C536B3311F8A}"/>
                </a:ext>
              </a:extLst>
            </p:cNvPr>
            <p:cNvSpPr txBox="1"/>
            <p:nvPr/>
          </p:nvSpPr>
          <p:spPr>
            <a:xfrm>
              <a:off x="8451272" y="3131128"/>
              <a:ext cx="886691" cy="43088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grpSp>
      <p:sp>
        <p:nvSpPr>
          <p:cNvPr id="11" name="Slide Number Placeholder 4">
            <a:extLst>
              <a:ext uri="{FF2B5EF4-FFF2-40B4-BE49-F238E27FC236}">
                <a16:creationId xmlns:a16="http://schemas.microsoft.com/office/drawing/2014/main" id="{81C74D07-6178-E24A-9413-942CDFCE346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17</a:t>
            </a:fld>
            <a:endParaRPr lang="en-US" dirty="0"/>
          </a:p>
        </p:txBody>
      </p:sp>
    </p:spTree>
    <p:extLst>
      <p:ext uri="{BB962C8B-B14F-4D97-AF65-F5344CB8AC3E}">
        <p14:creationId xmlns:p14="http://schemas.microsoft.com/office/powerpoint/2010/main" val="365791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42" presetClass="path" presetSubtype="0" accel="50000" decel="50000" fill="hold" nodeType="withEffect">
                                  <p:stCondLst>
                                    <p:cond delay="0"/>
                                  </p:stCondLst>
                                  <p:childTnLst>
                                    <p:animMotion origin="layout" path="M -3.75E-6 1.11022E-16 L 0.00052 0.10718 " pathEditMode="relative" rAng="0" ptsTypes="AA">
                                      <p:cBhvr>
                                        <p:cTn id="9" dur="2000" fill="hold"/>
                                        <p:tgtEl>
                                          <p:spTgt spid="27"/>
                                        </p:tgtEl>
                                        <p:attrNameLst>
                                          <p:attrName>ppt_x</p:attrName>
                                          <p:attrName>ppt_y</p:attrName>
                                        </p:attrNameLst>
                                      </p:cBhvr>
                                      <p:rCtr x="26" y="5347"/>
                                    </p:animMotion>
                                  </p:childTnLst>
                                </p:cTn>
                              </p:par>
                              <p:par>
                                <p:cTn id="10" presetID="42" presetClass="path" presetSubtype="0" accel="50000" decel="50000" fill="hold" nodeType="withEffect">
                                  <p:stCondLst>
                                    <p:cond delay="0"/>
                                  </p:stCondLst>
                                  <p:childTnLst>
                                    <p:animMotion origin="layout" path="M -4.375E-6 1.85185E-6 L 0.00013 -0.05417 " pathEditMode="relative" rAng="0" ptsTypes="AA">
                                      <p:cBhvr>
                                        <p:cTn id="11" dur="2000" fill="hold"/>
                                        <p:tgtEl>
                                          <p:spTgt spid="7"/>
                                        </p:tgtEl>
                                        <p:attrNameLst>
                                          <p:attrName>ppt_x</p:attrName>
                                          <p:attrName>ppt_y</p:attrName>
                                        </p:attrNameLst>
                                      </p:cBhvr>
                                      <p:rCtr x="0"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grpSp>
        <p:nvGrpSpPr>
          <p:cNvPr id="3" name="Group 2">
            <a:extLst>
              <a:ext uri="{FF2B5EF4-FFF2-40B4-BE49-F238E27FC236}">
                <a16:creationId xmlns:a16="http://schemas.microsoft.com/office/drawing/2014/main" id="{03D13401-BB00-AB4B-8905-3EDC38C55E44}"/>
              </a:ext>
            </a:extLst>
          </p:cNvPr>
          <p:cNvGrpSpPr/>
          <p:nvPr/>
        </p:nvGrpSpPr>
        <p:grpSpPr>
          <a:xfrm>
            <a:off x="2674601" y="3416024"/>
            <a:ext cx="7479325" cy="2180038"/>
            <a:chOff x="2674601" y="3416024"/>
            <a:chExt cx="7479325" cy="2180038"/>
          </a:xfrm>
        </p:grpSpPr>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grpSp>
      <p:grpSp>
        <p:nvGrpSpPr>
          <p:cNvPr id="4" name="Group 3">
            <a:extLst>
              <a:ext uri="{FF2B5EF4-FFF2-40B4-BE49-F238E27FC236}">
                <a16:creationId xmlns:a16="http://schemas.microsoft.com/office/drawing/2014/main" id="{F655AE30-180F-9548-B5CE-B9911AA53A47}"/>
              </a:ext>
            </a:extLst>
          </p:cNvPr>
          <p:cNvGrpSpPr/>
          <p:nvPr/>
        </p:nvGrpSpPr>
        <p:grpSpPr>
          <a:xfrm>
            <a:off x="789703" y="5747609"/>
            <a:ext cx="9305341" cy="903606"/>
            <a:chOff x="789703" y="5747609"/>
            <a:chExt cx="9305341" cy="903606"/>
          </a:xfrm>
        </p:grpSpPr>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sp>
        <p:nvSpPr>
          <p:cNvPr id="31" name="Slide Number Placeholder 4">
            <a:extLst>
              <a:ext uri="{FF2B5EF4-FFF2-40B4-BE49-F238E27FC236}">
                <a16:creationId xmlns:a16="http://schemas.microsoft.com/office/drawing/2014/main" id="{EC760D1C-B9BF-9F46-BBE7-A444C5F6877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18</a:t>
            </a:fld>
            <a:endParaRPr lang="en-US" dirty="0"/>
          </a:p>
        </p:txBody>
      </p:sp>
    </p:spTree>
    <p:extLst>
      <p:ext uri="{BB962C8B-B14F-4D97-AF65-F5344CB8AC3E}">
        <p14:creationId xmlns:p14="http://schemas.microsoft.com/office/powerpoint/2010/main" val="142118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03563" y="3297382"/>
            <a:ext cx="9670473" cy="3560618"/>
            <a:chOff x="803563" y="3297382"/>
            <a:chExt cx="9670473" cy="3560618"/>
          </a:xfrm>
        </p:grpSpPr>
        <p:sp>
          <p:nvSpPr>
            <p:cNvPr id="7" name="Freeform 6">
              <a:extLst>
                <a:ext uri="{FF2B5EF4-FFF2-40B4-BE49-F238E27FC236}">
                  <a16:creationId xmlns:a16="http://schemas.microsoft.com/office/drawing/2014/main" id="{A848FF30-7F47-EF40-9B21-6336F9996053}"/>
                </a:ext>
              </a:extLst>
            </p:cNvPr>
            <p:cNvSpPr/>
            <p:nvPr/>
          </p:nvSpPr>
          <p:spPr>
            <a:xfrm>
              <a:off x="845127" y="32973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418" y="1108364"/>
                  </a:lnTo>
                  <a:lnTo>
                    <a:pt x="5375564" y="665017"/>
                  </a:lnTo>
                  <a:lnTo>
                    <a:pt x="1856509" y="651163"/>
                  </a:lnTo>
                  <a:lnTo>
                    <a:pt x="1870364" y="1122218"/>
                  </a:lnTo>
                  <a:lnTo>
                    <a:pt x="0" y="1080654"/>
                  </a:lnTo>
                  <a:lnTo>
                    <a:pt x="110837"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1634837" y="4364180"/>
              <a:ext cx="8756072" cy="1399309"/>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803563" y="57357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246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246" y="1094510"/>
                  </a:lnTo>
                  <a:cubicBezTo>
                    <a:pt x="5390952" y="952610"/>
                    <a:pt x="5392657" y="810711"/>
                    <a:pt x="5394363" y="668811"/>
                  </a:cubicBezTo>
                  <a:lnTo>
                    <a:pt x="1856509" y="651163"/>
                  </a:lnTo>
                  <a:lnTo>
                    <a:pt x="1870364" y="1122218"/>
                  </a:lnTo>
                  <a:lnTo>
                    <a:pt x="0" y="1080654"/>
                  </a:lnTo>
                  <a:lnTo>
                    <a:pt x="110837"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3972790"/>
            <a:ext cx="3505199" cy="2150919"/>
            <a:chOff x="2701636" y="3972790"/>
            <a:chExt cx="3505199" cy="2150919"/>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7279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350327"/>
              <a:ext cx="290946" cy="142701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4738255"/>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0AD153D5-F6CB-0E4F-AE80-7E6404A6B28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19</a:t>
            </a:fld>
            <a:endParaRPr lang="en-US" dirty="0"/>
          </a:p>
        </p:txBody>
      </p:sp>
    </p:spTree>
    <p:extLst>
      <p:ext uri="{BB962C8B-B14F-4D97-AF65-F5344CB8AC3E}">
        <p14:creationId xmlns:p14="http://schemas.microsoft.com/office/powerpoint/2010/main" val="423417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FC3-7DD0-8D48-A73C-1EC08DB3BAF6}"/>
              </a:ext>
            </a:extLst>
          </p:cNvPr>
          <p:cNvSpPr>
            <a:spLocks noGrp="1"/>
          </p:cNvSpPr>
          <p:nvPr>
            <p:ph type="title"/>
          </p:nvPr>
        </p:nvSpPr>
        <p:spPr/>
        <p:txBody>
          <a:bodyPr/>
          <a:lstStyle/>
          <a:p>
            <a:r>
              <a:rPr lang="en-US" altLang="en-US" dirty="0">
                <a:cs typeface="Calibri" panose="020F0502020204030204" pitchFamily="34" charset="0"/>
              </a:rPr>
              <a:t>Network layer: our goals</a:t>
            </a:r>
            <a:endParaRPr lang="en-US" dirty="0"/>
          </a:p>
        </p:txBody>
      </p:sp>
      <p:sp>
        <p:nvSpPr>
          <p:cNvPr id="3" name="Content Placeholder 2">
            <a:extLst>
              <a:ext uri="{FF2B5EF4-FFF2-40B4-BE49-F238E27FC236}">
                <a16:creationId xmlns:a16="http://schemas.microsoft.com/office/drawing/2014/main" id="{99183EDA-C355-9A48-9A7B-13CAE9D049C3}"/>
              </a:ext>
            </a:extLst>
          </p:cNvPr>
          <p:cNvSpPr>
            <a:spLocks noGrp="1"/>
          </p:cNvSpPr>
          <p:nvPr>
            <p:ph sz="half" idx="1"/>
          </p:nvPr>
        </p:nvSpPr>
        <p:spPr>
          <a:xfrm>
            <a:off x="838200" y="1572572"/>
            <a:ext cx="5181600" cy="4698465"/>
          </a:xfrm>
        </p:spPr>
        <p:txBody>
          <a:bodyPr>
            <a:normAutofit/>
          </a:bodyPr>
          <a:lstStyle/>
          <a:p>
            <a:pPr marL="342900" indent="-212725">
              <a:buFont typeface="Wingdings" charset="2"/>
              <a:buChar char="§"/>
              <a:defRPr/>
            </a:pPr>
            <a:r>
              <a:rPr lang="en-US" sz="3200" dirty="0"/>
              <a:t>understand principles behind network layer services, focusing on data plane:</a:t>
            </a:r>
          </a:p>
          <a:p>
            <a:pPr lvl="1">
              <a:buFont typeface="Arial"/>
              <a:buChar char="•"/>
              <a:defRPr/>
            </a:pPr>
            <a:r>
              <a:rPr lang="en-US" sz="2800" dirty="0"/>
              <a:t>network layer service models</a:t>
            </a:r>
          </a:p>
          <a:p>
            <a:pPr lvl="1">
              <a:buFont typeface="Arial"/>
              <a:buChar char="•"/>
              <a:defRPr/>
            </a:pPr>
            <a:r>
              <a:rPr lang="en-US" sz="2800" dirty="0"/>
              <a:t>forwarding versus routing</a:t>
            </a:r>
          </a:p>
          <a:p>
            <a:pPr lvl="1">
              <a:buFont typeface="Arial"/>
              <a:buChar char="•"/>
              <a:defRPr/>
            </a:pPr>
            <a:r>
              <a:rPr lang="en-US" sz="2800" dirty="0"/>
              <a:t>how a router works</a:t>
            </a:r>
          </a:p>
          <a:p>
            <a:pPr lvl="1">
              <a:buFont typeface="Arial"/>
              <a:buChar char="•"/>
              <a:defRPr/>
            </a:pPr>
            <a:r>
              <a:rPr lang="en-US" sz="2800" dirty="0"/>
              <a:t>addressing</a:t>
            </a:r>
          </a:p>
          <a:p>
            <a:pPr lvl="1">
              <a:buFont typeface="Arial"/>
              <a:buChar char="•"/>
              <a:defRPr/>
            </a:pPr>
            <a:r>
              <a:rPr lang="en-US" sz="2800" dirty="0"/>
              <a:t>generalized forwarding</a:t>
            </a:r>
          </a:p>
          <a:p>
            <a:pPr lvl="1">
              <a:buFont typeface="Arial"/>
              <a:buChar char="•"/>
              <a:defRPr/>
            </a:pPr>
            <a:r>
              <a:rPr lang="en-US" sz="2800" dirty="0"/>
              <a:t>Internet architecture</a:t>
            </a:r>
          </a:p>
          <a:p>
            <a:pPr marL="130175" indent="0">
              <a:buNone/>
            </a:pPr>
            <a:endParaRPr lang="en-US" dirty="0"/>
          </a:p>
        </p:txBody>
      </p:sp>
      <p:sp>
        <p:nvSpPr>
          <p:cNvPr id="4" name="Content Placeholder 3">
            <a:extLst>
              <a:ext uri="{FF2B5EF4-FFF2-40B4-BE49-F238E27FC236}">
                <a16:creationId xmlns:a16="http://schemas.microsoft.com/office/drawing/2014/main" id="{9B6A4EEF-90EE-424B-9F5F-D32E647EF1B0}"/>
              </a:ext>
            </a:extLst>
          </p:cNvPr>
          <p:cNvSpPr>
            <a:spLocks noGrp="1"/>
          </p:cNvSpPr>
          <p:nvPr>
            <p:ph sz="half" idx="2"/>
          </p:nvPr>
        </p:nvSpPr>
        <p:spPr>
          <a:xfrm>
            <a:off x="6172199" y="1572573"/>
            <a:ext cx="5584371" cy="4351338"/>
          </a:xfrm>
        </p:spPr>
        <p:txBody>
          <a:bodyPr>
            <a:normAutofit/>
          </a:bodyPr>
          <a:lstStyle/>
          <a:p>
            <a:pPr marL="407988" indent="-277813"/>
            <a:r>
              <a:rPr lang="en-US" sz="3200" dirty="0"/>
              <a:t>instantiation, implementation in the Internet</a:t>
            </a:r>
          </a:p>
          <a:p>
            <a:pPr lvl="1"/>
            <a:r>
              <a:rPr lang="en-US" sz="2800" dirty="0"/>
              <a:t>IP protocol</a:t>
            </a:r>
          </a:p>
          <a:p>
            <a:pPr lvl="1"/>
            <a:r>
              <a:rPr lang="en-US" sz="2800" dirty="0"/>
              <a:t>Network Address Translation (NAT)</a:t>
            </a:r>
          </a:p>
        </p:txBody>
      </p:sp>
      <p:sp>
        <p:nvSpPr>
          <p:cNvPr id="5" name="Slide Number Placeholder 4">
            <a:extLst>
              <a:ext uri="{FF2B5EF4-FFF2-40B4-BE49-F238E27FC236}">
                <a16:creationId xmlns:a16="http://schemas.microsoft.com/office/drawing/2014/main" id="{AF90DE33-80BA-7C4C-A2DC-16FEA33E295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a:t>
            </a:fld>
            <a:endParaRPr lang="en-US" dirty="0"/>
          </a:p>
        </p:txBody>
      </p:sp>
    </p:spTree>
    <p:extLst>
      <p:ext uri="{BB962C8B-B14F-4D97-AF65-F5344CB8AC3E}">
        <p14:creationId xmlns:p14="http://schemas.microsoft.com/office/powerpoint/2010/main" val="410028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2" y="3297383"/>
            <a:ext cx="9628910" cy="3560617"/>
            <a:chOff x="858982" y="3297383"/>
            <a:chExt cx="9628910" cy="3560617"/>
          </a:xfrm>
        </p:grpSpPr>
        <p:sp>
          <p:nvSpPr>
            <p:cNvPr id="7" name="Freeform 6">
              <a:extLst>
                <a:ext uri="{FF2B5EF4-FFF2-40B4-BE49-F238E27FC236}">
                  <a16:creationId xmlns:a16="http://schemas.microsoft.com/office/drawing/2014/main" id="{A848FF30-7F47-EF40-9B21-6336F9996053}"/>
                </a:ext>
              </a:extLst>
            </p:cNvPr>
            <p:cNvSpPr/>
            <p:nvPr/>
          </p:nvSpPr>
          <p:spPr>
            <a:xfrm>
              <a:off x="858982" y="3297383"/>
              <a:ext cx="9628910" cy="1944054"/>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10" h="1944054">
                  <a:moveTo>
                    <a:pt x="96983" y="0"/>
                  </a:moveTo>
                  <a:lnTo>
                    <a:pt x="9615055" y="13854"/>
                  </a:lnTo>
                  <a:lnTo>
                    <a:pt x="9628910" y="1925782"/>
                  </a:lnTo>
                  <a:lnTo>
                    <a:pt x="5349662" y="1944054"/>
                  </a:lnTo>
                  <a:lnTo>
                    <a:pt x="5341431" y="1505726"/>
                  </a:lnTo>
                  <a:lnTo>
                    <a:pt x="1856509" y="1482436"/>
                  </a:lnTo>
                  <a:lnTo>
                    <a:pt x="1801092" y="1939637"/>
                  </a:ln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5112326"/>
              <a:ext cx="8118764" cy="1052948"/>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289224" y="652972"/>
                  </a:lnTo>
                  <a:lnTo>
                    <a:pt x="5298661" y="198982"/>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4804081"/>
            <a:ext cx="3505199" cy="1804550"/>
            <a:chOff x="2701636" y="4319159"/>
            <a:chExt cx="3505199" cy="1804550"/>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4319159"/>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682823"/>
              <a:ext cx="290945" cy="1094521"/>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502920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1B73FEC-A96A-8347-A60F-5E87D5B24CA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20</a:t>
            </a:fld>
            <a:endParaRPr lang="en-US" dirty="0"/>
          </a:p>
        </p:txBody>
      </p:sp>
    </p:spTree>
    <p:extLst>
      <p:ext uri="{BB962C8B-B14F-4D97-AF65-F5344CB8AC3E}">
        <p14:creationId xmlns:p14="http://schemas.microsoft.com/office/powerpoint/2010/main" val="220453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1" y="3297382"/>
            <a:ext cx="9615055" cy="3560618"/>
            <a:chOff x="858981" y="3297382"/>
            <a:chExt cx="9615055" cy="3560618"/>
          </a:xfrm>
        </p:grpSpPr>
        <p:sp>
          <p:nvSpPr>
            <p:cNvPr id="7" name="Freeform 6">
              <a:extLst>
                <a:ext uri="{FF2B5EF4-FFF2-40B4-BE49-F238E27FC236}">
                  <a16:creationId xmlns:a16="http://schemas.microsoft.com/office/drawing/2014/main" id="{A848FF30-7F47-EF40-9B21-6336F9996053}"/>
                </a:ext>
              </a:extLst>
            </p:cNvPr>
            <p:cNvSpPr/>
            <p:nvPr/>
          </p:nvSpPr>
          <p:spPr>
            <a:xfrm>
              <a:off x="858981" y="3297382"/>
              <a:ext cx="9615055" cy="1884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39637"/>
                <a:gd name="connsiteX1" fmla="*/ 9615055 w 9628910"/>
                <a:gd name="connsiteY1" fmla="*/ 13854 h 1939637"/>
                <a:gd name="connsiteX2" fmla="*/ 9628910 w 9628910"/>
                <a:gd name="connsiteY2" fmla="*/ 1925782 h 1939637"/>
                <a:gd name="connsiteX3" fmla="*/ 5848426 w 9628910"/>
                <a:gd name="connsiteY3" fmla="*/ 1500709 h 1939637"/>
                <a:gd name="connsiteX4" fmla="*/ 5341431 w 9628910"/>
                <a:gd name="connsiteY4" fmla="*/ 1505726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341431 w 9615055"/>
                <a:gd name="connsiteY4" fmla="*/ 1505726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066799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26340 w 9615055"/>
                <a:gd name="connsiteY4" fmla="*/ 1006963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88397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37712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055" h="1884218">
                  <a:moveTo>
                    <a:pt x="96983" y="0"/>
                  </a:moveTo>
                  <a:lnTo>
                    <a:pt x="9615055" y="13854"/>
                  </a:lnTo>
                  <a:lnTo>
                    <a:pt x="9545783" y="1510146"/>
                  </a:lnTo>
                  <a:lnTo>
                    <a:pt x="5787719" y="1504503"/>
                  </a:lnTo>
                  <a:cubicBezTo>
                    <a:pt x="5789210" y="1356363"/>
                    <a:pt x="5790700" y="1208222"/>
                    <a:pt x="5792191" y="1060082"/>
                  </a:cubicBezTo>
                  <a:lnTo>
                    <a:pt x="1829949" y="1063004"/>
                  </a:lnTo>
                  <a:cubicBezTo>
                    <a:pt x="1832537" y="1313651"/>
                    <a:pt x="1835125" y="1571887"/>
                    <a:pt x="1826330" y="1818740"/>
                  </a:cubicBez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4764472"/>
              <a:ext cx="8118764" cy="1343892"/>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760279 w 9531927"/>
                <a:gd name="connsiteY3" fmla="*/ 625263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760279" y="625263"/>
                  </a:lnTo>
                  <a:lnTo>
                    <a:pt x="5728152" y="185128"/>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5" y="4388439"/>
            <a:ext cx="3934692" cy="2261743"/>
            <a:chOff x="2701635" y="3903517"/>
            <a:chExt cx="3934692" cy="2261743"/>
          </a:xfrm>
        </p:grpSpPr>
        <p:sp>
          <p:nvSpPr>
            <p:cNvPr id="3" name="Rectangle 2">
              <a:extLst>
                <a:ext uri="{FF2B5EF4-FFF2-40B4-BE49-F238E27FC236}">
                  <a16:creationId xmlns:a16="http://schemas.microsoft.com/office/drawing/2014/main" id="{0F0BC283-76C4-1340-944F-7C4D353D8FFC}"/>
                </a:ext>
              </a:extLst>
            </p:cNvPr>
            <p:cNvSpPr/>
            <p:nvPr/>
          </p:nvSpPr>
          <p:spPr>
            <a:xfrm>
              <a:off x="2701635" y="5791200"/>
              <a:ext cx="3934691" cy="3740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03517"/>
              <a:ext cx="3920838" cy="34981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294897"/>
              <a:ext cx="346364" cy="148244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45528" y="480753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48BDD4C-3288-5747-9BB3-0F1BB4D2595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21</a:t>
            </a:fld>
            <a:endParaRPr lang="en-US" dirty="0"/>
          </a:p>
        </p:txBody>
      </p:sp>
    </p:spTree>
    <p:extLst>
      <p:ext uri="{BB962C8B-B14F-4D97-AF65-F5344CB8AC3E}">
        <p14:creationId xmlns:p14="http://schemas.microsoft.com/office/powerpoint/2010/main" val="361532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p:txBody>
          <a:bodyPr/>
          <a:lstStyle/>
          <a:p>
            <a:pPr indent="-287338"/>
            <a:r>
              <a:rPr lang="en-US" altLang="en-US" sz="3200" dirty="0">
                <a:ea typeface="ＭＳ Ｐゴシック" panose="020B0600070205080204" pitchFamily="34" charset="-128"/>
                <a:cs typeface="ＭＳ Ｐゴシック" panose="020B0600070205080204" pitchFamily="34" charset="-128"/>
              </a:rPr>
              <a:t>we’ll see</a:t>
            </a:r>
            <a:r>
              <a:rPr lang="en-US" altLang="en-US" sz="3200" i="1" dirty="0">
                <a:solidFill>
                  <a:srgbClr val="000090"/>
                </a:solidFill>
                <a:ea typeface="ＭＳ Ｐゴシック" panose="020B0600070205080204" pitchFamily="34" charset="-128"/>
                <a:cs typeface="ＭＳ Ｐゴシック" panose="020B0600070205080204" pitchFamily="34" charset="-128"/>
              </a:rPr>
              <a:t> why </a:t>
            </a:r>
            <a:r>
              <a:rPr lang="en-US" altLang="en-US" sz="3200" dirty="0">
                <a:ea typeface="ＭＳ Ｐゴシック" panose="020B0600070205080204" pitchFamily="34" charset="-128"/>
                <a:cs typeface="ＭＳ Ｐゴシック" panose="020B0600070205080204" pitchFamily="34" charset="-128"/>
              </a:rPr>
              <a:t>longest prefix matching is used shortly, when we study addressing</a:t>
            </a:r>
          </a:p>
          <a:p>
            <a:pPr indent="-287338"/>
            <a:r>
              <a:rPr lang="en-US" altLang="en-US" sz="3200" dirty="0">
                <a:ea typeface="ＭＳ Ｐゴシック" panose="020B0600070205080204" pitchFamily="34" charset="-128"/>
                <a:cs typeface="ＭＳ Ｐゴシック" panose="020B0600070205080204" pitchFamily="34" charset="-128"/>
              </a:rPr>
              <a:t>longest prefix matching: often performed using ternary content addressable memories (TCAMs)</a:t>
            </a:r>
          </a:p>
          <a:p>
            <a:pPr lvl="1"/>
            <a:r>
              <a:rPr lang="en-US" altLang="en-US" sz="2800" i="1" dirty="0">
                <a:solidFill>
                  <a:srgbClr val="CC0000"/>
                </a:solidFill>
                <a:ea typeface="ＭＳ Ｐゴシック" panose="020B0600070205080204" pitchFamily="34" charset="-128"/>
              </a:rPr>
              <a:t>content addressable: </a:t>
            </a:r>
            <a:r>
              <a:rPr lang="en-US" altLang="en-US" sz="2800" dirty="0">
                <a:ea typeface="ＭＳ Ｐゴシック" panose="020B0600070205080204" pitchFamily="34" charset="-128"/>
              </a:rPr>
              <a:t>present address to TCAM: retrieve address in one clock cycle, regardless of table size</a:t>
            </a:r>
          </a:p>
          <a:p>
            <a:pPr lvl="1"/>
            <a:r>
              <a:rPr lang="en-US" altLang="en-US" sz="2800" dirty="0">
                <a:ea typeface="ＭＳ Ｐゴシック" panose="020B0600070205080204" pitchFamily="34" charset="-128"/>
              </a:rPr>
              <a:t>Cisco Catalyst:  ~1M routing table entries in TCAM</a:t>
            </a:r>
          </a:p>
          <a:p>
            <a:endParaRPr lang="en-US" dirty="0"/>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Longest prefix matching</a:t>
            </a:r>
          </a:p>
        </p:txBody>
      </p:sp>
      <p:sp>
        <p:nvSpPr>
          <p:cNvPr id="4" name="Slide Number Placeholder 4">
            <a:extLst>
              <a:ext uri="{FF2B5EF4-FFF2-40B4-BE49-F238E27FC236}">
                <a16:creationId xmlns:a16="http://schemas.microsoft.com/office/drawing/2014/main" id="{3FF29919-E30C-C848-A2A0-2376EB62D48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22</a:t>
            </a:fld>
            <a:endParaRPr lang="en-US" dirty="0"/>
          </a:p>
        </p:txBody>
      </p:sp>
    </p:spTree>
    <p:extLst>
      <p:ext uri="{BB962C8B-B14F-4D97-AF65-F5344CB8AC3E}">
        <p14:creationId xmlns:p14="http://schemas.microsoft.com/office/powerpoint/2010/main" val="288498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811696" y="1379472"/>
            <a:ext cx="11035748" cy="634860"/>
          </a:xfrm>
        </p:spPr>
        <p:txBody>
          <a:bodyPr>
            <a:normAutofit/>
          </a:bodyPr>
          <a:lstStyle/>
          <a:p>
            <a:pPr indent="-287338">
              <a:buFont typeface="Wingdings" charset="2"/>
              <a:buChar char="§"/>
              <a:defRPr/>
            </a:pPr>
            <a:r>
              <a:rPr lang="en-US" sz="3200" dirty="0"/>
              <a:t>transfer packet from input link to appropriate output link</a:t>
            </a:r>
          </a:p>
          <a:p>
            <a:pPr indent="-287338">
              <a:buFont typeface="Wingdings" charset="2"/>
              <a:buChar char="§"/>
              <a:defRPr/>
            </a:pPr>
            <a:endParaRPr lang="en-US" dirty="0"/>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fabrics</a:t>
            </a:r>
            <a:endParaRPr lang="en-US" sz="4800" dirty="0"/>
          </a:p>
        </p:txBody>
      </p:sp>
      <p:grpSp>
        <p:nvGrpSpPr>
          <p:cNvPr id="140" name="Group 60">
            <a:extLst>
              <a:ext uri="{FF2B5EF4-FFF2-40B4-BE49-F238E27FC236}">
                <a16:creationId xmlns:a16="http://schemas.microsoft.com/office/drawing/2014/main" id="{E16CE5B6-2BB1-8843-9C94-E2F2D5BE7F75}"/>
              </a:ext>
            </a:extLst>
          </p:cNvPr>
          <p:cNvGrpSpPr>
            <a:grpSpLocks/>
          </p:cNvGrpSpPr>
          <p:nvPr/>
        </p:nvGrpSpPr>
        <p:grpSpPr bwMode="auto">
          <a:xfrm>
            <a:off x="4510432" y="3943350"/>
            <a:ext cx="1609725" cy="2343150"/>
            <a:chOff x="2418" y="1882"/>
            <a:chExt cx="1014" cy="1476"/>
          </a:xfrm>
          <a:effectLst>
            <a:outerShdw blurRad="50800" dist="38100" dir="2700000" algn="tl" rotWithShape="0">
              <a:prstClr val="black">
                <a:alpha val="40000"/>
              </a:prstClr>
            </a:outerShdw>
          </a:effectLst>
        </p:grpSpPr>
        <p:sp>
          <p:nvSpPr>
            <p:cNvPr id="141" name="Rectangle 45">
              <a:extLst>
                <a:ext uri="{FF2B5EF4-FFF2-40B4-BE49-F238E27FC236}">
                  <a16:creationId xmlns:a16="http://schemas.microsoft.com/office/drawing/2014/main" id="{F26101B5-1F43-6C44-B633-4C17C2A3D1C0}"/>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42" name="Text Box 48">
              <a:extLst>
                <a:ext uri="{FF2B5EF4-FFF2-40B4-BE49-F238E27FC236}">
                  <a16:creationId xmlns:a16="http://schemas.microsoft.com/office/drawing/2014/main" id="{1E1E4579-D30C-D245-B0D4-E5A2AEC25247}"/>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sp>
        <p:nvSpPr>
          <p:cNvPr id="160" name="Text Box 57">
            <a:extLst>
              <a:ext uri="{FF2B5EF4-FFF2-40B4-BE49-F238E27FC236}">
                <a16:creationId xmlns:a16="http://schemas.microsoft.com/office/drawing/2014/main" id="{F1679189-37C6-6D40-A05F-4B13D87DE33B}"/>
              </a:ext>
            </a:extLst>
          </p:cNvPr>
          <p:cNvSpPr txBox="1">
            <a:spLocks noChangeArrowheads="1"/>
          </p:cNvSpPr>
          <p:nvPr/>
        </p:nvSpPr>
        <p:spPr bwMode="auto">
          <a:xfrm>
            <a:off x="2216772" y="4857819"/>
            <a:ext cx="1492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 input ports</a:t>
            </a:r>
          </a:p>
        </p:txBody>
      </p:sp>
      <p:grpSp>
        <p:nvGrpSpPr>
          <p:cNvPr id="168" name="Group 38">
            <a:extLst>
              <a:ext uri="{FF2B5EF4-FFF2-40B4-BE49-F238E27FC236}">
                <a16:creationId xmlns:a16="http://schemas.microsoft.com/office/drawing/2014/main" id="{8AC17FBD-D822-CD43-929D-2CC812BF0667}"/>
              </a:ext>
            </a:extLst>
          </p:cNvPr>
          <p:cNvGrpSpPr>
            <a:grpSpLocks/>
          </p:cNvGrpSpPr>
          <p:nvPr/>
        </p:nvGrpSpPr>
        <p:grpSpPr bwMode="auto">
          <a:xfrm>
            <a:off x="6149007" y="5709203"/>
            <a:ext cx="1472095" cy="386798"/>
            <a:chOff x="-51" y="2454"/>
            <a:chExt cx="1482" cy="357"/>
          </a:xfrm>
        </p:grpSpPr>
        <p:grpSp>
          <p:nvGrpSpPr>
            <p:cNvPr id="169" name="Group 39">
              <a:extLst>
                <a:ext uri="{FF2B5EF4-FFF2-40B4-BE49-F238E27FC236}">
                  <a16:creationId xmlns:a16="http://schemas.microsoft.com/office/drawing/2014/main" id="{0892708C-B62F-1443-A450-88C550BC04BC}"/>
                </a:ext>
              </a:extLst>
            </p:cNvPr>
            <p:cNvGrpSpPr>
              <a:grpSpLocks/>
            </p:cNvGrpSpPr>
            <p:nvPr/>
          </p:nvGrpSpPr>
          <p:grpSpPr bwMode="auto">
            <a:xfrm flipH="1">
              <a:off x="171" y="2454"/>
              <a:ext cx="1086" cy="357"/>
              <a:chOff x="171" y="2454"/>
              <a:chExt cx="1086" cy="357"/>
            </a:xfrm>
          </p:grpSpPr>
          <p:sp>
            <p:nvSpPr>
              <p:cNvPr id="171" name="Rectangle 40">
                <a:extLst>
                  <a:ext uri="{FF2B5EF4-FFF2-40B4-BE49-F238E27FC236}">
                    <a16:creationId xmlns:a16="http://schemas.microsoft.com/office/drawing/2014/main" id="{646AD0B4-3035-904E-BC08-F1F7B9E664EF}"/>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2" name="Rectangle 41">
                <a:extLst>
                  <a:ext uri="{FF2B5EF4-FFF2-40B4-BE49-F238E27FC236}">
                    <a16:creationId xmlns:a16="http://schemas.microsoft.com/office/drawing/2014/main" id="{C11D294C-080E-E146-92DD-4E0970AA192D}"/>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3" name="Rectangle 42">
                <a:extLst>
                  <a:ext uri="{FF2B5EF4-FFF2-40B4-BE49-F238E27FC236}">
                    <a16:creationId xmlns:a16="http://schemas.microsoft.com/office/drawing/2014/main" id="{AEC771A2-E626-8246-BD5D-885A3F23221F}"/>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4" name="Rectangle 43">
                <a:extLst>
                  <a:ext uri="{FF2B5EF4-FFF2-40B4-BE49-F238E27FC236}">
                    <a16:creationId xmlns:a16="http://schemas.microsoft.com/office/drawing/2014/main" id="{D9ACADB5-CB99-0C44-953C-36D248E856BC}"/>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70" name="Line 44">
              <a:extLst>
                <a:ext uri="{FF2B5EF4-FFF2-40B4-BE49-F238E27FC236}">
                  <a16:creationId xmlns:a16="http://schemas.microsoft.com/office/drawing/2014/main" id="{0B5CB4ED-80BB-FD4A-8E51-691C12DA6F55}"/>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1" name="Text Box 57">
            <a:extLst>
              <a:ext uri="{FF2B5EF4-FFF2-40B4-BE49-F238E27FC236}">
                <a16:creationId xmlns:a16="http://schemas.microsoft.com/office/drawing/2014/main" id="{7B04503A-E5E8-3F47-B2CA-2C4493C5596F}"/>
              </a:ext>
            </a:extLst>
          </p:cNvPr>
          <p:cNvSpPr txBox="1">
            <a:spLocks noChangeArrowheads="1"/>
          </p:cNvSpPr>
          <p:nvPr/>
        </p:nvSpPr>
        <p:spPr bwMode="auto">
          <a:xfrm>
            <a:off x="6689378" y="4864446"/>
            <a:ext cx="16337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 output ports</a:t>
            </a:r>
          </a:p>
        </p:txBody>
      </p:sp>
      <p:grpSp>
        <p:nvGrpSpPr>
          <p:cNvPr id="182" name="Group 38">
            <a:extLst>
              <a:ext uri="{FF2B5EF4-FFF2-40B4-BE49-F238E27FC236}">
                <a16:creationId xmlns:a16="http://schemas.microsoft.com/office/drawing/2014/main" id="{0D66BD80-759C-4845-8712-8D0B4AF84EF1}"/>
              </a:ext>
            </a:extLst>
          </p:cNvPr>
          <p:cNvGrpSpPr>
            <a:grpSpLocks/>
          </p:cNvGrpSpPr>
          <p:nvPr/>
        </p:nvGrpSpPr>
        <p:grpSpPr bwMode="auto">
          <a:xfrm>
            <a:off x="6155633" y="4072559"/>
            <a:ext cx="1472095" cy="386798"/>
            <a:chOff x="-51" y="2454"/>
            <a:chExt cx="1482" cy="357"/>
          </a:xfrm>
        </p:grpSpPr>
        <p:grpSp>
          <p:nvGrpSpPr>
            <p:cNvPr id="183" name="Group 39">
              <a:extLst>
                <a:ext uri="{FF2B5EF4-FFF2-40B4-BE49-F238E27FC236}">
                  <a16:creationId xmlns:a16="http://schemas.microsoft.com/office/drawing/2014/main" id="{5C936A85-45B9-074E-B843-773AFF5135C9}"/>
                </a:ext>
              </a:extLst>
            </p:cNvPr>
            <p:cNvGrpSpPr>
              <a:grpSpLocks/>
            </p:cNvGrpSpPr>
            <p:nvPr/>
          </p:nvGrpSpPr>
          <p:grpSpPr bwMode="auto">
            <a:xfrm flipH="1">
              <a:off x="171" y="2454"/>
              <a:ext cx="1086" cy="357"/>
              <a:chOff x="171" y="2454"/>
              <a:chExt cx="1086" cy="357"/>
            </a:xfrm>
          </p:grpSpPr>
          <p:sp>
            <p:nvSpPr>
              <p:cNvPr id="185" name="Rectangle 40">
                <a:extLst>
                  <a:ext uri="{FF2B5EF4-FFF2-40B4-BE49-F238E27FC236}">
                    <a16:creationId xmlns:a16="http://schemas.microsoft.com/office/drawing/2014/main" id="{B622FEB5-7929-1240-B7D5-15643E719FB3}"/>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6" name="Rectangle 41">
                <a:extLst>
                  <a:ext uri="{FF2B5EF4-FFF2-40B4-BE49-F238E27FC236}">
                    <a16:creationId xmlns:a16="http://schemas.microsoft.com/office/drawing/2014/main" id="{9EC76602-1084-F84D-AD9A-D96EB15A89EB}"/>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7" name="Rectangle 42">
                <a:extLst>
                  <a:ext uri="{FF2B5EF4-FFF2-40B4-BE49-F238E27FC236}">
                    <a16:creationId xmlns:a16="http://schemas.microsoft.com/office/drawing/2014/main" id="{DD155316-70EC-7F4D-B61B-21231E854AF0}"/>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8" name="Rectangle 43">
                <a:extLst>
                  <a:ext uri="{FF2B5EF4-FFF2-40B4-BE49-F238E27FC236}">
                    <a16:creationId xmlns:a16="http://schemas.microsoft.com/office/drawing/2014/main" id="{BFE2402A-9D06-854F-8BB0-978456C98DC8}"/>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84" name="Line 44">
              <a:extLst>
                <a:ext uri="{FF2B5EF4-FFF2-40B4-BE49-F238E27FC236}">
                  <a16:creationId xmlns:a16="http://schemas.microsoft.com/office/drawing/2014/main" id="{D7FF759B-D504-9D47-8A31-C0C49E47A705}"/>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F67B67A3-971A-E044-9E63-6007998B6291}"/>
              </a:ext>
            </a:extLst>
          </p:cNvPr>
          <p:cNvSpPr txBox="1"/>
          <p:nvPr/>
        </p:nvSpPr>
        <p:spPr>
          <a:xfrm rot="5400000">
            <a:off x="6248400" y="4708389"/>
            <a:ext cx="92764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 . </a:t>
            </a:r>
          </a:p>
        </p:txBody>
      </p:sp>
      <p:sp>
        <p:nvSpPr>
          <p:cNvPr id="190" name="TextBox 189">
            <a:extLst>
              <a:ext uri="{FF2B5EF4-FFF2-40B4-BE49-F238E27FC236}">
                <a16:creationId xmlns:a16="http://schemas.microsoft.com/office/drawing/2014/main" id="{90C8DE0E-9EEF-204C-9448-24E1458DC419}"/>
              </a:ext>
            </a:extLst>
          </p:cNvPr>
          <p:cNvSpPr txBox="1"/>
          <p:nvPr/>
        </p:nvSpPr>
        <p:spPr>
          <a:xfrm rot="5400000">
            <a:off x="3472070" y="4715016"/>
            <a:ext cx="92764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 . </a:t>
            </a:r>
          </a:p>
        </p:txBody>
      </p:sp>
      <p:grpSp>
        <p:nvGrpSpPr>
          <p:cNvPr id="192" name="Group 39">
            <a:extLst>
              <a:ext uri="{FF2B5EF4-FFF2-40B4-BE49-F238E27FC236}">
                <a16:creationId xmlns:a16="http://schemas.microsoft.com/office/drawing/2014/main" id="{43EE5875-DB50-8F42-9E84-EBF455D6C7E5}"/>
              </a:ext>
            </a:extLst>
          </p:cNvPr>
          <p:cNvGrpSpPr>
            <a:grpSpLocks/>
          </p:cNvGrpSpPr>
          <p:nvPr/>
        </p:nvGrpSpPr>
        <p:grpSpPr bwMode="auto">
          <a:xfrm rot="10800000" flipH="1">
            <a:off x="3242010" y="4065933"/>
            <a:ext cx="1078742" cy="386798"/>
            <a:chOff x="171" y="2454"/>
            <a:chExt cx="1086" cy="357"/>
          </a:xfrm>
        </p:grpSpPr>
        <p:sp>
          <p:nvSpPr>
            <p:cNvPr id="194" name="Rectangle 40">
              <a:extLst>
                <a:ext uri="{FF2B5EF4-FFF2-40B4-BE49-F238E27FC236}">
                  <a16:creationId xmlns:a16="http://schemas.microsoft.com/office/drawing/2014/main" id="{906CC695-2DD1-2E42-A750-72D29415134B}"/>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5" name="Rectangle 41">
              <a:extLst>
                <a:ext uri="{FF2B5EF4-FFF2-40B4-BE49-F238E27FC236}">
                  <a16:creationId xmlns:a16="http://schemas.microsoft.com/office/drawing/2014/main" id="{99D0D5A4-1E5B-0B43-A1B7-FD7BC835DCFE}"/>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6" name="Rectangle 42">
              <a:extLst>
                <a:ext uri="{FF2B5EF4-FFF2-40B4-BE49-F238E27FC236}">
                  <a16:creationId xmlns:a16="http://schemas.microsoft.com/office/drawing/2014/main" id="{6140224D-DBC1-EB40-AFE8-D6D0132B57D2}"/>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7" name="Rectangle 43">
              <a:extLst>
                <a:ext uri="{FF2B5EF4-FFF2-40B4-BE49-F238E27FC236}">
                  <a16:creationId xmlns:a16="http://schemas.microsoft.com/office/drawing/2014/main" id="{0A00DDFA-F665-324F-A415-D0B5E35A5F48}"/>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93" name="Line 44">
            <a:extLst>
              <a:ext uri="{FF2B5EF4-FFF2-40B4-BE49-F238E27FC236}">
                <a16:creationId xmlns:a16="http://schemas.microsoft.com/office/drawing/2014/main" id="{A888E476-EAD9-6C4A-A7A3-DDB9C8C3A0C3}"/>
              </a:ext>
            </a:extLst>
          </p:cNvPr>
          <p:cNvSpPr>
            <a:spLocks noChangeShapeType="1"/>
          </p:cNvSpPr>
          <p:nvPr/>
        </p:nvSpPr>
        <p:spPr bwMode="auto">
          <a:xfrm>
            <a:off x="3021494" y="4260957"/>
            <a:ext cx="14720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99" name="Group 39">
            <a:extLst>
              <a:ext uri="{FF2B5EF4-FFF2-40B4-BE49-F238E27FC236}">
                <a16:creationId xmlns:a16="http://schemas.microsoft.com/office/drawing/2014/main" id="{861F8D20-AD91-3246-9499-A09CBEB79CED}"/>
              </a:ext>
            </a:extLst>
          </p:cNvPr>
          <p:cNvGrpSpPr>
            <a:grpSpLocks/>
          </p:cNvGrpSpPr>
          <p:nvPr/>
        </p:nvGrpSpPr>
        <p:grpSpPr bwMode="auto">
          <a:xfrm rot="10800000" flipH="1">
            <a:off x="3248636" y="5729080"/>
            <a:ext cx="1078742" cy="386798"/>
            <a:chOff x="171" y="2454"/>
            <a:chExt cx="1086" cy="357"/>
          </a:xfrm>
        </p:grpSpPr>
        <p:sp>
          <p:nvSpPr>
            <p:cNvPr id="201" name="Rectangle 40">
              <a:extLst>
                <a:ext uri="{FF2B5EF4-FFF2-40B4-BE49-F238E27FC236}">
                  <a16:creationId xmlns:a16="http://schemas.microsoft.com/office/drawing/2014/main" id="{C04E48EB-4A34-004B-84AD-61BC56BA591D}"/>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2" name="Rectangle 41">
              <a:extLst>
                <a:ext uri="{FF2B5EF4-FFF2-40B4-BE49-F238E27FC236}">
                  <a16:creationId xmlns:a16="http://schemas.microsoft.com/office/drawing/2014/main" id="{D0C6BD53-6130-A748-BC48-3FA6588875D2}"/>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3" name="Rectangle 42">
              <a:extLst>
                <a:ext uri="{FF2B5EF4-FFF2-40B4-BE49-F238E27FC236}">
                  <a16:creationId xmlns:a16="http://schemas.microsoft.com/office/drawing/2014/main" id="{19984A44-E408-0A4C-A437-40EAEAA848A3}"/>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4" name="Rectangle 43">
              <a:extLst>
                <a:ext uri="{FF2B5EF4-FFF2-40B4-BE49-F238E27FC236}">
                  <a16:creationId xmlns:a16="http://schemas.microsoft.com/office/drawing/2014/main" id="{30660A84-3620-0541-9A93-C5E1D76F117E}"/>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200" name="Line 44">
            <a:extLst>
              <a:ext uri="{FF2B5EF4-FFF2-40B4-BE49-F238E27FC236}">
                <a16:creationId xmlns:a16="http://schemas.microsoft.com/office/drawing/2014/main" id="{975E947C-3697-5947-8DC9-3EF33B31BD2E}"/>
              </a:ext>
            </a:extLst>
          </p:cNvPr>
          <p:cNvSpPr>
            <a:spLocks noChangeShapeType="1"/>
          </p:cNvSpPr>
          <p:nvPr/>
        </p:nvSpPr>
        <p:spPr bwMode="auto">
          <a:xfrm>
            <a:off x="3028120" y="5924104"/>
            <a:ext cx="14720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7" name="Content Placeholder 2">
            <a:extLst>
              <a:ext uri="{FF2B5EF4-FFF2-40B4-BE49-F238E27FC236}">
                <a16:creationId xmlns:a16="http://schemas.microsoft.com/office/drawing/2014/main" id="{DC2E6EA4-0C86-5F4C-BB3E-C92E5B769FC5}"/>
              </a:ext>
            </a:extLst>
          </p:cNvPr>
          <p:cNvSpPr txBox="1">
            <a:spLocks/>
          </p:cNvSpPr>
          <p:nvPr/>
        </p:nvSpPr>
        <p:spPr>
          <a:xfrm>
            <a:off x="805070" y="1889680"/>
            <a:ext cx="11035748" cy="23178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switching rate: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rate at which packets can be transfer from inputs to outputs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often measured as multiple of input/output line rate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 inputs: switching rate N times line rate desirable</a:t>
            </a:r>
          </a:p>
        </p:txBody>
      </p:sp>
      <p:sp>
        <p:nvSpPr>
          <p:cNvPr id="9" name="TextBox 8">
            <a:extLst>
              <a:ext uri="{FF2B5EF4-FFF2-40B4-BE49-F238E27FC236}">
                <a16:creationId xmlns:a16="http://schemas.microsoft.com/office/drawing/2014/main" id="{01E77334-DD7E-1B48-8BC7-370BDB02F09A}"/>
              </a:ext>
            </a:extLst>
          </p:cNvPr>
          <p:cNvSpPr txBox="1"/>
          <p:nvPr/>
        </p:nvSpPr>
        <p:spPr>
          <a:xfrm>
            <a:off x="2756452" y="4081670"/>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09" name="TextBox 208">
            <a:extLst>
              <a:ext uri="{FF2B5EF4-FFF2-40B4-BE49-F238E27FC236}">
                <a16:creationId xmlns:a16="http://schemas.microsoft.com/office/drawing/2014/main" id="{38F21D3F-8391-534C-9242-3758758C301A}"/>
              </a:ext>
            </a:extLst>
          </p:cNvPr>
          <p:cNvSpPr txBox="1"/>
          <p:nvPr/>
        </p:nvSpPr>
        <p:spPr>
          <a:xfrm>
            <a:off x="2749826" y="5718314"/>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10" name="TextBox 209">
            <a:extLst>
              <a:ext uri="{FF2B5EF4-FFF2-40B4-BE49-F238E27FC236}">
                <a16:creationId xmlns:a16="http://schemas.microsoft.com/office/drawing/2014/main" id="{58A4E43E-89E0-E547-8C85-19EA30836952}"/>
              </a:ext>
            </a:extLst>
          </p:cNvPr>
          <p:cNvSpPr txBox="1"/>
          <p:nvPr/>
        </p:nvSpPr>
        <p:spPr>
          <a:xfrm>
            <a:off x="7593495" y="4081671"/>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11" name="TextBox 210">
            <a:extLst>
              <a:ext uri="{FF2B5EF4-FFF2-40B4-BE49-F238E27FC236}">
                <a16:creationId xmlns:a16="http://schemas.microsoft.com/office/drawing/2014/main" id="{394AA5E3-B3F2-B445-8CEF-84D33DC4565C}"/>
              </a:ext>
            </a:extLst>
          </p:cNvPr>
          <p:cNvSpPr txBox="1"/>
          <p:nvPr/>
        </p:nvSpPr>
        <p:spPr>
          <a:xfrm>
            <a:off x="7586868" y="5718315"/>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10" name="TextBox 9">
            <a:extLst>
              <a:ext uri="{FF2B5EF4-FFF2-40B4-BE49-F238E27FC236}">
                <a16:creationId xmlns:a16="http://schemas.microsoft.com/office/drawing/2014/main" id="{A8D02FF0-F045-2443-B110-8EA634D57D8A}"/>
              </a:ext>
            </a:extLst>
          </p:cNvPr>
          <p:cNvSpPr txBox="1"/>
          <p:nvPr/>
        </p:nvSpPr>
        <p:spPr>
          <a:xfrm>
            <a:off x="4611758" y="4094922"/>
            <a:ext cx="13311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(rate: NR, ideally)</a:t>
            </a:r>
          </a:p>
        </p:txBody>
      </p:sp>
      <p:sp>
        <p:nvSpPr>
          <p:cNvPr id="43" name="Slide Number Placeholder 4">
            <a:extLst>
              <a:ext uri="{FF2B5EF4-FFF2-40B4-BE49-F238E27FC236}">
                <a16:creationId xmlns:a16="http://schemas.microsoft.com/office/drawing/2014/main" id="{1006AEB9-8E30-BF47-8218-D88E2916ACE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23</a:t>
            </a:fld>
            <a:endParaRPr lang="en-US" dirty="0"/>
          </a:p>
        </p:txBody>
      </p:sp>
    </p:spTree>
    <p:extLst>
      <p:ext uri="{BB962C8B-B14F-4D97-AF65-F5344CB8AC3E}">
        <p14:creationId xmlns:p14="http://schemas.microsoft.com/office/powerpoint/2010/main" val="95873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dissolve">
                                      <p:cBhvr>
                                        <p:cTn id="7" dur="500"/>
                                        <p:tgtEl>
                                          <p:spTgt spid="2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fabrics</a:t>
            </a:r>
            <a:endParaRPr lang="en-US" sz="4800" dirty="0"/>
          </a:p>
        </p:txBody>
      </p:sp>
      <p:grpSp>
        <p:nvGrpSpPr>
          <p:cNvPr id="311" name="Group 80">
            <a:extLst>
              <a:ext uri="{FF2B5EF4-FFF2-40B4-BE49-F238E27FC236}">
                <a16:creationId xmlns:a16="http://schemas.microsoft.com/office/drawing/2014/main" id="{3ECBEF50-5AB0-494A-8A71-7779C83BEB48}"/>
              </a:ext>
            </a:extLst>
          </p:cNvPr>
          <p:cNvGrpSpPr>
            <a:grpSpLocks/>
          </p:cNvGrpSpPr>
          <p:nvPr/>
        </p:nvGrpSpPr>
        <p:grpSpPr bwMode="auto">
          <a:xfrm>
            <a:off x="4769281" y="4484392"/>
            <a:ext cx="1093120" cy="215900"/>
            <a:chOff x="876" y="2800"/>
            <a:chExt cx="788" cy="175"/>
          </a:xfrm>
        </p:grpSpPr>
        <p:sp>
          <p:nvSpPr>
            <p:cNvPr id="312" name="Rectangle 81">
              <a:extLst>
                <a:ext uri="{FF2B5EF4-FFF2-40B4-BE49-F238E27FC236}">
                  <a16:creationId xmlns:a16="http://schemas.microsoft.com/office/drawing/2014/main" id="{37D52850-F316-4144-A0B4-19C304D6843C}"/>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3" name="Rectangle 82">
              <a:extLst>
                <a:ext uri="{FF2B5EF4-FFF2-40B4-BE49-F238E27FC236}">
                  <a16:creationId xmlns:a16="http://schemas.microsoft.com/office/drawing/2014/main" id="{69439B26-261D-744E-9369-27374726E01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4" name="Rectangle 83">
              <a:extLst>
                <a:ext uri="{FF2B5EF4-FFF2-40B4-BE49-F238E27FC236}">
                  <a16:creationId xmlns:a16="http://schemas.microsoft.com/office/drawing/2014/main" id="{1B510572-6B31-7748-A75A-BF9B27F84964}"/>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5" name="Rectangle 84">
              <a:extLst>
                <a:ext uri="{FF2B5EF4-FFF2-40B4-BE49-F238E27FC236}">
                  <a16:creationId xmlns:a16="http://schemas.microsoft.com/office/drawing/2014/main" id="{09923AAC-D18D-164E-B81F-A06E6E34C8F3}"/>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6" name="Line 85">
              <a:extLst>
                <a:ext uri="{FF2B5EF4-FFF2-40B4-BE49-F238E27FC236}">
                  <a16:creationId xmlns:a16="http://schemas.microsoft.com/office/drawing/2014/main" id="{7260ED2A-03CA-CD4D-ADAC-6C8DFBED0D6A}"/>
                </a:ext>
              </a:extLst>
            </p:cNvPr>
            <p:cNvSpPr>
              <a:spLocks noChangeShapeType="1"/>
            </p:cNvSpPr>
            <p:nvPr/>
          </p:nvSpPr>
          <p:spPr bwMode="auto">
            <a:xfrm flipV="1">
              <a:off x="876" y="2887"/>
              <a:ext cx="7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17" name="Group 86">
            <a:extLst>
              <a:ext uri="{FF2B5EF4-FFF2-40B4-BE49-F238E27FC236}">
                <a16:creationId xmlns:a16="http://schemas.microsoft.com/office/drawing/2014/main" id="{BE86221D-4C38-2645-B32F-F1F6D4B5168D}"/>
              </a:ext>
            </a:extLst>
          </p:cNvPr>
          <p:cNvGrpSpPr>
            <a:grpSpLocks/>
          </p:cNvGrpSpPr>
          <p:nvPr/>
        </p:nvGrpSpPr>
        <p:grpSpPr bwMode="auto">
          <a:xfrm>
            <a:off x="4767694" y="4879680"/>
            <a:ext cx="1094506" cy="215900"/>
            <a:chOff x="876" y="2800"/>
            <a:chExt cx="789" cy="175"/>
          </a:xfrm>
        </p:grpSpPr>
        <p:sp>
          <p:nvSpPr>
            <p:cNvPr id="318" name="Rectangle 87">
              <a:extLst>
                <a:ext uri="{FF2B5EF4-FFF2-40B4-BE49-F238E27FC236}">
                  <a16:creationId xmlns:a16="http://schemas.microsoft.com/office/drawing/2014/main" id="{996C6DCD-B0C9-FD49-B834-5736A5B7DAAC}"/>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88">
              <a:extLst>
                <a:ext uri="{FF2B5EF4-FFF2-40B4-BE49-F238E27FC236}">
                  <a16:creationId xmlns:a16="http://schemas.microsoft.com/office/drawing/2014/main" id="{4C49FD79-8AA8-374F-9E0F-16366ADC47D3}"/>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89">
              <a:extLst>
                <a:ext uri="{FF2B5EF4-FFF2-40B4-BE49-F238E27FC236}">
                  <a16:creationId xmlns:a16="http://schemas.microsoft.com/office/drawing/2014/main" id="{30AA73C6-743D-744D-8076-CEB84412F666}"/>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90">
              <a:extLst>
                <a:ext uri="{FF2B5EF4-FFF2-40B4-BE49-F238E27FC236}">
                  <a16:creationId xmlns:a16="http://schemas.microsoft.com/office/drawing/2014/main" id="{4090BF92-DB22-2543-BF40-68E82A14D80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2" name="Line 91">
              <a:extLst>
                <a:ext uri="{FF2B5EF4-FFF2-40B4-BE49-F238E27FC236}">
                  <a16:creationId xmlns:a16="http://schemas.microsoft.com/office/drawing/2014/main" id="{A9CC5C11-4FA7-CD4B-974B-BE7F20975D5E}"/>
                </a:ext>
              </a:extLst>
            </p:cNvPr>
            <p:cNvSpPr>
              <a:spLocks noChangeShapeType="1"/>
            </p:cNvSpPr>
            <p:nvPr/>
          </p:nvSpPr>
          <p:spPr bwMode="auto">
            <a:xfrm flipV="1">
              <a:off x="876" y="2887"/>
              <a:ext cx="78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3" name="Group 92">
            <a:extLst>
              <a:ext uri="{FF2B5EF4-FFF2-40B4-BE49-F238E27FC236}">
                <a16:creationId xmlns:a16="http://schemas.microsoft.com/office/drawing/2014/main" id="{7F0C30F0-93C0-7B41-A148-F2583C432712}"/>
              </a:ext>
            </a:extLst>
          </p:cNvPr>
          <p:cNvGrpSpPr>
            <a:grpSpLocks/>
          </p:cNvGrpSpPr>
          <p:nvPr/>
        </p:nvGrpSpPr>
        <p:grpSpPr bwMode="auto">
          <a:xfrm>
            <a:off x="4762932" y="5306717"/>
            <a:ext cx="1079248" cy="215900"/>
            <a:chOff x="876" y="2800"/>
            <a:chExt cx="778" cy="175"/>
          </a:xfrm>
        </p:grpSpPr>
        <p:sp>
          <p:nvSpPr>
            <p:cNvPr id="324" name="Rectangle 93">
              <a:extLst>
                <a:ext uri="{FF2B5EF4-FFF2-40B4-BE49-F238E27FC236}">
                  <a16:creationId xmlns:a16="http://schemas.microsoft.com/office/drawing/2014/main" id="{FE2D31CC-2899-6644-8262-069C836FEE9E}"/>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5" name="Rectangle 94">
              <a:extLst>
                <a:ext uri="{FF2B5EF4-FFF2-40B4-BE49-F238E27FC236}">
                  <a16:creationId xmlns:a16="http://schemas.microsoft.com/office/drawing/2014/main" id="{E084BCAF-AF68-F044-95BA-E9DD3AB8AE4C}"/>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6" name="Rectangle 95">
              <a:extLst>
                <a:ext uri="{FF2B5EF4-FFF2-40B4-BE49-F238E27FC236}">
                  <a16:creationId xmlns:a16="http://schemas.microsoft.com/office/drawing/2014/main" id="{21E8CE31-B88B-E249-802C-CD6E7DB9056F}"/>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7" name="Rectangle 96">
              <a:extLst>
                <a:ext uri="{FF2B5EF4-FFF2-40B4-BE49-F238E27FC236}">
                  <a16:creationId xmlns:a16="http://schemas.microsoft.com/office/drawing/2014/main" id="{1D496C77-4D8A-4B49-BD5B-56233FC90DF9}"/>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8" name="Line 97">
              <a:extLst>
                <a:ext uri="{FF2B5EF4-FFF2-40B4-BE49-F238E27FC236}">
                  <a16:creationId xmlns:a16="http://schemas.microsoft.com/office/drawing/2014/main" id="{A04C69F2-C1EE-854B-B285-27D90EB90A40}"/>
                </a:ext>
              </a:extLst>
            </p:cNvPr>
            <p:cNvSpPr>
              <a:spLocks noChangeShapeType="1"/>
            </p:cNvSpPr>
            <p:nvPr/>
          </p:nvSpPr>
          <p:spPr bwMode="auto">
            <a:xfrm flipV="1">
              <a:off x="876" y="2887"/>
              <a:ext cx="7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29" name="Line 98">
            <a:extLst>
              <a:ext uri="{FF2B5EF4-FFF2-40B4-BE49-F238E27FC236}">
                <a16:creationId xmlns:a16="http://schemas.microsoft.com/office/drawing/2014/main" id="{C1BD91B1-20FC-3B4C-8D6A-F8B58DCC0D0C}"/>
              </a:ext>
            </a:extLst>
          </p:cNvPr>
          <p:cNvSpPr>
            <a:spLocks noChangeShapeType="1"/>
          </p:cNvSpPr>
          <p:nvPr/>
        </p:nvSpPr>
        <p:spPr bwMode="auto">
          <a:xfrm>
            <a:off x="5888461" y="4492509"/>
            <a:ext cx="0" cy="1003300"/>
          </a:xfrm>
          <a:prstGeom prst="line">
            <a:avLst/>
          </a:prstGeom>
          <a:noFill/>
          <a:ln w="762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30" name="Group 99">
            <a:extLst>
              <a:ext uri="{FF2B5EF4-FFF2-40B4-BE49-F238E27FC236}">
                <a16:creationId xmlns:a16="http://schemas.microsoft.com/office/drawing/2014/main" id="{81F4A5FC-EF4D-2A48-8784-1750FC54BE25}"/>
              </a:ext>
            </a:extLst>
          </p:cNvPr>
          <p:cNvGrpSpPr>
            <a:grpSpLocks/>
          </p:cNvGrpSpPr>
          <p:nvPr/>
        </p:nvGrpSpPr>
        <p:grpSpPr bwMode="auto">
          <a:xfrm>
            <a:off x="5956300" y="4501349"/>
            <a:ext cx="1030288" cy="215900"/>
            <a:chOff x="367" y="3463"/>
            <a:chExt cx="649" cy="136"/>
          </a:xfrm>
        </p:grpSpPr>
        <p:sp>
          <p:nvSpPr>
            <p:cNvPr id="331" name="Rectangle 100">
              <a:extLst>
                <a:ext uri="{FF2B5EF4-FFF2-40B4-BE49-F238E27FC236}">
                  <a16:creationId xmlns:a16="http://schemas.microsoft.com/office/drawing/2014/main" id="{2FA335FE-AECE-F547-B1ED-C257408CFF60}"/>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01">
              <a:extLst>
                <a:ext uri="{FF2B5EF4-FFF2-40B4-BE49-F238E27FC236}">
                  <a16:creationId xmlns:a16="http://schemas.microsoft.com/office/drawing/2014/main" id="{5F80436E-3841-8349-8966-AB341E01A6B5}"/>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02">
              <a:extLst>
                <a:ext uri="{FF2B5EF4-FFF2-40B4-BE49-F238E27FC236}">
                  <a16:creationId xmlns:a16="http://schemas.microsoft.com/office/drawing/2014/main" id="{36262B26-2B10-664E-B485-2B0BF6B95705}"/>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03">
              <a:extLst>
                <a:ext uri="{FF2B5EF4-FFF2-40B4-BE49-F238E27FC236}">
                  <a16:creationId xmlns:a16="http://schemas.microsoft.com/office/drawing/2014/main" id="{B2511842-B5CE-E242-9E79-819A629F7DCD}"/>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5" name="Line 104">
              <a:extLst>
                <a:ext uri="{FF2B5EF4-FFF2-40B4-BE49-F238E27FC236}">
                  <a16:creationId xmlns:a16="http://schemas.microsoft.com/office/drawing/2014/main" id="{CAAFBF8F-0301-0F4D-9DF5-B3DD1EC8C778}"/>
                </a:ext>
              </a:extLst>
            </p:cNvPr>
            <p:cNvSpPr>
              <a:spLocks noChangeShapeType="1"/>
            </p:cNvSpPr>
            <p:nvPr/>
          </p:nvSpPr>
          <p:spPr bwMode="auto">
            <a:xfrm flipV="1">
              <a:off x="367" y="3527"/>
              <a:ext cx="64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36" name="Group 105">
            <a:extLst>
              <a:ext uri="{FF2B5EF4-FFF2-40B4-BE49-F238E27FC236}">
                <a16:creationId xmlns:a16="http://schemas.microsoft.com/office/drawing/2014/main" id="{7BFAB449-E2DA-3147-849E-09A6366B098F}"/>
              </a:ext>
            </a:extLst>
          </p:cNvPr>
          <p:cNvGrpSpPr>
            <a:grpSpLocks/>
          </p:cNvGrpSpPr>
          <p:nvPr/>
        </p:nvGrpSpPr>
        <p:grpSpPr bwMode="auto">
          <a:xfrm>
            <a:off x="5946775" y="4893462"/>
            <a:ext cx="1044574" cy="215900"/>
            <a:chOff x="358" y="3463"/>
            <a:chExt cx="658" cy="136"/>
          </a:xfrm>
        </p:grpSpPr>
        <p:sp>
          <p:nvSpPr>
            <p:cNvPr id="337" name="Rectangle 106">
              <a:extLst>
                <a:ext uri="{FF2B5EF4-FFF2-40B4-BE49-F238E27FC236}">
                  <a16:creationId xmlns:a16="http://schemas.microsoft.com/office/drawing/2014/main" id="{9C435B71-B7F9-FB4C-83FD-6F3745D78BFE}"/>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107">
              <a:extLst>
                <a:ext uri="{FF2B5EF4-FFF2-40B4-BE49-F238E27FC236}">
                  <a16:creationId xmlns:a16="http://schemas.microsoft.com/office/drawing/2014/main" id="{09CF7D3E-B128-CD40-817F-B76520EE2A6C}"/>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9" name="Rectangle 108">
              <a:extLst>
                <a:ext uri="{FF2B5EF4-FFF2-40B4-BE49-F238E27FC236}">
                  <a16:creationId xmlns:a16="http://schemas.microsoft.com/office/drawing/2014/main" id="{86FC5905-2FC0-E848-B8C8-C68F4ACE3C50}"/>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0" name="Rectangle 109">
              <a:extLst>
                <a:ext uri="{FF2B5EF4-FFF2-40B4-BE49-F238E27FC236}">
                  <a16:creationId xmlns:a16="http://schemas.microsoft.com/office/drawing/2014/main" id="{D25B9F48-5027-6E4E-BF5B-3A43EB20480C}"/>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1" name="Line 110">
              <a:extLst>
                <a:ext uri="{FF2B5EF4-FFF2-40B4-BE49-F238E27FC236}">
                  <a16:creationId xmlns:a16="http://schemas.microsoft.com/office/drawing/2014/main" id="{9C3B50DE-BC7E-DC41-A996-2C8F99ABF59C}"/>
                </a:ext>
              </a:extLst>
            </p:cNvPr>
            <p:cNvSpPr>
              <a:spLocks noChangeShapeType="1"/>
            </p:cNvSpPr>
            <p:nvPr/>
          </p:nvSpPr>
          <p:spPr bwMode="auto">
            <a:xfrm flipV="1">
              <a:off x="358" y="3527"/>
              <a:ext cx="65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42" name="Group 111">
            <a:extLst>
              <a:ext uri="{FF2B5EF4-FFF2-40B4-BE49-F238E27FC236}">
                <a16:creationId xmlns:a16="http://schemas.microsoft.com/office/drawing/2014/main" id="{7DF99D71-DDE6-BB4A-B28F-8F67E7B81B51}"/>
              </a:ext>
            </a:extLst>
          </p:cNvPr>
          <p:cNvGrpSpPr>
            <a:grpSpLocks/>
          </p:cNvGrpSpPr>
          <p:nvPr/>
        </p:nvGrpSpPr>
        <p:grpSpPr bwMode="auto">
          <a:xfrm>
            <a:off x="5945368" y="5315556"/>
            <a:ext cx="1046163" cy="215900"/>
            <a:chOff x="357" y="3463"/>
            <a:chExt cx="659" cy="136"/>
          </a:xfrm>
        </p:grpSpPr>
        <p:sp>
          <p:nvSpPr>
            <p:cNvPr id="343" name="Rectangle 112">
              <a:extLst>
                <a:ext uri="{FF2B5EF4-FFF2-40B4-BE49-F238E27FC236}">
                  <a16:creationId xmlns:a16="http://schemas.microsoft.com/office/drawing/2014/main" id="{DADCADDA-AA8E-4A44-881D-9DC07838042A}"/>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4" name="Rectangle 113">
              <a:extLst>
                <a:ext uri="{FF2B5EF4-FFF2-40B4-BE49-F238E27FC236}">
                  <a16:creationId xmlns:a16="http://schemas.microsoft.com/office/drawing/2014/main" id="{7B071F8D-7A94-0545-B654-6656D361736F}"/>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5" name="Rectangle 114">
              <a:extLst>
                <a:ext uri="{FF2B5EF4-FFF2-40B4-BE49-F238E27FC236}">
                  <a16:creationId xmlns:a16="http://schemas.microsoft.com/office/drawing/2014/main" id="{030036A2-20DE-2444-AEBC-ED30EF2E2069}"/>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6" name="Rectangle 115">
              <a:extLst>
                <a:ext uri="{FF2B5EF4-FFF2-40B4-BE49-F238E27FC236}">
                  <a16:creationId xmlns:a16="http://schemas.microsoft.com/office/drawing/2014/main" id="{618626AC-F6A7-144F-9ECD-C4110EE9DEA2}"/>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7" name="Line 116">
              <a:extLst>
                <a:ext uri="{FF2B5EF4-FFF2-40B4-BE49-F238E27FC236}">
                  <a16:creationId xmlns:a16="http://schemas.microsoft.com/office/drawing/2014/main" id="{75B1015E-550F-F445-8AAB-4865BC07F6DA}"/>
                </a:ext>
              </a:extLst>
            </p:cNvPr>
            <p:cNvSpPr>
              <a:spLocks noChangeShapeType="1"/>
            </p:cNvSpPr>
            <p:nvPr/>
          </p:nvSpPr>
          <p:spPr bwMode="auto">
            <a:xfrm flipV="1">
              <a:off x="357" y="3527"/>
              <a:ext cx="65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48" name="Text Box 117">
            <a:extLst>
              <a:ext uri="{FF2B5EF4-FFF2-40B4-BE49-F238E27FC236}">
                <a16:creationId xmlns:a16="http://schemas.microsoft.com/office/drawing/2014/main" id="{65D98CB2-870D-B84B-9B0C-A2C174F40D4D}"/>
              </a:ext>
            </a:extLst>
          </p:cNvPr>
          <p:cNvSpPr txBox="1">
            <a:spLocks noChangeArrowheads="1"/>
          </p:cNvSpPr>
          <p:nvPr/>
        </p:nvSpPr>
        <p:spPr bwMode="auto">
          <a:xfrm>
            <a:off x="5664477" y="5835029"/>
            <a:ext cx="55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bus</a:t>
            </a:r>
          </a:p>
        </p:txBody>
      </p:sp>
      <p:grpSp>
        <p:nvGrpSpPr>
          <p:cNvPr id="4" name="Group 3">
            <a:extLst>
              <a:ext uri="{FF2B5EF4-FFF2-40B4-BE49-F238E27FC236}">
                <a16:creationId xmlns:a16="http://schemas.microsoft.com/office/drawing/2014/main" id="{DD7B28A1-7CC4-EC46-9F15-0A766D5FA67A}"/>
              </a:ext>
            </a:extLst>
          </p:cNvPr>
          <p:cNvGrpSpPr/>
          <p:nvPr/>
        </p:nvGrpSpPr>
        <p:grpSpPr>
          <a:xfrm>
            <a:off x="1186899" y="4439064"/>
            <a:ext cx="2798763" cy="1752600"/>
            <a:chOff x="1968777" y="4452316"/>
            <a:chExt cx="2798763" cy="1752600"/>
          </a:xfrm>
        </p:grpSpPr>
        <p:grpSp>
          <p:nvGrpSpPr>
            <p:cNvPr id="272" name="Group 30">
              <a:extLst>
                <a:ext uri="{FF2B5EF4-FFF2-40B4-BE49-F238E27FC236}">
                  <a16:creationId xmlns:a16="http://schemas.microsoft.com/office/drawing/2014/main" id="{3C7C2E39-B8FC-2E4E-8EA7-9980DBE0894E}"/>
                </a:ext>
              </a:extLst>
            </p:cNvPr>
            <p:cNvGrpSpPr>
              <a:grpSpLocks/>
            </p:cNvGrpSpPr>
            <p:nvPr/>
          </p:nvGrpSpPr>
          <p:grpSpPr bwMode="auto">
            <a:xfrm>
              <a:off x="2121177" y="4534866"/>
              <a:ext cx="890588" cy="215900"/>
              <a:chOff x="876" y="2800"/>
              <a:chExt cx="642" cy="175"/>
            </a:xfrm>
          </p:grpSpPr>
          <p:sp>
            <p:nvSpPr>
              <p:cNvPr id="273" name="Rectangle 7">
                <a:extLst>
                  <a:ext uri="{FF2B5EF4-FFF2-40B4-BE49-F238E27FC236}">
                    <a16:creationId xmlns:a16="http://schemas.microsoft.com/office/drawing/2014/main" id="{1C7F0720-4AD3-7241-A18F-1322594DDDD8}"/>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4" name="Rectangle 8">
                <a:extLst>
                  <a:ext uri="{FF2B5EF4-FFF2-40B4-BE49-F238E27FC236}">
                    <a16:creationId xmlns:a16="http://schemas.microsoft.com/office/drawing/2014/main" id="{6355CF5C-E1D3-BA4C-9C14-531EDEA373AD}"/>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5" name="Rectangle 9">
                <a:extLst>
                  <a:ext uri="{FF2B5EF4-FFF2-40B4-BE49-F238E27FC236}">
                    <a16:creationId xmlns:a16="http://schemas.microsoft.com/office/drawing/2014/main" id="{41497BCF-AE4C-5744-A422-5C5FDE760F07}"/>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 name="Rectangle 10">
                <a:extLst>
                  <a:ext uri="{FF2B5EF4-FFF2-40B4-BE49-F238E27FC236}">
                    <a16:creationId xmlns:a16="http://schemas.microsoft.com/office/drawing/2014/main" id="{BC5034A8-3C30-BA4E-9BC2-0F43C7DAE03E}"/>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7" name="Line 11">
                <a:extLst>
                  <a:ext uri="{FF2B5EF4-FFF2-40B4-BE49-F238E27FC236}">
                    <a16:creationId xmlns:a16="http://schemas.microsoft.com/office/drawing/2014/main" id="{B5DB05AA-F635-D242-8616-F8A3AA12323B}"/>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78" name="Group 45">
              <a:extLst>
                <a:ext uri="{FF2B5EF4-FFF2-40B4-BE49-F238E27FC236}">
                  <a16:creationId xmlns:a16="http://schemas.microsoft.com/office/drawing/2014/main" id="{8F35E416-2B65-1B4A-A2ED-DF0FCBEF8372}"/>
                </a:ext>
              </a:extLst>
            </p:cNvPr>
            <p:cNvGrpSpPr>
              <a:grpSpLocks/>
            </p:cNvGrpSpPr>
            <p:nvPr/>
          </p:nvGrpSpPr>
          <p:grpSpPr bwMode="auto">
            <a:xfrm>
              <a:off x="2097365" y="4930154"/>
              <a:ext cx="890587" cy="215900"/>
              <a:chOff x="876" y="2800"/>
              <a:chExt cx="642" cy="175"/>
            </a:xfrm>
          </p:grpSpPr>
          <p:sp>
            <p:nvSpPr>
              <p:cNvPr id="279" name="Rectangle 46">
                <a:extLst>
                  <a:ext uri="{FF2B5EF4-FFF2-40B4-BE49-F238E27FC236}">
                    <a16:creationId xmlns:a16="http://schemas.microsoft.com/office/drawing/2014/main" id="{38918ABB-CEF1-BE45-AEE3-24901AE8397A}"/>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0" name="Rectangle 47">
                <a:extLst>
                  <a:ext uri="{FF2B5EF4-FFF2-40B4-BE49-F238E27FC236}">
                    <a16:creationId xmlns:a16="http://schemas.microsoft.com/office/drawing/2014/main" id="{FA6EFB7D-6BC0-FB42-BB60-753DA2C2FA82}"/>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1" name="Rectangle 48">
                <a:extLst>
                  <a:ext uri="{FF2B5EF4-FFF2-40B4-BE49-F238E27FC236}">
                    <a16:creationId xmlns:a16="http://schemas.microsoft.com/office/drawing/2014/main" id="{E6160B5F-9E39-C440-A991-AFCD9768C289}"/>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Rectangle 49">
                <a:extLst>
                  <a:ext uri="{FF2B5EF4-FFF2-40B4-BE49-F238E27FC236}">
                    <a16:creationId xmlns:a16="http://schemas.microsoft.com/office/drawing/2014/main" id="{732D2AFE-3597-644A-97A1-28DD2F90A43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3" name="Line 50">
                <a:extLst>
                  <a:ext uri="{FF2B5EF4-FFF2-40B4-BE49-F238E27FC236}">
                    <a16:creationId xmlns:a16="http://schemas.microsoft.com/office/drawing/2014/main" id="{F3A2C82B-D735-2341-9B29-100DEE8F8C51}"/>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84" name="Group 51">
              <a:extLst>
                <a:ext uri="{FF2B5EF4-FFF2-40B4-BE49-F238E27FC236}">
                  <a16:creationId xmlns:a16="http://schemas.microsoft.com/office/drawing/2014/main" id="{6BA36712-4E6B-3D4E-ABC4-0CE286CF569C}"/>
                </a:ext>
              </a:extLst>
            </p:cNvPr>
            <p:cNvGrpSpPr>
              <a:grpSpLocks/>
            </p:cNvGrpSpPr>
            <p:nvPr/>
          </p:nvGrpSpPr>
          <p:grpSpPr bwMode="auto">
            <a:xfrm>
              <a:off x="2092602" y="5357191"/>
              <a:ext cx="890588" cy="215900"/>
              <a:chOff x="876" y="2800"/>
              <a:chExt cx="642" cy="175"/>
            </a:xfrm>
          </p:grpSpPr>
          <p:sp>
            <p:nvSpPr>
              <p:cNvPr id="285" name="Rectangle 52">
                <a:extLst>
                  <a:ext uri="{FF2B5EF4-FFF2-40B4-BE49-F238E27FC236}">
                    <a16:creationId xmlns:a16="http://schemas.microsoft.com/office/drawing/2014/main" id="{129DC514-3311-A645-A11D-4FF6C0B87A75}"/>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53">
                <a:extLst>
                  <a:ext uri="{FF2B5EF4-FFF2-40B4-BE49-F238E27FC236}">
                    <a16:creationId xmlns:a16="http://schemas.microsoft.com/office/drawing/2014/main" id="{E067EF7E-DADF-0B4B-A13F-44B8E34072B9}"/>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54">
                <a:extLst>
                  <a:ext uri="{FF2B5EF4-FFF2-40B4-BE49-F238E27FC236}">
                    <a16:creationId xmlns:a16="http://schemas.microsoft.com/office/drawing/2014/main" id="{9301E58F-0697-8D42-8D86-7240128C545D}"/>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55">
                <a:extLst>
                  <a:ext uri="{FF2B5EF4-FFF2-40B4-BE49-F238E27FC236}">
                    <a16:creationId xmlns:a16="http://schemas.microsoft.com/office/drawing/2014/main" id="{91AC650D-8A42-5745-8F86-B02FF0476B8B}"/>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9" name="Line 56">
                <a:extLst>
                  <a:ext uri="{FF2B5EF4-FFF2-40B4-BE49-F238E27FC236}">
                    <a16:creationId xmlns:a16="http://schemas.microsoft.com/office/drawing/2014/main" id="{F9808253-1247-4A4E-96D0-B5614778EF58}"/>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90" name="Rectangle 57">
              <a:extLst>
                <a:ext uri="{FF2B5EF4-FFF2-40B4-BE49-F238E27FC236}">
                  <a16:creationId xmlns:a16="http://schemas.microsoft.com/office/drawing/2014/main" id="{41269D84-F7BD-3F4B-9EE9-23A8785FCBB4}"/>
                </a:ext>
              </a:extLst>
            </p:cNvPr>
            <p:cNvSpPr>
              <a:spLocks noChangeArrowheads="1"/>
            </p:cNvSpPr>
            <p:nvPr/>
          </p:nvSpPr>
          <p:spPr bwMode="auto">
            <a:xfrm>
              <a:off x="2980015" y="4452316"/>
              <a:ext cx="704850" cy="1176338"/>
            </a:xfrm>
            <a:prstGeom prst="rect">
              <a:avLst/>
            </a:prstGeom>
            <a:solidFill>
              <a:srgbClr val="FFFFFF"/>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91" name="Group 64">
              <a:extLst>
                <a:ext uri="{FF2B5EF4-FFF2-40B4-BE49-F238E27FC236}">
                  <a16:creationId xmlns:a16="http://schemas.microsoft.com/office/drawing/2014/main" id="{F48BF83F-9F4E-FD44-89AF-AD40F44A1B03}"/>
                </a:ext>
              </a:extLst>
            </p:cNvPr>
            <p:cNvGrpSpPr>
              <a:grpSpLocks/>
            </p:cNvGrpSpPr>
            <p:nvPr/>
          </p:nvGrpSpPr>
          <p:grpSpPr bwMode="auto">
            <a:xfrm>
              <a:off x="3689627" y="4533279"/>
              <a:ext cx="890588" cy="215900"/>
              <a:chOff x="455" y="3463"/>
              <a:chExt cx="561" cy="136"/>
            </a:xfrm>
          </p:grpSpPr>
          <p:sp>
            <p:nvSpPr>
              <p:cNvPr id="292" name="Rectangle 59">
                <a:extLst>
                  <a:ext uri="{FF2B5EF4-FFF2-40B4-BE49-F238E27FC236}">
                    <a16:creationId xmlns:a16="http://schemas.microsoft.com/office/drawing/2014/main" id="{4E120DDC-4D03-F842-94AF-27555EDB5CF7}"/>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3" name="Rectangle 60">
                <a:extLst>
                  <a:ext uri="{FF2B5EF4-FFF2-40B4-BE49-F238E27FC236}">
                    <a16:creationId xmlns:a16="http://schemas.microsoft.com/office/drawing/2014/main" id="{3E424F24-DEF2-7747-8B32-D2D41DCCB1CE}"/>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Rectangle 61">
                <a:extLst>
                  <a:ext uri="{FF2B5EF4-FFF2-40B4-BE49-F238E27FC236}">
                    <a16:creationId xmlns:a16="http://schemas.microsoft.com/office/drawing/2014/main" id="{FCB1CF36-46B1-EA41-94AF-564D1A453693}"/>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5" name="Rectangle 62">
                <a:extLst>
                  <a:ext uri="{FF2B5EF4-FFF2-40B4-BE49-F238E27FC236}">
                    <a16:creationId xmlns:a16="http://schemas.microsoft.com/office/drawing/2014/main" id="{1B49B267-612F-D84F-B02E-C419C0367BE6}"/>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6" name="Line 63">
                <a:extLst>
                  <a:ext uri="{FF2B5EF4-FFF2-40B4-BE49-F238E27FC236}">
                    <a16:creationId xmlns:a16="http://schemas.microsoft.com/office/drawing/2014/main" id="{DCB1F4FA-6E22-F34F-B286-A108C325D330}"/>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97" name="Group 65">
              <a:extLst>
                <a:ext uri="{FF2B5EF4-FFF2-40B4-BE49-F238E27FC236}">
                  <a16:creationId xmlns:a16="http://schemas.microsoft.com/office/drawing/2014/main" id="{719D39D4-FB51-7642-A36C-2BA36F16985A}"/>
                </a:ext>
              </a:extLst>
            </p:cNvPr>
            <p:cNvGrpSpPr>
              <a:grpSpLocks/>
            </p:cNvGrpSpPr>
            <p:nvPr/>
          </p:nvGrpSpPr>
          <p:grpSpPr bwMode="auto">
            <a:xfrm>
              <a:off x="3694390" y="4925391"/>
              <a:ext cx="890587" cy="215900"/>
              <a:chOff x="455" y="3463"/>
              <a:chExt cx="561" cy="136"/>
            </a:xfrm>
          </p:grpSpPr>
          <p:sp>
            <p:nvSpPr>
              <p:cNvPr id="298" name="Rectangle 66">
                <a:extLst>
                  <a:ext uri="{FF2B5EF4-FFF2-40B4-BE49-F238E27FC236}">
                    <a16:creationId xmlns:a16="http://schemas.microsoft.com/office/drawing/2014/main" id="{95FB090C-CEEB-C642-B6E3-796C33946BBF}"/>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9" name="Rectangle 67">
                <a:extLst>
                  <a:ext uri="{FF2B5EF4-FFF2-40B4-BE49-F238E27FC236}">
                    <a16:creationId xmlns:a16="http://schemas.microsoft.com/office/drawing/2014/main" id="{90EE24D2-2A23-8A4B-AA6C-77A540AF262F}"/>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0" name="Rectangle 68">
                <a:extLst>
                  <a:ext uri="{FF2B5EF4-FFF2-40B4-BE49-F238E27FC236}">
                    <a16:creationId xmlns:a16="http://schemas.microsoft.com/office/drawing/2014/main" id="{0EE5C8FE-A545-1047-B033-D000FCC810C7}"/>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1" name="Rectangle 69">
                <a:extLst>
                  <a:ext uri="{FF2B5EF4-FFF2-40B4-BE49-F238E27FC236}">
                    <a16:creationId xmlns:a16="http://schemas.microsoft.com/office/drawing/2014/main" id="{4875E736-57B1-E048-9DED-51F8EBE441BD}"/>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2" name="Line 70">
                <a:extLst>
                  <a:ext uri="{FF2B5EF4-FFF2-40B4-BE49-F238E27FC236}">
                    <a16:creationId xmlns:a16="http://schemas.microsoft.com/office/drawing/2014/main" id="{F1131A5F-4FDC-6741-B569-1128DD469CBA}"/>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03" name="Group 71">
              <a:extLst>
                <a:ext uri="{FF2B5EF4-FFF2-40B4-BE49-F238E27FC236}">
                  <a16:creationId xmlns:a16="http://schemas.microsoft.com/office/drawing/2014/main" id="{563249F4-CC55-FB4F-A620-0484EEFEF155}"/>
                </a:ext>
              </a:extLst>
            </p:cNvPr>
            <p:cNvGrpSpPr>
              <a:grpSpLocks/>
            </p:cNvGrpSpPr>
            <p:nvPr/>
          </p:nvGrpSpPr>
          <p:grpSpPr bwMode="auto">
            <a:xfrm>
              <a:off x="3689627" y="5352429"/>
              <a:ext cx="890588" cy="215900"/>
              <a:chOff x="455" y="3463"/>
              <a:chExt cx="561" cy="136"/>
            </a:xfrm>
          </p:grpSpPr>
          <p:sp>
            <p:nvSpPr>
              <p:cNvPr id="304" name="Rectangle 72">
                <a:extLst>
                  <a:ext uri="{FF2B5EF4-FFF2-40B4-BE49-F238E27FC236}">
                    <a16:creationId xmlns:a16="http://schemas.microsoft.com/office/drawing/2014/main" id="{C3C1DBA4-7D91-0449-AD0B-AD923E348603}"/>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5" name="Rectangle 73">
                <a:extLst>
                  <a:ext uri="{FF2B5EF4-FFF2-40B4-BE49-F238E27FC236}">
                    <a16:creationId xmlns:a16="http://schemas.microsoft.com/office/drawing/2014/main" id="{0745B999-1569-3C4A-B569-9ACA75633335}"/>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6" name="Rectangle 74">
                <a:extLst>
                  <a:ext uri="{FF2B5EF4-FFF2-40B4-BE49-F238E27FC236}">
                    <a16:creationId xmlns:a16="http://schemas.microsoft.com/office/drawing/2014/main" id="{521FB59F-393E-8043-969B-F3359100624A}"/>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7" name="Rectangle 75">
                <a:extLst>
                  <a:ext uri="{FF2B5EF4-FFF2-40B4-BE49-F238E27FC236}">
                    <a16:creationId xmlns:a16="http://schemas.microsoft.com/office/drawing/2014/main" id="{8BDC1A78-9913-4044-AD8A-150F04126656}"/>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8" name="Line 76">
                <a:extLst>
                  <a:ext uri="{FF2B5EF4-FFF2-40B4-BE49-F238E27FC236}">
                    <a16:creationId xmlns:a16="http://schemas.microsoft.com/office/drawing/2014/main" id="{7CD69A6B-8BD5-4A41-B066-4747BB61C49A}"/>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09" name="Text Box 78">
              <a:extLst>
                <a:ext uri="{FF2B5EF4-FFF2-40B4-BE49-F238E27FC236}">
                  <a16:creationId xmlns:a16="http://schemas.microsoft.com/office/drawing/2014/main" id="{DA6CCE94-715B-FE44-98B3-B5292404E1CD}"/>
                </a:ext>
              </a:extLst>
            </p:cNvPr>
            <p:cNvSpPr txBox="1">
              <a:spLocks noChangeArrowheads="1"/>
            </p:cNvSpPr>
            <p:nvPr/>
          </p:nvSpPr>
          <p:spPr bwMode="auto">
            <a:xfrm>
              <a:off x="2813327" y="5838204"/>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310" name="Text Box 79">
              <a:extLst>
                <a:ext uri="{FF2B5EF4-FFF2-40B4-BE49-F238E27FC236}">
                  <a16:creationId xmlns:a16="http://schemas.microsoft.com/office/drawing/2014/main" id="{021CED6C-C2DB-174F-9D8D-6ABDA5614120}"/>
                </a:ext>
              </a:extLst>
            </p:cNvPr>
            <p:cNvSpPr txBox="1">
              <a:spLocks noChangeArrowheads="1"/>
            </p:cNvSpPr>
            <p:nvPr/>
          </p:nvSpPr>
          <p:spPr bwMode="auto">
            <a:xfrm>
              <a:off x="2911752" y="4769816"/>
              <a:ext cx="823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402" name="Freeform 171">
              <a:extLst>
                <a:ext uri="{FF2B5EF4-FFF2-40B4-BE49-F238E27FC236}">
                  <a16:creationId xmlns:a16="http://schemas.microsoft.com/office/drawing/2014/main" id="{7EB6C5B2-8711-C447-BA49-C9D20140FF62}"/>
                </a:ext>
              </a:extLst>
            </p:cNvPr>
            <p:cNvSpPr>
              <a:spLocks/>
            </p:cNvSpPr>
            <p:nvPr/>
          </p:nvSpPr>
          <p:spPr bwMode="auto">
            <a:xfrm>
              <a:off x="1968777" y="4577729"/>
              <a:ext cx="2798763" cy="412750"/>
            </a:xfrm>
            <a:custGeom>
              <a:avLst/>
              <a:gdLst>
                <a:gd name="T0" fmla="*/ 0 w 1763"/>
                <a:gd name="T1" fmla="*/ 0 h 260"/>
                <a:gd name="T2" fmla="*/ 2147483647 w 1763"/>
                <a:gd name="T3" fmla="*/ 0 h 260"/>
                <a:gd name="T4" fmla="*/ 2147483647 w 1763"/>
                <a:gd name="T5" fmla="*/ 2147483647 h 260"/>
                <a:gd name="T6" fmla="*/ 2147483647 w 1763"/>
                <a:gd name="T7" fmla="*/ 2147483647 h 260"/>
                <a:gd name="T8" fmla="*/ 0 60000 65536"/>
                <a:gd name="T9" fmla="*/ 0 60000 65536"/>
                <a:gd name="T10" fmla="*/ 0 60000 65536"/>
                <a:gd name="T11" fmla="*/ 0 60000 65536"/>
                <a:gd name="T12" fmla="*/ 0 w 1763"/>
                <a:gd name="T13" fmla="*/ 0 h 260"/>
                <a:gd name="T14" fmla="*/ 1763 w 1763"/>
                <a:gd name="T15" fmla="*/ 260 h 260"/>
              </a:gdLst>
              <a:ahLst/>
              <a:cxnLst>
                <a:cxn ang="T8">
                  <a:pos x="T0" y="T1"/>
                </a:cxn>
                <a:cxn ang="T9">
                  <a:pos x="T2" y="T3"/>
                </a:cxn>
                <a:cxn ang="T10">
                  <a:pos x="T4" y="T5"/>
                </a:cxn>
                <a:cxn ang="T11">
                  <a:pos x="T6" y="T7"/>
                </a:cxn>
              </a:cxnLst>
              <a:rect l="T12" t="T13" r="T14" b="T15"/>
              <a:pathLst>
                <a:path w="1763" h="260">
                  <a:moveTo>
                    <a:pt x="0" y="0"/>
                  </a:moveTo>
                  <a:lnTo>
                    <a:pt x="689" y="0"/>
                  </a:lnTo>
                  <a:lnTo>
                    <a:pt x="1054" y="260"/>
                  </a:lnTo>
                  <a:lnTo>
                    <a:pt x="1763" y="260"/>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3" name="Freeform 172">
            <a:extLst>
              <a:ext uri="{FF2B5EF4-FFF2-40B4-BE49-F238E27FC236}">
                <a16:creationId xmlns:a16="http://schemas.microsoft.com/office/drawing/2014/main" id="{FCB8CAB7-7CE5-7648-B2F4-FF9B29F4C17A}"/>
              </a:ext>
            </a:extLst>
          </p:cNvPr>
          <p:cNvSpPr>
            <a:spLocks/>
          </p:cNvSpPr>
          <p:nvPr/>
        </p:nvSpPr>
        <p:spPr bwMode="auto">
          <a:xfrm>
            <a:off x="5019952" y="4547566"/>
            <a:ext cx="2006600"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5" name="Group 404">
            <a:extLst>
              <a:ext uri="{FF2B5EF4-FFF2-40B4-BE49-F238E27FC236}">
                <a16:creationId xmlns:a16="http://schemas.microsoft.com/office/drawing/2014/main" id="{1E24DDED-AAB8-1742-BEAA-647483FFA1F1}"/>
              </a:ext>
            </a:extLst>
          </p:cNvPr>
          <p:cNvGrpSpPr/>
          <p:nvPr/>
        </p:nvGrpSpPr>
        <p:grpSpPr>
          <a:xfrm>
            <a:off x="7258217" y="4512159"/>
            <a:ext cx="2854919" cy="2066925"/>
            <a:chOff x="6675121" y="4485654"/>
            <a:chExt cx="2854919" cy="2066925"/>
          </a:xfrm>
        </p:grpSpPr>
        <p:grpSp>
          <p:nvGrpSpPr>
            <p:cNvPr id="349" name="Group 118">
              <a:extLst>
                <a:ext uri="{FF2B5EF4-FFF2-40B4-BE49-F238E27FC236}">
                  <a16:creationId xmlns:a16="http://schemas.microsoft.com/office/drawing/2014/main" id="{2404D93A-580B-0343-A0B1-94D96A2957A1}"/>
                </a:ext>
              </a:extLst>
            </p:cNvPr>
            <p:cNvGrpSpPr>
              <a:grpSpLocks/>
            </p:cNvGrpSpPr>
            <p:nvPr/>
          </p:nvGrpSpPr>
          <p:grpSpPr bwMode="auto">
            <a:xfrm>
              <a:off x="7469465" y="4485654"/>
              <a:ext cx="890587" cy="215900"/>
              <a:chOff x="876" y="2800"/>
              <a:chExt cx="642" cy="175"/>
            </a:xfrm>
          </p:grpSpPr>
          <p:sp>
            <p:nvSpPr>
              <p:cNvPr id="350" name="Rectangle 119">
                <a:extLst>
                  <a:ext uri="{FF2B5EF4-FFF2-40B4-BE49-F238E27FC236}">
                    <a16:creationId xmlns:a16="http://schemas.microsoft.com/office/drawing/2014/main" id="{DEAD9689-A93F-3A40-A1F0-D7AE2D9E4800}"/>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20">
                <a:extLst>
                  <a:ext uri="{FF2B5EF4-FFF2-40B4-BE49-F238E27FC236}">
                    <a16:creationId xmlns:a16="http://schemas.microsoft.com/office/drawing/2014/main" id="{B3FFEF5C-2CF8-3F48-AA70-FCA4463DD740}"/>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21">
                <a:extLst>
                  <a:ext uri="{FF2B5EF4-FFF2-40B4-BE49-F238E27FC236}">
                    <a16:creationId xmlns:a16="http://schemas.microsoft.com/office/drawing/2014/main" id="{6DA8F41A-C8D0-E84A-BE1E-E5D24606E515}"/>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22">
                <a:extLst>
                  <a:ext uri="{FF2B5EF4-FFF2-40B4-BE49-F238E27FC236}">
                    <a16:creationId xmlns:a16="http://schemas.microsoft.com/office/drawing/2014/main" id="{71D1CE81-6E07-EF41-B20A-E71DD542761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4" name="Line 123">
                <a:extLst>
                  <a:ext uri="{FF2B5EF4-FFF2-40B4-BE49-F238E27FC236}">
                    <a16:creationId xmlns:a16="http://schemas.microsoft.com/office/drawing/2014/main" id="{FDFD10E9-723C-CD4E-9B1E-C974437C04F3}"/>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55" name="Group 124">
              <a:extLst>
                <a:ext uri="{FF2B5EF4-FFF2-40B4-BE49-F238E27FC236}">
                  <a16:creationId xmlns:a16="http://schemas.microsoft.com/office/drawing/2014/main" id="{531A9996-A8C0-EB41-BF87-89DBD438FC81}"/>
                </a:ext>
              </a:extLst>
            </p:cNvPr>
            <p:cNvGrpSpPr>
              <a:grpSpLocks/>
            </p:cNvGrpSpPr>
            <p:nvPr/>
          </p:nvGrpSpPr>
          <p:grpSpPr bwMode="auto">
            <a:xfrm>
              <a:off x="7445652" y="4880941"/>
              <a:ext cx="890588" cy="215900"/>
              <a:chOff x="876" y="2800"/>
              <a:chExt cx="642" cy="175"/>
            </a:xfrm>
          </p:grpSpPr>
          <p:sp>
            <p:nvSpPr>
              <p:cNvPr id="356" name="Rectangle 125">
                <a:extLst>
                  <a:ext uri="{FF2B5EF4-FFF2-40B4-BE49-F238E27FC236}">
                    <a16:creationId xmlns:a16="http://schemas.microsoft.com/office/drawing/2014/main" id="{2467BB19-E02A-7B43-9CA4-9F0EB6D87A59}"/>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7" name="Rectangle 126">
                <a:extLst>
                  <a:ext uri="{FF2B5EF4-FFF2-40B4-BE49-F238E27FC236}">
                    <a16:creationId xmlns:a16="http://schemas.microsoft.com/office/drawing/2014/main" id="{962D332A-F4A3-2648-892A-BD845A64A71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8" name="Rectangle 127">
                <a:extLst>
                  <a:ext uri="{FF2B5EF4-FFF2-40B4-BE49-F238E27FC236}">
                    <a16:creationId xmlns:a16="http://schemas.microsoft.com/office/drawing/2014/main" id="{72283283-9F77-C548-B1DC-7BED275E1B85}"/>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9" name="Rectangle 128">
                <a:extLst>
                  <a:ext uri="{FF2B5EF4-FFF2-40B4-BE49-F238E27FC236}">
                    <a16:creationId xmlns:a16="http://schemas.microsoft.com/office/drawing/2014/main" id="{97305BF1-8C59-FD41-8C7C-DBF2671DCB74}"/>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0" name="Line 129">
                <a:extLst>
                  <a:ext uri="{FF2B5EF4-FFF2-40B4-BE49-F238E27FC236}">
                    <a16:creationId xmlns:a16="http://schemas.microsoft.com/office/drawing/2014/main" id="{EDA7687B-3958-E947-B115-E7E60D7772D1}"/>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1" name="Group 130">
              <a:extLst>
                <a:ext uri="{FF2B5EF4-FFF2-40B4-BE49-F238E27FC236}">
                  <a16:creationId xmlns:a16="http://schemas.microsoft.com/office/drawing/2014/main" id="{1D80AFC0-343E-BE4A-A3A1-7940B6D336B9}"/>
                </a:ext>
              </a:extLst>
            </p:cNvPr>
            <p:cNvGrpSpPr>
              <a:grpSpLocks/>
            </p:cNvGrpSpPr>
            <p:nvPr/>
          </p:nvGrpSpPr>
          <p:grpSpPr bwMode="auto">
            <a:xfrm>
              <a:off x="7440890" y="5307979"/>
              <a:ext cx="890587" cy="215900"/>
              <a:chOff x="876" y="2800"/>
              <a:chExt cx="642" cy="175"/>
            </a:xfrm>
          </p:grpSpPr>
          <p:sp>
            <p:nvSpPr>
              <p:cNvPr id="362" name="Rectangle 131">
                <a:extLst>
                  <a:ext uri="{FF2B5EF4-FFF2-40B4-BE49-F238E27FC236}">
                    <a16:creationId xmlns:a16="http://schemas.microsoft.com/office/drawing/2014/main" id="{41CC58A8-B68E-884F-BD23-08890CD10FD1}"/>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3" name="Rectangle 132">
                <a:extLst>
                  <a:ext uri="{FF2B5EF4-FFF2-40B4-BE49-F238E27FC236}">
                    <a16:creationId xmlns:a16="http://schemas.microsoft.com/office/drawing/2014/main" id="{328A28BC-2B66-004E-8A4C-0C3533209AF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4" name="Rectangle 133">
                <a:extLst>
                  <a:ext uri="{FF2B5EF4-FFF2-40B4-BE49-F238E27FC236}">
                    <a16:creationId xmlns:a16="http://schemas.microsoft.com/office/drawing/2014/main" id="{D3427F60-4900-B545-B8F2-23A9D4F79890}"/>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5" name="Rectangle 134">
                <a:extLst>
                  <a:ext uri="{FF2B5EF4-FFF2-40B4-BE49-F238E27FC236}">
                    <a16:creationId xmlns:a16="http://schemas.microsoft.com/office/drawing/2014/main" id="{808AFD0A-2342-6644-842D-FE9FD6D74F4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6" name="Line 135">
                <a:extLst>
                  <a:ext uri="{FF2B5EF4-FFF2-40B4-BE49-F238E27FC236}">
                    <a16:creationId xmlns:a16="http://schemas.microsoft.com/office/drawing/2014/main" id="{AA67B89E-6553-F34F-9540-BB2888CF4588}"/>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7" name="Group 154">
              <a:extLst>
                <a:ext uri="{FF2B5EF4-FFF2-40B4-BE49-F238E27FC236}">
                  <a16:creationId xmlns:a16="http://schemas.microsoft.com/office/drawing/2014/main" id="{FCB38C9C-3886-1647-B1BB-77C45B97E5F0}"/>
                </a:ext>
              </a:extLst>
            </p:cNvPr>
            <p:cNvGrpSpPr>
              <a:grpSpLocks/>
            </p:cNvGrpSpPr>
            <p:nvPr/>
          </p:nvGrpSpPr>
          <p:grpSpPr bwMode="auto">
            <a:xfrm rot="5400000">
              <a:off x="8564840" y="5504829"/>
              <a:ext cx="895350" cy="1035050"/>
              <a:chOff x="2954" y="2776"/>
              <a:chExt cx="564" cy="652"/>
            </a:xfrm>
          </p:grpSpPr>
          <p:grpSp>
            <p:nvGrpSpPr>
              <p:cNvPr id="368" name="Group 136">
                <a:extLst>
                  <a:ext uri="{FF2B5EF4-FFF2-40B4-BE49-F238E27FC236}">
                    <a16:creationId xmlns:a16="http://schemas.microsoft.com/office/drawing/2014/main" id="{EC3B7F3C-2CB6-0642-A702-4D975C6E9658}"/>
                  </a:ext>
                </a:extLst>
              </p:cNvPr>
              <p:cNvGrpSpPr>
                <a:grpSpLocks/>
              </p:cNvGrpSpPr>
              <p:nvPr/>
            </p:nvGrpSpPr>
            <p:grpSpPr bwMode="auto">
              <a:xfrm>
                <a:off x="2954" y="2776"/>
                <a:ext cx="561" cy="136"/>
                <a:chOff x="455" y="3463"/>
                <a:chExt cx="561" cy="136"/>
              </a:xfrm>
            </p:grpSpPr>
            <p:sp>
              <p:nvSpPr>
                <p:cNvPr id="381" name="Rectangle 137">
                  <a:extLst>
                    <a:ext uri="{FF2B5EF4-FFF2-40B4-BE49-F238E27FC236}">
                      <a16:creationId xmlns:a16="http://schemas.microsoft.com/office/drawing/2014/main" id="{333322CF-B6EA-B147-806E-4AA261E4300B}"/>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2" name="Rectangle 138">
                  <a:extLst>
                    <a:ext uri="{FF2B5EF4-FFF2-40B4-BE49-F238E27FC236}">
                      <a16:creationId xmlns:a16="http://schemas.microsoft.com/office/drawing/2014/main" id="{884DB2A1-6022-954E-B68C-90C304DB2F88}"/>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3" name="Rectangle 139">
                  <a:extLst>
                    <a:ext uri="{FF2B5EF4-FFF2-40B4-BE49-F238E27FC236}">
                      <a16:creationId xmlns:a16="http://schemas.microsoft.com/office/drawing/2014/main" id="{39F0096A-6580-4B46-9B00-336282120F4C}"/>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4" name="Rectangle 140">
                  <a:extLst>
                    <a:ext uri="{FF2B5EF4-FFF2-40B4-BE49-F238E27FC236}">
                      <a16:creationId xmlns:a16="http://schemas.microsoft.com/office/drawing/2014/main" id="{A02D0A4D-FA88-0445-B282-F1BA4FAC99CA}"/>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5" name="Line 141">
                  <a:extLst>
                    <a:ext uri="{FF2B5EF4-FFF2-40B4-BE49-F238E27FC236}">
                      <a16:creationId xmlns:a16="http://schemas.microsoft.com/office/drawing/2014/main" id="{89AD7EED-2D5A-5F4B-82F9-B59964C7DA25}"/>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9" name="Group 142">
                <a:extLst>
                  <a:ext uri="{FF2B5EF4-FFF2-40B4-BE49-F238E27FC236}">
                    <a16:creationId xmlns:a16="http://schemas.microsoft.com/office/drawing/2014/main" id="{971C6EFA-672B-694C-8BB8-27DE8BB10C8E}"/>
                  </a:ext>
                </a:extLst>
              </p:cNvPr>
              <p:cNvGrpSpPr>
                <a:grpSpLocks/>
              </p:cNvGrpSpPr>
              <p:nvPr/>
            </p:nvGrpSpPr>
            <p:grpSpPr bwMode="auto">
              <a:xfrm>
                <a:off x="2957" y="3023"/>
                <a:ext cx="561" cy="136"/>
                <a:chOff x="455" y="3463"/>
                <a:chExt cx="561" cy="136"/>
              </a:xfrm>
            </p:grpSpPr>
            <p:sp>
              <p:nvSpPr>
                <p:cNvPr id="376" name="Rectangle 143">
                  <a:extLst>
                    <a:ext uri="{FF2B5EF4-FFF2-40B4-BE49-F238E27FC236}">
                      <a16:creationId xmlns:a16="http://schemas.microsoft.com/office/drawing/2014/main" id="{E55A46DF-72A8-7647-876D-A80F15CE885A}"/>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4">
                  <a:extLst>
                    <a:ext uri="{FF2B5EF4-FFF2-40B4-BE49-F238E27FC236}">
                      <a16:creationId xmlns:a16="http://schemas.microsoft.com/office/drawing/2014/main" id="{D24335F7-9D53-044A-AB88-2B9DF89C150F}"/>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5">
                  <a:extLst>
                    <a:ext uri="{FF2B5EF4-FFF2-40B4-BE49-F238E27FC236}">
                      <a16:creationId xmlns:a16="http://schemas.microsoft.com/office/drawing/2014/main" id="{6AEA3435-AA43-9F49-9087-3A3338DAFA3C}"/>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6">
                  <a:extLst>
                    <a:ext uri="{FF2B5EF4-FFF2-40B4-BE49-F238E27FC236}">
                      <a16:creationId xmlns:a16="http://schemas.microsoft.com/office/drawing/2014/main" id="{177A053B-0BAE-0640-AB44-0E043F06D9F4}"/>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0" name="Line 147">
                  <a:extLst>
                    <a:ext uri="{FF2B5EF4-FFF2-40B4-BE49-F238E27FC236}">
                      <a16:creationId xmlns:a16="http://schemas.microsoft.com/office/drawing/2014/main" id="{8AEFB38B-7DDC-9F44-A516-7DAA76A7E04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70" name="Group 148">
                <a:extLst>
                  <a:ext uri="{FF2B5EF4-FFF2-40B4-BE49-F238E27FC236}">
                    <a16:creationId xmlns:a16="http://schemas.microsoft.com/office/drawing/2014/main" id="{FD714310-89A4-394D-B783-5EC2CA17AEC5}"/>
                  </a:ext>
                </a:extLst>
              </p:cNvPr>
              <p:cNvGrpSpPr>
                <a:grpSpLocks/>
              </p:cNvGrpSpPr>
              <p:nvPr/>
            </p:nvGrpSpPr>
            <p:grpSpPr bwMode="auto">
              <a:xfrm>
                <a:off x="2954" y="3292"/>
                <a:ext cx="561" cy="136"/>
                <a:chOff x="455" y="3463"/>
                <a:chExt cx="561" cy="136"/>
              </a:xfrm>
            </p:grpSpPr>
            <p:sp>
              <p:nvSpPr>
                <p:cNvPr id="371" name="Rectangle 149">
                  <a:extLst>
                    <a:ext uri="{FF2B5EF4-FFF2-40B4-BE49-F238E27FC236}">
                      <a16:creationId xmlns:a16="http://schemas.microsoft.com/office/drawing/2014/main" id="{ADDE511B-C129-9D4B-A35E-5B67168684B2}"/>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2" name="Rectangle 150">
                  <a:extLst>
                    <a:ext uri="{FF2B5EF4-FFF2-40B4-BE49-F238E27FC236}">
                      <a16:creationId xmlns:a16="http://schemas.microsoft.com/office/drawing/2014/main" id="{1926829B-5C2B-7B46-AAD2-DCC04D10C248}"/>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3" name="Rectangle 151">
                  <a:extLst>
                    <a:ext uri="{FF2B5EF4-FFF2-40B4-BE49-F238E27FC236}">
                      <a16:creationId xmlns:a16="http://schemas.microsoft.com/office/drawing/2014/main" id="{5166BAC0-36EC-054B-AEAE-4083E2973B9D}"/>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4" name="Rectangle 152">
                  <a:extLst>
                    <a:ext uri="{FF2B5EF4-FFF2-40B4-BE49-F238E27FC236}">
                      <a16:creationId xmlns:a16="http://schemas.microsoft.com/office/drawing/2014/main" id="{B8D687ED-21A3-5844-8144-FC4568CCB84C}"/>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5" name="Line 153">
                  <a:extLst>
                    <a:ext uri="{FF2B5EF4-FFF2-40B4-BE49-F238E27FC236}">
                      <a16:creationId xmlns:a16="http://schemas.microsoft.com/office/drawing/2014/main" id="{B0B99B84-F7F0-474D-9C17-F45572185CA1}"/>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86" name="Line 155">
              <a:extLst>
                <a:ext uri="{FF2B5EF4-FFF2-40B4-BE49-F238E27FC236}">
                  <a16:creationId xmlns:a16="http://schemas.microsoft.com/office/drawing/2014/main" id="{03C8D9EA-BBBC-B346-8BF2-359A0A507706}"/>
                </a:ext>
              </a:extLst>
            </p:cNvPr>
            <p:cNvSpPr>
              <a:spLocks noChangeShapeType="1"/>
            </p:cNvSpPr>
            <p:nvPr/>
          </p:nvSpPr>
          <p:spPr bwMode="auto">
            <a:xfrm>
              <a:off x="8360052" y="4592016"/>
              <a:ext cx="10636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7" name="Line 156">
              <a:extLst>
                <a:ext uri="{FF2B5EF4-FFF2-40B4-BE49-F238E27FC236}">
                  <a16:creationId xmlns:a16="http://schemas.microsoft.com/office/drawing/2014/main" id="{A11B99D5-398C-2B4F-8426-2A7897D2674E}"/>
                </a:ext>
              </a:extLst>
            </p:cNvPr>
            <p:cNvSpPr>
              <a:spLocks noChangeShapeType="1"/>
            </p:cNvSpPr>
            <p:nvPr/>
          </p:nvSpPr>
          <p:spPr bwMode="auto">
            <a:xfrm flipV="1">
              <a:off x="8321952" y="4979366"/>
              <a:ext cx="1111250" cy="3175"/>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8" name="Line 157">
              <a:extLst>
                <a:ext uri="{FF2B5EF4-FFF2-40B4-BE49-F238E27FC236}">
                  <a16:creationId xmlns:a16="http://schemas.microsoft.com/office/drawing/2014/main" id="{E19B9C74-C0F9-9C48-96BC-5083BFA42607}"/>
                </a:ext>
              </a:extLst>
            </p:cNvPr>
            <p:cNvSpPr>
              <a:spLocks noChangeShapeType="1"/>
            </p:cNvSpPr>
            <p:nvPr/>
          </p:nvSpPr>
          <p:spPr bwMode="auto">
            <a:xfrm>
              <a:off x="8321952" y="5411166"/>
              <a:ext cx="11017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9" name="Line 158">
              <a:extLst>
                <a:ext uri="{FF2B5EF4-FFF2-40B4-BE49-F238E27FC236}">
                  <a16:creationId xmlns:a16="http://schemas.microsoft.com/office/drawing/2014/main" id="{972BC1ED-3C65-0D48-80B7-F3828BC10B96}"/>
                </a:ext>
              </a:extLst>
            </p:cNvPr>
            <p:cNvSpPr>
              <a:spLocks noChangeShapeType="1"/>
            </p:cNvSpPr>
            <p:nvPr/>
          </p:nvSpPr>
          <p:spPr bwMode="auto">
            <a:xfrm flipV="1">
              <a:off x="8604527"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0" name="Line 159">
              <a:extLst>
                <a:ext uri="{FF2B5EF4-FFF2-40B4-BE49-F238E27FC236}">
                  <a16:creationId xmlns:a16="http://schemas.microsoft.com/office/drawing/2014/main" id="{C423A751-C773-8948-92DB-5C00303B0053}"/>
                </a:ext>
              </a:extLst>
            </p:cNvPr>
            <p:cNvSpPr>
              <a:spLocks noChangeShapeType="1"/>
            </p:cNvSpPr>
            <p:nvPr/>
          </p:nvSpPr>
          <p:spPr bwMode="auto">
            <a:xfrm flipV="1">
              <a:off x="9026802"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1" name="Line 160">
              <a:extLst>
                <a:ext uri="{FF2B5EF4-FFF2-40B4-BE49-F238E27FC236}">
                  <a16:creationId xmlns:a16="http://schemas.microsoft.com/office/drawing/2014/main" id="{2109E4A3-3D73-694A-B332-08F4B9DB2B2E}"/>
                </a:ext>
              </a:extLst>
            </p:cNvPr>
            <p:cNvSpPr>
              <a:spLocks noChangeShapeType="1"/>
            </p:cNvSpPr>
            <p:nvPr/>
          </p:nvSpPr>
          <p:spPr bwMode="auto">
            <a:xfrm flipV="1">
              <a:off x="9423677" y="4582491"/>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2" name="Oval 161">
              <a:extLst>
                <a:ext uri="{FF2B5EF4-FFF2-40B4-BE49-F238E27FC236}">
                  <a16:creationId xmlns:a16="http://schemas.microsoft.com/office/drawing/2014/main" id="{560F0CCD-566F-2848-BC28-48AB5BC46834}"/>
                </a:ext>
              </a:extLst>
            </p:cNvPr>
            <p:cNvSpPr>
              <a:spLocks noChangeArrowheads="1"/>
            </p:cNvSpPr>
            <p:nvPr/>
          </p:nvSpPr>
          <p:spPr bwMode="auto">
            <a:xfrm>
              <a:off x="856325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3" name="Oval 162">
              <a:extLst>
                <a:ext uri="{FF2B5EF4-FFF2-40B4-BE49-F238E27FC236}">
                  <a16:creationId xmlns:a16="http://schemas.microsoft.com/office/drawing/2014/main" id="{6B545151-450A-F94D-A4C6-78382BC89362}"/>
                </a:ext>
              </a:extLst>
            </p:cNvPr>
            <p:cNvSpPr>
              <a:spLocks noChangeArrowheads="1"/>
            </p:cNvSpPr>
            <p:nvPr/>
          </p:nvSpPr>
          <p:spPr bwMode="auto">
            <a:xfrm>
              <a:off x="856325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4" name="Oval 163">
              <a:extLst>
                <a:ext uri="{FF2B5EF4-FFF2-40B4-BE49-F238E27FC236}">
                  <a16:creationId xmlns:a16="http://schemas.microsoft.com/office/drawing/2014/main" id="{EA145C17-3847-3E48-8C50-06E7F086C3EA}"/>
                </a:ext>
              </a:extLst>
            </p:cNvPr>
            <p:cNvSpPr>
              <a:spLocks noChangeArrowheads="1"/>
            </p:cNvSpPr>
            <p:nvPr/>
          </p:nvSpPr>
          <p:spPr bwMode="auto">
            <a:xfrm>
              <a:off x="855690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5" name="Oval 164">
              <a:extLst>
                <a:ext uri="{FF2B5EF4-FFF2-40B4-BE49-F238E27FC236}">
                  <a16:creationId xmlns:a16="http://schemas.microsoft.com/office/drawing/2014/main" id="{D583174B-E718-A249-BE75-33AB9B1F693F}"/>
                </a:ext>
              </a:extLst>
            </p:cNvPr>
            <p:cNvSpPr>
              <a:spLocks noChangeArrowheads="1"/>
            </p:cNvSpPr>
            <p:nvPr/>
          </p:nvSpPr>
          <p:spPr bwMode="auto">
            <a:xfrm>
              <a:off x="898870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6" name="Oval 165">
              <a:extLst>
                <a:ext uri="{FF2B5EF4-FFF2-40B4-BE49-F238E27FC236}">
                  <a16:creationId xmlns:a16="http://schemas.microsoft.com/office/drawing/2014/main" id="{FC9B88BE-9FFF-DE40-8BFE-380354604C84}"/>
                </a:ext>
              </a:extLst>
            </p:cNvPr>
            <p:cNvSpPr>
              <a:spLocks noChangeArrowheads="1"/>
            </p:cNvSpPr>
            <p:nvPr/>
          </p:nvSpPr>
          <p:spPr bwMode="auto">
            <a:xfrm>
              <a:off x="898870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7" name="Oval 166">
              <a:extLst>
                <a:ext uri="{FF2B5EF4-FFF2-40B4-BE49-F238E27FC236}">
                  <a16:creationId xmlns:a16="http://schemas.microsoft.com/office/drawing/2014/main" id="{6F896AF1-2C34-3149-8329-09390CA6B75A}"/>
                </a:ext>
              </a:extLst>
            </p:cNvPr>
            <p:cNvSpPr>
              <a:spLocks noChangeArrowheads="1"/>
            </p:cNvSpPr>
            <p:nvPr/>
          </p:nvSpPr>
          <p:spPr bwMode="auto">
            <a:xfrm>
              <a:off x="898235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8" name="Oval 167">
              <a:extLst>
                <a:ext uri="{FF2B5EF4-FFF2-40B4-BE49-F238E27FC236}">
                  <a16:creationId xmlns:a16="http://schemas.microsoft.com/office/drawing/2014/main" id="{54294AED-0555-D244-94AB-1E755BFB4E3F}"/>
                </a:ext>
              </a:extLst>
            </p:cNvPr>
            <p:cNvSpPr>
              <a:spLocks noChangeArrowheads="1"/>
            </p:cNvSpPr>
            <p:nvPr/>
          </p:nvSpPr>
          <p:spPr bwMode="auto">
            <a:xfrm>
              <a:off x="9379227"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9" name="Oval 168">
              <a:extLst>
                <a:ext uri="{FF2B5EF4-FFF2-40B4-BE49-F238E27FC236}">
                  <a16:creationId xmlns:a16="http://schemas.microsoft.com/office/drawing/2014/main" id="{89BB0930-936E-2C4A-B203-3AF50935C686}"/>
                </a:ext>
              </a:extLst>
            </p:cNvPr>
            <p:cNvSpPr>
              <a:spLocks noChangeArrowheads="1"/>
            </p:cNvSpPr>
            <p:nvPr/>
          </p:nvSpPr>
          <p:spPr bwMode="auto">
            <a:xfrm>
              <a:off x="9379227"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0" name="Oval 169">
              <a:extLst>
                <a:ext uri="{FF2B5EF4-FFF2-40B4-BE49-F238E27FC236}">
                  <a16:creationId xmlns:a16="http://schemas.microsoft.com/office/drawing/2014/main" id="{54A896D0-B039-1C43-B23B-699A69438397}"/>
                </a:ext>
              </a:extLst>
            </p:cNvPr>
            <p:cNvSpPr>
              <a:spLocks noChangeArrowheads="1"/>
            </p:cNvSpPr>
            <p:nvPr/>
          </p:nvSpPr>
          <p:spPr bwMode="auto">
            <a:xfrm>
              <a:off x="9372877"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1" name="Text Box 170">
              <a:extLst>
                <a:ext uri="{FF2B5EF4-FFF2-40B4-BE49-F238E27FC236}">
                  <a16:creationId xmlns:a16="http://schemas.microsoft.com/office/drawing/2014/main" id="{D7A7FAC4-A795-2344-B8A6-A06C12033377}"/>
                </a:ext>
              </a:extLst>
            </p:cNvPr>
            <p:cNvSpPr txBox="1">
              <a:spLocks noChangeArrowheads="1"/>
            </p:cNvSpPr>
            <p:nvPr/>
          </p:nvSpPr>
          <p:spPr bwMode="auto">
            <a:xfrm>
              <a:off x="6675121" y="5767934"/>
              <a:ext cx="17491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interconnection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network</a:t>
              </a:r>
            </a:p>
          </p:txBody>
        </p:sp>
        <p:sp>
          <p:nvSpPr>
            <p:cNvPr id="404" name="Freeform 173">
              <a:extLst>
                <a:ext uri="{FF2B5EF4-FFF2-40B4-BE49-F238E27FC236}">
                  <a16:creationId xmlns:a16="http://schemas.microsoft.com/office/drawing/2014/main" id="{7731649A-7A0C-FF4B-AE01-BDFE9F590243}"/>
                </a:ext>
              </a:extLst>
            </p:cNvPr>
            <p:cNvSpPr>
              <a:spLocks/>
            </p:cNvSpPr>
            <p:nvPr/>
          </p:nvSpPr>
          <p:spPr bwMode="auto">
            <a:xfrm>
              <a:off x="7417077" y="4538041"/>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6" name="Content Placeholder 2">
            <a:extLst>
              <a:ext uri="{FF2B5EF4-FFF2-40B4-BE49-F238E27FC236}">
                <a16:creationId xmlns:a16="http://schemas.microsoft.com/office/drawing/2014/main" id="{2B7122AF-D615-5F41-945E-7E1D8CD01EF3}"/>
              </a:ext>
            </a:extLst>
          </p:cNvPr>
          <p:cNvSpPr txBox="1">
            <a:spLocks/>
          </p:cNvSpPr>
          <p:nvPr/>
        </p:nvSpPr>
        <p:spPr>
          <a:xfrm>
            <a:off x="818322" y="3691974"/>
            <a:ext cx="11035748" cy="6547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three major types of switching fabrics:</a:t>
            </a:r>
          </a:p>
        </p:txBody>
      </p:sp>
      <p:sp>
        <p:nvSpPr>
          <p:cNvPr id="412" name="Content Placeholder 2">
            <a:extLst>
              <a:ext uri="{FF2B5EF4-FFF2-40B4-BE49-F238E27FC236}">
                <a16:creationId xmlns:a16="http://schemas.microsoft.com/office/drawing/2014/main" id="{B6082DFD-51BE-9044-ABA0-EB366AEB63D5}"/>
              </a:ext>
            </a:extLst>
          </p:cNvPr>
          <p:cNvSpPr>
            <a:spLocks noGrp="1"/>
          </p:cNvSpPr>
          <p:nvPr>
            <p:ph idx="1"/>
          </p:nvPr>
        </p:nvSpPr>
        <p:spPr>
          <a:xfrm>
            <a:off x="811696" y="1379472"/>
            <a:ext cx="11035748" cy="634860"/>
          </a:xfrm>
        </p:spPr>
        <p:txBody>
          <a:bodyPr>
            <a:normAutofit/>
          </a:bodyPr>
          <a:lstStyle/>
          <a:p>
            <a:pPr indent="-287338">
              <a:buFont typeface="Wingdings" charset="2"/>
              <a:buChar char="§"/>
              <a:defRPr/>
            </a:pPr>
            <a:r>
              <a:rPr lang="en-US" sz="3200" dirty="0"/>
              <a:t>transfer packet from input link to appropriate output link</a:t>
            </a:r>
          </a:p>
          <a:p>
            <a:pPr indent="-287338">
              <a:buFont typeface="Wingdings" charset="2"/>
              <a:buChar char="§"/>
              <a:defRPr/>
            </a:pPr>
            <a:endParaRPr lang="en-US" dirty="0"/>
          </a:p>
        </p:txBody>
      </p:sp>
      <p:sp>
        <p:nvSpPr>
          <p:cNvPr id="413" name="Content Placeholder 2">
            <a:extLst>
              <a:ext uri="{FF2B5EF4-FFF2-40B4-BE49-F238E27FC236}">
                <a16:creationId xmlns:a16="http://schemas.microsoft.com/office/drawing/2014/main" id="{A6F34ABD-FD08-FA48-8F01-C889297B0D8A}"/>
              </a:ext>
            </a:extLst>
          </p:cNvPr>
          <p:cNvSpPr txBox="1">
            <a:spLocks/>
          </p:cNvSpPr>
          <p:nvPr/>
        </p:nvSpPr>
        <p:spPr>
          <a:xfrm>
            <a:off x="805070" y="1889680"/>
            <a:ext cx="11035748" cy="23178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switching rate: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rate at which packets can be transfer from inputs to outputs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often measured as multiple of input/output line rate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 inputs: switching rate N times line rate desirable</a:t>
            </a:r>
          </a:p>
        </p:txBody>
      </p:sp>
      <p:sp>
        <p:nvSpPr>
          <p:cNvPr id="141" name="Slide Number Placeholder 4">
            <a:extLst>
              <a:ext uri="{FF2B5EF4-FFF2-40B4-BE49-F238E27FC236}">
                <a16:creationId xmlns:a16="http://schemas.microsoft.com/office/drawing/2014/main" id="{82EC96B9-9A8B-1444-8EB6-680BED473AB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24</a:t>
            </a:fld>
            <a:endParaRPr lang="en-US" dirty="0"/>
          </a:p>
        </p:txBody>
      </p:sp>
    </p:spTree>
    <p:extLst>
      <p:ext uri="{BB962C8B-B14F-4D97-AF65-F5344CB8AC3E}">
        <p14:creationId xmlns:p14="http://schemas.microsoft.com/office/powerpoint/2010/main" val="3964631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811695" y="1472236"/>
            <a:ext cx="11287539" cy="2768460"/>
          </a:xfrm>
        </p:spPr>
        <p:txBody>
          <a:bodyPr>
            <a:normAutofit/>
          </a:bodyPr>
          <a:lstStyle/>
          <a:p>
            <a:pPr marL="234950" indent="-23495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first generation routers:</a:t>
            </a:r>
          </a:p>
          <a:p>
            <a:pPr marL="404813" indent="-287338"/>
            <a:r>
              <a:rPr lang="en-US" altLang="en-US" dirty="0">
                <a:ea typeface="ＭＳ Ｐゴシック" panose="020B0600070205080204" pitchFamily="34" charset="-128"/>
                <a:cs typeface="ＭＳ Ｐゴシック" panose="020B0600070205080204" pitchFamily="34" charset="-128"/>
              </a:rPr>
              <a:t>traditional computers with switching under direct control of CPU</a:t>
            </a:r>
          </a:p>
          <a:p>
            <a:pPr marL="404813" indent="-287338"/>
            <a:r>
              <a:rPr lang="en-US" altLang="en-US" dirty="0">
                <a:ea typeface="ＭＳ Ｐゴシック" panose="020B0600070205080204" pitchFamily="34" charset="-128"/>
                <a:cs typeface="ＭＳ Ｐゴシック" panose="020B0600070205080204" pitchFamily="34" charset="-128"/>
              </a:rPr>
              <a:t>packet copied to system’</a:t>
            </a:r>
            <a:r>
              <a:rPr lang="en-US" altLang="ja-JP" dirty="0">
                <a:ea typeface="ＭＳ Ｐゴシック" panose="020B0600070205080204" pitchFamily="34" charset="-128"/>
                <a:cs typeface="ＭＳ Ｐゴシック" panose="020B0600070205080204" pitchFamily="34" charset="-128"/>
              </a:rPr>
              <a:t>s memory</a:t>
            </a:r>
          </a:p>
          <a:p>
            <a:pPr marL="404813" indent="-287338"/>
            <a:r>
              <a:rPr lang="en-US" altLang="en-US" dirty="0">
                <a:ea typeface="ＭＳ Ｐゴシック" panose="020B0600070205080204" pitchFamily="34" charset="-128"/>
                <a:cs typeface="ＭＳ Ｐゴシック" panose="020B0600070205080204" pitchFamily="34" charset="-128"/>
              </a:rPr>
              <a:t>speed limited by memory bandwidth (2 bus crossings per datagram)</a:t>
            </a:r>
            <a:endParaRPr lang="en-US" altLang="en-US" sz="2000" dirty="0">
              <a:ea typeface="ＭＳ Ｐゴシック" panose="020B0600070205080204" pitchFamily="34" charset="-128"/>
              <a:cs typeface="ＭＳ Ｐゴシック" panose="020B0600070205080204" pitchFamily="34" charset="-128"/>
            </a:endParaRP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via memory</a:t>
            </a:r>
            <a:endParaRPr lang="en-US" sz="4800" dirty="0"/>
          </a:p>
        </p:txBody>
      </p:sp>
      <p:grpSp>
        <p:nvGrpSpPr>
          <p:cNvPr id="172" name="Group 42">
            <a:extLst>
              <a:ext uri="{FF2B5EF4-FFF2-40B4-BE49-F238E27FC236}">
                <a16:creationId xmlns:a16="http://schemas.microsoft.com/office/drawing/2014/main" id="{F2B5464E-F88B-A642-84D4-5094AFD5B16B}"/>
              </a:ext>
            </a:extLst>
          </p:cNvPr>
          <p:cNvGrpSpPr>
            <a:grpSpLocks/>
          </p:cNvGrpSpPr>
          <p:nvPr/>
        </p:nvGrpSpPr>
        <p:grpSpPr bwMode="auto">
          <a:xfrm>
            <a:off x="2991749" y="4058753"/>
            <a:ext cx="6611937" cy="1787525"/>
            <a:chOff x="983" y="2540"/>
            <a:chExt cx="4165" cy="1126"/>
          </a:xfrm>
        </p:grpSpPr>
        <p:sp>
          <p:nvSpPr>
            <p:cNvPr id="173" name="Rectangle 30">
              <a:extLst>
                <a:ext uri="{FF2B5EF4-FFF2-40B4-BE49-F238E27FC236}">
                  <a16:creationId xmlns:a16="http://schemas.microsoft.com/office/drawing/2014/main" id="{45BBBE01-E2E8-274B-8035-4961E1D9E91A}"/>
                </a:ext>
              </a:extLst>
            </p:cNvPr>
            <p:cNvSpPr>
              <a:spLocks noChangeArrowheads="1"/>
            </p:cNvSpPr>
            <p:nvPr/>
          </p:nvSpPr>
          <p:spPr bwMode="auto">
            <a:xfrm>
              <a:off x="983" y="2542"/>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4" name="Text Box 31">
              <a:extLst>
                <a:ext uri="{FF2B5EF4-FFF2-40B4-BE49-F238E27FC236}">
                  <a16:creationId xmlns:a16="http://schemas.microsoft.com/office/drawing/2014/main" id="{FFED6ECD-74D4-9944-B695-F1E1E045E39E}"/>
                </a:ext>
              </a:extLst>
            </p:cNvPr>
            <p:cNvSpPr txBox="1">
              <a:spLocks noChangeArrowheads="1"/>
            </p:cNvSpPr>
            <p:nvPr/>
          </p:nvSpPr>
          <p:spPr bwMode="auto">
            <a:xfrm>
              <a:off x="991" y="2557"/>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input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port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(e.g.,</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Ethernet)</a:t>
              </a:r>
            </a:p>
          </p:txBody>
        </p:sp>
        <p:sp>
          <p:nvSpPr>
            <p:cNvPr id="175" name="Text Box 32">
              <a:extLst>
                <a:ext uri="{FF2B5EF4-FFF2-40B4-BE49-F238E27FC236}">
                  <a16:creationId xmlns:a16="http://schemas.microsoft.com/office/drawing/2014/main" id="{20392B0C-5AA1-5D4A-8C31-19BC5047BD55}"/>
                </a:ext>
              </a:extLst>
            </p:cNvPr>
            <p:cNvSpPr txBox="1">
              <a:spLocks noChangeArrowheads="1"/>
            </p:cNvSpPr>
            <p:nvPr/>
          </p:nvSpPr>
          <p:spPr bwMode="auto">
            <a:xfrm>
              <a:off x="2324" y="2773"/>
              <a:ext cx="63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176" name="Rectangle 34">
              <a:extLst>
                <a:ext uri="{FF2B5EF4-FFF2-40B4-BE49-F238E27FC236}">
                  <a16:creationId xmlns:a16="http://schemas.microsoft.com/office/drawing/2014/main" id="{EA86606E-2DCD-924C-A723-41E2CA4CDA0D}"/>
                </a:ext>
              </a:extLst>
            </p:cNvPr>
            <p:cNvSpPr>
              <a:spLocks noChangeArrowheads="1"/>
            </p:cNvSpPr>
            <p:nvPr/>
          </p:nvSpPr>
          <p:spPr bwMode="auto">
            <a:xfrm>
              <a:off x="2072" y="2542"/>
              <a:ext cx="1173" cy="6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 name="Rectangle 35">
              <a:extLst>
                <a:ext uri="{FF2B5EF4-FFF2-40B4-BE49-F238E27FC236}">
                  <a16:creationId xmlns:a16="http://schemas.microsoft.com/office/drawing/2014/main" id="{24885012-DDCB-5048-A51F-1CDF934C29D4}"/>
                </a:ext>
              </a:extLst>
            </p:cNvPr>
            <p:cNvSpPr>
              <a:spLocks noChangeArrowheads="1"/>
            </p:cNvSpPr>
            <p:nvPr/>
          </p:nvSpPr>
          <p:spPr bwMode="auto">
            <a:xfrm>
              <a:off x="3557" y="2540"/>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8" name="Text Box 36">
              <a:extLst>
                <a:ext uri="{FF2B5EF4-FFF2-40B4-BE49-F238E27FC236}">
                  <a16:creationId xmlns:a16="http://schemas.microsoft.com/office/drawing/2014/main" id="{14386179-C33A-9940-94C2-AA092DA42295}"/>
                </a:ext>
              </a:extLst>
            </p:cNvPr>
            <p:cNvSpPr txBox="1">
              <a:spLocks noChangeArrowheads="1"/>
            </p:cNvSpPr>
            <p:nvPr/>
          </p:nvSpPr>
          <p:spPr bwMode="auto">
            <a:xfrm>
              <a:off x="3565" y="2555"/>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output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port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(e.g.,</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Ethernet)</a:t>
              </a:r>
            </a:p>
          </p:txBody>
        </p:sp>
        <p:sp>
          <p:nvSpPr>
            <p:cNvPr id="179" name="Line 37">
              <a:extLst>
                <a:ext uri="{FF2B5EF4-FFF2-40B4-BE49-F238E27FC236}">
                  <a16:creationId xmlns:a16="http://schemas.microsoft.com/office/drawing/2014/main" id="{65666B6A-D931-D542-B3CE-2E1BC9433DC1}"/>
                </a:ext>
              </a:extLst>
            </p:cNvPr>
            <p:cNvSpPr>
              <a:spLocks noChangeShapeType="1"/>
            </p:cNvSpPr>
            <p:nvPr/>
          </p:nvSpPr>
          <p:spPr bwMode="auto">
            <a:xfrm>
              <a:off x="983" y="3561"/>
              <a:ext cx="3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0" name="Line 38">
              <a:extLst>
                <a:ext uri="{FF2B5EF4-FFF2-40B4-BE49-F238E27FC236}">
                  <a16:creationId xmlns:a16="http://schemas.microsoft.com/office/drawing/2014/main" id="{60D852FF-88FA-2B42-8C46-DCE293525165}"/>
                </a:ext>
              </a:extLst>
            </p:cNvPr>
            <p:cNvSpPr>
              <a:spLocks noChangeShapeType="1"/>
            </p:cNvSpPr>
            <p:nvPr/>
          </p:nvSpPr>
          <p:spPr bwMode="auto">
            <a:xfrm>
              <a:off x="1370" y="325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 name="Line 39">
              <a:extLst>
                <a:ext uri="{FF2B5EF4-FFF2-40B4-BE49-F238E27FC236}">
                  <a16:creationId xmlns:a16="http://schemas.microsoft.com/office/drawing/2014/main" id="{6E64FFE5-A2FF-0849-879D-A0AA8D0578BD}"/>
                </a:ext>
              </a:extLst>
            </p:cNvPr>
            <p:cNvSpPr>
              <a:spLocks noChangeShapeType="1"/>
            </p:cNvSpPr>
            <p:nvPr/>
          </p:nvSpPr>
          <p:spPr bwMode="auto">
            <a:xfrm>
              <a:off x="3939" y="324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2" name="Line 40">
              <a:extLst>
                <a:ext uri="{FF2B5EF4-FFF2-40B4-BE49-F238E27FC236}">
                  <a16:creationId xmlns:a16="http://schemas.microsoft.com/office/drawing/2014/main" id="{CA89C20C-F9FF-C845-B7D8-9DEA22C142FB}"/>
                </a:ext>
              </a:extLst>
            </p:cNvPr>
            <p:cNvSpPr>
              <a:spLocks noChangeShapeType="1"/>
            </p:cNvSpPr>
            <p:nvPr/>
          </p:nvSpPr>
          <p:spPr bwMode="auto">
            <a:xfrm>
              <a:off x="2665" y="3240"/>
              <a:ext cx="0" cy="3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3" name="Text Box 41">
              <a:extLst>
                <a:ext uri="{FF2B5EF4-FFF2-40B4-BE49-F238E27FC236}">
                  <a16:creationId xmlns:a16="http://schemas.microsoft.com/office/drawing/2014/main" id="{2EA1FDDA-9659-AC45-86D4-9A50513453AF}"/>
                </a:ext>
              </a:extLst>
            </p:cNvPr>
            <p:cNvSpPr txBox="1">
              <a:spLocks noChangeArrowheads="1"/>
            </p:cNvSpPr>
            <p:nvPr/>
          </p:nvSpPr>
          <p:spPr bwMode="auto">
            <a:xfrm>
              <a:off x="4304" y="3435"/>
              <a:ext cx="8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system bus</a:t>
              </a:r>
            </a:p>
          </p:txBody>
        </p:sp>
      </p:grpSp>
      <p:pic>
        <p:nvPicPr>
          <p:cNvPr id="184" name="Picture 43">
            <a:extLst>
              <a:ext uri="{FF2B5EF4-FFF2-40B4-BE49-F238E27FC236}">
                <a16:creationId xmlns:a16="http://schemas.microsoft.com/office/drawing/2014/main" id="{934DBF87-BC52-A04F-9252-6C0BA3F16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774" y="4252428"/>
            <a:ext cx="533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 name="Picture 44">
            <a:extLst>
              <a:ext uri="{FF2B5EF4-FFF2-40B4-BE49-F238E27FC236}">
                <a16:creationId xmlns:a16="http://schemas.microsoft.com/office/drawing/2014/main" id="{F4E5056C-1E65-BD48-BC26-3C48FF565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5574" y="4215916"/>
            <a:ext cx="533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Rectangle 45">
            <a:extLst>
              <a:ext uri="{FF2B5EF4-FFF2-40B4-BE49-F238E27FC236}">
                <a16:creationId xmlns:a16="http://schemas.microsoft.com/office/drawing/2014/main" id="{8A994D05-53E3-B047-9E60-A9448B35FAA0}"/>
              </a:ext>
            </a:extLst>
          </p:cNvPr>
          <p:cNvSpPr>
            <a:spLocks noChangeArrowheads="1"/>
          </p:cNvSpPr>
          <p:nvPr/>
        </p:nvSpPr>
        <p:spPr bwMode="auto">
          <a:xfrm>
            <a:off x="1809061" y="4487378"/>
            <a:ext cx="434975" cy="222250"/>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 name="Rectangle 46">
            <a:extLst>
              <a:ext uri="{FF2B5EF4-FFF2-40B4-BE49-F238E27FC236}">
                <a16:creationId xmlns:a16="http://schemas.microsoft.com/office/drawing/2014/main" id="{14B41E01-8B4F-2643-84CF-7D3D707C7DA0}"/>
              </a:ext>
            </a:extLst>
          </p:cNvPr>
          <p:cNvSpPr>
            <a:spLocks noChangeArrowheads="1"/>
          </p:cNvSpPr>
          <p:nvPr/>
        </p:nvSpPr>
        <p:spPr bwMode="auto">
          <a:xfrm>
            <a:off x="1821761" y="4496903"/>
            <a:ext cx="446088" cy="21272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 name="Slide Number Placeholder 4">
            <a:extLst>
              <a:ext uri="{FF2B5EF4-FFF2-40B4-BE49-F238E27FC236}">
                <a16:creationId xmlns:a16="http://schemas.microsoft.com/office/drawing/2014/main" id="{E873C787-12AC-6546-8188-86FCEB09ABB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25</a:t>
            </a:fld>
            <a:endParaRPr lang="en-US" dirty="0"/>
          </a:p>
        </p:txBody>
      </p:sp>
    </p:spTree>
    <p:extLst>
      <p:ext uri="{BB962C8B-B14F-4D97-AF65-F5344CB8AC3E}">
        <p14:creationId xmlns:p14="http://schemas.microsoft.com/office/powerpoint/2010/main" val="408074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21 -0.00162 L 0.11159 -0.00162 L 0.11497 0.13334 L 0.26849 0.13334 L 0.26849 0.03912 " pathEditMode="relative" rAng="0" ptsTypes="AAAAA">
                                      <p:cBhvr>
                                        <p:cTn id="6" dur="2000" fill="hold"/>
                                        <p:tgtEl>
                                          <p:spTgt spid="186"/>
                                        </p:tgtEl>
                                        <p:attrNameLst>
                                          <p:attrName>ppt_x</p:attrName>
                                          <p:attrName>ppt_y</p:attrName>
                                        </p:attrNameLst>
                                      </p:cBhvr>
                                      <p:rCtr x="13529" y="6736"/>
                                    </p:animMotion>
                                  </p:childTnLst>
                                </p:cTn>
                              </p:par>
                            </p:childTnLst>
                          </p:cTn>
                        </p:par>
                        <p:par>
                          <p:cTn id="7" fill="hold">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187"/>
                                        </p:tgtEl>
                                        <p:attrNameLst>
                                          <p:attrName>style.visibility</p:attrName>
                                        </p:attrNameLst>
                                      </p:cBhvr>
                                      <p:to>
                                        <p:strVal val="visible"/>
                                      </p:to>
                                    </p:set>
                                    <p:animEffect transition="in" filter="dissolve">
                                      <p:cBhvr>
                                        <p:cTn id="10" dur="500"/>
                                        <p:tgtEl>
                                          <p:spTgt spid="187"/>
                                        </p:tgtEl>
                                      </p:cBhvr>
                                    </p:animEffect>
                                  </p:childTnLst>
                                </p:cTn>
                              </p:par>
                            </p:childTnLst>
                          </p:cTn>
                        </p:par>
                        <p:par>
                          <p:cTn id="11" fill="hold">
                            <p:stCondLst>
                              <p:cond delay="2500"/>
                            </p:stCondLst>
                            <p:childTnLst>
                              <p:par>
                                <p:cTn id="12" presetID="0" presetClass="path" presetSubtype="0" accel="50000" decel="50000" fill="hold" grpId="1" nodeType="afterEffect">
                                  <p:stCondLst>
                                    <p:cond delay="0"/>
                                  </p:stCondLst>
                                  <p:childTnLst>
                                    <p:animMotion origin="layout" path="M 1.66667E-6 3.7037E-6 L 0.1487 3.7037E-6 L 0.15195 0.13819 L 0.31055 0.13588 L 0.30924 0.03842 " pathEditMode="relative" rAng="0" ptsTypes="AAAAA">
                                      <p:cBhvr>
                                        <p:cTn id="13" dur="2000" fill="hold"/>
                                        <p:tgtEl>
                                          <p:spTgt spid="187"/>
                                        </p:tgtEl>
                                        <p:attrNameLst>
                                          <p:attrName>ppt_x</p:attrName>
                                          <p:attrName>ppt_y</p:attrName>
                                        </p:attrNameLst>
                                      </p:cBhvr>
                                      <p:rCtr x="15521" y="6898"/>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1" nodeType="clickEffect">
                                  <p:stCondLst>
                                    <p:cond delay="0"/>
                                  </p:stCondLst>
                                  <p:childTnLst>
                                    <p:animMotion origin="layout" path="M 0.26849 0.03912 L 0.28151 0.03912 L 0.28151 0.12685 L 0.44622 0.12199 L 0.44713 -0.00324 L 0.58046 -0.00324 " pathEditMode="relative" rAng="0" ptsTypes="AAAAAA">
                                      <p:cBhvr>
                                        <p:cTn id="17" dur="2000" fill="hold"/>
                                        <p:tgtEl>
                                          <p:spTgt spid="186"/>
                                        </p:tgtEl>
                                        <p:attrNameLst>
                                          <p:attrName>ppt_x</p:attrName>
                                          <p:attrName>ppt_y</p:attrName>
                                        </p:attrNameLst>
                                      </p:cBhvr>
                                      <p:rCtr x="15599" y="2269"/>
                                    </p:animMotion>
                                  </p:childTnLst>
                                </p:cTn>
                              </p:par>
                            </p:childTnLst>
                          </p:cTn>
                        </p:par>
                        <p:par>
                          <p:cTn id="18" fill="hold">
                            <p:stCondLst>
                              <p:cond delay="2000"/>
                            </p:stCondLst>
                            <p:childTnLst>
                              <p:par>
                                <p:cTn id="19" presetID="9" presetClass="exit" presetSubtype="0" fill="hold" grpId="2" nodeType="afterEffect">
                                  <p:stCondLst>
                                    <p:cond delay="0"/>
                                  </p:stCondLst>
                                  <p:childTnLst>
                                    <p:animEffect transition="out" filter="dissolve">
                                      <p:cBhvr>
                                        <p:cTn id="20" dur="500"/>
                                        <p:tgtEl>
                                          <p:spTgt spid="186"/>
                                        </p:tgtEl>
                                      </p:cBhvr>
                                    </p:animEffect>
                                    <p:set>
                                      <p:cBhvr>
                                        <p:cTn id="21" dur="1" fill="hold">
                                          <p:stCondLst>
                                            <p:cond delay="499"/>
                                          </p:stCondLst>
                                        </p:cTn>
                                        <p:tgtEl>
                                          <p:spTgt spid="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86" grpId="1" animBg="1"/>
      <p:bldP spid="186" grpId="2" animBg="1"/>
      <p:bldP spid="187" grpId="0" animBg="1"/>
      <p:bldP spid="187" grpId="1"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771940" y="1405975"/>
            <a:ext cx="10574934" cy="2768460"/>
          </a:xfrm>
        </p:spPr>
        <p:txBody>
          <a:bodyPr>
            <a:normAutofit/>
          </a:bodyPr>
          <a:lstStyle/>
          <a:p>
            <a:pPr>
              <a:buFont typeface="Wingdings" charset="2"/>
              <a:buChar char="§"/>
              <a:defRPr/>
            </a:pPr>
            <a:r>
              <a:rPr lang="en-US" sz="3200" dirty="0"/>
              <a:t>datagram from input port memory to output port memory via a shared bus</a:t>
            </a:r>
          </a:p>
          <a:p>
            <a:pPr>
              <a:buFont typeface="Wingdings" charset="2"/>
              <a:buChar char="§"/>
              <a:defRPr/>
            </a:pPr>
            <a:r>
              <a:rPr lang="en-US" sz="3200" i="1" dirty="0">
                <a:solidFill>
                  <a:srgbClr val="CC0000"/>
                </a:solidFill>
              </a:rPr>
              <a:t>bus contention:</a:t>
            </a:r>
            <a:r>
              <a:rPr lang="en-US" sz="3200" dirty="0"/>
              <a:t>  switching speed limited by bus bandwidth</a:t>
            </a:r>
          </a:p>
          <a:p>
            <a:pPr>
              <a:buFont typeface="Wingdings" charset="2"/>
              <a:buChar char="§"/>
              <a:defRPr/>
            </a:pPr>
            <a:r>
              <a:rPr lang="en-US" sz="3200" dirty="0"/>
              <a:t>32 Gbps bus, Cisco 5600: sufficient speed for access routers</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via a bus</a:t>
            </a:r>
            <a:endParaRPr lang="en-US" sz="4800" dirty="0"/>
          </a:p>
        </p:txBody>
      </p:sp>
      <p:grpSp>
        <p:nvGrpSpPr>
          <p:cNvPr id="4" name="Group 3">
            <a:extLst>
              <a:ext uri="{FF2B5EF4-FFF2-40B4-BE49-F238E27FC236}">
                <a16:creationId xmlns:a16="http://schemas.microsoft.com/office/drawing/2014/main" id="{9B8CD304-8CB5-AA4B-A0E8-C0ADE3BF0764}"/>
              </a:ext>
            </a:extLst>
          </p:cNvPr>
          <p:cNvGrpSpPr/>
          <p:nvPr/>
        </p:nvGrpSpPr>
        <p:grpSpPr>
          <a:xfrm>
            <a:off x="4078698" y="4298863"/>
            <a:ext cx="5296665" cy="1766337"/>
            <a:chOff x="4336991" y="4484392"/>
            <a:chExt cx="2903568" cy="1047064"/>
          </a:xfrm>
        </p:grpSpPr>
        <p:grpSp>
          <p:nvGrpSpPr>
            <p:cNvPr id="21" name="Group 80">
              <a:extLst>
                <a:ext uri="{FF2B5EF4-FFF2-40B4-BE49-F238E27FC236}">
                  <a16:creationId xmlns:a16="http://schemas.microsoft.com/office/drawing/2014/main" id="{6528F6A7-EDEC-9C4B-9732-5C83E48F24B4}"/>
                </a:ext>
              </a:extLst>
            </p:cNvPr>
            <p:cNvGrpSpPr>
              <a:grpSpLocks/>
            </p:cNvGrpSpPr>
            <p:nvPr/>
          </p:nvGrpSpPr>
          <p:grpSpPr bwMode="auto">
            <a:xfrm>
              <a:off x="4769281" y="4484392"/>
              <a:ext cx="1093120" cy="215900"/>
              <a:chOff x="876" y="2800"/>
              <a:chExt cx="788" cy="175"/>
            </a:xfrm>
          </p:grpSpPr>
          <p:sp>
            <p:nvSpPr>
              <p:cNvPr id="22" name="Rectangle 81">
                <a:extLst>
                  <a:ext uri="{FF2B5EF4-FFF2-40B4-BE49-F238E27FC236}">
                    <a16:creationId xmlns:a16="http://schemas.microsoft.com/office/drawing/2014/main" id="{DFDBF7BA-06E4-494D-8F9D-FFA33A3BF9B1}"/>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3" name="Rectangle 82">
                <a:extLst>
                  <a:ext uri="{FF2B5EF4-FFF2-40B4-BE49-F238E27FC236}">
                    <a16:creationId xmlns:a16="http://schemas.microsoft.com/office/drawing/2014/main" id="{2C9A0A09-54EF-D24E-84A4-0E4BF0FA6A9A}"/>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 name="Rectangle 83">
                <a:extLst>
                  <a:ext uri="{FF2B5EF4-FFF2-40B4-BE49-F238E27FC236}">
                    <a16:creationId xmlns:a16="http://schemas.microsoft.com/office/drawing/2014/main" id="{AF1F9C4D-1234-2343-9758-A7BC801F60D1}"/>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 name="Rectangle 84">
                <a:extLst>
                  <a:ext uri="{FF2B5EF4-FFF2-40B4-BE49-F238E27FC236}">
                    <a16:creationId xmlns:a16="http://schemas.microsoft.com/office/drawing/2014/main" id="{FFA1C2EC-B4A7-7945-BE6D-F41404063626}"/>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 name="Line 85">
                <a:extLst>
                  <a:ext uri="{FF2B5EF4-FFF2-40B4-BE49-F238E27FC236}">
                    <a16:creationId xmlns:a16="http://schemas.microsoft.com/office/drawing/2014/main" id="{BB9C01BB-870F-9B4A-8484-B8328825B5D3}"/>
                  </a:ext>
                </a:extLst>
              </p:cNvPr>
              <p:cNvSpPr>
                <a:spLocks noChangeShapeType="1"/>
              </p:cNvSpPr>
              <p:nvPr/>
            </p:nvSpPr>
            <p:spPr bwMode="auto">
              <a:xfrm flipV="1">
                <a:off x="876" y="2887"/>
                <a:ext cx="7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7" name="Group 86">
              <a:extLst>
                <a:ext uri="{FF2B5EF4-FFF2-40B4-BE49-F238E27FC236}">
                  <a16:creationId xmlns:a16="http://schemas.microsoft.com/office/drawing/2014/main" id="{0507AB92-4047-F447-8DD5-6B9DDD71376B}"/>
                </a:ext>
              </a:extLst>
            </p:cNvPr>
            <p:cNvGrpSpPr>
              <a:grpSpLocks/>
            </p:cNvGrpSpPr>
            <p:nvPr/>
          </p:nvGrpSpPr>
          <p:grpSpPr bwMode="auto">
            <a:xfrm>
              <a:off x="4767694" y="4879680"/>
              <a:ext cx="1094506" cy="215900"/>
              <a:chOff x="876" y="2800"/>
              <a:chExt cx="789" cy="175"/>
            </a:xfrm>
          </p:grpSpPr>
          <p:sp>
            <p:nvSpPr>
              <p:cNvPr id="28" name="Rectangle 87">
                <a:extLst>
                  <a:ext uri="{FF2B5EF4-FFF2-40B4-BE49-F238E27FC236}">
                    <a16:creationId xmlns:a16="http://schemas.microsoft.com/office/drawing/2014/main" id="{1F3E0863-B0C8-C846-9E3A-94CA2AB7D17A}"/>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 name="Rectangle 88">
                <a:extLst>
                  <a:ext uri="{FF2B5EF4-FFF2-40B4-BE49-F238E27FC236}">
                    <a16:creationId xmlns:a16="http://schemas.microsoft.com/office/drawing/2014/main" id="{E1208338-3967-594A-A93C-06C80B2EF0C9}"/>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 name="Rectangle 89">
                <a:extLst>
                  <a:ext uri="{FF2B5EF4-FFF2-40B4-BE49-F238E27FC236}">
                    <a16:creationId xmlns:a16="http://schemas.microsoft.com/office/drawing/2014/main" id="{AD425D1B-FA67-5D49-809C-40473A853321}"/>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 name="Rectangle 90">
                <a:extLst>
                  <a:ext uri="{FF2B5EF4-FFF2-40B4-BE49-F238E27FC236}">
                    <a16:creationId xmlns:a16="http://schemas.microsoft.com/office/drawing/2014/main" id="{C12121D2-ED33-1E48-B66D-BB7E335548F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 name="Line 91">
                <a:extLst>
                  <a:ext uri="{FF2B5EF4-FFF2-40B4-BE49-F238E27FC236}">
                    <a16:creationId xmlns:a16="http://schemas.microsoft.com/office/drawing/2014/main" id="{29B1EBEE-9DC3-F248-883E-3C7EBBC5D9E2}"/>
                  </a:ext>
                </a:extLst>
              </p:cNvPr>
              <p:cNvSpPr>
                <a:spLocks noChangeShapeType="1"/>
              </p:cNvSpPr>
              <p:nvPr/>
            </p:nvSpPr>
            <p:spPr bwMode="auto">
              <a:xfrm flipV="1">
                <a:off x="876" y="2887"/>
                <a:ext cx="78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3" name="Group 92">
              <a:extLst>
                <a:ext uri="{FF2B5EF4-FFF2-40B4-BE49-F238E27FC236}">
                  <a16:creationId xmlns:a16="http://schemas.microsoft.com/office/drawing/2014/main" id="{15849422-916A-D541-89DB-EDF9C76CA030}"/>
                </a:ext>
              </a:extLst>
            </p:cNvPr>
            <p:cNvGrpSpPr>
              <a:grpSpLocks/>
            </p:cNvGrpSpPr>
            <p:nvPr/>
          </p:nvGrpSpPr>
          <p:grpSpPr bwMode="auto">
            <a:xfrm>
              <a:off x="4762932" y="5306717"/>
              <a:ext cx="1079248" cy="215900"/>
              <a:chOff x="876" y="2800"/>
              <a:chExt cx="778" cy="175"/>
            </a:xfrm>
          </p:grpSpPr>
          <p:sp>
            <p:nvSpPr>
              <p:cNvPr id="34" name="Rectangle 93">
                <a:extLst>
                  <a:ext uri="{FF2B5EF4-FFF2-40B4-BE49-F238E27FC236}">
                    <a16:creationId xmlns:a16="http://schemas.microsoft.com/office/drawing/2014/main" id="{6837A002-1AB6-B746-AB5C-86F943C2EABE}"/>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 name="Rectangle 94">
                <a:extLst>
                  <a:ext uri="{FF2B5EF4-FFF2-40B4-BE49-F238E27FC236}">
                    <a16:creationId xmlns:a16="http://schemas.microsoft.com/office/drawing/2014/main" id="{3B8F334D-4C97-7143-9AC3-AC7B3FE5FFA5}"/>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Rectangle 95">
                <a:extLst>
                  <a:ext uri="{FF2B5EF4-FFF2-40B4-BE49-F238E27FC236}">
                    <a16:creationId xmlns:a16="http://schemas.microsoft.com/office/drawing/2014/main" id="{4D921AF2-17CB-8E49-8671-3EAA4877DC19}"/>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Rectangle 96">
                <a:extLst>
                  <a:ext uri="{FF2B5EF4-FFF2-40B4-BE49-F238E27FC236}">
                    <a16:creationId xmlns:a16="http://schemas.microsoft.com/office/drawing/2014/main" id="{B87CC2E9-EF90-8543-8B83-B8D8ADCE2C1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 name="Line 97">
                <a:extLst>
                  <a:ext uri="{FF2B5EF4-FFF2-40B4-BE49-F238E27FC236}">
                    <a16:creationId xmlns:a16="http://schemas.microsoft.com/office/drawing/2014/main" id="{B30FD0D3-0C14-504C-BBDC-CDFB3AC0566D}"/>
                  </a:ext>
                </a:extLst>
              </p:cNvPr>
              <p:cNvSpPr>
                <a:spLocks noChangeShapeType="1"/>
              </p:cNvSpPr>
              <p:nvPr/>
            </p:nvSpPr>
            <p:spPr bwMode="auto">
              <a:xfrm flipV="1">
                <a:off x="876" y="2887"/>
                <a:ext cx="7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9" name="Line 98">
              <a:extLst>
                <a:ext uri="{FF2B5EF4-FFF2-40B4-BE49-F238E27FC236}">
                  <a16:creationId xmlns:a16="http://schemas.microsoft.com/office/drawing/2014/main" id="{DE23C0B3-C20C-6E4B-83D9-8205BD88B571}"/>
                </a:ext>
              </a:extLst>
            </p:cNvPr>
            <p:cNvSpPr>
              <a:spLocks noChangeShapeType="1"/>
            </p:cNvSpPr>
            <p:nvPr/>
          </p:nvSpPr>
          <p:spPr bwMode="auto">
            <a:xfrm>
              <a:off x="5888461" y="4492509"/>
              <a:ext cx="0" cy="1003300"/>
            </a:xfrm>
            <a:prstGeom prst="line">
              <a:avLst/>
            </a:prstGeom>
            <a:noFill/>
            <a:ln w="762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 name="Group 99">
              <a:extLst>
                <a:ext uri="{FF2B5EF4-FFF2-40B4-BE49-F238E27FC236}">
                  <a16:creationId xmlns:a16="http://schemas.microsoft.com/office/drawing/2014/main" id="{B057B153-5339-C940-9B95-E3A19199C219}"/>
                </a:ext>
              </a:extLst>
            </p:cNvPr>
            <p:cNvGrpSpPr>
              <a:grpSpLocks/>
            </p:cNvGrpSpPr>
            <p:nvPr/>
          </p:nvGrpSpPr>
          <p:grpSpPr bwMode="auto">
            <a:xfrm>
              <a:off x="5956300" y="4501349"/>
              <a:ext cx="1030288" cy="215900"/>
              <a:chOff x="367" y="3463"/>
              <a:chExt cx="649" cy="136"/>
            </a:xfrm>
          </p:grpSpPr>
          <p:sp>
            <p:nvSpPr>
              <p:cNvPr id="41" name="Rectangle 100">
                <a:extLst>
                  <a:ext uri="{FF2B5EF4-FFF2-40B4-BE49-F238E27FC236}">
                    <a16:creationId xmlns:a16="http://schemas.microsoft.com/office/drawing/2014/main" id="{8DEBF029-6DFE-F347-BF75-F0FE46DE483A}"/>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 name="Rectangle 101">
                <a:extLst>
                  <a:ext uri="{FF2B5EF4-FFF2-40B4-BE49-F238E27FC236}">
                    <a16:creationId xmlns:a16="http://schemas.microsoft.com/office/drawing/2014/main" id="{30E34A5E-46CF-1448-8180-33029F58502D}"/>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 name="Rectangle 102">
                <a:extLst>
                  <a:ext uri="{FF2B5EF4-FFF2-40B4-BE49-F238E27FC236}">
                    <a16:creationId xmlns:a16="http://schemas.microsoft.com/office/drawing/2014/main" id="{644A9EC6-2179-E746-B3EC-49E5DC46F587}"/>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 name="Rectangle 103">
                <a:extLst>
                  <a:ext uri="{FF2B5EF4-FFF2-40B4-BE49-F238E27FC236}">
                    <a16:creationId xmlns:a16="http://schemas.microsoft.com/office/drawing/2014/main" id="{ADA4A993-AB6B-9847-94AF-6B5ABC32A51A}"/>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 name="Line 104">
                <a:extLst>
                  <a:ext uri="{FF2B5EF4-FFF2-40B4-BE49-F238E27FC236}">
                    <a16:creationId xmlns:a16="http://schemas.microsoft.com/office/drawing/2014/main" id="{7F7B93B6-8CCC-4246-80FD-A0BC1C0DE72F}"/>
                  </a:ext>
                </a:extLst>
              </p:cNvPr>
              <p:cNvSpPr>
                <a:spLocks noChangeShapeType="1"/>
              </p:cNvSpPr>
              <p:nvPr/>
            </p:nvSpPr>
            <p:spPr bwMode="auto">
              <a:xfrm flipV="1">
                <a:off x="367" y="3527"/>
                <a:ext cx="64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6" name="Group 105">
              <a:extLst>
                <a:ext uri="{FF2B5EF4-FFF2-40B4-BE49-F238E27FC236}">
                  <a16:creationId xmlns:a16="http://schemas.microsoft.com/office/drawing/2014/main" id="{253A7FA6-AF01-EE46-AEBD-180DFBBE2B36}"/>
                </a:ext>
              </a:extLst>
            </p:cNvPr>
            <p:cNvGrpSpPr>
              <a:grpSpLocks/>
            </p:cNvGrpSpPr>
            <p:nvPr/>
          </p:nvGrpSpPr>
          <p:grpSpPr bwMode="auto">
            <a:xfrm>
              <a:off x="5946775" y="4893462"/>
              <a:ext cx="1044574" cy="215900"/>
              <a:chOff x="358" y="3463"/>
              <a:chExt cx="658" cy="136"/>
            </a:xfrm>
          </p:grpSpPr>
          <p:sp>
            <p:nvSpPr>
              <p:cNvPr id="47" name="Rectangle 106">
                <a:extLst>
                  <a:ext uri="{FF2B5EF4-FFF2-40B4-BE49-F238E27FC236}">
                    <a16:creationId xmlns:a16="http://schemas.microsoft.com/office/drawing/2014/main" id="{4CB26F35-0AB7-6C45-9E02-E33340F14495}"/>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 name="Rectangle 107">
                <a:extLst>
                  <a:ext uri="{FF2B5EF4-FFF2-40B4-BE49-F238E27FC236}">
                    <a16:creationId xmlns:a16="http://schemas.microsoft.com/office/drawing/2014/main" id="{67BE3DEA-07EB-2B43-8B04-C28F8282171E}"/>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 name="Rectangle 108">
                <a:extLst>
                  <a:ext uri="{FF2B5EF4-FFF2-40B4-BE49-F238E27FC236}">
                    <a16:creationId xmlns:a16="http://schemas.microsoft.com/office/drawing/2014/main" id="{B51ABD53-CAD7-F74A-89E0-FCB3F00BF291}"/>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 name="Rectangle 109">
                <a:extLst>
                  <a:ext uri="{FF2B5EF4-FFF2-40B4-BE49-F238E27FC236}">
                    <a16:creationId xmlns:a16="http://schemas.microsoft.com/office/drawing/2014/main" id="{3F2D9755-73A8-9948-95A4-E712A4BDFCC9}"/>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Line 110">
                <a:extLst>
                  <a:ext uri="{FF2B5EF4-FFF2-40B4-BE49-F238E27FC236}">
                    <a16:creationId xmlns:a16="http://schemas.microsoft.com/office/drawing/2014/main" id="{D7F71280-BF9B-274A-A19D-8AD6340BC197}"/>
                  </a:ext>
                </a:extLst>
              </p:cNvPr>
              <p:cNvSpPr>
                <a:spLocks noChangeShapeType="1"/>
              </p:cNvSpPr>
              <p:nvPr/>
            </p:nvSpPr>
            <p:spPr bwMode="auto">
              <a:xfrm flipV="1">
                <a:off x="358" y="3527"/>
                <a:ext cx="65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2" name="Group 111">
              <a:extLst>
                <a:ext uri="{FF2B5EF4-FFF2-40B4-BE49-F238E27FC236}">
                  <a16:creationId xmlns:a16="http://schemas.microsoft.com/office/drawing/2014/main" id="{AEA606A1-09BC-9842-A76E-4118C48EBEE3}"/>
                </a:ext>
              </a:extLst>
            </p:cNvPr>
            <p:cNvGrpSpPr>
              <a:grpSpLocks/>
            </p:cNvGrpSpPr>
            <p:nvPr/>
          </p:nvGrpSpPr>
          <p:grpSpPr bwMode="auto">
            <a:xfrm>
              <a:off x="5945368" y="5315556"/>
              <a:ext cx="1046163" cy="215900"/>
              <a:chOff x="357" y="3463"/>
              <a:chExt cx="659" cy="136"/>
            </a:xfrm>
          </p:grpSpPr>
          <p:sp>
            <p:nvSpPr>
              <p:cNvPr id="53" name="Rectangle 112">
                <a:extLst>
                  <a:ext uri="{FF2B5EF4-FFF2-40B4-BE49-F238E27FC236}">
                    <a16:creationId xmlns:a16="http://schemas.microsoft.com/office/drawing/2014/main" id="{0AEBF59D-138D-7B49-A052-A32BEC687741}"/>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Rectangle 113">
                <a:extLst>
                  <a:ext uri="{FF2B5EF4-FFF2-40B4-BE49-F238E27FC236}">
                    <a16:creationId xmlns:a16="http://schemas.microsoft.com/office/drawing/2014/main" id="{3A86422E-A2BC-1241-A314-C1DCEDCA5761}"/>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Rectangle 114">
                <a:extLst>
                  <a:ext uri="{FF2B5EF4-FFF2-40B4-BE49-F238E27FC236}">
                    <a16:creationId xmlns:a16="http://schemas.microsoft.com/office/drawing/2014/main" id="{2BDFF28F-4422-D64B-8B07-E2807D44A230}"/>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 name="Rectangle 115">
                <a:extLst>
                  <a:ext uri="{FF2B5EF4-FFF2-40B4-BE49-F238E27FC236}">
                    <a16:creationId xmlns:a16="http://schemas.microsoft.com/office/drawing/2014/main" id="{0A511C67-6757-134F-8367-4F223A21195C}"/>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Line 116">
                <a:extLst>
                  <a:ext uri="{FF2B5EF4-FFF2-40B4-BE49-F238E27FC236}">
                    <a16:creationId xmlns:a16="http://schemas.microsoft.com/office/drawing/2014/main" id="{761AAC06-8D58-1442-B04E-57C0C45D512D}"/>
                  </a:ext>
                </a:extLst>
              </p:cNvPr>
              <p:cNvSpPr>
                <a:spLocks noChangeShapeType="1"/>
              </p:cNvSpPr>
              <p:nvPr/>
            </p:nvSpPr>
            <p:spPr bwMode="auto">
              <a:xfrm flipV="1">
                <a:off x="357" y="3527"/>
                <a:ext cx="65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9" name="Freeform 172">
              <a:extLst>
                <a:ext uri="{FF2B5EF4-FFF2-40B4-BE49-F238E27FC236}">
                  <a16:creationId xmlns:a16="http://schemas.microsoft.com/office/drawing/2014/main" id="{B11B5CDC-2A64-4848-B87A-BC58BA35ABBA}"/>
                </a:ext>
              </a:extLst>
            </p:cNvPr>
            <p:cNvSpPr>
              <a:spLocks/>
            </p:cNvSpPr>
            <p:nvPr/>
          </p:nvSpPr>
          <p:spPr bwMode="auto">
            <a:xfrm>
              <a:off x="4336991" y="4553666"/>
              <a:ext cx="2903568" cy="39659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 name="connsiteX0" fmla="*/ 0 w 12819"/>
                <a:gd name="connsiteY0" fmla="*/ 155 h 10000"/>
                <a:gd name="connsiteX1" fmla="*/ 7740 w 12819"/>
                <a:gd name="connsiteY1" fmla="*/ 0 h 10000"/>
                <a:gd name="connsiteX2" fmla="*/ 7692 w 12819"/>
                <a:gd name="connsiteY2" fmla="*/ 9762 h 10000"/>
                <a:gd name="connsiteX3" fmla="*/ 12819 w 12819"/>
                <a:gd name="connsiteY3" fmla="*/ 10000 h 10000"/>
                <a:gd name="connsiteX0" fmla="*/ 0 w 12819"/>
                <a:gd name="connsiteY0" fmla="*/ 155 h 10000"/>
                <a:gd name="connsiteX1" fmla="*/ 7740 w 12819"/>
                <a:gd name="connsiteY1" fmla="*/ 0 h 10000"/>
                <a:gd name="connsiteX2" fmla="*/ 7773 w 12819"/>
                <a:gd name="connsiteY2" fmla="*/ 9838 h 10000"/>
                <a:gd name="connsiteX3" fmla="*/ 12819 w 12819"/>
                <a:gd name="connsiteY3" fmla="*/ 10000 h 10000"/>
                <a:gd name="connsiteX0" fmla="*/ 0 w 13839"/>
                <a:gd name="connsiteY0" fmla="*/ 155 h 9838"/>
                <a:gd name="connsiteX1" fmla="*/ 7740 w 13839"/>
                <a:gd name="connsiteY1" fmla="*/ 0 h 9838"/>
                <a:gd name="connsiteX2" fmla="*/ 7773 w 13839"/>
                <a:gd name="connsiteY2" fmla="*/ 9838 h 9838"/>
                <a:gd name="connsiteX3" fmla="*/ 13839 w 13839"/>
                <a:gd name="connsiteY3" fmla="*/ 9696 h 9838"/>
                <a:gd name="connsiteX0" fmla="*/ 0 w 10000"/>
                <a:gd name="connsiteY0" fmla="*/ 158 h 10077"/>
                <a:gd name="connsiteX1" fmla="*/ 5593 w 10000"/>
                <a:gd name="connsiteY1" fmla="*/ 0 h 10077"/>
                <a:gd name="connsiteX2" fmla="*/ 5375 w 10000"/>
                <a:gd name="connsiteY2" fmla="*/ 10077 h 10077"/>
                <a:gd name="connsiteX3" fmla="*/ 10000 w 10000"/>
                <a:gd name="connsiteY3" fmla="*/ 9856 h 10077"/>
                <a:gd name="connsiteX0" fmla="*/ 0 w 10000"/>
                <a:gd name="connsiteY0" fmla="*/ 3 h 9922"/>
                <a:gd name="connsiteX1" fmla="*/ 5351 w 10000"/>
                <a:gd name="connsiteY1" fmla="*/ 0 h 9922"/>
                <a:gd name="connsiteX2" fmla="*/ 5375 w 10000"/>
                <a:gd name="connsiteY2" fmla="*/ 9922 h 9922"/>
                <a:gd name="connsiteX3" fmla="*/ 10000 w 10000"/>
                <a:gd name="connsiteY3" fmla="*/ 9701 h 9922"/>
                <a:gd name="connsiteX0" fmla="*/ 0 w 10000"/>
                <a:gd name="connsiteY0" fmla="*/ 3 h 10078"/>
                <a:gd name="connsiteX1" fmla="*/ 5351 w 10000"/>
                <a:gd name="connsiteY1" fmla="*/ 0 h 10078"/>
                <a:gd name="connsiteX2" fmla="*/ 5346 w 10000"/>
                <a:gd name="connsiteY2" fmla="*/ 10078 h 10078"/>
                <a:gd name="connsiteX3" fmla="*/ 10000 w 10000"/>
                <a:gd name="connsiteY3" fmla="*/ 9777 h 10078"/>
                <a:gd name="connsiteX0" fmla="*/ 0 w 10000"/>
                <a:gd name="connsiteY0" fmla="*/ 3 h 10156"/>
                <a:gd name="connsiteX1" fmla="*/ 5351 w 10000"/>
                <a:gd name="connsiteY1" fmla="*/ 0 h 10156"/>
                <a:gd name="connsiteX2" fmla="*/ 5365 w 10000"/>
                <a:gd name="connsiteY2" fmla="*/ 10156 h 10156"/>
                <a:gd name="connsiteX3" fmla="*/ 10000 w 10000"/>
                <a:gd name="connsiteY3" fmla="*/ 9777 h 10156"/>
              </a:gdLst>
              <a:ahLst/>
              <a:cxnLst>
                <a:cxn ang="0">
                  <a:pos x="connsiteX0" y="connsiteY0"/>
                </a:cxn>
                <a:cxn ang="0">
                  <a:pos x="connsiteX1" y="connsiteY1"/>
                </a:cxn>
                <a:cxn ang="0">
                  <a:pos x="connsiteX2" y="connsiteY2"/>
                </a:cxn>
                <a:cxn ang="0">
                  <a:pos x="connsiteX3" y="connsiteY3"/>
                </a:cxn>
              </a:cxnLst>
              <a:rect l="l" t="t" r="r" b="b"/>
              <a:pathLst>
                <a:path w="10000" h="10156">
                  <a:moveTo>
                    <a:pt x="0" y="3"/>
                  </a:moveTo>
                  <a:lnTo>
                    <a:pt x="5351" y="0"/>
                  </a:lnTo>
                  <a:cubicBezTo>
                    <a:pt x="5359" y="3359"/>
                    <a:pt x="5357" y="6797"/>
                    <a:pt x="5365" y="10156"/>
                  </a:cubicBezTo>
                  <a:lnTo>
                    <a:pt x="10000" y="9777"/>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8" name="Slide Number Placeholder 4">
            <a:extLst>
              <a:ext uri="{FF2B5EF4-FFF2-40B4-BE49-F238E27FC236}">
                <a16:creationId xmlns:a16="http://schemas.microsoft.com/office/drawing/2014/main" id="{804CF0B2-B0FB-2D4A-9DE1-13100592031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26</a:t>
            </a:fld>
            <a:endParaRPr lang="en-US" dirty="0"/>
          </a:p>
        </p:txBody>
      </p:sp>
    </p:spTree>
    <p:extLst>
      <p:ext uri="{BB962C8B-B14F-4D97-AF65-F5344CB8AC3E}">
        <p14:creationId xmlns:p14="http://schemas.microsoft.com/office/powerpoint/2010/main" val="4087423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771940" y="1405975"/>
            <a:ext cx="6477000" cy="5100842"/>
          </a:xfrm>
        </p:spPr>
        <p:txBody>
          <a:bodyPr>
            <a:normAutofit/>
          </a:bodyPr>
          <a:lstStyle/>
          <a:p>
            <a:pPr indent="-287338">
              <a:buFont typeface="Wingdings" charset="2"/>
              <a:buChar char="§"/>
              <a:defRPr/>
            </a:pPr>
            <a:r>
              <a:rPr lang="en-US" sz="3200" dirty="0"/>
              <a:t>Crossbar, Clos networks, other interconnection nets initially developed to connect processors in multiprocessor</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3"/>
            <a:ext cx="10515600" cy="894622"/>
          </a:xfrm>
        </p:spPr>
        <p:txBody>
          <a:bodyPr>
            <a:normAutofit/>
          </a:bodyPr>
          <a:lstStyle/>
          <a:p>
            <a:r>
              <a:rPr lang="en-US" sz="4800" dirty="0"/>
              <a:t>Switching via interconnection network</a:t>
            </a:r>
          </a:p>
        </p:txBody>
      </p:sp>
      <p:grpSp>
        <p:nvGrpSpPr>
          <p:cNvPr id="58" name="Group 57">
            <a:extLst>
              <a:ext uri="{FF2B5EF4-FFF2-40B4-BE49-F238E27FC236}">
                <a16:creationId xmlns:a16="http://schemas.microsoft.com/office/drawing/2014/main" id="{73BC25E0-E8D5-F049-83E9-F0682565AF56}"/>
              </a:ext>
            </a:extLst>
          </p:cNvPr>
          <p:cNvGrpSpPr/>
          <p:nvPr/>
        </p:nvGrpSpPr>
        <p:grpSpPr>
          <a:xfrm>
            <a:off x="8083826" y="1590262"/>
            <a:ext cx="2319130" cy="1855304"/>
            <a:chOff x="7417077" y="4485654"/>
            <a:chExt cx="2112963" cy="2066925"/>
          </a:xfrm>
        </p:grpSpPr>
        <p:grpSp>
          <p:nvGrpSpPr>
            <p:cNvPr id="60" name="Group 118">
              <a:extLst>
                <a:ext uri="{FF2B5EF4-FFF2-40B4-BE49-F238E27FC236}">
                  <a16:creationId xmlns:a16="http://schemas.microsoft.com/office/drawing/2014/main" id="{BDFB8215-3D56-2D42-B36A-269A0DF68C1A}"/>
                </a:ext>
              </a:extLst>
            </p:cNvPr>
            <p:cNvGrpSpPr>
              <a:grpSpLocks/>
            </p:cNvGrpSpPr>
            <p:nvPr/>
          </p:nvGrpSpPr>
          <p:grpSpPr bwMode="auto">
            <a:xfrm>
              <a:off x="7469465" y="4485654"/>
              <a:ext cx="890587" cy="215900"/>
              <a:chOff x="876" y="2800"/>
              <a:chExt cx="642" cy="175"/>
            </a:xfrm>
          </p:grpSpPr>
          <p:sp>
            <p:nvSpPr>
              <p:cNvPr id="109" name="Rectangle 119">
                <a:extLst>
                  <a:ext uri="{FF2B5EF4-FFF2-40B4-BE49-F238E27FC236}">
                    <a16:creationId xmlns:a16="http://schemas.microsoft.com/office/drawing/2014/main" id="{EF4B7892-A69C-B64C-8510-14C1B274D0CF}"/>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Rectangle 120">
                <a:extLst>
                  <a:ext uri="{FF2B5EF4-FFF2-40B4-BE49-F238E27FC236}">
                    <a16:creationId xmlns:a16="http://schemas.microsoft.com/office/drawing/2014/main" id="{FE2EA6C0-E7DC-1842-B380-66BD448F4B13}"/>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Rectangle 121">
                <a:extLst>
                  <a:ext uri="{FF2B5EF4-FFF2-40B4-BE49-F238E27FC236}">
                    <a16:creationId xmlns:a16="http://schemas.microsoft.com/office/drawing/2014/main" id="{7E0CFCBF-4656-A846-BB21-6FD14CE46A43}"/>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Rectangle 122">
                <a:extLst>
                  <a:ext uri="{FF2B5EF4-FFF2-40B4-BE49-F238E27FC236}">
                    <a16:creationId xmlns:a16="http://schemas.microsoft.com/office/drawing/2014/main" id="{92F45F15-8114-484B-BB16-CBD68760ADAC}"/>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123">
                <a:extLst>
                  <a:ext uri="{FF2B5EF4-FFF2-40B4-BE49-F238E27FC236}">
                    <a16:creationId xmlns:a16="http://schemas.microsoft.com/office/drawing/2014/main" id="{2D95AFB2-02C8-3D4A-87D0-AE121B456CCA}"/>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1" name="Group 124">
              <a:extLst>
                <a:ext uri="{FF2B5EF4-FFF2-40B4-BE49-F238E27FC236}">
                  <a16:creationId xmlns:a16="http://schemas.microsoft.com/office/drawing/2014/main" id="{93E2D3F6-A7EF-6542-84C8-21B44C9CEED2}"/>
                </a:ext>
              </a:extLst>
            </p:cNvPr>
            <p:cNvGrpSpPr>
              <a:grpSpLocks/>
            </p:cNvGrpSpPr>
            <p:nvPr/>
          </p:nvGrpSpPr>
          <p:grpSpPr bwMode="auto">
            <a:xfrm>
              <a:off x="7445652" y="4880941"/>
              <a:ext cx="890588" cy="215900"/>
              <a:chOff x="876" y="2800"/>
              <a:chExt cx="642" cy="175"/>
            </a:xfrm>
          </p:grpSpPr>
          <p:sp>
            <p:nvSpPr>
              <p:cNvPr id="104" name="Rectangle 125">
                <a:extLst>
                  <a:ext uri="{FF2B5EF4-FFF2-40B4-BE49-F238E27FC236}">
                    <a16:creationId xmlns:a16="http://schemas.microsoft.com/office/drawing/2014/main" id="{41418EC7-91D0-5544-BCA0-2A1CC3DFC9AC}"/>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126">
                <a:extLst>
                  <a:ext uri="{FF2B5EF4-FFF2-40B4-BE49-F238E27FC236}">
                    <a16:creationId xmlns:a16="http://schemas.microsoft.com/office/drawing/2014/main" id="{D8E3B2A9-3D82-AD48-A93B-71583BCE3A5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6" name="Rectangle 127">
                <a:extLst>
                  <a:ext uri="{FF2B5EF4-FFF2-40B4-BE49-F238E27FC236}">
                    <a16:creationId xmlns:a16="http://schemas.microsoft.com/office/drawing/2014/main" id="{C0867EE3-2BC5-874A-814C-A4B0DAF9545B}"/>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 name="Rectangle 128">
                <a:extLst>
                  <a:ext uri="{FF2B5EF4-FFF2-40B4-BE49-F238E27FC236}">
                    <a16:creationId xmlns:a16="http://schemas.microsoft.com/office/drawing/2014/main" id="{75944114-E888-5043-A7C2-56BC12040CC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129">
                <a:extLst>
                  <a:ext uri="{FF2B5EF4-FFF2-40B4-BE49-F238E27FC236}">
                    <a16:creationId xmlns:a16="http://schemas.microsoft.com/office/drawing/2014/main" id="{26320DB4-394D-0A43-A8A6-C99E5CC0BF82}"/>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2" name="Group 130">
              <a:extLst>
                <a:ext uri="{FF2B5EF4-FFF2-40B4-BE49-F238E27FC236}">
                  <a16:creationId xmlns:a16="http://schemas.microsoft.com/office/drawing/2014/main" id="{DD7E937A-F922-3B49-B727-489978FC6398}"/>
                </a:ext>
              </a:extLst>
            </p:cNvPr>
            <p:cNvGrpSpPr>
              <a:grpSpLocks/>
            </p:cNvGrpSpPr>
            <p:nvPr/>
          </p:nvGrpSpPr>
          <p:grpSpPr bwMode="auto">
            <a:xfrm>
              <a:off x="7440890" y="5307979"/>
              <a:ext cx="890587" cy="215900"/>
              <a:chOff x="876" y="2800"/>
              <a:chExt cx="642" cy="175"/>
            </a:xfrm>
          </p:grpSpPr>
          <p:sp>
            <p:nvSpPr>
              <p:cNvPr id="99" name="Rectangle 131">
                <a:extLst>
                  <a:ext uri="{FF2B5EF4-FFF2-40B4-BE49-F238E27FC236}">
                    <a16:creationId xmlns:a16="http://schemas.microsoft.com/office/drawing/2014/main" id="{A0A7DC16-AAF0-0543-B181-2D0657967547}"/>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Rectangle 132">
                <a:extLst>
                  <a:ext uri="{FF2B5EF4-FFF2-40B4-BE49-F238E27FC236}">
                    <a16:creationId xmlns:a16="http://schemas.microsoft.com/office/drawing/2014/main" id="{4888429E-949E-5C46-B8C3-47C65F62A48B}"/>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133">
                <a:extLst>
                  <a:ext uri="{FF2B5EF4-FFF2-40B4-BE49-F238E27FC236}">
                    <a16:creationId xmlns:a16="http://schemas.microsoft.com/office/drawing/2014/main" id="{B17D677C-7F64-6F43-82D8-FCC88D2C0E27}"/>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 name="Rectangle 134">
                <a:extLst>
                  <a:ext uri="{FF2B5EF4-FFF2-40B4-BE49-F238E27FC236}">
                    <a16:creationId xmlns:a16="http://schemas.microsoft.com/office/drawing/2014/main" id="{E19D732E-85B6-E34A-9661-7644732E7579}"/>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Line 135">
                <a:extLst>
                  <a:ext uri="{FF2B5EF4-FFF2-40B4-BE49-F238E27FC236}">
                    <a16:creationId xmlns:a16="http://schemas.microsoft.com/office/drawing/2014/main" id="{9E926801-1D95-B942-965D-EC34909B22F0}"/>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3" name="Group 154">
              <a:extLst>
                <a:ext uri="{FF2B5EF4-FFF2-40B4-BE49-F238E27FC236}">
                  <a16:creationId xmlns:a16="http://schemas.microsoft.com/office/drawing/2014/main" id="{5D801805-22E9-3342-9E61-4013BDBDBF00}"/>
                </a:ext>
              </a:extLst>
            </p:cNvPr>
            <p:cNvGrpSpPr>
              <a:grpSpLocks/>
            </p:cNvGrpSpPr>
            <p:nvPr/>
          </p:nvGrpSpPr>
          <p:grpSpPr bwMode="auto">
            <a:xfrm rot="5400000">
              <a:off x="8564840" y="5504829"/>
              <a:ext cx="895350" cy="1035050"/>
              <a:chOff x="2954" y="2776"/>
              <a:chExt cx="564" cy="652"/>
            </a:xfrm>
          </p:grpSpPr>
          <p:grpSp>
            <p:nvGrpSpPr>
              <p:cNvPr id="81" name="Group 136">
                <a:extLst>
                  <a:ext uri="{FF2B5EF4-FFF2-40B4-BE49-F238E27FC236}">
                    <a16:creationId xmlns:a16="http://schemas.microsoft.com/office/drawing/2014/main" id="{DC4ACDF3-3A37-974C-9F24-96752CB4F955}"/>
                  </a:ext>
                </a:extLst>
              </p:cNvPr>
              <p:cNvGrpSpPr>
                <a:grpSpLocks/>
              </p:cNvGrpSpPr>
              <p:nvPr/>
            </p:nvGrpSpPr>
            <p:grpSpPr bwMode="auto">
              <a:xfrm>
                <a:off x="2954" y="2776"/>
                <a:ext cx="561" cy="136"/>
                <a:chOff x="455" y="3463"/>
                <a:chExt cx="561" cy="136"/>
              </a:xfrm>
            </p:grpSpPr>
            <p:sp>
              <p:nvSpPr>
                <p:cNvPr id="94" name="Rectangle 137">
                  <a:extLst>
                    <a:ext uri="{FF2B5EF4-FFF2-40B4-BE49-F238E27FC236}">
                      <a16:creationId xmlns:a16="http://schemas.microsoft.com/office/drawing/2014/main" id="{5140BCA1-AB6C-7246-9D38-40A1E491AA5C}"/>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Rectangle 138">
                  <a:extLst>
                    <a:ext uri="{FF2B5EF4-FFF2-40B4-BE49-F238E27FC236}">
                      <a16:creationId xmlns:a16="http://schemas.microsoft.com/office/drawing/2014/main" id="{C37AD059-391A-BD44-8F54-18B650B064F0}"/>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Rectangle 139">
                  <a:extLst>
                    <a:ext uri="{FF2B5EF4-FFF2-40B4-BE49-F238E27FC236}">
                      <a16:creationId xmlns:a16="http://schemas.microsoft.com/office/drawing/2014/main" id="{EE27F0FF-5EF9-D843-929A-3953523A9F44}"/>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Rectangle 140">
                  <a:extLst>
                    <a:ext uri="{FF2B5EF4-FFF2-40B4-BE49-F238E27FC236}">
                      <a16:creationId xmlns:a16="http://schemas.microsoft.com/office/drawing/2014/main" id="{09C2F96D-9977-7F48-B003-05EE8C4173AB}"/>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141">
                  <a:extLst>
                    <a:ext uri="{FF2B5EF4-FFF2-40B4-BE49-F238E27FC236}">
                      <a16:creationId xmlns:a16="http://schemas.microsoft.com/office/drawing/2014/main" id="{B0A2C267-A8F8-5343-BBA6-24283D0BE14D}"/>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2" name="Group 142">
                <a:extLst>
                  <a:ext uri="{FF2B5EF4-FFF2-40B4-BE49-F238E27FC236}">
                    <a16:creationId xmlns:a16="http://schemas.microsoft.com/office/drawing/2014/main" id="{73020812-FECA-6246-AAD6-7B05930AC00E}"/>
                  </a:ext>
                </a:extLst>
              </p:cNvPr>
              <p:cNvGrpSpPr>
                <a:grpSpLocks/>
              </p:cNvGrpSpPr>
              <p:nvPr/>
            </p:nvGrpSpPr>
            <p:grpSpPr bwMode="auto">
              <a:xfrm>
                <a:off x="2957" y="3023"/>
                <a:ext cx="561" cy="136"/>
                <a:chOff x="455" y="3463"/>
                <a:chExt cx="561" cy="136"/>
              </a:xfrm>
            </p:grpSpPr>
            <p:sp>
              <p:nvSpPr>
                <p:cNvPr id="89" name="Rectangle 143">
                  <a:extLst>
                    <a:ext uri="{FF2B5EF4-FFF2-40B4-BE49-F238E27FC236}">
                      <a16:creationId xmlns:a16="http://schemas.microsoft.com/office/drawing/2014/main" id="{D6FCD1B7-B959-994C-B29E-A9A5B76E36B9}"/>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0" name="Rectangle 144">
                  <a:extLst>
                    <a:ext uri="{FF2B5EF4-FFF2-40B4-BE49-F238E27FC236}">
                      <a16:creationId xmlns:a16="http://schemas.microsoft.com/office/drawing/2014/main" id="{593F7969-8E89-2D47-BDE5-5210EAEE609D}"/>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Rectangle 145">
                  <a:extLst>
                    <a:ext uri="{FF2B5EF4-FFF2-40B4-BE49-F238E27FC236}">
                      <a16:creationId xmlns:a16="http://schemas.microsoft.com/office/drawing/2014/main" id="{C1482B84-B84B-7E4B-AF00-6AA2344929CA}"/>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46">
                  <a:extLst>
                    <a:ext uri="{FF2B5EF4-FFF2-40B4-BE49-F238E27FC236}">
                      <a16:creationId xmlns:a16="http://schemas.microsoft.com/office/drawing/2014/main" id="{73FD5F69-21CF-0346-B2CA-EDA9FF6EFD65}"/>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3" name="Line 147">
                  <a:extLst>
                    <a:ext uri="{FF2B5EF4-FFF2-40B4-BE49-F238E27FC236}">
                      <a16:creationId xmlns:a16="http://schemas.microsoft.com/office/drawing/2014/main" id="{31A2A149-6C13-3640-A322-7E1A5ED0BD0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3" name="Group 148">
                <a:extLst>
                  <a:ext uri="{FF2B5EF4-FFF2-40B4-BE49-F238E27FC236}">
                    <a16:creationId xmlns:a16="http://schemas.microsoft.com/office/drawing/2014/main" id="{6C1D3A5F-381C-864A-88EB-B040498493AD}"/>
                  </a:ext>
                </a:extLst>
              </p:cNvPr>
              <p:cNvGrpSpPr>
                <a:grpSpLocks/>
              </p:cNvGrpSpPr>
              <p:nvPr/>
            </p:nvGrpSpPr>
            <p:grpSpPr bwMode="auto">
              <a:xfrm>
                <a:off x="2954" y="3292"/>
                <a:ext cx="561" cy="136"/>
                <a:chOff x="455" y="3463"/>
                <a:chExt cx="561" cy="136"/>
              </a:xfrm>
            </p:grpSpPr>
            <p:sp>
              <p:nvSpPr>
                <p:cNvPr id="84" name="Rectangle 149">
                  <a:extLst>
                    <a:ext uri="{FF2B5EF4-FFF2-40B4-BE49-F238E27FC236}">
                      <a16:creationId xmlns:a16="http://schemas.microsoft.com/office/drawing/2014/main" id="{14AD2249-2359-6A4A-A176-4000523777BF}"/>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 name="Rectangle 150">
                  <a:extLst>
                    <a:ext uri="{FF2B5EF4-FFF2-40B4-BE49-F238E27FC236}">
                      <a16:creationId xmlns:a16="http://schemas.microsoft.com/office/drawing/2014/main" id="{04B515EF-281D-F94C-AED4-8ED9BEAE757A}"/>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Rectangle 151">
                  <a:extLst>
                    <a:ext uri="{FF2B5EF4-FFF2-40B4-BE49-F238E27FC236}">
                      <a16:creationId xmlns:a16="http://schemas.microsoft.com/office/drawing/2014/main" id="{C272AC2F-2576-1447-A246-09AEE63AFD63}"/>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 name="Rectangle 152">
                  <a:extLst>
                    <a:ext uri="{FF2B5EF4-FFF2-40B4-BE49-F238E27FC236}">
                      <a16:creationId xmlns:a16="http://schemas.microsoft.com/office/drawing/2014/main" id="{7806C0E0-4DAD-EB43-94FA-6C7BFC6D4335}"/>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 name="Line 153">
                  <a:extLst>
                    <a:ext uri="{FF2B5EF4-FFF2-40B4-BE49-F238E27FC236}">
                      <a16:creationId xmlns:a16="http://schemas.microsoft.com/office/drawing/2014/main" id="{3BF9883C-66A0-5947-BC28-BF02D827A954}"/>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64" name="Line 155">
              <a:extLst>
                <a:ext uri="{FF2B5EF4-FFF2-40B4-BE49-F238E27FC236}">
                  <a16:creationId xmlns:a16="http://schemas.microsoft.com/office/drawing/2014/main" id="{A0B12453-ABAF-784E-9587-2EDADB3CEE4B}"/>
                </a:ext>
              </a:extLst>
            </p:cNvPr>
            <p:cNvSpPr>
              <a:spLocks noChangeShapeType="1"/>
            </p:cNvSpPr>
            <p:nvPr/>
          </p:nvSpPr>
          <p:spPr bwMode="auto">
            <a:xfrm>
              <a:off x="8360052" y="4592016"/>
              <a:ext cx="10636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5" name="Line 156">
              <a:extLst>
                <a:ext uri="{FF2B5EF4-FFF2-40B4-BE49-F238E27FC236}">
                  <a16:creationId xmlns:a16="http://schemas.microsoft.com/office/drawing/2014/main" id="{3BA7B7A3-5901-8B41-AF4B-8AD856BE213F}"/>
                </a:ext>
              </a:extLst>
            </p:cNvPr>
            <p:cNvSpPr>
              <a:spLocks noChangeShapeType="1"/>
            </p:cNvSpPr>
            <p:nvPr/>
          </p:nvSpPr>
          <p:spPr bwMode="auto">
            <a:xfrm flipV="1">
              <a:off x="8321952" y="4979366"/>
              <a:ext cx="1111250" cy="3175"/>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6" name="Line 157">
              <a:extLst>
                <a:ext uri="{FF2B5EF4-FFF2-40B4-BE49-F238E27FC236}">
                  <a16:creationId xmlns:a16="http://schemas.microsoft.com/office/drawing/2014/main" id="{F69E1FCD-BBAA-9E43-BED9-EE235364E4F2}"/>
                </a:ext>
              </a:extLst>
            </p:cNvPr>
            <p:cNvSpPr>
              <a:spLocks noChangeShapeType="1"/>
            </p:cNvSpPr>
            <p:nvPr/>
          </p:nvSpPr>
          <p:spPr bwMode="auto">
            <a:xfrm>
              <a:off x="8321952" y="5411166"/>
              <a:ext cx="11017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7" name="Line 158">
              <a:extLst>
                <a:ext uri="{FF2B5EF4-FFF2-40B4-BE49-F238E27FC236}">
                  <a16:creationId xmlns:a16="http://schemas.microsoft.com/office/drawing/2014/main" id="{4DEB4277-4967-454A-9807-61DFB43FB239}"/>
                </a:ext>
              </a:extLst>
            </p:cNvPr>
            <p:cNvSpPr>
              <a:spLocks noChangeShapeType="1"/>
            </p:cNvSpPr>
            <p:nvPr/>
          </p:nvSpPr>
          <p:spPr bwMode="auto">
            <a:xfrm flipV="1">
              <a:off x="8604527"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8" name="Line 159">
              <a:extLst>
                <a:ext uri="{FF2B5EF4-FFF2-40B4-BE49-F238E27FC236}">
                  <a16:creationId xmlns:a16="http://schemas.microsoft.com/office/drawing/2014/main" id="{32ED3CA0-6B4A-9940-A7FF-2B4B1FD49405}"/>
                </a:ext>
              </a:extLst>
            </p:cNvPr>
            <p:cNvSpPr>
              <a:spLocks noChangeShapeType="1"/>
            </p:cNvSpPr>
            <p:nvPr/>
          </p:nvSpPr>
          <p:spPr bwMode="auto">
            <a:xfrm flipV="1">
              <a:off x="9026802"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9" name="Line 160">
              <a:extLst>
                <a:ext uri="{FF2B5EF4-FFF2-40B4-BE49-F238E27FC236}">
                  <a16:creationId xmlns:a16="http://schemas.microsoft.com/office/drawing/2014/main" id="{D6336297-B3DB-A64E-8187-6A52BB96D572}"/>
                </a:ext>
              </a:extLst>
            </p:cNvPr>
            <p:cNvSpPr>
              <a:spLocks noChangeShapeType="1"/>
            </p:cNvSpPr>
            <p:nvPr/>
          </p:nvSpPr>
          <p:spPr bwMode="auto">
            <a:xfrm flipV="1">
              <a:off x="9423677" y="4582491"/>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0" name="Oval 161">
              <a:extLst>
                <a:ext uri="{FF2B5EF4-FFF2-40B4-BE49-F238E27FC236}">
                  <a16:creationId xmlns:a16="http://schemas.microsoft.com/office/drawing/2014/main" id="{14FD0237-6962-7D4D-A26A-99F549DF7C9D}"/>
                </a:ext>
              </a:extLst>
            </p:cNvPr>
            <p:cNvSpPr>
              <a:spLocks noChangeArrowheads="1"/>
            </p:cNvSpPr>
            <p:nvPr/>
          </p:nvSpPr>
          <p:spPr bwMode="auto">
            <a:xfrm>
              <a:off x="856325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1" name="Oval 162">
              <a:extLst>
                <a:ext uri="{FF2B5EF4-FFF2-40B4-BE49-F238E27FC236}">
                  <a16:creationId xmlns:a16="http://schemas.microsoft.com/office/drawing/2014/main" id="{2384493A-323F-B14C-9F98-CA62184022FA}"/>
                </a:ext>
              </a:extLst>
            </p:cNvPr>
            <p:cNvSpPr>
              <a:spLocks noChangeArrowheads="1"/>
            </p:cNvSpPr>
            <p:nvPr/>
          </p:nvSpPr>
          <p:spPr bwMode="auto">
            <a:xfrm>
              <a:off x="856325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2" name="Oval 163">
              <a:extLst>
                <a:ext uri="{FF2B5EF4-FFF2-40B4-BE49-F238E27FC236}">
                  <a16:creationId xmlns:a16="http://schemas.microsoft.com/office/drawing/2014/main" id="{32E7692D-5C12-B442-80FF-C7B249514970}"/>
                </a:ext>
              </a:extLst>
            </p:cNvPr>
            <p:cNvSpPr>
              <a:spLocks noChangeArrowheads="1"/>
            </p:cNvSpPr>
            <p:nvPr/>
          </p:nvSpPr>
          <p:spPr bwMode="auto">
            <a:xfrm>
              <a:off x="855690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Oval 164">
              <a:extLst>
                <a:ext uri="{FF2B5EF4-FFF2-40B4-BE49-F238E27FC236}">
                  <a16:creationId xmlns:a16="http://schemas.microsoft.com/office/drawing/2014/main" id="{0DDA2FFE-E5BA-0C4F-8A0B-F1CA4A5E388F}"/>
                </a:ext>
              </a:extLst>
            </p:cNvPr>
            <p:cNvSpPr>
              <a:spLocks noChangeArrowheads="1"/>
            </p:cNvSpPr>
            <p:nvPr/>
          </p:nvSpPr>
          <p:spPr bwMode="auto">
            <a:xfrm>
              <a:off x="898870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Oval 165">
              <a:extLst>
                <a:ext uri="{FF2B5EF4-FFF2-40B4-BE49-F238E27FC236}">
                  <a16:creationId xmlns:a16="http://schemas.microsoft.com/office/drawing/2014/main" id="{9CF681B8-BF04-5441-BEE3-A16AEEDE8CC8}"/>
                </a:ext>
              </a:extLst>
            </p:cNvPr>
            <p:cNvSpPr>
              <a:spLocks noChangeArrowheads="1"/>
            </p:cNvSpPr>
            <p:nvPr/>
          </p:nvSpPr>
          <p:spPr bwMode="auto">
            <a:xfrm>
              <a:off x="898870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Oval 166">
              <a:extLst>
                <a:ext uri="{FF2B5EF4-FFF2-40B4-BE49-F238E27FC236}">
                  <a16:creationId xmlns:a16="http://schemas.microsoft.com/office/drawing/2014/main" id="{F756BE03-9919-5149-B8C1-27AA8537629D}"/>
                </a:ext>
              </a:extLst>
            </p:cNvPr>
            <p:cNvSpPr>
              <a:spLocks noChangeArrowheads="1"/>
            </p:cNvSpPr>
            <p:nvPr/>
          </p:nvSpPr>
          <p:spPr bwMode="auto">
            <a:xfrm>
              <a:off x="898235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6" name="Oval 167">
              <a:extLst>
                <a:ext uri="{FF2B5EF4-FFF2-40B4-BE49-F238E27FC236}">
                  <a16:creationId xmlns:a16="http://schemas.microsoft.com/office/drawing/2014/main" id="{ACBB363A-E96A-164C-982D-673D5C98F32A}"/>
                </a:ext>
              </a:extLst>
            </p:cNvPr>
            <p:cNvSpPr>
              <a:spLocks noChangeArrowheads="1"/>
            </p:cNvSpPr>
            <p:nvPr/>
          </p:nvSpPr>
          <p:spPr bwMode="auto">
            <a:xfrm>
              <a:off x="9379227"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7" name="Oval 168">
              <a:extLst>
                <a:ext uri="{FF2B5EF4-FFF2-40B4-BE49-F238E27FC236}">
                  <a16:creationId xmlns:a16="http://schemas.microsoft.com/office/drawing/2014/main" id="{6B3D6E0C-831F-1C4C-A193-5B2FD8811328}"/>
                </a:ext>
              </a:extLst>
            </p:cNvPr>
            <p:cNvSpPr>
              <a:spLocks noChangeArrowheads="1"/>
            </p:cNvSpPr>
            <p:nvPr/>
          </p:nvSpPr>
          <p:spPr bwMode="auto">
            <a:xfrm>
              <a:off x="9379227"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Oval 169">
              <a:extLst>
                <a:ext uri="{FF2B5EF4-FFF2-40B4-BE49-F238E27FC236}">
                  <a16:creationId xmlns:a16="http://schemas.microsoft.com/office/drawing/2014/main" id="{9A7D3398-0377-0B4F-823A-F463BA7F4884}"/>
                </a:ext>
              </a:extLst>
            </p:cNvPr>
            <p:cNvSpPr>
              <a:spLocks noChangeArrowheads="1"/>
            </p:cNvSpPr>
            <p:nvPr/>
          </p:nvSpPr>
          <p:spPr bwMode="auto">
            <a:xfrm>
              <a:off x="9372877"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0" name="Freeform 173">
              <a:extLst>
                <a:ext uri="{FF2B5EF4-FFF2-40B4-BE49-F238E27FC236}">
                  <a16:creationId xmlns:a16="http://schemas.microsoft.com/office/drawing/2014/main" id="{030444B6-CE0A-BD47-AC76-37A98FE88F23}"/>
                </a:ext>
              </a:extLst>
            </p:cNvPr>
            <p:cNvSpPr>
              <a:spLocks/>
            </p:cNvSpPr>
            <p:nvPr/>
          </p:nvSpPr>
          <p:spPr bwMode="auto">
            <a:xfrm>
              <a:off x="7417077" y="4538041"/>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9D4BCC10-D7E9-614B-926D-56BBE41D093E}"/>
              </a:ext>
            </a:extLst>
          </p:cNvPr>
          <p:cNvGrpSpPr/>
          <p:nvPr/>
        </p:nvGrpSpPr>
        <p:grpSpPr>
          <a:xfrm>
            <a:off x="8097079" y="4019964"/>
            <a:ext cx="3244414" cy="2535302"/>
            <a:chOff x="8097079" y="4019964"/>
            <a:chExt cx="3244414" cy="2535302"/>
          </a:xfrm>
        </p:grpSpPr>
        <p:grpSp>
          <p:nvGrpSpPr>
            <p:cNvPr id="239" name="Group 238">
              <a:extLst>
                <a:ext uri="{FF2B5EF4-FFF2-40B4-BE49-F238E27FC236}">
                  <a16:creationId xmlns:a16="http://schemas.microsoft.com/office/drawing/2014/main" id="{F8CD2492-ABC8-0B42-8CF0-E5637A87FB48}"/>
                </a:ext>
              </a:extLst>
            </p:cNvPr>
            <p:cNvGrpSpPr/>
            <p:nvPr/>
          </p:nvGrpSpPr>
          <p:grpSpPr>
            <a:xfrm>
              <a:off x="8169965" y="4019964"/>
              <a:ext cx="2682875" cy="1949450"/>
              <a:chOff x="7772400" y="4086225"/>
              <a:chExt cx="2682875" cy="1949450"/>
            </a:xfrm>
          </p:grpSpPr>
          <p:sp>
            <p:nvSpPr>
              <p:cNvPr id="223" name="Freeform 222">
                <a:extLst>
                  <a:ext uri="{FF2B5EF4-FFF2-40B4-BE49-F238E27FC236}">
                    <a16:creationId xmlns:a16="http://schemas.microsoft.com/office/drawing/2014/main" id="{6D34F9C0-29A9-D84A-A418-F4116A1040B0}"/>
                  </a:ext>
                </a:extLst>
              </p:cNvPr>
              <p:cNvSpPr/>
              <p:nvPr/>
            </p:nvSpPr>
            <p:spPr>
              <a:xfrm>
                <a:off x="7778750" y="4194175"/>
                <a:ext cx="2676525" cy="479425"/>
              </a:xfrm>
              <a:custGeom>
                <a:avLst/>
                <a:gdLst>
                  <a:gd name="connsiteX0" fmla="*/ 0 w 2676525"/>
                  <a:gd name="connsiteY0" fmla="*/ 476250 h 479425"/>
                  <a:gd name="connsiteX1" fmla="*/ 622300 w 2676525"/>
                  <a:gd name="connsiteY1" fmla="*/ 479425 h 479425"/>
                  <a:gd name="connsiteX2" fmla="*/ 1028700 w 2676525"/>
                  <a:gd name="connsiteY2" fmla="*/ 0 h 479425"/>
                  <a:gd name="connsiteX3" fmla="*/ 1644650 w 2676525"/>
                  <a:gd name="connsiteY3" fmla="*/ 0 h 479425"/>
                  <a:gd name="connsiteX4" fmla="*/ 2054225 w 2676525"/>
                  <a:gd name="connsiteY4" fmla="*/ 469900 h 479425"/>
                  <a:gd name="connsiteX5" fmla="*/ 2676525 w 2676525"/>
                  <a:gd name="connsiteY5" fmla="*/ 466725 h 47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525" h="479425">
                    <a:moveTo>
                      <a:pt x="0" y="476250"/>
                    </a:moveTo>
                    <a:lnTo>
                      <a:pt x="622300" y="479425"/>
                    </a:lnTo>
                    <a:lnTo>
                      <a:pt x="1028700" y="0"/>
                    </a:lnTo>
                    <a:lnTo>
                      <a:pt x="1644650" y="0"/>
                    </a:lnTo>
                    <a:lnTo>
                      <a:pt x="2054225" y="469900"/>
                    </a:lnTo>
                    <a:lnTo>
                      <a:pt x="2676525" y="4667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00F4ED56-6913-1F47-AFAA-EA8139FE3A6A}"/>
                  </a:ext>
                </a:extLst>
              </p:cNvPr>
              <p:cNvSpPr/>
              <p:nvPr/>
            </p:nvSpPr>
            <p:spPr>
              <a:xfrm flipV="1">
                <a:off x="7775575" y="5454650"/>
                <a:ext cx="2676525" cy="479425"/>
              </a:xfrm>
              <a:custGeom>
                <a:avLst/>
                <a:gdLst>
                  <a:gd name="connsiteX0" fmla="*/ 0 w 2676525"/>
                  <a:gd name="connsiteY0" fmla="*/ 476250 h 479425"/>
                  <a:gd name="connsiteX1" fmla="*/ 622300 w 2676525"/>
                  <a:gd name="connsiteY1" fmla="*/ 479425 h 479425"/>
                  <a:gd name="connsiteX2" fmla="*/ 1028700 w 2676525"/>
                  <a:gd name="connsiteY2" fmla="*/ 0 h 479425"/>
                  <a:gd name="connsiteX3" fmla="*/ 1644650 w 2676525"/>
                  <a:gd name="connsiteY3" fmla="*/ 0 h 479425"/>
                  <a:gd name="connsiteX4" fmla="*/ 2054225 w 2676525"/>
                  <a:gd name="connsiteY4" fmla="*/ 469900 h 479425"/>
                  <a:gd name="connsiteX5" fmla="*/ 2676525 w 2676525"/>
                  <a:gd name="connsiteY5" fmla="*/ 466725 h 47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525" h="479425">
                    <a:moveTo>
                      <a:pt x="0" y="476250"/>
                    </a:moveTo>
                    <a:lnTo>
                      <a:pt x="622300" y="479425"/>
                    </a:lnTo>
                    <a:lnTo>
                      <a:pt x="1028700" y="0"/>
                    </a:lnTo>
                    <a:lnTo>
                      <a:pt x="1644650" y="0"/>
                    </a:lnTo>
                    <a:lnTo>
                      <a:pt x="2054225" y="469900"/>
                    </a:lnTo>
                    <a:lnTo>
                      <a:pt x="2676525" y="4667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5" name="Freeform 224">
                <a:extLst>
                  <a:ext uri="{FF2B5EF4-FFF2-40B4-BE49-F238E27FC236}">
                    <a16:creationId xmlns:a16="http://schemas.microsoft.com/office/drawing/2014/main" id="{D040CEC2-BCD9-CC4A-9B8C-BA4CBF9256D1}"/>
                  </a:ext>
                </a:extLst>
              </p:cNvPr>
              <p:cNvSpPr/>
              <p:nvPr/>
            </p:nvSpPr>
            <p:spPr>
              <a:xfrm>
                <a:off x="7781925" y="4699000"/>
                <a:ext cx="2673350" cy="57150"/>
              </a:xfrm>
              <a:custGeom>
                <a:avLst/>
                <a:gdLst>
                  <a:gd name="connsiteX0" fmla="*/ 0 w 2673350"/>
                  <a:gd name="connsiteY0" fmla="*/ 57150 h 57150"/>
                  <a:gd name="connsiteX1" fmla="*/ 619125 w 2673350"/>
                  <a:gd name="connsiteY1" fmla="*/ 57150 h 57150"/>
                  <a:gd name="connsiteX2" fmla="*/ 1025525 w 2673350"/>
                  <a:gd name="connsiteY2" fmla="*/ 0 h 57150"/>
                  <a:gd name="connsiteX3" fmla="*/ 1638300 w 2673350"/>
                  <a:gd name="connsiteY3" fmla="*/ 3175 h 57150"/>
                  <a:gd name="connsiteX4" fmla="*/ 2047875 w 2673350"/>
                  <a:gd name="connsiteY4" fmla="*/ 47625 h 57150"/>
                  <a:gd name="connsiteX5" fmla="*/ 2673350 w 2673350"/>
                  <a:gd name="connsiteY5"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350" h="57150">
                    <a:moveTo>
                      <a:pt x="0" y="57150"/>
                    </a:moveTo>
                    <a:lnTo>
                      <a:pt x="619125" y="57150"/>
                    </a:lnTo>
                    <a:lnTo>
                      <a:pt x="1025525" y="0"/>
                    </a:lnTo>
                    <a:lnTo>
                      <a:pt x="1638300" y="3175"/>
                    </a:lnTo>
                    <a:lnTo>
                      <a:pt x="2047875" y="47625"/>
                    </a:lnTo>
                    <a:lnTo>
                      <a:pt x="2673350" y="476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6" name="Freeform 225">
                <a:extLst>
                  <a:ext uri="{FF2B5EF4-FFF2-40B4-BE49-F238E27FC236}">
                    <a16:creationId xmlns:a16="http://schemas.microsoft.com/office/drawing/2014/main" id="{1A2CDA45-208E-9946-A2AD-822647EFEDFA}"/>
                  </a:ext>
                </a:extLst>
              </p:cNvPr>
              <p:cNvSpPr/>
              <p:nvPr/>
            </p:nvSpPr>
            <p:spPr>
              <a:xfrm flipV="1">
                <a:off x="7772400" y="5381625"/>
                <a:ext cx="2673350" cy="57150"/>
              </a:xfrm>
              <a:custGeom>
                <a:avLst/>
                <a:gdLst>
                  <a:gd name="connsiteX0" fmla="*/ 0 w 2673350"/>
                  <a:gd name="connsiteY0" fmla="*/ 57150 h 57150"/>
                  <a:gd name="connsiteX1" fmla="*/ 619125 w 2673350"/>
                  <a:gd name="connsiteY1" fmla="*/ 57150 h 57150"/>
                  <a:gd name="connsiteX2" fmla="*/ 1025525 w 2673350"/>
                  <a:gd name="connsiteY2" fmla="*/ 0 h 57150"/>
                  <a:gd name="connsiteX3" fmla="*/ 1638300 w 2673350"/>
                  <a:gd name="connsiteY3" fmla="*/ 3175 h 57150"/>
                  <a:gd name="connsiteX4" fmla="*/ 2047875 w 2673350"/>
                  <a:gd name="connsiteY4" fmla="*/ 47625 h 57150"/>
                  <a:gd name="connsiteX5" fmla="*/ 2673350 w 2673350"/>
                  <a:gd name="connsiteY5"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350" h="57150">
                    <a:moveTo>
                      <a:pt x="0" y="57150"/>
                    </a:moveTo>
                    <a:lnTo>
                      <a:pt x="619125" y="57150"/>
                    </a:lnTo>
                    <a:lnTo>
                      <a:pt x="1025525" y="0"/>
                    </a:lnTo>
                    <a:lnTo>
                      <a:pt x="1638300" y="3175"/>
                    </a:lnTo>
                    <a:lnTo>
                      <a:pt x="2047875" y="47625"/>
                    </a:lnTo>
                    <a:lnTo>
                      <a:pt x="2673350" y="476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Freeform 226">
                <a:extLst>
                  <a:ext uri="{FF2B5EF4-FFF2-40B4-BE49-F238E27FC236}">
                    <a16:creationId xmlns:a16="http://schemas.microsoft.com/office/drawing/2014/main" id="{FE54A13B-3416-FF4A-B70D-7C6B5BAF587B}"/>
                  </a:ext>
                </a:extLst>
              </p:cNvPr>
              <p:cNvSpPr/>
              <p:nvPr/>
            </p:nvSpPr>
            <p:spPr>
              <a:xfrm>
                <a:off x="7781925" y="4832350"/>
                <a:ext cx="2670175" cy="431800"/>
              </a:xfrm>
              <a:custGeom>
                <a:avLst/>
                <a:gdLst>
                  <a:gd name="connsiteX0" fmla="*/ 0 w 2670175"/>
                  <a:gd name="connsiteY0" fmla="*/ 9525 h 431800"/>
                  <a:gd name="connsiteX1" fmla="*/ 619125 w 2670175"/>
                  <a:gd name="connsiteY1" fmla="*/ 12700 h 431800"/>
                  <a:gd name="connsiteX2" fmla="*/ 1028700 w 2670175"/>
                  <a:gd name="connsiteY2" fmla="*/ 431800 h 431800"/>
                  <a:gd name="connsiteX3" fmla="*/ 1647825 w 2670175"/>
                  <a:gd name="connsiteY3" fmla="*/ 431800 h 431800"/>
                  <a:gd name="connsiteX4" fmla="*/ 2047875 w 2670175"/>
                  <a:gd name="connsiteY4" fmla="*/ 0 h 431800"/>
                  <a:gd name="connsiteX5" fmla="*/ 2670175 w 2670175"/>
                  <a:gd name="connsiteY5" fmla="*/ 0 h 431800"/>
                  <a:gd name="connsiteX6" fmla="*/ 2670175 w 2670175"/>
                  <a:gd name="connsiteY6"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75" h="431800">
                    <a:moveTo>
                      <a:pt x="0" y="9525"/>
                    </a:moveTo>
                    <a:lnTo>
                      <a:pt x="619125" y="12700"/>
                    </a:lnTo>
                    <a:lnTo>
                      <a:pt x="1028700" y="431800"/>
                    </a:lnTo>
                    <a:lnTo>
                      <a:pt x="1647825" y="431800"/>
                    </a:lnTo>
                    <a:lnTo>
                      <a:pt x="2047875" y="0"/>
                    </a:lnTo>
                    <a:lnTo>
                      <a:pt x="2670175" y="0"/>
                    </a:lnTo>
                    <a:lnTo>
                      <a:pt x="267017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Freeform 227">
                <a:extLst>
                  <a:ext uri="{FF2B5EF4-FFF2-40B4-BE49-F238E27FC236}">
                    <a16:creationId xmlns:a16="http://schemas.microsoft.com/office/drawing/2014/main" id="{422C6A4B-723B-9F4A-9C0E-546001CFE567}"/>
                  </a:ext>
                </a:extLst>
              </p:cNvPr>
              <p:cNvSpPr/>
              <p:nvPr/>
            </p:nvSpPr>
            <p:spPr>
              <a:xfrm flipV="1">
                <a:off x="7772400" y="4870450"/>
                <a:ext cx="2670175" cy="431800"/>
              </a:xfrm>
              <a:custGeom>
                <a:avLst/>
                <a:gdLst>
                  <a:gd name="connsiteX0" fmla="*/ 0 w 2670175"/>
                  <a:gd name="connsiteY0" fmla="*/ 9525 h 431800"/>
                  <a:gd name="connsiteX1" fmla="*/ 619125 w 2670175"/>
                  <a:gd name="connsiteY1" fmla="*/ 12700 h 431800"/>
                  <a:gd name="connsiteX2" fmla="*/ 1028700 w 2670175"/>
                  <a:gd name="connsiteY2" fmla="*/ 431800 h 431800"/>
                  <a:gd name="connsiteX3" fmla="*/ 1647825 w 2670175"/>
                  <a:gd name="connsiteY3" fmla="*/ 431800 h 431800"/>
                  <a:gd name="connsiteX4" fmla="*/ 2047875 w 2670175"/>
                  <a:gd name="connsiteY4" fmla="*/ 0 h 431800"/>
                  <a:gd name="connsiteX5" fmla="*/ 2670175 w 2670175"/>
                  <a:gd name="connsiteY5" fmla="*/ 0 h 431800"/>
                  <a:gd name="connsiteX6" fmla="*/ 2670175 w 2670175"/>
                  <a:gd name="connsiteY6"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75" h="431800">
                    <a:moveTo>
                      <a:pt x="0" y="9525"/>
                    </a:moveTo>
                    <a:lnTo>
                      <a:pt x="619125" y="12700"/>
                    </a:lnTo>
                    <a:lnTo>
                      <a:pt x="1028700" y="431800"/>
                    </a:lnTo>
                    <a:lnTo>
                      <a:pt x="1647825" y="431800"/>
                    </a:lnTo>
                    <a:lnTo>
                      <a:pt x="2047875" y="0"/>
                    </a:lnTo>
                    <a:lnTo>
                      <a:pt x="2670175" y="0"/>
                    </a:lnTo>
                    <a:lnTo>
                      <a:pt x="267017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Freeform 228">
                <a:extLst>
                  <a:ext uri="{FF2B5EF4-FFF2-40B4-BE49-F238E27FC236}">
                    <a16:creationId xmlns:a16="http://schemas.microsoft.com/office/drawing/2014/main" id="{9E0AF2C1-2620-9E44-97FC-19E9F839C492}"/>
                  </a:ext>
                </a:extLst>
              </p:cNvPr>
              <p:cNvSpPr/>
              <p:nvPr/>
            </p:nvSpPr>
            <p:spPr>
              <a:xfrm>
                <a:off x="7778750" y="4911725"/>
                <a:ext cx="2667000" cy="860425"/>
              </a:xfrm>
              <a:custGeom>
                <a:avLst/>
                <a:gdLst>
                  <a:gd name="connsiteX0" fmla="*/ 0 w 2667000"/>
                  <a:gd name="connsiteY0" fmla="*/ 12700 h 860425"/>
                  <a:gd name="connsiteX1" fmla="*/ 622300 w 2667000"/>
                  <a:gd name="connsiteY1" fmla="*/ 15875 h 860425"/>
                  <a:gd name="connsiteX2" fmla="*/ 1022350 w 2667000"/>
                  <a:gd name="connsiteY2" fmla="*/ 860425 h 860425"/>
                  <a:gd name="connsiteX3" fmla="*/ 1654175 w 2667000"/>
                  <a:gd name="connsiteY3" fmla="*/ 857250 h 860425"/>
                  <a:gd name="connsiteX4" fmla="*/ 2057400 w 2667000"/>
                  <a:gd name="connsiteY4" fmla="*/ 0 h 860425"/>
                  <a:gd name="connsiteX5" fmla="*/ 2667000 w 2667000"/>
                  <a:gd name="connsiteY5" fmla="*/ 3175 h 86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0" h="860425">
                    <a:moveTo>
                      <a:pt x="0" y="12700"/>
                    </a:moveTo>
                    <a:lnTo>
                      <a:pt x="622300" y="15875"/>
                    </a:lnTo>
                    <a:lnTo>
                      <a:pt x="1022350" y="860425"/>
                    </a:lnTo>
                    <a:lnTo>
                      <a:pt x="1654175" y="857250"/>
                    </a:lnTo>
                    <a:lnTo>
                      <a:pt x="2057400" y="0"/>
                    </a:lnTo>
                    <a:lnTo>
                      <a:pt x="2667000" y="317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88B69035-8F28-C644-A38A-B94888D6C889}"/>
                  </a:ext>
                </a:extLst>
              </p:cNvPr>
              <p:cNvSpPr/>
              <p:nvPr/>
            </p:nvSpPr>
            <p:spPr>
              <a:xfrm flipV="1">
                <a:off x="7772400" y="4362450"/>
                <a:ext cx="2667000" cy="860425"/>
              </a:xfrm>
              <a:custGeom>
                <a:avLst/>
                <a:gdLst>
                  <a:gd name="connsiteX0" fmla="*/ 0 w 2667000"/>
                  <a:gd name="connsiteY0" fmla="*/ 12700 h 860425"/>
                  <a:gd name="connsiteX1" fmla="*/ 622300 w 2667000"/>
                  <a:gd name="connsiteY1" fmla="*/ 15875 h 860425"/>
                  <a:gd name="connsiteX2" fmla="*/ 1022350 w 2667000"/>
                  <a:gd name="connsiteY2" fmla="*/ 860425 h 860425"/>
                  <a:gd name="connsiteX3" fmla="*/ 1654175 w 2667000"/>
                  <a:gd name="connsiteY3" fmla="*/ 857250 h 860425"/>
                  <a:gd name="connsiteX4" fmla="*/ 2057400 w 2667000"/>
                  <a:gd name="connsiteY4" fmla="*/ 0 h 860425"/>
                  <a:gd name="connsiteX5" fmla="*/ 2667000 w 2667000"/>
                  <a:gd name="connsiteY5" fmla="*/ 3175 h 86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0" h="860425">
                    <a:moveTo>
                      <a:pt x="0" y="12700"/>
                    </a:moveTo>
                    <a:lnTo>
                      <a:pt x="622300" y="15875"/>
                    </a:lnTo>
                    <a:lnTo>
                      <a:pt x="1022350" y="860425"/>
                    </a:lnTo>
                    <a:lnTo>
                      <a:pt x="1654175" y="857250"/>
                    </a:lnTo>
                    <a:lnTo>
                      <a:pt x="2057400" y="0"/>
                    </a:lnTo>
                    <a:lnTo>
                      <a:pt x="2667000" y="317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Rectangle 230">
                <a:extLst>
                  <a:ext uri="{FF2B5EF4-FFF2-40B4-BE49-F238E27FC236}">
                    <a16:creationId xmlns:a16="http://schemas.microsoft.com/office/drawing/2014/main" id="{96950FD3-B7F2-234A-A4D7-176DF00FF8F2}"/>
                  </a:ext>
                </a:extLst>
              </p:cNvPr>
              <p:cNvSpPr/>
              <p:nvPr/>
            </p:nvSpPr>
            <p:spPr>
              <a:xfrm>
                <a:off x="7896225" y="46069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2" name="Rectangle 231">
                <a:extLst>
                  <a:ext uri="{FF2B5EF4-FFF2-40B4-BE49-F238E27FC236}">
                    <a16:creationId xmlns:a16="http://schemas.microsoft.com/office/drawing/2014/main" id="{668109C4-4800-6341-9708-CD02EDA64090}"/>
                  </a:ext>
                </a:extLst>
              </p:cNvPr>
              <p:cNvSpPr/>
              <p:nvPr/>
            </p:nvSpPr>
            <p:spPr>
              <a:xfrm>
                <a:off x="7893050" y="51530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3" name="Rectangle 232">
                <a:extLst>
                  <a:ext uri="{FF2B5EF4-FFF2-40B4-BE49-F238E27FC236}">
                    <a16:creationId xmlns:a16="http://schemas.microsoft.com/office/drawing/2014/main" id="{87252927-5ABB-4143-A0CF-8F27601B552F}"/>
                  </a:ext>
                </a:extLst>
              </p:cNvPr>
              <p:cNvSpPr/>
              <p:nvPr/>
            </p:nvSpPr>
            <p:spPr>
              <a:xfrm>
                <a:off x="8921750" y="40862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4" name="Rectangle 233">
                <a:extLst>
                  <a:ext uri="{FF2B5EF4-FFF2-40B4-BE49-F238E27FC236}">
                    <a16:creationId xmlns:a16="http://schemas.microsoft.com/office/drawing/2014/main" id="{6F93DF06-F167-394B-81B1-7291F4CA8475}"/>
                  </a:ext>
                </a:extLst>
              </p:cNvPr>
              <p:cNvSpPr/>
              <p:nvPr/>
            </p:nvSpPr>
            <p:spPr>
              <a:xfrm>
                <a:off x="8912225" y="45878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5" name="Rectangle 234">
                <a:extLst>
                  <a:ext uri="{FF2B5EF4-FFF2-40B4-BE49-F238E27FC236}">
                    <a16:creationId xmlns:a16="http://schemas.microsoft.com/office/drawing/2014/main" id="{EF079388-6C88-6547-87EC-8A1B75261342}"/>
                  </a:ext>
                </a:extLst>
              </p:cNvPr>
              <p:cNvSpPr/>
              <p:nvPr/>
            </p:nvSpPr>
            <p:spPr>
              <a:xfrm>
                <a:off x="8915400" y="5143500"/>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6" name="Rectangle 235">
                <a:extLst>
                  <a:ext uri="{FF2B5EF4-FFF2-40B4-BE49-F238E27FC236}">
                    <a16:creationId xmlns:a16="http://schemas.microsoft.com/office/drawing/2014/main" id="{7D123F75-983B-C64D-8690-6077B5C786EC}"/>
                  </a:ext>
                </a:extLst>
              </p:cNvPr>
              <p:cNvSpPr/>
              <p:nvPr/>
            </p:nvSpPr>
            <p:spPr>
              <a:xfrm>
                <a:off x="8921750" y="56546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7" name="Rectangle 236">
                <a:extLst>
                  <a:ext uri="{FF2B5EF4-FFF2-40B4-BE49-F238E27FC236}">
                    <a16:creationId xmlns:a16="http://schemas.microsoft.com/office/drawing/2014/main" id="{7494C5C3-47A7-E742-A563-34C9D94740D8}"/>
                  </a:ext>
                </a:extLst>
              </p:cNvPr>
              <p:cNvSpPr/>
              <p:nvPr/>
            </p:nvSpPr>
            <p:spPr>
              <a:xfrm>
                <a:off x="9944100" y="51530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8" name="Rectangle 237">
                <a:extLst>
                  <a:ext uri="{FF2B5EF4-FFF2-40B4-BE49-F238E27FC236}">
                    <a16:creationId xmlns:a16="http://schemas.microsoft.com/office/drawing/2014/main" id="{00C425D8-A431-8042-B3F0-55970A83C656}"/>
                  </a:ext>
                </a:extLst>
              </p:cNvPr>
              <p:cNvSpPr/>
              <p:nvPr/>
            </p:nvSpPr>
            <p:spPr>
              <a:xfrm>
                <a:off x="9944100" y="45878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40" name="TextBox 239">
              <a:extLst>
                <a:ext uri="{FF2B5EF4-FFF2-40B4-BE49-F238E27FC236}">
                  <a16:creationId xmlns:a16="http://schemas.microsoft.com/office/drawing/2014/main" id="{3D9B9457-EBBB-0C43-82B6-87717EDBAAEA}"/>
                </a:ext>
              </a:extLst>
            </p:cNvPr>
            <p:cNvSpPr txBox="1"/>
            <p:nvPr/>
          </p:nvSpPr>
          <p:spPr>
            <a:xfrm>
              <a:off x="8097079" y="5989983"/>
              <a:ext cx="3244414" cy="565283"/>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8x8 multistage switch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built from smaller-sized switches</a:t>
              </a:r>
            </a:p>
          </p:txBody>
        </p:sp>
      </p:grpSp>
      <p:sp>
        <p:nvSpPr>
          <p:cNvPr id="241" name="TextBox 240">
            <a:extLst>
              <a:ext uri="{FF2B5EF4-FFF2-40B4-BE49-F238E27FC236}">
                <a16:creationId xmlns:a16="http://schemas.microsoft.com/office/drawing/2014/main" id="{B2396B77-B6FA-2840-BC57-4DD04AF562BD}"/>
              </a:ext>
            </a:extLst>
          </p:cNvPr>
          <p:cNvSpPr txBox="1"/>
          <p:nvPr/>
        </p:nvSpPr>
        <p:spPr>
          <a:xfrm>
            <a:off x="9006580" y="3438940"/>
            <a:ext cx="1359155" cy="329834"/>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3x3 crossbar</a:t>
            </a:r>
          </a:p>
        </p:txBody>
      </p:sp>
      <p:sp>
        <p:nvSpPr>
          <p:cNvPr id="79" name="Content Placeholder 2">
            <a:extLst>
              <a:ext uri="{FF2B5EF4-FFF2-40B4-BE49-F238E27FC236}">
                <a16:creationId xmlns:a16="http://schemas.microsoft.com/office/drawing/2014/main" id="{F80CBFA4-4A18-914C-A713-E4A5E18F64DB}"/>
              </a:ext>
            </a:extLst>
          </p:cNvPr>
          <p:cNvSpPr txBox="1">
            <a:spLocks/>
          </p:cNvSpPr>
          <p:nvPr/>
        </p:nvSpPr>
        <p:spPr>
          <a:xfrm>
            <a:off x="788873" y="3242734"/>
            <a:ext cx="6477000" cy="109374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multistage switch: </a:t>
            </a:r>
            <a:r>
              <a:rPr kumimoji="0" lang="en-US" sz="3200" b="0" i="1" u="none" strike="noStrike" kern="1200" cap="none" spc="0" normalizeH="0" baseline="0" noProof="0" dirty="0" err="1">
                <a:ln>
                  <a:noFill/>
                </a:ln>
                <a:solidFill>
                  <a:prstClr val="black"/>
                </a:solidFill>
                <a:effectLst/>
                <a:uLnTx/>
                <a:uFillTx/>
                <a:latin typeface="Calibri" panose="020F0502020204030204"/>
                <a:ea typeface="+mn-ea"/>
                <a:cs typeface="+mn-cs"/>
              </a:rPr>
              <a:t>nxn</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switch from multiple stages of smaller switches</a:t>
            </a:r>
          </a:p>
        </p:txBody>
      </p:sp>
      <p:sp>
        <p:nvSpPr>
          <p:cNvPr id="114" name="Content Placeholder 2">
            <a:extLst>
              <a:ext uri="{FF2B5EF4-FFF2-40B4-BE49-F238E27FC236}">
                <a16:creationId xmlns:a16="http://schemas.microsoft.com/office/drawing/2014/main" id="{C44BED26-0F25-A14C-A2DE-9DA48DF09A44}"/>
              </a:ext>
            </a:extLst>
          </p:cNvPr>
          <p:cNvSpPr txBox="1">
            <a:spLocks/>
          </p:cNvSpPr>
          <p:nvPr/>
        </p:nvSpPr>
        <p:spPr>
          <a:xfrm>
            <a:off x="775016" y="4281825"/>
            <a:ext cx="6477000" cy="21189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exploiting parallelism: </a:t>
            </a:r>
          </a:p>
          <a:p>
            <a:pPr marL="693738" marR="0" lvl="1" indent="-2873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fragment datagram into fixed length cells on entry</a:t>
            </a:r>
          </a:p>
          <a:p>
            <a:pPr marL="693738" marR="0" lvl="1" indent="-2873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switch cells through the fabric, reassemble datagram at exit</a:t>
            </a:r>
          </a:p>
        </p:txBody>
      </p:sp>
      <p:sp>
        <p:nvSpPr>
          <p:cNvPr id="134" name="TextBox 133">
            <a:extLst>
              <a:ext uri="{FF2B5EF4-FFF2-40B4-BE49-F238E27FC236}">
                <a16:creationId xmlns:a16="http://schemas.microsoft.com/office/drawing/2014/main" id="{2ACE683F-C3E3-E542-87F3-26A8CC51B32B}"/>
              </a:ext>
            </a:extLst>
          </p:cNvPr>
          <p:cNvSpPr txBox="1"/>
          <p:nvPr/>
        </p:nvSpPr>
        <p:spPr>
          <a:xfrm>
            <a:off x="9006580" y="3438940"/>
            <a:ext cx="1359155" cy="329834"/>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3x3 crossbar</a:t>
            </a:r>
          </a:p>
        </p:txBody>
      </p:sp>
      <p:sp>
        <p:nvSpPr>
          <p:cNvPr id="135" name="Rectangle 46">
            <a:extLst>
              <a:ext uri="{FF2B5EF4-FFF2-40B4-BE49-F238E27FC236}">
                <a16:creationId xmlns:a16="http://schemas.microsoft.com/office/drawing/2014/main" id="{CADDF9A1-F510-0A48-A5C8-B604DC721314}"/>
              </a:ext>
            </a:extLst>
          </p:cNvPr>
          <p:cNvSpPr>
            <a:spLocks noChangeArrowheads="1"/>
          </p:cNvSpPr>
          <p:nvPr/>
        </p:nvSpPr>
        <p:spPr bwMode="auto">
          <a:xfrm>
            <a:off x="7278457" y="4508938"/>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 name="Rectangle 46">
            <a:extLst>
              <a:ext uri="{FF2B5EF4-FFF2-40B4-BE49-F238E27FC236}">
                <a16:creationId xmlns:a16="http://schemas.microsoft.com/office/drawing/2014/main" id="{EF37199A-A67A-4242-ABE8-2B6C3B2BEA3E}"/>
              </a:ext>
            </a:extLst>
          </p:cNvPr>
          <p:cNvSpPr>
            <a:spLocks noChangeArrowheads="1"/>
          </p:cNvSpPr>
          <p:nvPr/>
        </p:nvSpPr>
        <p:spPr bwMode="auto">
          <a:xfrm>
            <a:off x="7571262" y="4508366"/>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Rectangle 46">
            <a:extLst>
              <a:ext uri="{FF2B5EF4-FFF2-40B4-BE49-F238E27FC236}">
                <a16:creationId xmlns:a16="http://schemas.microsoft.com/office/drawing/2014/main" id="{2A43E4D0-9761-694D-909E-DDC6673E3480}"/>
              </a:ext>
            </a:extLst>
          </p:cNvPr>
          <p:cNvSpPr>
            <a:spLocks noChangeArrowheads="1"/>
          </p:cNvSpPr>
          <p:nvPr/>
        </p:nvSpPr>
        <p:spPr bwMode="auto">
          <a:xfrm>
            <a:off x="7862810" y="4508366"/>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Slide Number Placeholder 4">
            <a:extLst>
              <a:ext uri="{FF2B5EF4-FFF2-40B4-BE49-F238E27FC236}">
                <a16:creationId xmlns:a16="http://schemas.microsoft.com/office/drawing/2014/main" id="{4F8C5248-5115-F748-B1EF-FF98DE1ECEF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27</a:t>
            </a:fld>
            <a:endParaRPr lang="en-US" dirty="0"/>
          </a:p>
        </p:txBody>
      </p:sp>
    </p:spTree>
    <p:extLst>
      <p:ext uri="{BB962C8B-B14F-4D97-AF65-F5344CB8AC3E}">
        <p14:creationId xmlns:p14="http://schemas.microsoft.com/office/powerpoint/2010/main" val="172088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dissolve">
                                      <p:cBhvr>
                                        <p:cTn id="7" dur="500"/>
                                        <p:tgtEl>
                                          <p:spTgt spid="79"/>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dissolve">
                                      <p:cBhvr>
                                        <p:cTn id="15" dur="500"/>
                                        <p:tgtEl>
                                          <p:spTgt spid="1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35"/>
                                        </p:tgtEl>
                                        <p:attrNameLst>
                                          <p:attrName>style.visibility</p:attrName>
                                        </p:attrNameLst>
                                      </p:cBhvr>
                                      <p:to>
                                        <p:strVal val="visible"/>
                                      </p:to>
                                    </p:set>
                                    <p:animEffect transition="in" filter="dissolve">
                                      <p:cBhvr>
                                        <p:cTn id="20" dur="500"/>
                                        <p:tgtEl>
                                          <p:spTgt spid="1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dissolve">
                                      <p:cBhvr>
                                        <p:cTn id="23" dur="500"/>
                                        <p:tgtEl>
                                          <p:spTgt spid="13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7"/>
                                        </p:tgtEl>
                                        <p:attrNameLst>
                                          <p:attrName>style.visibility</p:attrName>
                                        </p:attrNameLst>
                                      </p:cBhvr>
                                      <p:to>
                                        <p:strVal val="visible"/>
                                      </p:to>
                                    </p:set>
                                    <p:animEffect transition="in" filter="dissolve">
                                      <p:cBhvr>
                                        <p:cTn id="26" dur="500"/>
                                        <p:tgtEl>
                                          <p:spTgt spid="137"/>
                                        </p:tgtEl>
                                      </p:cBhvr>
                                    </p:animEffec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8.33333E-7 3.7037E-6 L 0.06537 0.00023 L 0.0974 -0.06899 L 0.14805 -0.06899 C 0.15925 -0.0463 0.17018 -0.02385 0.18164 -0.00093 C 0.19596 -0.00186 0.28151 -0.00047 0.29662 -0.00116 " pathEditMode="relative" rAng="0" ptsTypes="AAAAAA">
                                      <p:cBhvr>
                                        <p:cTn id="30" dur="3000" fill="hold"/>
                                        <p:tgtEl>
                                          <p:spTgt spid="137"/>
                                        </p:tgtEl>
                                        <p:attrNameLst>
                                          <p:attrName>ppt_x</p:attrName>
                                          <p:attrName>ppt_y</p:attrName>
                                        </p:attrNameLst>
                                      </p:cBhvr>
                                      <p:rCtr x="14831" y="-3449"/>
                                    </p:animMotion>
                                  </p:childTnLst>
                                </p:cTn>
                              </p:par>
                              <p:par>
                                <p:cTn id="31" presetID="0" presetClass="path" presetSubtype="0" accel="50000" decel="50000" fill="hold" grpId="1" nodeType="withEffect">
                                  <p:stCondLst>
                                    <p:cond delay="0"/>
                                  </p:stCondLst>
                                  <p:childTnLst>
                                    <p:animMotion origin="layout" path="M -2.5E-6 -0.00024 L 0.06407 0.00069 C 0.06914 0.00949 0.07409 0.01851 0.07904 0.02731 L 0.08867 0.02592 L 0.12214 0.08842 L 0.17136 0.08842 L 0.20482 0.02453 L 0.22982 0.02453 L 0.23477 -0.00116 C 0.25508 -0.00116 0.28073 -0.0007 0.30104 -0.0007 " pathEditMode="relative" rAng="0" ptsTypes="AAAAAAAAAA">
                                      <p:cBhvr>
                                        <p:cTn id="32" dur="3000" fill="hold"/>
                                        <p:tgtEl>
                                          <p:spTgt spid="136"/>
                                        </p:tgtEl>
                                        <p:attrNameLst>
                                          <p:attrName>ppt_x</p:attrName>
                                          <p:attrName>ppt_y</p:attrName>
                                        </p:attrNameLst>
                                      </p:cBhvr>
                                      <p:rCtr x="15052" y="4375"/>
                                    </p:animMotion>
                                  </p:childTnLst>
                                </p:cTn>
                              </p:par>
                              <p:par>
                                <p:cTn id="33" presetID="0" presetClass="path" presetSubtype="0" accel="50000" decel="50000" fill="hold" grpId="1" nodeType="withEffect">
                                  <p:stCondLst>
                                    <p:cond delay="0"/>
                                  </p:stCondLst>
                                  <p:childTnLst>
                                    <p:animMotion origin="layout" path="M 0 0 L 0.08685 0.00139 L 0.10339 0.03912 L 0.11342 0.03842 L 0.14688 0.16365 L 0.19649 0.16296 L 0.23073 0.03634 L 0.25339 0.03564 L 0.26029 -0.00116 L 0.30495 -0.00116 " pathEditMode="relative" ptsTypes="AAAAAAAAAA">
                                      <p:cBhvr>
                                        <p:cTn id="34" dur="3000" fill="hold"/>
                                        <p:tgtEl>
                                          <p:spTgt spid="13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114" grpId="0"/>
      <p:bldP spid="135" grpId="0" animBg="1"/>
      <p:bldP spid="135" grpId="1" animBg="1"/>
      <p:bldP spid="136" grpId="0" animBg="1"/>
      <p:bldP spid="136" grpId="1" animBg="1"/>
      <p:bldP spid="137" grpId="0" animBg="1"/>
      <p:bldP spid="137" grpId="1"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924646" y="1287519"/>
            <a:ext cx="10585173" cy="1026189"/>
          </a:xfrm>
        </p:spPr>
        <p:txBody>
          <a:bodyPr>
            <a:normAutofit/>
          </a:bodyPr>
          <a:lstStyle/>
          <a:p>
            <a:pPr indent="-287338">
              <a:buFont typeface="Wingdings" charset="2"/>
              <a:buChar char="§"/>
              <a:defRPr/>
            </a:pPr>
            <a:r>
              <a:rPr lang="en-US" sz="3200" dirty="0"/>
              <a:t>scaling, using multiple switching “planes” in parallel: </a:t>
            </a:r>
          </a:p>
          <a:p>
            <a:pPr lvl="1" indent="-287338">
              <a:buFont typeface="Wingdings" charset="2"/>
              <a:buChar char="§"/>
              <a:defRPr/>
            </a:pPr>
            <a:r>
              <a:rPr lang="en-US" sz="2800" dirty="0"/>
              <a:t>speedup, scaleup via parallelism</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3"/>
            <a:ext cx="10515600" cy="894622"/>
          </a:xfrm>
        </p:spPr>
        <p:txBody>
          <a:bodyPr>
            <a:normAutofit/>
          </a:bodyPr>
          <a:lstStyle/>
          <a:p>
            <a:r>
              <a:rPr lang="en-US" sz="4800" dirty="0"/>
              <a:t>Switching via interconnection network</a:t>
            </a:r>
          </a:p>
        </p:txBody>
      </p:sp>
      <p:grpSp>
        <p:nvGrpSpPr>
          <p:cNvPr id="37" name="Group 36">
            <a:extLst>
              <a:ext uri="{FF2B5EF4-FFF2-40B4-BE49-F238E27FC236}">
                <a16:creationId xmlns:a16="http://schemas.microsoft.com/office/drawing/2014/main" id="{34ACF90F-291D-A84B-9EA4-A850C531F102}"/>
              </a:ext>
            </a:extLst>
          </p:cNvPr>
          <p:cNvGrpSpPr/>
          <p:nvPr/>
        </p:nvGrpSpPr>
        <p:grpSpPr>
          <a:xfrm>
            <a:off x="5465885" y="2987580"/>
            <a:ext cx="6504470" cy="2842592"/>
            <a:chOff x="2502527" y="2166731"/>
            <a:chExt cx="6504470" cy="2842592"/>
          </a:xfrm>
        </p:grpSpPr>
        <p:grpSp>
          <p:nvGrpSpPr>
            <p:cNvPr id="334" name="Group 118">
              <a:extLst>
                <a:ext uri="{FF2B5EF4-FFF2-40B4-BE49-F238E27FC236}">
                  <a16:creationId xmlns:a16="http://schemas.microsoft.com/office/drawing/2014/main" id="{AF49CF4D-AE10-6E4A-BE27-3F975761A6F8}"/>
                </a:ext>
              </a:extLst>
            </p:cNvPr>
            <p:cNvGrpSpPr>
              <a:grpSpLocks/>
            </p:cNvGrpSpPr>
            <p:nvPr/>
          </p:nvGrpSpPr>
          <p:grpSpPr bwMode="auto">
            <a:xfrm>
              <a:off x="2661555" y="4446106"/>
              <a:ext cx="977484" cy="193795"/>
              <a:chOff x="876" y="2800"/>
              <a:chExt cx="642" cy="175"/>
            </a:xfrm>
          </p:grpSpPr>
          <p:sp>
            <p:nvSpPr>
              <p:cNvPr id="335" name="Rectangle 119">
                <a:extLst>
                  <a:ext uri="{FF2B5EF4-FFF2-40B4-BE49-F238E27FC236}">
                    <a16:creationId xmlns:a16="http://schemas.microsoft.com/office/drawing/2014/main" id="{4093A69A-1A26-8344-A1EE-EC3CD90B7339}"/>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6" name="Rectangle 120">
                <a:extLst>
                  <a:ext uri="{FF2B5EF4-FFF2-40B4-BE49-F238E27FC236}">
                    <a16:creationId xmlns:a16="http://schemas.microsoft.com/office/drawing/2014/main" id="{2812FBDC-BDD7-A446-BBAE-BB6C428C79D0}"/>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7" name="Rectangle 121">
                <a:extLst>
                  <a:ext uri="{FF2B5EF4-FFF2-40B4-BE49-F238E27FC236}">
                    <a16:creationId xmlns:a16="http://schemas.microsoft.com/office/drawing/2014/main" id="{F1C83022-DCCD-824D-9EFC-DB58276AFEC8}"/>
                  </a:ext>
                </a:extLst>
              </p:cNvPr>
              <p:cNvSpPr>
                <a:spLocks noChangeArrowheads="1"/>
              </p:cNvSpPr>
              <p:nvPr/>
            </p:nvSpPr>
            <p:spPr bwMode="auto">
              <a:xfrm>
                <a:off x="1117" y="2818"/>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122">
                <a:extLst>
                  <a:ext uri="{FF2B5EF4-FFF2-40B4-BE49-F238E27FC236}">
                    <a16:creationId xmlns:a16="http://schemas.microsoft.com/office/drawing/2014/main" id="{7EF3B5CA-CC9D-5D42-9788-BE1DCF3D216C}"/>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9" name="Line 123">
                <a:extLst>
                  <a:ext uri="{FF2B5EF4-FFF2-40B4-BE49-F238E27FC236}">
                    <a16:creationId xmlns:a16="http://schemas.microsoft.com/office/drawing/2014/main" id="{888A3CB1-B901-B84C-9FDC-4A75C03255D3}"/>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8" name="Group 118">
              <a:extLst>
                <a:ext uri="{FF2B5EF4-FFF2-40B4-BE49-F238E27FC236}">
                  <a16:creationId xmlns:a16="http://schemas.microsoft.com/office/drawing/2014/main" id="{424B3156-291C-B04F-8BD2-8D13170A3586}"/>
                </a:ext>
              </a:extLst>
            </p:cNvPr>
            <p:cNvGrpSpPr>
              <a:grpSpLocks/>
            </p:cNvGrpSpPr>
            <p:nvPr/>
          </p:nvGrpSpPr>
          <p:grpSpPr bwMode="auto">
            <a:xfrm>
              <a:off x="2575415" y="4611758"/>
              <a:ext cx="977484" cy="193795"/>
              <a:chOff x="876" y="2800"/>
              <a:chExt cx="642" cy="175"/>
            </a:xfrm>
          </p:grpSpPr>
          <p:sp>
            <p:nvSpPr>
              <p:cNvPr id="329" name="Rectangle 119">
                <a:extLst>
                  <a:ext uri="{FF2B5EF4-FFF2-40B4-BE49-F238E27FC236}">
                    <a16:creationId xmlns:a16="http://schemas.microsoft.com/office/drawing/2014/main" id="{B9D5FCED-BF06-4C46-AE44-21C038F8580D}"/>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0" name="Rectangle 120">
                <a:extLst>
                  <a:ext uri="{FF2B5EF4-FFF2-40B4-BE49-F238E27FC236}">
                    <a16:creationId xmlns:a16="http://schemas.microsoft.com/office/drawing/2014/main" id="{51E04347-0FE1-6E45-B8AF-9085B6208DA5}"/>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1" name="Rectangle 121">
                <a:extLst>
                  <a:ext uri="{FF2B5EF4-FFF2-40B4-BE49-F238E27FC236}">
                    <a16:creationId xmlns:a16="http://schemas.microsoft.com/office/drawing/2014/main" id="{4B3FD1AD-66FF-344E-8B85-CE87F954D239}"/>
                  </a:ext>
                </a:extLst>
              </p:cNvPr>
              <p:cNvSpPr>
                <a:spLocks noChangeArrowheads="1"/>
              </p:cNvSpPr>
              <p:nvPr/>
            </p:nvSpPr>
            <p:spPr bwMode="auto">
              <a:xfrm>
                <a:off x="1117" y="2818"/>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22">
                <a:extLst>
                  <a:ext uri="{FF2B5EF4-FFF2-40B4-BE49-F238E27FC236}">
                    <a16:creationId xmlns:a16="http://schemas.microsoft.com/office/drawing/2014/main" id="{38C47484-37BF-CC4A-8AFC-5633045A34C9}"/>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3" name="Line 123">
                <a:extLst>
                  <a:ext uri="{FF2B5EF4-FFF2-40B4-BE49-F238E27FC236}">
                    <a16:creationId xmlns:a16="http://schemas.microsoft.com/office/drawing/2014/main" id="{E9322185-052D-CF4D-9604-30F5852D0997}"/>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 name="Group 11">
              <a:extLst>
                <a:ext uri="{FF2B5EF4-FFF2-40B4-BE49-F238E27FC236}">
                  <a16:creationId xmlns:a16="http://schemas.microsoft.com/office/drawing/2014/main" id="{420BA766-6DB9-0342-ACF5-6818F39878BC}"/>
                </a:ext>
              </a:extLst>
            </p:cNvPr>
            <p:cNvGrpSpPr/>
            <p:nvPr/>
          </p:nvGrpSpPr>
          <p:grpSpPr>
            <a:xfrm>
              <a:off x="4623758" y="2166731"/>
              <a:ext cx="2290665" cy="2842592"/>
              <a:chOff x="4199689" y="2922105"/>
              <a:chExt cx="2290665" cy="2842592"/>
            </a:xfrm>
          </p:grpSpPr>
          <p:grpSp>
            <p:nvGrpSpPr>
              <p:cNvPr id="122" name="Group 121">
                <a:extLst>
                  <a:ext uri="{FF2B5EF4-FFF2-40B4-BE49-F238E27FC236}">
                    <a16:creationId xmlns:a16="http://schemas.microsoft.com/office/drawing/2014/main" id="{40760763-7D13-D14C-B004-0516855F8019}"/>
                  </a:ext>
                </a:extLst>
              </p:cNvPr>
              <p:cNvGrpSpPr/>
              <p:nvPr/>
            </p:nvGrpSpPr>
            <p:grpSpPr>
              <a:xfrm>
                <a:off x="4802662" y="2922105"/>
                <a:ext cx="1687692" cy="1311965"/>
                <a:chOff x="1416732" y="5221357"/>
                <a:chExt cx="1687692" cy="1311965"/>
              </a:xfrm>
            </p:grpSpPr>
            <p:cxnSp>
              <p:nvCxnSpPr>
                <p:cNvPr id="123" name="Straight Connector 122">
                  <a:extLst>
                    <a:ext uri="{FF2B5EF4-FFF2-40B4-BE49-F238E27FC236}">
                      <a16:creationId xmlns:a16="http://schemas.microsoft.com/office/drawing/2014/main" id="{A4E31C51-93A1-5042-9D84-F246E6733681}"/>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4626BFC-BC91-AE40-9E2F-1CAF813F24B3}"/>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D5CC8D6-8701-3148-9853-D5C192B7DF31}"/>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FBBFD44-0DFB-B049-98DF-A3EE6FC4071B}"/>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E13D79D-4110-5C48-B252-22BF34D55EEE}"/>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F1ED62F-9B31-4E4D-A9A1-B5604E0F379D}"/>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2389D36-0494-AF4B-BE1C-E8755716C377}"/>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C930B35-8338-024A-815B-949A85C3DE94}"/>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45AFFA33-989B-6A44-AEC9-7FFF15DD3FD7}"/>
                    </a:ext>
                  </a:extLst>
                </p:cNvPr>
                <p:cNvGrpSpPr/>
                <p:nvPr/>
              </p:nvGrpSpPr>
              <p:grpSpPr>
                <a:xfrm>
                  <a:off x="1749287" y="5221357"/>
                  <a:ext cx="1200970" cy="1311965"/>
                  <a:chOff x="4426226" y="4479235"/>
                  <a:chExt cx="1200970" cy="1311965"/>
                </a:xfrm>
              </p:grpSpPr>
              <p:sp>
                <p:nvSpPr>
                  <p:cNvPr id="134" name="Rectangle 133">
                    <a:extLst>
                      <a:ext uri="{FF2B5EF4-FFF2-40B4-BE49-F238E27FC236}">
                        <a16:creationId xmlns:a16="http://schemas.microsoft.com/office/drawing/2014/main" id="{7AAD5D40-EBE5-7A46-BA23-4588D31D97BE}"/>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A09B1F95-9C4A-5041-A4C5-44BBBB463756}"/>
                      </a:ext>
                    </a:extLst>
                  </p:cNvPr>
                  <p:cNvSpPr txBox="1"/>
                  <p:nvPr/>
                </p:nvSpPr>
                <p:spPr>
                  <a:xfrm>
                    <a:off x="4426226" y="4479235"/>
                    <a:ext cx="120097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0</a:t>
                    </a:r>
                  </a:p>
                </p:txBody>
              </p:sp>
            </p:grpSp>
            <p:sp>
              <p:nvSpPr>
                <p:cNvPr id="132" name="TextBox 131">
                  <a:extLst>
                    <a:ext uri="{FF2B5EF4-FFF2-40B4-BE49-F238E27FC236}">
                      <a16:creationId xmlns:a16="http://schemas.microsoft.com/office/drawing/2014/main" id="{B61383D0-8600-7145-ABB4-73D8D87E126A}"/>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33" name="TextBox 132">
                  <a:extLst>
                    <a:ext uri="{FF2B5EF4-FFF2-40B4-BE49-F238E27FC236}">
                      <a16:creationId xmlns:a16="http://schemas.microsoft.com/office/drawing/2014/main" id="{C3A565F3-8853-E54F-91C8-30A8A3BB49DE}"/>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36" name="Group 135">
                <a:extLst>
                  <a:ext uri="{FF2B5EF4-FFF2-40B4-BE49-F238E27FC236}">
                    <a16:creationId xmlns:a16="http://schemas.microsoft.com/office/drawing/2014/main" id="{1ECDB28F-7D58-FC47-90E4-A1884B6DED49}"/>
                  </a:ext>
                </a:extLst>
              </p:cNvPr>
              <p:cNvGrpSpPr/>
              <p:nvPr/>
            </p:nvGrpSpPr>
            <p:grpSpPr>
              <a:xfrm>
                <a:off x="4716523" y="3140766"/>
                <a:ext cx="1687692" cy="1311965"/>
                <a:chOff x="1416732" y="5221357"/>
                <a:chExt cx="1687692" cy="1311965"/>
              </a:xfrm>
            </p:grpSpPr>
            <p:cxnSp>
              <p:nvCxnSpPr>
                <p:cNvPr id="137" name="Straight Connector 136">
                  <a:extLst>
                    <a:ext uri="{FF2B5EF4-FFF2-40B4-BE49-F238E27FC236}">
                      <a16:creationId xmlns:a16="http://schemas.microsoft.com/office/drawing/2014/main" id="{22B49291-35C1-F646-9151-8D5CAD91152E}"/>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E4800AA-0F72-3B48-BF00-140135B900EF}"/>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6A1667E-854A-2D44-8A29-88B7998B7DBC}"/>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307BC52-7519-E74E-82F4-7446D94755B4}"/>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DFB66F9-2EEA-4F45-9982-AA0ECE4D0705}"/>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5AE7172-0A61-A943-AF6A-AA3B4966318B}"/>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B86A0CA-2BBD-3241-BDD7-CC2EA169186B}"/>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B056F78-A09C-F34E-9087-9576AB942378}"/>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6EAD8D3D-6C07-0C47-BC6F-F6E324523699}"/>
                    </a:ext>
                  </a:extLst>
                </p:cNvPr>
                <p:cNvGrpSpPr/>
                <p:nvPr/>
              </p:nvGrpSpPr>
              <p:grpSpPr>
                <a:xfrm>
                  <a:off x="1749287" y="5221357"/>
                  <a:ext cx="1175002" cy="1311965"/>
                  <a:chOff x="4426226" y="4479235"/>
                  <a:chExt cx="1175002" cy="1311965"/>
                </a:xfrm>
              </p:grpSpPr>
              <p:sp>
                <p:nvSpPr>
                  <p:cNvPr id="148" name="Rectangle 147">
                    <a:extLst>
                      <a:ext uri="{FF2B5EF4-FFF2-40B4-BE49-F238E27FC236}">
                        <a16:creationId xmlns:a16="http://schemas.microsoft.com/office/drawing/2014/main" id="{E1A34E00-2B81-5C43-BD96-BAC50603F9AB}"/>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TextBox 148">
                    <a:extLst>
                      <a:ext uri="{FF2B5EF4-FFF2-40B4-BE49-F238E27FC236}">
                        <a16:creationId xmlns:a16="http://schemas.microsoft.com/office/drawing/2014/main" id="{4E8CD73F-1D04-324E-8B5D-52BE9676926D}"/>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1</a:t>
                    </a:r>
                  </a:p>
                </p:txBody>
              </p:sp>
            </p:grpSp>
            <p:sp>
              <p:nvSpPr>
                <p:cNvPr id="146" name="TextBox 145">
                  <a:extLst>
                    <a:ext uri="{FF2B5EF4-FFF2-40B4-BE49-F238E27FC236}">
                      <a16:creationId xmlns:a16="http://schemas.microsoft.com/office/drawing/2014/main" id="{AC67F0E3-96A7-9C40-9453-5DD6D22CDBF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47" name="TextBox 146">
                  <a:extLst>
                    <a:ext uri="{FF2B5EF4-FFF2-40B4-BE49-F238E27FC236}">
                      <a16:creationId xmlns:a16="http://schemas.microsoft.com/office/drawing/2014/main" id="{A1B35328-3A8C-DC49-B311-E8D84E1C8394}"/>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50" name="Group 149">
                <a:extLst>
                  <a:ext uri="{FF2B5EF4-FFF2-40B4-BE49-F238E27FC236}">
                    <a16:creationId xmlns:a16="http://schemas.microsoft.com/office/drawing/2014/main" id="{763257EE-6514-D14D-BB4B-808C84B0BBED}"/>
                  </a:ext>
                </a:extLst>
              </p:cNvPr>
              <p:cNvGrpSpPr/>
              <p:nvPr/>
            </p:nvGrpSpPr>
            <p:grpSpPr>
              <a:xfrm>
                <a:off x="4630384" y="3359427"/>
                <a:ext cx="1687692" cy="1311965"/>
                <a:chOff x="1416732" y="5221357"/>
                <a:chExt cx="1687692" cy="1311965"/>
              </a:xfrm>
            </p:grpSpPr>
            <p:cxnSp>
              <p:nvCxnSpPr>
                <p:cNvPr id="151" name="Straight Connector 150">
                  <a:extLst>
                    <a:ext uri="{FF2B5EF4-FFF2-40B4-BE49-F238E27FC236}">
                      <a16:creationId xmlns:a16="http://schemas.microsoft.com/office/drawing/2014/main" id="{625BA914-684C-6F4B-A078-484B0935E6E4}"/>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B5939BD-2E58-F046-B3EB-98CD21C55CFB}"/>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4550567-087F-7D4A-ABF2-7F3F4FACFA92}"/>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5D893FAE-2400-F144-9821-71CAA7E70A34}"/>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B0FF6F9-EC58-C84A-B28F-451E6C448902}"/>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841956C-2DE9-8B42-95DA-9121FCD6BE5D}"/>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3F88C77F-CF8B-2C4D-AD38-8280A026C0C2}"/>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A7D2E27-F9F1-9C4C-9900-89369B77816F}"/>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F24FFC69-3FC3-EE40-BEED-9120F9E4723F}"/>
                    </a:ext>
                  </a:extLst>
                </p:cNvPr>
                <p:cNvGrpSpPr/>
                <p:nvPr/>
              </p:nvGrpSpPr>
              <p:grpSpPr>
                <a:xfrm>
                  <a:off x="1749287" y="5221357"/>
                  <a:ext cx="1175002" cy="1311965"/>
                  <a:chOff x="4426226" y="4479235"/>
                  <a:chExt cx="1175002" cy="1311965"/>
                </a:xfrm>
              </p:grpSpPr>
              <p:sp>
                <p:nvSpPr>
                  <p:cNvPr id="162" name="Rectangle 161">
                    <a:extLst>
                      <a:ext uri="{FF2B5EF4-FFF2-40B4-BE49-F238E27FC236}">
                        <a16:creationId xmlns:a16="http://schemas.microsoft.com/office/drawing/2014/main" id="{286D436C-A2D4-BF4B-8437-C11986C72671}"/>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3" name="TextBox 162">
                    <a:extLst>
                      <a:ext uri="{FF2B5EF4-FFF2-40B4-BE49-F238E27FC236}">
                        <a16:creationId xmlns:a16="http://schemas.microsoft.com/office/drawing/2014/main" id="{88E4113D-A9CA-8949-8F16-E16EBD61CBD4}"/>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2</a:t>
                    </a:r>
                  </a:p>
                </p:txBody>
              </p:sp>
            </p:grpSp>
            <p:sp>
              <p:nvSpPr>
                <p:cNvPr id="160" name="TextBox 159">
                  <a:extLst>
                    <a:ext uri="{FF2B5EF4-FFF2-40B4-BE49-F238E27FC236}">
                      <a16:creationId xmlns:a16="http://schemas.microsoft.com/office/drawing/2014/main" id="{BE7EBCF1-265E-5742-9AD9-4E6EA8AC841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61" name="TextBox 160">
                  <a:extLst>
                    <a:ext uri="{FF2B5EF4-FFF2-40B4-BE49-F238E27FC236}">
                      <a16:creationId xmlns:a16="http://schemas.microsoft.com/office/drawing/2014/main" id="{2A4BCCF5-BAE8-7B49-93B9-352D63E3BADF}"/>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64" name="Group 163">
                <a:extLst>
                  <a:ext uri="{FF2B5EF4-FFF2-40B4-BE49-F238E27FC236}">
                    <a16:creationId xmlns:a16="http://schemas.microsoft.com/office/drawing/2014/main" id="{4DCE3833-0A76-C643-A867-84E6834282A7}"/>
                  </a:ext>
                </a:extLst>
              </p:cNvPr>
              <p:cNvGrpSpPr/>
              <p:nvPr/>
            </p:nvGrpSpPr>
            <p:grpSpPr>
              <a:xfrm>
                <a:off x="4544245" y="3578088"/>
                <a:ext cx="1687692" cy="1311965"/>
                <a:chOff x="1416732" y="5221357"/>
                <a:chExt cx="1687692" cy="1311965"/>
              </a:xfrm>
            </p:grpSpPr>
            <p:cxnSp>
              <p:nvCxnSpPr>
                <p:cNvPr id="165" name="Straight Connector 164">
                  <a:extLst>
                    <a:ext uri="{FF2B5EF4-FFF2-40B4-BE49-F238E27FC236}">
                      <a16:creationId xmlns:a16="http://schemas.microsoft.com/office/drawing/2014/main" id="{47C70EEA-30DB-8C4F-90AC-620FDA2A0138}"/>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FFC5AE1-AA4D-9446-9C71-2CBADB228D10}"/>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99BB1B1-8E50-DB42-8699-52C4D6CE4F8F}"/>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EDB77A6-D189-AA46-AEDF-2E616F256A12}"/>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91EBC83D-1513-A14A-B855-971436AA892D}"/>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39B859B-2C00-EC4B-BB9F-FA2A699D633A}"/>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0C304F32-EE17-864A-AE73-180F7283F1C8}"/>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889F01C-0F8B-0B4D-9089-8FA49FB1058C}"/>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3" name="Group 172">
                  <a:extLst>
                    <a:ext uri="{FF2B5EF4-FFF2-40B4-BE49-F238E27FC236}">
                      <a16:creationId xmlns:a16="http://schemas.microsoft.com/office/drawing/2014/main" id="{8C5D3CC4-DD40-464E-81E7-9C5248FEC8AE}"/>
                    </a:ext>
                  </a:extLst>
                </p:cNvPr>
                <p:cNvGrpSpPr/>
                <p:nvPr/>
              </p:nvGrpSpPr>
              <p:grpSpPr>
                <a:xfrm>
                  <a:off x="1749287" y="5221357"/>
                  <a:ext cx="1175002" cy="1311965"/>
                  <a:chOff x="4426226" y="4479235"/>
                  <a:chExt cx="1175002" cy="1311965"/>
                </a:xfrm>
              </p:grpSpPr>
              <p:sp>
                <p:nvSpPr>
                  <p:cNvPr id="176" name="Rectangle 175">
                    <a:extLst>
                      <a:ext uri="{FF2B5EF4-FFF2-40B4-BE49-F238E27FC236}">
                        <a16:creationId xmlns:a16="http://schemas.microsoft.com/office/drawing/2014/main" id="{5CE93A9B-38A1-BF40-811E-E359099DDBBC}"/>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7" name="TextBox 176">
                    <a:extLst>
                      <a:ext uri="{FF2B5EF4-FFF2-40B4-BE49-F238E27FC236}">
                        <a16:creationId xmlns:a16="http://schemas.microsoft.com/office/drawing/2014/main" id="{5B2E5208-A895-B14E-8DCB-4EA25D617FA8}"/>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3</a:t>
                    </a:r>
                  </a:p>
                </p:txBody>
              </p:sp>
            </p:grpSp>
            <p:sp>
              <p:nvSpPr>
                <p:cNvPr id="174" name="TextBox 173">
                  <a:extLst>
                    <a:ext uri="{FF2B5EF4-FFF2-40B4-BE49-F238E27FC236}">
                      <a16:creationId xmlns:a16="http://schemas.microsoft.com/office/drawing/2014/main" id="{2C56D9DF-BEBF-9F41-9334-37C8562CF65B}"/>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75" name="TextBox 174">
                  <a:extLst>
                    <a:ext uri="{FF2B5EF4-FFF2-40B4-BE49-F238E27FC236}">
                      <a16:creationId xmlns:a16="http://schemas.microsoft.com/office/drawing/2014/main" id="{5FB62124-F9A9-B74E-801E-939E6D55F5FC}"/>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78" name="Group 177">
                <a:extLst>
                  <a:ext uri="{FF2B5EF4-FFF2-40B4-BE49-F238E27FC236}">
                    <a16:creationId xmlns:a16="http://schemas.microsoft.com/office/drawing/2014/main" id="{852B1340-D76B-4E46-856E-F639AB9F1AE8}"/>
                  </a:ext>
                </a:extLst>
              </p:cNvPr>
              <p:cNvGrpSpPr/>
              <p:nvPr/>
            </p:nvGrpSpPr>
            <p:grpSpPr>
              <a:xfrm>
                <a:off x="4458106" y="3796749"/>
                <a:ext cx="1687692" cy="1311965"/>
                <a:chOff x="1416732" y="5221357"/>
                <a:chExt cx="1687692" cy="1311965"/>
              </a:xfrm>
            </p:grpSpPr>
            <p:cxnSp>
              <p:nvCxnSpPr>
                <p:cNvPr id="179" name="Straight Connector 178">
                  <a:extLst>
                    <a:ext uri="{FF2B5EF4-FFF2-40B4-BE49-F238E27FC236}">
                      <a16:creationId xmlns:a16="http://schemas.microsoft.com/office/drawing/2014/main" id="{F59DED08-18FE-834E-9DA0-0FC95C193D97}"/>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FCA4BD1-13EE-CD49-9555-680BF4FBC4CB}"/>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DE1EB86E-EDA3-A241-9E9D-72B854D1C38F}"/>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D6A935F4-98BE-5444-BD08-78AC8A59CCE5}"/>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9C75665-BA08-3640-BED8-5DDF21BEBB11}"/>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9C2AFDA-7A15-AB47-A801-28BE8DB6A7AE}"/>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A760F63-3FCA-1E48-9694-3000FEDFCC64}"/>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54AEC58-3B5E-C34C-A4BF-C9CABF071051}"/>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7" name="Group 186">
                  <a:extLst>
                    <a:ext uri="{FF2B5EF4-FFF2-40B4-BE49-F238E27FC236}">
                      <a16:creationId xmlns:a16="http://schemas.microsoft.com/office/drawing/2014/main" id="{1170DB51-8293-234B-B9F1-B0B3101F4AF8}"/>
                    </a:ext>
                  </a:extLst>
                </p:cNvPr>
                <p:cNvGrpSpPr/>
                <p:nvPr/>
              </p:nvGrpSpPr>
              <p:grpSpPr>
                <a:xfrm>
                  <a:off x="1749287" y="5221357"/>
                  <a:ext cx="1175002" cy="1311965"/>
                  <a:chOff x="4426226" y="4479235"/>
                  <a:chExt cx="1175002" cy="1311965"/>
                </a:xfrm>
              </p:grpSpPr>
              <p:sp>
                <p:nvSpPr>
                  <p:cNvPr id="190" name="Rectangle 189">
                    <a:extLst>
                      <a:ext uri="{FF2B5EF4-FFF2-40B4-BE49-F238E27FC236}">
                        <a16:creationId xmlns:a16="http://schemas.microsoft.com/office/drawing/2014/main" id="{74C76E3E-68EE-114E-B49D-DCEC2C9B222A}"/>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1" name="TextBox 190">
                    <a:extLst>
                      <a:ext uri="{FF2B5EF4-FFF2-40B4-BE49-F238E27FC236}">
                        <a16:creationId xmlns:a16="http://schemas.microsoft.com/office/drawing/2014/main" id="{A87D0399-6E79-5643-89F0-7906B987D4DB}"/>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4</a:t>
                    </a:r>
                  </a:p>
                </p:txBody>
              </p:sp>
            </p:grpSp>
            <p:sp>
              <p:nvSpPr>
                <p:cNvPr id="188" name="TextBox 187">
                  <a:extLst>
                    <a:ext uri="{FF2B5EF4-FFF2-40B4-BE49-F238E27FC236}">
                      <a16:creationId xmlns:a16="http://schemas.microsoft.com/office/drawing/2014/main" id="{A79B0505-1934-F54D-B44C-8780B6463E5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89" name="TextBox 188">
                  <a:extLst>
                    <a:ext uri="{FF2B5EF4-FFF2-40B4-BE49-F238E27FC236}">
                      <a16:creationId xmlns:a16="http://schemas.microsoft.com/office/drawing/2014/main" id="{B0BBB775-1B8E-AF45-9C88-E7B9BFDFBD3A}"/>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92" name="Group 191">
                <a:extLst>
                  <a:ext uri="{FF2B5EF4-FFF2-40B4-BE49-F238E27FC236}">
                    <a16:creationId xmlns:a16="http://schemas.microsoft.com/office/drawing/2014/main" id="{27A16CD3-F266-6F4E-9433-67344A61D1CD}"/>
                  </a:ext>
                </a:extLst>
              </p:cNvPr>
              <p:cNvGrpSpPr/>
              <p:nvPr/>
            </p:nvGrpSpPr>
            <p:grpSpPr>
              <a:xfrm>
                <a:off x="4371967" y="4015410"/>
                <a:ext cx="1687692" cy="1311965"/>
                <a:chOff x="1416732" y="5221357"/>
                <a:chExt cx="1687692" cy="1311965"/>
              </a:xfrm>
            </p:grpSpPr>
            <p:cxnSp>
              <p:nvCxnSpPr>
                <p:cNvPr id="193" name="Straight Connector 192">
                  <a:extLst>
                    <a:ext uri="{FF2B5EF4-FFF2-40B4-BE49-F238E27FC236}">
                      <a16:creationId xmlns:a16="http://schemas.microsoft.com/office/drawing/2014/main" id="{242CBD24-8BFA-4F4B-871C-88474723172A}"/>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B9D3DD4-EFAB-BE46-97AE-6C051DD69973}"/>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300FE2E-5CE0-B442-98C0-BC4D3906A2E8}"/>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97E0211-B1F2-6149-9BC1-481F09996CD6}"/>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A3AA3DF-BABF-A94F-856A-2269148C5774}"/>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95EAEAA-4623-7644-9035-CD12D3CEDA0A}"/>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D777CAA-B533-BD47-8D37-FE2DB83393A3}"/>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3884B12-0A7D-744B-B331-BAAC393D6F46}"/>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1" name="Group 200">
                  <a:extLst>
                    <a:ext uri="{FF2B5EF4-FFF2-40B4-BE49-F238E27FC236}">
                      <a16:creationId xmlns:a16="http://schemas.microsoft.com/office/drawing/2014/main" id="{6450D750-FD73-664B-A24E-E4A6F25DD06A}"/>
                    </a:ext>
                  </a:extLst>
                </p:cNvPr>
                <p:cNvGrpSpPr/>
                <p:nvPr/>
              </p:nvGrpSpPr>
              <p:grpSpPr>
                <a:xfrm>
                  <a:off x="1749287" y="5221357"/>
                  <a:ext cx="1175002" cy="1311965"/>
                  <a:chOff x="4426226" y="4479235"/>
                  <a:chExt cx="1175002" cy="1311965"/>
                </a:xfrm>
              </p:grpSpPr>
              <p:sp>
                <p:nvSpPr>
                  <p:cNvPr id="204" name="Rectangle 203">
                    <a:extLst>
                      <a:ext uri="{FF2B5EF4-FFF2-40B4-BE49-F238E27FC236}">
                        <a16:creationId xmlns:a16="http://schemas.microsoft.com/office/drawing/2014/main" id="{4EB2FFEE-D801-434F-811C-4D932D9FD863}"/>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 name="TextBox 204">
                    <a:extLst>
                      <a:ext uri="{FF2B5EF4-FFF2-40B4-BE49-F238E27FC236}">
                        <a16:creationId xmlns:a16="http://schemas.microsoft.com/office/drawing/2014/main" id="{6338DC98-C356-5F4C-BDDB-19CFA45B2ADF}"/>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5</a:t>
                    </a:r>
                  </a:p>
                </p:txBody>
              </p:sp>
            </p:grpSp>
            <p:sp>
              <p:nvSpPr>
                <p:cNvPr id="202" name="TextBox 201">
                  <a:extLst>
                    <a:ext uri="{FF2B5EF4-FFF2-40B4-BE49-F238E27FC236}">
                      <a16:creationId xmlns:a16="http://schemas.microsoft.com/office/drawing/2014/main" id="{4F03D8B2-18DF-9441-91C6-EDCF41C5DCFE}"/>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03" name="TextBox 202">
                  <a:extLst>
                    <a:ext uri="{FF2B5EF4-FFF2-40B4-BE49-F238E27FC236}">
                      <a16:creationId xmlns:a16="http://schemas.microsoft.com/office/drawing/2014/main" id="{B1680810-053C-1B44-97E5-1DCD007C9E5C}"/>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206" name="Group 205">
                <a:extLst>
                  <a:ext uri="{FF2B5EF4-FFF2-40B4-BE49-F238E27FC236}">
                    <a16:creationId xmlns:a16="http://schemas.microsoft.com/office/drawing/2014/main" id="{7D56FDB2-A56A-2049-AAEE-5D25D788A270}"/>
                  </a:ext>
                </a:extLst>
              </p:cNvPr>
              <p:cNvGrpSpPr/>
              <p:nvPr/>
            </p:nvGrpSpPr>
            <p:grpSpPr>
              <a:xfrm>
                <a:off x="4285828" y="4234071"/>
                <a:ext cx="1687692" cy="1311965"/>
                <a:chOff x="1416732" y="5221357"/>
                <a:chExt cx="1687692" cy="1311965"/>
              </a:xfrm>
            </p:grpSpPr>
            <p:cxnSp>
              <p:nvCxnSpPr>
                <p:cNvPr id="207" name="Straight Connector 206">
                  <a:extLst>
                    <a:ext uri="{FF2B5EF4-FFF2-40B4-BE49-F238E27FC236}">
                      <a16:creationId xmlns:a16="http://schemas.microsoft.com/office/drawing/2014/main" id="{22EAFDB0-6DE3-0E44-9902-0724F0EAB690}"/>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8C7048B-F714-F84E-B906-722645E72990}"/>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E4A0C0A-06FA-5F4D-B2FA-1D4BF01B99CB}"/>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5E372A1A-E34B-F942-9893-AA5FB31EFB57}"/>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A99CA063-1FE2-EE45-84DD-A3F243F39CBA}"/>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621C27B-0228-544D-966D-4F474D033ED9}"/>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54809C9-307B-984C-AA4B-37B74EF60940}"/>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34B91EF-1FC6-6947-8ABD-09296A096B07}"/>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5" name="Group 214">
                  <a:extLst>
                    <a:ext uri="{FF2B5EF4-FFF2-40B4-BE49-F238E27FC236}">
                      <a16:creationId xmlns:a16="http://schemas.microsoft.com/office/drawing/2014/main" id="{A3B5CB2A-7E9D-A740-9A3C-4E1E9C4E860E}"/>
                    </a:ext>
                  </a:extLst>
                </p:cNvPr>
                <p:cNvGrpSpPr/>
                <p:nvPr/>
              </p:nvGrpSpPr>
              <p:grpSpPr>
                <a:xfrm>
                  <a:off x="1749287" y="5221357"/>
                  <a:ext cx="1175002" cy="1311965"/>
                  <a:chOff x="4426226" y="4479235"/>
                  <a:chExt cx="1175002" cy="1311965"/>
                </a:xfrm>
              </p:grpSpPr>
              <p:sp>
                <p:nvSpPr>
                  <p:cNvPr id="218" name="Rectangle 217">
                    <a:extLst>
                      <a:ext uri="{FF2B5EF4-FFF2-40B4-BE49-F238E27FC236}">
                        <a16:creationId xmlns:a16="http://schemas.microsoft.com/office/drawing/2014/main" id="{67652EB3-8E5E-124E-8E46-0E70E5F5EB07}"/>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9" name="TextBox 218">
                    <a:extLst>
                      <a:ext uri="{FF2B5EF4-FFF2-40B4-BE49-F238E27FC236}">
                        <a16:creationId xmlns:a16="http://schemas.microsoft.com/office/drawing/2014/main" id="{1C717108-F21C-404D-BC48-34D7D27FDE9C}"/>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6</a:t>
                    </a:r>
                  </a:p>
                </p:txBody>
              </p:sp>
            </p:grpSp>
            <p:sp>
              <p:nvSpPr>
                <p:cNvPr id="216" name="TextBox 215">
                  <a:extLst>
                    <a:ext uri="{FF2B5EF4-FFF2-40B4-BE49-F238E27FC236}">
                      <a16:creationId xmlns:a16="http://schemas.microsoft.com/office/drawing/2014/main" id="{B69D0A55-0506-A841-9161-089AD1E68DB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17" name="TextBox 216">
                  <a:extLst>
                    <a:ext uri="{FF2B5EF4-FFF2-40B4-BE49-F238E27FC236}">
                      <a16:creationId xmlns:a16="http://schemas.microsoft.com/office/drawing/2014/main" id="{A0CCAB8F-FD60-2243-B1B8-FF0A635D71D1}"/>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220" name="Group 219">
                <a:extLst>
                  <a:ext uri="{FF2B5EF4-FFF2-40B4-BE49-F238E27FC236}">
                    <a16:creationId xmlns:a16="http://schemas.microsoft.com/office/drawing/2014/main" id="{EBE05E73-D99E-C147-9716-828223599C40}"/>
                  </a:ext>
                </a:extLst>
              </p:cNvPr>
              <p:cNvGrpSpPr/>
              <p:nvPr/>
            </p:nvGrpSpPr>
            <p:grpSpPr>
              <a:xfrm>
                <a:off x="4199689" y="4452732"/>
                <a:ext cx="1687692" cy="1311965"/>
                <a:chOff x="1416732" y="5221357"/>
                <a:chExt cx="1687692" cy="1311965"/>
              </a:xfrm>
            </p:grpSpPr>
            <p:cxnSp>
              <p:nvCxnSpPr>
                <p:cNvPr id="221" name="Straight Connector 220">
                  <a:extLst>
                    <a:ext uri="{FF2B5EF4-FFF2-40B4-BE49-F238E27FC236}">
                      <a16:creationId xmlns:a16="http://schemas.microsoft.com/office/drawing/2014/main" id="{BD2E3933-9FCB-D54C-9E07-9014FBA4EECE}"/>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0DDC4D9-1AE1-124C-B7D3-5CBC537D97AC}"/>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0194CF0-8839-CC4F-99D8-3F3A37783E56}"/>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352B5416-5AAB-2D46-9B0E-CE3CA11D2ED9}"/>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2E2826A0-6585-5742-B3D7-72AC0D8B5703}"/>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85CEE96-F86A-3F45-A843-174A5CE01AEE}"/>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6F9E714-0E70-3C4B-995B-BA09A4319E0E}"/>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9A2B0DD-2B68-0345-8098-716D1C4E5C05}"/>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8" name="Group 247">
                  <a:extLst>
                    <a:ext uri="{FF2B5EF4-FFF2-40B4-BE49-F238E27FC236}">
                      <a16:creationId xmlns:a16="http://schemas.microsoft.com/office/drawing/2014/main" id="{E207C60C-2027-014E-ACA1-A8C5FECF1B84}"/>
                    </a:ext>
                  </a:extLst>
                </p:cNvPr>
                <p:cNvGrpSpPr/>
                <p:nvPr/>
              </p:nvGrpSpPr>
              <p:grpSpPr>
                <a:xfrm>
                  <a:off x="1749287" y="5221357"/>
                  <a:ext cx="1200970" cy="1311965"/>
                  <a:chOff x="4426226" y="4479235"/>
                  <a:chExt cx="1200970" cy="1311965"/>
                </a:xfrm>
              </p:grpSpPr>
              <p:sp>
                <p:nvSpPr>
                  <p:cNvPr id="251" name="Rectangle 250">
                    <a:extLst>
                      <a:ext uri="{FF2B5EF4-FFF2-40B4-BE49-F238E27FC236}">
                        <a16:creationId xmlns:a16="http://schemas.microsoft.com/office/drawing/2014/main" id="{08D55DB1-B076-A04E-8054-6804391003C5}"/>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 name="TextBox 251">
                    <a:extLst>
                      <a:ext uri="{FF2B5EF4-FFF2-40B4-BE49-F238E27FC236}">
                        <a16:creationId xmlns:a16="http://schemas.microsoft.com/office/drawing/2014/main" id="{03F187CE-BFD2-954F-B4CF-08652524520B}"/>
                      </a:ext>
                    </a:extLst>
                  </p:cNvPr>
                  <p:cNvSpPr txBox="1"/>
                  <p:nvPr/>
                </p:nvSpPr>
                <p:spPr>
                  <a:xfrm>
                    <a:off x="4426226" y="4479235"/>
                    <a:ext cx="120097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7</a:t>
                    </a:r>
                  </a:p>
                </p:txBody>
              </p:sp>
            </p:grpSp>
            <p:sp>
              <p:nvSpPr>
                <p:cNvPr id="249" name="TextBox 248">
                  <a:extLst>
                    <a:ext uri="{FF2B5EF4-FFF2-40B4-BE49-F238E27FC236}">
                      <a16:creationId xmlns:a16="http://schemas.microsoft.com/office/drawing/2014/main" id="{B8F709DD-A4C9-964E-9369-DC9024B01328}"/>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50" name="TextBox 249">
                  <a:extLst>
                    <a:ext uri="{FF2B5EF4-FFF2-40B4-BE49-F238E27FC236}">
                      <a16:creationId xmlns:a16="http://schemas.microsoft.com/office/drawing/2014/main" id="{0CB27A1C-1B33-8D47-A809-2A64EA9496C4}"/>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grpSp>
          <p:nvGrpSpPr>
            <p:cNvPr id="276" name="Group 148">
              <a:extLst>
                <a:ext uri="{FF2B5EF4-FFF2-40B4-BE49-F238E27FC236}">
                  <a16:creationId xmlns:a16="http://schemas.microsoft.com/office/drawing/2014/main" id="{2E570F32-B5FE-CB40-B069-AF1FD1544947}"/>
                </a:ext>
              </a:extLst>
            </p:cNvPr>
            <p:cNvGrpSpPr>
              <a:grpSpLocks/>
            </p:cNvGrpSpPr>
            <p:nvPr/>
          </p:nvGrpSpPr>
          <p:grpSpPr bwMode="auto">
            <a:xfrm>
              <a:off x="7458844" y="4535520"/>
              <a:ext cx="799405" cy="236966"/>
              <a:chOff x="453" y="3465"/>
              <a:chExt cx="561" cy="136"/>
            </a:xfrm>
          </p:grpSpPr>
          <p:sp>
            <p:nvSpPr>
              <p:cNvPr id="277" name="Rectangle 149">
                <a:extLst>
                  <a:ext uri="{FF2B5EF4-FFF2-40B4-BE49-F238E27FC236}">
                    <a16:creationId xmlns:a16="http://schemas.microsoft.com/office/drawing/2014/main" id="{FEA32228-96F7-134B-A34B-AB5502318465}"/>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Rectangle 150">
                <a:extLst>
                  <a:ext uri="{FF2B5EF4-FFF2-40B4-BE49-F238E27FC236}">
                    <a16:creationId xmlns:a16="http://schemas.microsoft.com/office/drawing/2014/main" id="{2365A856-1D41-F642-858D-16C20FD01E42}"/>
                  </a:ext>
                </a:extLst>
              </p:cNvPr>
              <p:cNvSpPr>
                <a:spLocks noChangeArrowheads="1"/>
              </p:cNvSpPr>
              <p:nvPr/>
            </p:nvSpPr>
            <p:spPr bwMode="auto">
              <a:xfrm>
                <a:off x="769" y="3504"/>
                <a:ext cx="132" cy="61"/>
              </a:xfrm>
              <a:prstGeom prst="rect">
                <a:avLst/>
              </a:prstGeom>
              <a:solidFill>
                <a:srgbClr val="FFFFFF"/>
              </a:solidFill>
              <a:ln w="158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9" name="Rectangle 151">
                <a:extLst>
                  <a:ext uri="{FF2B5EF4-FFF2-40B4-BE49-F238E27FC236}">
                    <a16:creationId xmlns:a16="http://schemas.microsoft.com/office/drawing/2014/main" id="{0B0BE8CF-B7C0-7947-BE53-3B146B8EC001}"/>
                  </a:ext>
                </a:extLst>
              </p:cNvPr>
              <p:cNvSpPr>
                <a:spLocks noChangeArrowheads="1"/>
              </p:cNvSpPr>
              <p:nvPr/>
            </p:nvSpPr>
            <p:spPr bwMode="auto">
              <a:xfrm>
                <a:off x="642" y="3481"/>
                <a:ext cx="108" cy="104"/>
              </a:xfrm>
              <a:prstGeom prst="rect">
                <a:avLst/>
              </a:prstGeom>
              <a:solidFill>
                <a:srgbClr val="FFFFFF"/>
              </a:solidFill>
              <a:ln w="158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0" name="Rectangle 152">
                <a:extLst>
                  <a:ext uri="{FF2B5EF4-FFF2-40B4-BE49-F238E27FC236}">
                    <a16:creationId xmlns:a16="http://schemas.microsoft.com/office/drawing/2014/main" id="{868D8C31-ED5A-E24D-8D93-00655F6384B0}"/>
                  </a:ext>
                </a:extLst>
              </p:cNvPr>
              <p:cNvSpPr>
                <a:spLocks noChangeArrowheads="1"/>
              </p:cNvSpPr>
              <p:nvPr/>
            </p:nvSpPr>
            <p:spPr bwMode="auto">
              <a:xfrm>
                <a:off x="515" y="3478"/>
                <a:ext cx="108" cy="105"/>
              </a:xfrm>
              <a:prstGeom prst="rect">
                <a:avLst/>
              </a:prstGeom>
              <a:solidFill>
                <a:srgbClr val="FFFFFF"/>
              </a:solidFill>
              <a:ln w="158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1" name="Line 153">
                <a:extLst>
                  <a:ext uri="{FF2B5EF4-FFF2-40B4-BE49-F238E27FC236}">
                    <a16:creationId xmlns:a16="http://schemas.microsoft.com/office/drawing/2014/main" id="{65D89C0F-33F9-8F40-A576-039AE5F2393F}"/>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6" name="Straight Connector 15">
              <a:extLst>
                <a:ext uri="{FF2B5EF4-FFF2-40B4-BE49-F238E27FC236}">
                  <a16:creationId xmlns:a16="http://schemas.microsoft.com/office/drawing/2014/main" id="{AC5C06A7-CC33-B147-8CF7-72174E9EF51C}"/>
                </a:ext>
              </a:extLst>
            </p:cNvPr>
            <p:cNvCxnSpPr>
              <a:cxnSpLocks/>
            </p:cNvCxnSpPr>
            <p:nvPr/>
          </p:nvCxnSpPr>
          <p:spPr>
            <a:xfrm flipH="1">
              <a:off x="4374532" y="2250005"/>
              <a:ext cx="1064231" cy="292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F8E278EB-F529-0245-8909-19F0275C51F3}"/>
                </a:ext>
              </a:extLst>
            </p:cNvPr>
            <p:cNvCxnSpPr>
              <a:cxnSpLocks/>
            </p:cNvCxnSpPr>
            <p:nvPr/>
          </p:nvCxnSpPr>
          <p:spPr>
            <a:xfrm flipH="1">
              <a:off x="4379613" y="2473015"/>
              <a:ext cx="975008" cy="70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52CBCAC-3051-6E4F-BE6E-0E188B5230EB}"/>
                </a:ext>
              </a:extLst>
            </p:cNvPr>
            <p:cNvCxnSpPr>
              <a:cxnSpLocks/>
            </p:cNvCxnSpPr>
            <p:nvPr/>
          </p:nvCxnSpPr>
          <p:spPr>
            <a:xfrm flipH="1" flipV="1">
              <a:off x="4374532" y="2542460"/>
              <a:ext cx="887706" cy="145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A1AA8BB-3481-5D4C-8AE1-96BF35A11907}"/>
                </a:ext>
              </a:extLst>
            </p:cNvPr>
            <p:cNvCxnSpPr>
              <a:cxnSpLocks/>
            </p:cNvCxnSpPr>
            <p:nvPr/>
          </p:nvCxnSpPr>
          <p:spPr>
            <a:xfrm flipH="1" flipV="1">
              <a:off x="4383143" y="2539506"/>
              <a:ext cx="803404" cy="366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8EE266F-7F85-D745-9E59-EFAAD06842D2}"/>
                </a:ext>
              </a:extLst>
            </p:cNvPr>
            <p:cNvCxnSpPr>
              <a:cxnSpLocks/>
            </p:cNvCxnSpPr>
            <p:nvPr/>
          </p:nvCxnSpPr>
          <p:spPr>
            <a:xfrm flipH="1" flipV="1">
              <a:off x="4374532" y="2542460"/>
              <a:ext cx="721772" cy="582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DA93283C-0C9E-8543-AF5F-81C9EADB16A9}"/>
                </a:ext>
              </a:extLst>
            </p:cNvPr>
            <p:cNvCxnSpPr>
              <a:cxnSpLocks/>
            </p:cNvCxnSpPr>
            <p:nvPr/>
          </p:nvCxnSpPr>
          <p:spPr>
            <a:xfrm flipH="1" flipV="1">
              <a:off x="4379613" y="2543036"/>
              <a:ext cx="630409" cy="796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D9651E7-198A-4540-9EAA-6C1B85AACA3E}"/>
                </a:ext>
              </a:extLst>
            </p:cNvPr>
            <p:cNvCxnSpPr>
              <a:cxnSpLocks/>
            </p:cNvCxnSpPr>
            <p:nvPr/>
          </p:nvCxnSpPr>
          <p:spPr>
            <a:xfrm flipH="1" flipV="1">
              <a:off x="4374532" y="2542460"/>
              <a:ext cx="554878" cy="1023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82B32D18-45B7-A544-93F3-482D031376A5}"/>
                </a:ext>
              </a:extLst>
            </p:cNvPr>
            <p:cNvCxnSpPr>
              <a:cxnSpLocks/>
            </p:cNvCxnSpPr>
            <p:nvPr/>
          </p:nvCxnSpPr>
          <p:spPr>
            <a:xfrm flipH="1" flipV="1">
              <a:off x="4374532" y="2542460"/>
              <a:ext cx="463674" cy="1239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60B2CCF9-7FBB-EB49-9BF3-CFE052378DB3}"/>
                </a:ext>
              </a:extLst>
            </p:cNvPr>
            <p:cNvCxnSpPr>
              <a:cxnSpLocks/>
            </p:cNvCxnSpPr>
            <p:nvPr/>
          </p:nvCxnSpPr>
          <p:spPr>
            <a:xfrm flipH="1" flipV="1">
              <a:off x="6814697" y="3196191"/>
              <a:ext cx="643514" cy="145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F5AB2FF7-2FB7-E24A-9C38-598523278059}"/>
                </a:ext>
              </a:extLst>
            </p:cNvPr>
            <p:cNvCxnSpPr>
              <a:cxnSpLocks/>
              <a:stCxn id="281" idx="0"/>
            </p:cNvCxnSpPr>
            <p:nvPr/>
          </p:nvCxnSpPr>
          <p:spPr>
            <a:xfrm flipH="1" flipV="1">
              <a:off x="6730554" y="3415671"/>
              <a:ext cx="728290" cy="123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A0880C7-A15A-534A-90E6-FBF859429BDA}"/>
                </a:ext>
              </a:extLst>
            </p:cNvPr>
            <p:cNvCxnSpPr>
              <a:cxnSpLocks/>
              <a:stCxn id="281" idx="0"/>
            </p:cNvCxnSpPr>
            <p:nvPr/>
          </p:nvCxnSpPr>
          <p:spPr>
            <a:xfrm flipH="1" flipV="1">
              <a:off x="6653472" y="3638681"/>
              <a:ext cx="805372" cy="1015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3E017690-EC6F-FB4F-A1FF-CAE71BABDE52}"/>
                </a:ext>
              </a:extLst>
            </p:cNvPr>
            <p:cNvCxnSpPr>
              <a:cxnSpLocks/>
              <a:stCxn id="281" idx="0"/>
            </p:cNvCxnSpPr>
            <p:nvPr/>
          </p:nvCxnSpPr>
          <p:spPr>
            <a:xfrm flipH="1" flipV="1">
              <a:off x="6569330" y="3858161"/>
              <a:ext cx="889514" cy="795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8412F5B1-1BE1-734A-B9C4-7E61DAACE56E}"/>
                </a:ext>
              </a:extLst>
            </p:cNvPr>
            <p:cNvCxnSpPr>
              <a:cxnSpLocks/>
              <a:stCxn id="281" idx="0"/>
            </p:cNvCxnSpPr>
            <p:nvPr/>
          </p:nvCxnSpPr>
          <p:spPr>
            <a:xfrm flipH="1" flipV="1">
              <a:off x="6478128" y="4074111"/>
              <a:ext cx="980716" cy="579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B2D8881F-1594-4149-9DD1-52BC68531279}"/>
                </a:ext>
              </a:extLst>
            </p:cNvPr>
            <p:cNvCxnSpPr>
              <a:cxnSpLocks/>
              <a:stCxn id="281" idx="0"/>
            </p:cNvCxnSpPr>
            <p:nvPr/>
          </p:nvCxnSpPr>
          <p:spPr>
            <a:xfrm flipH="1" flipV="1">
              <a:off x="6390458" y="4290061"/>
              <a:ext cx="1068386" cy="363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FB912C47-FFD4-2740-8D44-D2C1F2E1EFA0}"/>
                </a:ext>
              </a:extLst>
            </p:cNvPr>
            <p:cNvCxnSpPr>
              <a:cxnSpLocks/>
              <a:stCxn id="281" idx="0"/>
            </p:cNvCxnSpPr>
            <p:nvPr/>
          </p:nvCxnSpPr>
          <p:spPr>
            <a:xfrm flipH="1" flipV="1">
              <a:off x="6299258" y="4509543"/>
              <a:ext cx="1159586" cy="14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F4EF984-B0C2-4946-A8C1-37C7146F8BC5}"/>
                </a:ext>
              </a:extLst>
            </p:cNvPr>
            <p:cNvCxnSpPr>
              <a:cxnSpLocks/>
            </p:cNvCxnSpPr>
            <p:nvPr/>
          </p:nvCxnSpPr>
          <p:spPr>
            <a:xfrm flipH="1">
              <a:off x="6218650" y="4657807"/>
              <a:ext cx="1228969" cy="78279"/>
            </a:xfrm>
            <a:prstGeom prst="line">
              <a:avLst/>
            </a:prstGeom>
          </p:spPr>
          <p:style>
            <a:lnRef idx="1">
              <a:schemeClr val="accent1"/>
            </a:lnRef>
            <a:fillRef idx="0">
              <a:schemeClr val="accent1"/>
            </a:fillRef>
            <a:effectRef idx="0">
              <a:schemeClr val="accent1"/>
            </a:effectRef>
            <a:fontRef idx="minor">
              <a:schemeClr val="tx1"/>
            </a:fontRef>
          </p:style>
        </p:cxnSp>
        <p:grpSp>
          <p:nvGrpSpPr>
            <p:cNvPr id="322" name="Group 118">
              <a:extLst>
                <a:ext uri="{FF2B5EF4-FFF2-40B4-BE49-F238E27FC236}">
                  <a16:creationId xmlns:a16="http://schemas.microsoft.com/office/drawing/2014/main" id="{8531BEC6-8E48-1745-9FD6-6DA75DC1C20E}"/>
                </a:ext>
              </a:extLst>
            </p:cNvPr>
            <p:cNvGrpSpPr>
              <a:grpSpLocks/>
            </p:cNvGrpSpPr>
            <p:nvPr/>
          </p:nvGrpSpPr>
          <p:grpSpPr bwMode="auto">
            <a:xfrm>
              <a:off x="2502527" y="4777410"/>
              <a:ext cx="977484" cy="193795"/>
              <a:chOff x="876" y="2800"/>
              <a:chExt cx="642" cy="175"/>
            </a:xfrm>
          </p:grpSpPr>
          <p:sp>
            <p:nvSpPr>
              <p:cNvPr id="323" name="Rectangle 119">
                <a:extLst>
                  <a:ext uri="{FF2B5EF4-FFF2-40B4-BE49-F238E27FC236}">
                    <a16:creationId xmlns:a16="http://schemas.microsoft.com/office/drawing/2014/main" id="{AD85F25B-088A-FF43-8996-713EAF236AE2}"/>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4" name="Rectangle 120">
                <a:extLst>
                  <a:ext uri="{FF2B5EF4-FFF2-40B4-BE49-F238E27FC236}">
                    <a16:creationId xmlns:a16="http://schemas.microsoft.com/office/drawing/2014/main" id="{881293D1-125C-CE4E-BDAC-ED5BE197B355}"/>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5" name="Rectangle 121">
                <a:extLst>
                  <a:ext uri="{FF2B5EF4-FFF2-40B4-BE49-F238E27FC236}">
                    <a16:creationId xmlns:a16="http://schemas.microsoft.com/office/drawing/2014/main" id="{512AFAA5-EC34-A742-993A-F06E45DCEA02}"/>
                  </a:ext>
                </a:extLst>
              </p:cNvPr>
              <p:cNvSpPr>
                <a:spLocks noChangeArrowheads="1"/>
              </p:cNvSpPr>
              <p:nvPr/>
            </p:nvSpPr>
            <p:spPr bwMode="auto">
              <a:xfrm>
                <a:off x="1117" y="2821"/>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6" name="Rectangle 122">
                <a:extLst>
                  <a:ext uri="{FF2B5EF4-FFF2-40B4-BE49-F238E27FC236}">
                    <a16:creationId xmlns:a16="http://schemas.microsoft.com/office/drawing/2014/main" id="{E5A9B695-D6BC-E646-8F7D-BABEDDBA0EDA}"/>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7" name="Line 123">
                <a:extLst>
                  <a:ext uri="{FF2B5EF4-FFF2-40B4-BE49-F238E27FC236}">
                    <a16:creationId xmlns:a16="http://schemas.microsoft.com/office/drawing/2014/main" id="{E65D8F28-EA0F-2244-AA7B-70C137E80EAC}"/>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 name="Group 35">
              <a:extLst>
                <a:ext uri="{FF2B5EF4-FFF2-40B4-BE49-F238E27FC236}">
                  <a16:creationId xmlns:a16="http://schemas.microsoft.com/office/drawing/2014/main" id="{2810B165-77EB-1340-AB6E-272C262E9452}"/>
                </a:ext>
              </a:extLst>
            </p:cNvPr>
            <p:cNvGrpSpPr/>
            <p:nvPr/>
          </p:nvGrpSpPr>
          <p:grpSpPr>
            <a:xfrm>
              <a:off x="3507269" y="2955235"/>
              <a:ext cx="216590" cy="413440"/>
              <a:chOff x="3507269" y="2955235"/>
              <a:chExt cx="216590" cy="413440"/>
            </a:xfrm>
          </p:grpSpPr>
          <p:sp>
            <p:nvSpPr>
              <p:cNvPr id="33" name="Oval 32">
                <a:extLst>
                  <a:ext uri="{FF2B5EF4-FFF2-40B4-BE49-F238E27FC236}">
                    <a16:creationId xmlns:a16="http://schemas.microsoft.com/office/drawing/2014/main" id="{CC1FC9A4-61A1-B14D-939C-A6CF2C62ABA5}"/>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0" name="Oval 339">
                <a:extLst>
                  <a:ext uri="{FF2B5EF4-FFF2-40B4-BE49-F238E27FC236}">
                    <a16:creationId xmlns:a16="http://schemas.microsoft.com/office/drawing/2014/main" id="{AC8158DD-C79C-C24C-AD83-DDBAB99ED80C}"/>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1" name="Oval 340">
                <a:extLst>
                  <a:ext uri="{FF2B5EF4-FFF2-40B4-BE49-F238E27FC236}">
                    <a16:creationId xmlns:a16="http://schemas.microsoft.com/office/drawing/2014/main" id="{8FF7AB88-E320-7840-9DA7-5197F446D998}"/>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42" name="Group 341">
              <a:extLst>
                <a:ext uri="{FF2B5EF4-FFF2-40B4-BE49-F238E27FC236}">
                  <a16:creationId xmlns:a16="http://schemas.microsoft.com/office/drawing/2014/main" id="{799C3A75-BFC9-2E48-85C8-5B7EC7CCDAB9}"/>
                </a:ext>
              </a:extLst>
            </p:cNvPr>
            <p:cNvGrpSpPr/>
            <p:nvPr/>
          </p:nvGrpSpPr>
          <p:grpSpPr>
            <a:xfrm>
              <a:off x="3177069" y="3850585"/>
              <a:ext cx="216590" cy="413440"/>
              <a:chOff x="3507269" y="2955235"/>
              <a:chExt cx="216590" cy="413440"/>
            </a:xfrm>
          </p:grpSpPr>
          <p:sp>
            <p:nvSpPr>
              <p:cNvPr id="343" name="Oval 342">
                <a:extLst>
                  <a:ext uri="{FF2B5EF4-FFF2-40B4-BE49-F238E27FC236}">
                    <a16:creationId xmlns:a16="http://schemas.microsoft.com/office/drawing/2014/main" id="{72ABB4E7-CCDD-1048-8C9B-331093124F08}"/>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4" name="Oval 343">
                <a:extLst>
                  <a:ext uri="{FF2B5EF4-FFF2-40B4-BE49-F238E27FC236}">
                    <a16:creationId xmlns:a16="http://schemas.microsoft.com/office/drawing/2014/main" id="{788BF5C4-FCBC-234C-A3AA-4A94BEC19621}"/>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5" name="Oval 344">
                <a:extLst>
                  <a:ext uri="{FF2B5EF4-FFF2-40B4-BE49-F238E27FC236}">
                    <a16:creationId xmlns:a16="http://schemas.microsoft.com/office/drawing/2014/main" id="{81E03BF8-40AA-A14E-A442-E2FE179942C4}"/>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46" name="Group 118">
              <a:extLst>
                <a:ext uri="{FF2B5EF4-FFF2-40B4-BE49-F238E27FC236}">
                  <a16:creationId xmlns:a16="http://schemas.microsoft.com/office/drawing/2014/main" id="{09A94EFC-0C6E-AB46-BB6D-B8EDD8753E87}"/>
                </a:ext>
              </a:extLst>
            </p:cNvPr>
            <p:cNvGrpSpPr>
              <a:grpSpLocks/>
            </p:cNvGrpSpPr>
            <p:nvPr/>
          </p:nvGrpSpPr>
          <p:grpSpPr bwMode="auto">
            <a:xfrm>
              <a:off x="3399128" y="2453587"/>
              <a:ext cx="977484" cy="193795"/>
              <a:chOff x="876" y="2800"/>
              <a:chExt cx="642" cy="175"/>
            </a:xfrm>
          </p:grpSpPr>
          <p:sp>
            <p:nvSpPr>
              <p:cNvPr id="347" name="Rectangle 119">
                <a:extLst>
                  <a:ext uri="{FF2B5EF4-FFF2-40B4-BE49-F238E27FC236}">
                    <a16:creationId xmlns:a16="http://schemas.microsoft.com/office/drawing/2014/main" id="{95557478-C808-0A49-99F3-AB762999C6DA}"/>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8" name="Rectangle 120">
                <a:extLst>
                  <a:ext uri="{FF2B5EF4-FFF2-40B4-BE49-F238E27FC236}">
                    <a16:creationId xmlns:a16="http://schemas.microsoft.com/office/drawing/2014/main" id="{57DD8E6C-AE44-C246-A617-6D3940612041}"/>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9" name="Rectangle 121">
                <a:extLst>
                  <a:ext uri="{FF2B5EF4-FFF2-40B4-BE49-F238E27FC236}">
                    <a16:creationId xmlns:a16="http://schemas.microsoft.com/office/drawing/2014/main" id="{EC25F33B-A2F2-E441-9E7F-31DC2E7A8A2A}"/>
                  </a:ext>
                </a:extLst>
              </p:cNvPr>
              <p:cNvSpPr>
                <a:spLocks noChangeArrowheads="1"/>
              </p:cNvSpPr>
              <p:nvPr/>
            </p:nvSpPr>
            <p:spPr bwMode="auto">
              <a:xfrm>
                <a:off x="1117" y="2821"/>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22">
                <a:extLst>
                  <a:ext uri="{FF2B5EF4-FFF2-40B4-BE49-F238E27FC236}">
                    <a16:creationId xmlns:a16="http://schemas.microsoft.com/office/drawing/2014/main" id="{43EDE764-1035-AE47-96B5-71878F878CA1}"/>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Line 123">
                <a:extLst>
                  <a:ext uri="{FF2B5EF4-FFF2-40B4-BE49-F238E27FC236}">
                    <a16:creationId xmlns:a16="http://schemas.microsoft.com/office/drawing/2014/main" id="{6F7EBE29-77D5-1443-A62A-0BCECCF4B62B}"/>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52" name="Group 351">
              <a:extLst>
                <a:ext uri="{FF2B5EF4-FFF2-40B4-BE49-F238E27FC236}">
                  <a16:creationId xmlns:a16="http://schemas.microsoft.com/office/drawing/2014/main" id="{190EAB13-BC95-254B-8BB7-4ECCA50E13F0}"/>
                </a:ext>
              </a:extLst>
            </p:cNvPr>
            <p:cNvGrpSpPr/>
            <p:nvPr/>
          </p:nvGrpSpPr>
          <p:grpSpPr>
            <a:xfrm>
              <a:off x="8205165" y="3160644"/>
              <a:ext cx="216590" cy="413440"/>
              <a:chOff x="3507269" y="2955235"/>
              <a:chExt cx="216590" cy="413440"/>
            </a:xfrm>
          </p:grpSpPr>
          <p:sp>
            <p:nvSpPr>
              <p:cNvPr id="353" name="Oval 352">
                <a:extLst>
                  <a:ext uri="{FF2B5EF4-FFF2-40B4-BE49-F238E27FC236}">
                    <a16:creationId xmlns:a16="http://schemas.microsoft.com/office/drawing/2014/main" id="{804BF0A2-3072-234A-8050-8FB74487C8DA}"/>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4" name="Oval 353">
                <a:extLst>
                  <a:ext uri="{FF2B5EF4-FFF2-40B4-BE49-F238E27FC236}">
                    <a16:creationId xmlns:a16="http://schemas.microsoft.com/office/drawing/2014/main" id="{C413300F-0BEB-F24C-821D-DC72C49D43A3}"/>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5" name="Oval 354">
                <a:extLst>
                  <a:ext uri="{FF2B5EF4-FFF2-40B4-BE49-F238E27FC236}">
                    <a16:creationId xmlns:a16="http://schemas.microsoft.com/office/drawing/2014/main" id="{31EB8237-FBF1-B04A-AB23-73699C8FBA07}"/>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56" name="Group 355">
              <a:extLst>
                <a:ext uri="{FF2B5EF4-FFF2-40B4-BE49-F238E27FC236}">
                  <a16:creationId xmlns:a16="http://schemas.microsoft.com/office/drawing/2014/main" id="{96152ADC-604E-D743-A986-EE1E09F3192C}"/>
                </a:ext>
              </a:extLst>
            </p:cNvPr>
            <p:cNvGrpSpPr/>
            <p:nvPr/>
          </p:nvGrpSpPr>
          <p:grpSpPr>
            <a:xfrm>
              <a:off x="7874965" y="4055994"/>
              <a:ext cx="216590" cy="413440"/>
              <a:chOff x="3507269" y="2955235"/>
              <a:chExt cx="216590" cy="413440"/>
            </a:xfrm>
          </p:grpSpPr>
          <p:sp>
            <p:nvSpPr>
              <p:cNvPr id="357" name="Oval 356">
                <a:extLst>
                  <a:ext uri="{FF2B5EF4-FFF2-40B4-BE49-F238E27FC236}">
                    <a16:creationId xmlns:a16="http://schemas.microsoft.com/office/drawing/2014/main" id="{AD2413A3-D610-3A44-A8C9-D33C8445F06C}"/>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8" name="Oval 357">
                <a:extLst>
                  <a:ext uri="{FF2B5EF4-FFF2-40B4-BE49-F238E27FC236}">
                    <a16:creationId xmlns:a16="http://schemas.microsoft.com/office/drawing/2014/main" id="{A236988D-798F-384E-8DDE-1AC0A77B3151}"/>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9" name="Oval 358">
                <a:extLst>
                  <a:ext uri="{FF2B5EF4-FFF2-40B4-BE49-F238E27FC236}">
                    <a16:creationId xmlns:a16="http://schemas.microsoft.com/office/drawing/2014/main" id="{C4C673DD-75A7-5844-A4F5-64B9BEA27A98}"/>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66" name="Group 148">
              <a:extLst>
                <a:ext uri="{FF2B5EF4-FFF2-40B4-BE49-F238E27FC236}">
                  <a16:creationId xmlns:a16="http://schemas.microsoft.com/office/drawing/2014/main" id="{F021FAE4-32E0-2144-BFDD-D6EFA8B276AE}"/>
                </a:ext>
              </a:extLst>
            </p:cNvPr>
            <p:cNvGrpSpPr>
              <a:grpSpLocks/>
            </p:cNvGrpSpPr>
            <p:nvPr/>
          </p:nvGrpSpPr>
          <p:grpSpPr bwMode="auto">
            <a:xfrm>
              <a:off x="8207592" y="2673589"/>
              <a:ext cx="799405" cy="236966"/>
              <a:chOff x="453" y="3465"/>
              <a:chExt cx="561" cy="136"/>
            </a:xfrm>
          </p:grpSpPr>
          <p:sp>
            <p:nvSpPr>
              <p:cNvPr id="367" name="Rectangle 149">
                <a:extLst>
                  <a:ext uri="{FF2B5EF4-FFF2-40B4-BE49-F238E27FC236}">
                    <a16:creationId xmlns:a16="http://schemas.microsoft.com/office/drawing/2014/main" id="{93B37654-0763-114F-AA2F-3A9E07388149}"/>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8" name="Rectangle 150">
                <a:extLst>
                  <a:ext uri="{FF2B5EF4-FFF2-40B4-BE49-F238E27FC236}">
                    <a16:creationId xmlns:a16="http://schemas.microsoft.com/office/drawing/2014/main" id="{AABF2D8B-7487-0742-BA35-023E04B67A8C}"/>
                  </a:ext>
                </a:extLst>
              </p:cNvPr>
              <p:cNvSpPr>
                <a:spLocks noChangeArrowheads="1"/>
              </p:cNvSpPr>
              <p:nvPr/>
            </p:nvSpPr>
            <p:spPr bwMode="auto">
              <a:xfrm>
                <a:off x="769" y="3504"/>
                <a:ext cx="132" cy="61"/>
              </a:xfrm>
              <a:prstGeom prst="rect">
                <a:avLst/>
              </a:prstGeom>
              <a:solidFill>
                <a:srgbClr val="FFFFFF"/>
              </a:solidFill>
              <a:ln w="158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9" name="Rectangle 151">
                <a:extLst>
                  <a:ext uri="{FF2B5EF4-FFF2-40B4-BE49-F238E27FC236}">
                    <a16:creationId xmlns:a16="http://schemas.microsoft.com/office/drawing/2014/main" id="{D6D3CB67-9339-734B-AB0F-9E44535D56A1}"/>
                  </a:ext>
                </a:extLst>
              </p:cNvPr>
              <p:cNvSpPr>
                <a:spLocks noChangeArrowheads="1"/>
              </p:cNvSpPr>
              <p:nvPr/>
            </p:nvSpPr>
            <p:spPr bwMode="auto">
              <a:xfrm>
                <a:off x="642" y="3481"/>
                <a:ext cx="108" cy="104"/>
              </a:xfrm>
              <a:prstGeom prst="rect">
                <a:avLst/>
              </a:prstGeom>
              <a:solidFill>
                <a:srgbClr val="FFFFFF"/>
              </a:solidFill>
              <a:ln w="158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0" name="Rectangle 152">
                <a:extLst>
                  <a:ext uri="{FF2B5EF4-FFF2-40B4-BE49-F238E27FC236}">
                    <a16:creationId xmlns:a16="http://schemas.microsoft.com/office/drawing/2014/main" id="{D8AB43B3-3B77-B646-A401-FABAFFFA1642}"/>
                  </a:ext>
                </a:extLst>
              </p:cNvPr>
              <p:cNvSpPr>
                <a:spLocks noChangeArrowheads="1"/>
              </p:cNvSpPr>
              <p:nvPr/>
            </p:nvSpPr>
            <p:spPr bwMode="auto">
              <a:xfrm>
                <a:off x="515" y="3478"/>
                <a:ext cx="108" cy="105"/>
              </a:xfrm>
              <a:prstGeom prst="rect">
                <a:avLst/>
              </a:prstGeom>
              <a:solidFill>
                <a:srgbClr val="FFFFFF"/>
              </a:solidFill>
              <a:ln w="158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1" name="Line 153">
                <a:extLst>
                  <a:ext uri="{FF2B5EF4-FFF2-40B4-BE49-F238E27FC236}">
                    <a16:creationId xmlns:a16="http://schemas.microsoft.com/office/drawing/2014/main" id="{E6B2B676-EED8-CB4D-921C-F264E4A9D76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72" name="Content Placeholder 2">
            <a:extLst>
              <a:ext uri="{FF2B5EF4-FFF2-40B4-BE49-F238E27FC236}">
                <a16:creationId xmlns:a16="http://schemas.microsoft.com/office/drawing/2014/main" id="{79568C0E-EF16-3C4B-8D37-DECD1B4863BB}"/>
              </a:ext>
            </a:extLst>
          </p:cNvPr>
          <p:cNvSpPr txBox="1">
            <a:spLocks/>
          </p:cNvSpPr>
          <p:nvPr/>
        </p:nvSpPr>
        <p:spPr>
          <a:xfrm>
            <a:off x="942537" y="2612461"/>
            <a:ext cx="4009292" cy="356817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Cisco CRS router:</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basic unit: 8 switching planes</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each plane: 3-stage interconnection network</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up to 100’s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Tbps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switching capacity</a:t>
            </a:r>
          </a:p>
        </p:txBody>
      </p:sp>
      <p:pic>
        <p:nvPicPr>
          <p:cNvPr id="4" name="Picture 3">
            <a:extLst>
              <a:ext uri="{FF2B5EF4-FFF2-40B4-BE49-F238E27FC236}">
                <a16:creationId xmlns:a16="http://schemas.microsoft.com/office/drawing/2014/main" id="{6FF52103-AEE1-3D43-8707-045D602860C7}"/>
              </a:ext>
            </a:extLst>
          </p:cNvPr>
          <p:cNvPicPr>
            <a:picLocks noChangeAspect="1"/>
          </p:cNvPicPr>
          <p:nvPr/>
        </p:nvPicPr>
        <p:blipFill>
          <a:blip r:embed="rId3"/>
          <a:stretch>
            <a:fillRect/>
          </a:stretch>
        </p:blipFill>
        <p:spPr>
          <a:xfrm>
            <a:off x="8036909" y="4890993"/>
            <a:ext cx="937683" cy="733606"/>
          </a:xfrm>
          <a:prstGeom prst="rect">
            <a:avLst/>
          </a:prstGeom>
        </p:spPr>
      </p:pic>
      <p:sp>
        <p:nvSpPr>
          <p:cNvPr id="223" name="Slide Number Placeholder 4">
            <a:extLst>
              <a:ext uri="{FF2B5EF4-FFF2-40B4-BE49-F238E27FC236}">
                <a16:creationId xmlns:a16="http://schemas.microsoft.com/office/drawing/2014/main" id="{E7A4998C-0527-1B40-A7CD-C664065D210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28</a:t>
            </a:fld>
            <a:endParaRPr lang="en-US" dirty="0"/>
          </a:p>
        </p:txBody>
      </p:sp>
    </p:spTree>
    <p:extLst>
      <p:ext uri="{BB962C8B-B14F-4D97-AF65-F5344CB8AC3E}">
        <p14:creationId xmlns:p14="http://schemas.microsoft.com/office/powerpoint/2010/main" val="4158943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2"/>
                                        </p:tgtEl>
                                        <p:attrNameLst>
                                          <p:attrName>style.visibility</p:attrName>
                                        </p:attrNameLst>
                                      </p:cBhvr>
                                      <p:to>
                                        <p:strVal val="visible"/>
                                      </p:to>
                                    </p:set>
                                    <p:animEffect transition="in" filter="dissolve">
                                      <p:cBhvr>
                                        <p:cTn id="7" dur="500"/>
                                        <p:tgtEl>
                                          <p:spTgt spid="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852267" y="1386402"/>
            <a:ext cx="10515600" cy="1356798"/>
          </a:xfrm>
        </p:spPr>
        <p:txBody>
          <a:bodyPr/>
          <a:lstStyle/>
          <a:p>
            <a:r>
              <a:rPr lang="en-US" altLang="en-US" dirty="0">
                <a:ea typeface="ＭＳ Ｐゴシック" panose="020B0600070205080204" pitchFamily="34" charset="-128"/>
                <a:cs typeface="ＭＳ Ｐゴシック" panose="020B0600070205080204" pitchFamily="34" charset="-128"/>
              </a:rPr>
              <a:t>If switch fabric slower than input ports combined -&gt; queueing may occur at input queues </a:t>
            </a:r>
          </a:p>
          <a:p>
            <a:pPr lvl="1"/>
            <a:r>
              <a:rPr lang="en-US" altLang="en-US" sz="2800" dirty="0">
                <a:ea typeface="ＭＳ Ｐゴシック" panose="020B0600070205080204" pitchFamily="34" charset="-128"/>
              </a:rPr>
              <a:t>queueing delay and loss due to input buffer overflow!</a:t>
            </a:r>
          </a:p>
          <a:p>
            <a:endParaRPr lang="en-US" dirty="0"/>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Input port queuing</a:t>
            </a:r>
            <a:endParaRPr lang="en-US" dirty="0"/>
          </a:p>
        </p:txBody>
      </p:sp>
      <p:sp>
        <p:nvSpPr>
          <p:cNvPr id="104" name="Text Box 62">
            <a:extLst>
              <a:ext uri="{FF2B5EF4-FFF2-40B4-BE49-F238E27FC236}">
                <a16:creationId xmlns:a16="http://schemas.microsoft.com/office/drawing/2014/main" id="{A61D6C7D-A6A0-2949-A958-E9C2A14B38D6}"/>
              </a:ext>
            </a:extLst>
          </p:cNvPr>
          <p:cNvSpPr txBox="1">
            <a:spLocks noChangeArrowheads="1"/>
          </p:cNvSpPr>
          <p:nvPr/>
        </p:nvSpPr>
        <p:spPr bwMode="auto">
          <a:xfrm>
            <a:off x="1800666" y="5728188"/>
            <a:ext cx="445945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output port contention: only one red datagram can be transferred. lower red packet is </a:t>
            </a:r>
            <a:r>
              <a:rPr kumimoji="0" lang="en-US" altLang="en-US" sz="20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blocked</a:t>
            </a:r>
          </a:p>
        </p:txBody>
      </p:sp>
      <p:grpSp>
        <p:nvGrpSpPr>
          <p:cNvPr id="141" name="Group 140">
            <a:extLst>
              <a:ext uri="{FF2B5EF4-FFF2-40B4-BE49-F238E27FC236}">
                <a16:creationId xmlns:a16="http://schemas.microsoft.com/office/drawing/2014/main" id="{A8B7A346-0262-A945-984D-C0F97E764874}"/>
              </a:ext>
            </a:extLst>
          </p:cNvPr>
          <p:cNvGrpSpPr/>
          <p:nvPr/>
        </p:nvGrpSpPr>
        <p:grpSpPr>
          <a:xfrm>
            <a:off x="2528548" y="3841801"/>
            <a:ext cx="3027362" cy="1817687"/>
            <a:chOff x="2908374" y="3743325"/>
            <a:chExt cx="3027362" cy="1817687"/>
          </a:xfrm>
        </p:grpSpPr>
        <p:grpSp>
          <p:nvGrpSpPr>
            <p:cNvPr id="73" name="Group 7">
              <a:extLst>
                <a:ext uri="{FF2B5EF4-FFF2-40B4-BE49-F238E27FC236}">
                  <a16:creationId xmlns:a16="http://schemas.microsoft.com/office/drawing/2014/main" id="{D164F740-85C3-9A46-A495-5762FFD54497}"/>
                </a:ext>
              </a:extLst>
            </p:cNvPr>
            <p:cNvGrpSpPr>
              <a:grpSpLocks/>
            </p:cNvGrpSpPr>
            <p:nvPr/>
          </p:nvGrpSpPr>
          <p:grpSpPr bwMode="auto">
            <a:xfrm>
              <a:off x="2908374" y="3751262"/>
              <a:ext cx="3027362" cy="1809750"/>
              <a:chOff x="523" y="976"/>
              <a:chExt cx="2099" cy="1356"/>
            </a:xfrm>
          </p:grpSpPr>
          <p:sp>
            <p:nvSpPr>
              <p:cNvPr id="74" name="Rectangle 8">
                <a:extLst>
                  <a:ext uri="{FF2B5EF4-FFF2-40B4-BE49-F238E27FC236}">
                    <a16:creationId xmlns:a16="http://schemas.microsoft.com/office/drawing/2014/main" id="{3D3FDDE5-E1D2-4741-B9DB-0E91DB81EADF}"/>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75" name="Group 9">
                <a:extLst>
                  <a:ext uri="{FF2B5EF4-FFF2-40B4-BE49-F238E27FC236}">
                    <a16:creationId xmlns:a16="http://schemas.microsoft.com/office/drawing/2014/main" id="{E04796AD-83ED-2C40-B3DD-6EE81FAF767E}"/>
                  </a:ext>
                </a:extLst>
              </p:cNvPr>
              <p:cNvGrpSpPr>
                <a:grpSpLocks/>
              </p:cNvGrpSpPr>
              <p:nvPr/>
            </p:nvGrpSpPr>
            <p:grpSpPr bwMode="auto">
              <a:xfrm>
                <a:off x="804" y="997"/>
                <a:ext cx="249" cy="1295"/>
                <a:chOff x="748" y="997"/>
                <a:chExt cx="249" cy="1295"/>
              </a:xfrm>
            </p:grpSpPr>
            <p:sp>
              <p:nvSpPr>
                <p:cNvPr id="94" name="Rectangle 10">
                  <a:extLst>
                    <a:ext uri="{FF2B5EF4-FFF2-40B4-BE49-F238E27FC236}">
                      <a16:creationId xmlns:a16="http://schemas.microsoft.com/office/drawing/2014/main" id="{43ED5184-D575-0248-A3F3-81B5349D9771}"/>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Rectangle 11">
                  <a:extLst>
                    <a:ext uri="{FF2B5EF4-FFF2-40B4-BE49-F238E27FC236}">
                      <a16:creationId xmlns:a16="http://schemas.microsoft.com/office/drawing/2014/main" id="{2FA9BAD8-AE3E-DB45-B0FD-7FDA2BE93B67}"/>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Rectangle 12">
                  <a:extLst>
                    <a:ext uri="{FF2B5EF4-FFF2-40B4-BE49-F238E27FC236}">
                      <a16:creationId xmlns:a16="http://schemas.microsoft.com/office/drawing/2014/main" id="{9F580657-7B0A-D44A-A81D-E4A1D6379EDD}"/>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6" name="Group 13">
                <a:extLst>
                  <a:ext uri="{FF2B5EF4-FFF2-40B4-BE49-F238E27FC236}">
                    <a16:creationId xmlns:a16="http://schemas.microsoft.com/office/drawing/2014/main" id="{056EE82A-FAB8-7249-BC14-6FFA66DA07F7}"/>
                  </a:ext>
                </a:extLst>
              </p:cNvPr>
              <p:cNvGrpSpPr>
                <a:grpSpLocks/>
              </p:cNvGrpSpPr>
              <p:nvPr/>
            </p:nvGrpSpPr>
            <p:grpSpPr bwMode="auto">
              <a:xfrm>
                <a:off x="2109" y="1002"/>
                <a:ext cx="249" cy="1295"/>
                <a:chOff x="748" y="997"/>
                <a:chExt cx="249" cy="1295"/>
              </a:xfrm>
            </p:grpSpPr>
            <p:sp>
              <p:nvSpPr>
                <p:cNvPr id="91" name="Rectangle 14">
                  <a:extLst>
                    <a:ext uri="{FF2B5EF4-FFF2-40B4-BE49-F238E27FC236}">
                      <a16:creationId xmlns:a16="http://schemas.microsoft.com/office/drawing/2014/main" id="{E5CA9310-6AD6-2146-9776-7012072315DB}"/>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5">
                  <a:extLst>
                    <a:ext uri="{FF2B5EF4-FFF2-40B4-BE49-F238E27FC236}">
                      <a16:creationId xmlns:a16="http://schemas.microsoft.com/office/drawing/2014/main" id="{8D066A34-9935-0949-9FF4-6C93094CBF75}"/>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3" name="Rectangle 16">
                  <a:extLst>
                    <a:ext uri="{FF2B5EF4-FFF2-40B4-BE49-F238E27FC236}">
                      <a16:creationId xmlns:a16="http://schemas.microsoft.com/office/drawing/2014/main" id="{AEE24D80-D9B2-5E43-BE37-0732E26D5A01}"/>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77" name="Line 17">
                <a:extLst>
                  <a:ext uri="{FF2B5EF4-FFF2-40B4-BE49-F238E27FC236}">
                    <a16:creationId xmlns:a16="http://schemas.microsoft.com/office/drawing/2014/main" id="{E7EAA4E2-487B-894A-934C-8BED5D29A04B}"/>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Line 18">
                <a:extLst>
                  <a:ext uri="{FF2B5EF4-FFF2-40B4-BE49-F238E27FC236}">
                    <a16:creationId xmlns:a16="http://schemas.microsoft.com/office/drawing/2014/main" id="{F056DF5E-0636-A74F-AFC5-06DA708CC8F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9" name="Line 19">
                <a:extLst>
                  <a:ext uri="{FF2B5EF4-FFF2-40B4-BE49-F238E27FC236}">
                    <a16:creationId xmlns:a16="http://schemas.microsoft.com/office/drawing/2014/main" id="{1A5F3287-940C-9740-86D0-1AB977CAFF9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0" name="Line 20">
                <a:extLst>
                  <a:ext uri="{FF2B5EF4-FFF2-40B4-BE49-F238E27FC236}">
                    <a16:creationId xmlns:a16="http://schemas.microsoft.com/office/drawing/2014/main" id="{F520F608-8F8B-EE4D-AB7D-4587DC70B484}"/>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1" name="Line 21">
                <a:extLst>
                  <a:ext uri="{FF2B5EF4-FFF2-40B4-BE49-F238E27FC236}">
                    <a16:creationId xmlns:a16="http://schemas.microsoft.com/office/drawing/2014/main" id="{5D5075D4-1165-4C4C-AF51-B90ABAD1F9B4}"/>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 name="Line 22">
                <a:extLst>
                  <a:ext uri="{FF2B5EF4-FFF2-40B4-BE49-F238E27FC236}">
                    <a16:creationId xmlns:a16="http://schemas.microsoft.com/office/drawing/2014/main" id="{C10787ED-2529-B644-9C51-F8157D8A6B97}"/>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 name="Group 23">
                <a:extLst>
                  <a:ext uri="{FF2B5EF4-FFF2-40B4-BE49-F238E27FC236}">
                    <a16:creationId xmlns:a16="http://schemas.microsoft.com/office/drawing/2014/main" id="{971E0D16-1F7C-F048-8258-EDA2CB10DD1F}"/>
                  </a:ext>
                </a:extLst>
              </p:cNvPr>
              <p:cNvGrpSpPr>
                <a:grpSpLocks/>
              </p:cNvGrpSpPr>
              <p:nvPr/>
            </p:nvGrpSpPr>
            <p:grpSpPr bwMode="auto">
              <a:xfrm>
                <a:off x="523" y="1169"/>
                <a:ext cx="288" cy="939"/>
                <a:chOff x="-60" y="1148"/>
                <a:chExt cx="168" cy="939"/>
              </a:xfrm>
            </p:grpSpPr>
            <p:sp>
              <p:nvSpPr>
                <p:cNvPr id="88" name="Line 24">
                  <a:extLst>
                    <a:ext uri="{FF2B5EF4-FFF2-40B4-BE49-F238E27FC236}">
                      <a16:creationId xmlns:a16="http://schemas.microsoft.com/office/drawing/2014/main" id="{A7F9F178-4046-3247-B2E2-AE134DC9BBA2}"/>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9" name="Line 25">
                  <a:extLst>
                    <a:ext uri="{FF2B5EF4-FFF2-40B4-BE49-F238E27FC236}">
                      <a16:creationId xmlns:a16="http://schemas.microsoft.com/office/drawing/2014/main" id="{C8CD8FEE-FC96-3A43-8409-D693193AE512}"/>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0" name="Line 26">
                  <a:extLst>
                    <a:ext uri="{FF2B5EF4-FFF2-40B4-BE49-F238E27FC236}">
                      <a16:creationId xmlns:a16="http://schemas.microsoft.com/office/drawing/2014/main" id="{4CBECCBD-CFD3-764F-887C-FED5405A0A3E}"/>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4" name="Group 27">
                <a:extLst>
                  <a:ext uri="{FF2B5EF4-FFF2-40B4-BE49-F238E27FC236}">
                    <a16:creationId xmlns:a16="http://schemas.microsoft.com/office/drawing/2014/main" id="{1DA00A78-49E3-534E-A704-59927A764178}"/>
                  </a:ext>
                </a:extLst>
              </p:cNvPr>
              <p:cNvGrpSpPr>
                <a:grpSpLocks/>
              </p:cNvGrpSpPr>
              <p:nvPr/>
            </p:nvGrpSpPr>
            <p:grpSpPr bwMode="auto">
              <a:xfrm>
                <a:off x="2334" y="1173"/>
                <a:ext cx="288" cy="939"/>
                <a:chOff x="-60" y="1148"/>
                <a:chExt cx="168" cy="939"/>
              </a:xfrm>
            </p:grpSpPr>
            <p:sp>
              <p:nvSpPr>
                <p:cNvPr id="85" name="Line 28">
                  <a:extLst>
                    <a:ext uri="{FF2B5EF4-FFF2-40B4-BE49-F238E27FC236}">
                      <a16:creationId xmlns:a16="http://schemas.microsoft.com/office/drawing/2014/main" id="{61838874-A5DC-7947-8DA7-12A88836EA34}"/>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Line 29">
                  <a:extLst>
                    <a:ext uri="{FF2B5EF4-FFF2-40B4-BE49-F238E27FC236}">
                      <a16:creationId xmlns:a16="http://schemas.microsoft.com/office/drawing/2014/main" id="{5372ECE9-A44D-9040-8B03-CA9D88C7D71A}"/>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 name="Line 30">
                  <a:extLst>
                    <a:ext uri="{FF2B5EF4-FFF2-40B4-BE49-F238E27FC236}">
                      <a16:creationId xmlns:a16="http://schemas.microsoft.com/office/drawing/2014/main" id="{FA2DA940-73AA-D447-84F1-95C932F532DC}"/>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97" name="Rectangle 55">
              <a:extLst>
                <a:ext uri="{FF2B5EF4-FFF2-40B4-BE49-F238E27FC236}">
                  <a16:creationId xmlns:a16="http://schemas.microsoft.com/office/drawing/2014/main" id="{DC8735CA-28A8-9844-8915-2B52D5644D3C}"/>
                </a:ext>
              </a:extLst>
            </p:cNvPr>
            <p:cNvSpPr>
              <a:spLocks noChangeArrowheads="1"/>
            </p:cNvSpPr>
            <p:nvPr/>
          </p:nvSpPr>
          <p:spPr bwMode="auto">
            <a:xfrm>
              <a:off x="3360811" y="3748087"/>
              <a:ext cx="252413" cy="130175"/>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Rectangle 56">
              <a:extLst>
                <a:ext uri="{FF2B5EF4-FFF2-40B4-BE49-F238E27FC236}">
                  <a16:creationId xmlns:a16="http://schemas.microsoft.com/office/drawing/2014/main" id="{583B70AF-74AA-594D-B7DD-CD358704562B}"/>
                </a:ext>
              </a:extLst>
            </p:cNvPr>
            <p:cNvSpPr>
              <a:spLocks noChangeArrowheads="1"/>
            </p:cNvSpPr>
            <p:nvPr/>
          </p:nvSpPr>
          <p:spPr bwMode="auto">
            <a:xfrm>
              <a:off x="3346524" y="4479925"/>
              <a:ext cx="252412" cy="13176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9" name="Rectangle 57">
              <a:extLst>
                <a:ext uri="{FF2B5EF4-FFF2-40B4-BE49-F238E27FC236}">
                  <a16:creationId xmlns:a16="http://schemas.microsoft.com/office/drawing/2014/main" id="{7B6BE014-EC1B-4245-8E39-262F9C15550C}"/>
                </a:ext>
              </a:extLst>
            </p:cNvPr>
            <p:cNvSpPr>
              <a:spLocks noChangeArrowheads="1"/>
            </p:cNvSpPr>
            <p:nvPr/>
          </p:nvSpPr>
          <p:spPr bwMode="auto">
            <a:xfrm>
              <a:off x="3344936" y="5114925"/>
              <a:ext cx="252413" cy="130175"/>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Rectangle 58">
              <a:extLst>
                <a:ext uri="{FF2B5EF4-FFF2-40B4-BE49-F238E27FC236}">
                  <a16:creationId xmlns:a16="http://schemas.microsoft.com/office/drawing/2014/main" id="{5727D261-4FAD-9C40-8357-59F2BB7AE5CF}"/>
                </a:ext>
              </a:extLst>
            </p:cNvPr>
            <p:cNvSpPr>
              <a:spLocks noChangeArrowheads="1"/>
            </p:cNvSpPr>
            <p:nvPr/>
          </p:nvSpPr>
          <p:spPr bwMode="auto">
            <a:xfrm>
              <a:off x="3002036" y="3743325"/>
              <a:ext cx="252413" cy="13176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59">
              <a:extLst>
                <a:ext uri="{FF2B5EF4-FFF2-40B4-BE49-F238E27FC236}">
                  <a16:creationId xmlns:a16="http://schemas.microsoft.com/office/drawing/2014/main" id="{1194EC16-CE8F-8D4B-A795-C4A17F3FEE9C}"/>
                </a:ext>
              </a:extLst>
            </p:cNvPr>
            <p:cNvSpPr>
              <a:spLocks noChangeArrowheads="1"/>
            </p:cNvSpPr>
            <p:nvPr/>
          </p:nvSpPr>
          <p:spPr bwMode="auto">
            <a:xfrm>
              <a:off x="2997274" y="5103812"/>
              <a:ext cx="252412" cy="13176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 name="Line 60">
              <a:extLst>
                <a:ext uri="{FF2B5EF4-FFF2-40B4-BE49-F238E27FC236}">
                  <a16:creationId xmlns:a16="http://schemas.microsoft.com/office/drawing/2014/main" id="{67621AA8-BE0E-7F4B-BC70-5D6A01E48F83}"/>
                </a:ext>
              </a:extLst>
            </p:cNvPr>
            <p:cNvSpPr>
              <a:spLocks noChangeShapeType="1"/>
            </p:cNvSpPr>
            <p:nvPr/>
          </p:nvSpPr>
          <p:spPr bwMode="auto">
            <a:xfrm>
              <a:off x="3652911" y="3803650"/>
              <a:ext cx="1479550" cy="1587"/>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Freeform 61">
              <a:extLst>
                <a:ext uri="{FF2B5EF4-FFF2-40B4-BE49-F238E27FC236}">
                  <a16:creationId xmlns:a16="http://schemas.microsoft.com/office/drawing/2014/main" id="{63B03E4B-DC34-6549-9693-9E2101F3E2F9}"/>
                </a:ext>
              </a:extLst>
            </p:cNvPr>
            <p:cNvSpPr>
              <a:spLocks/>
            </p:cNvSpPr>
            <p:nvPr/>
          </p:nvSpPr>
          <p:spPr bwMode="auto">
            <a:xfrm>
              <a:off x="3697361" y="4202112"/>
              <a:ext cx="1395413" cy="979488"/>
            </a:xfrm>
            <a:custGeom>
              <a:avLst/>
              <a:gdLst>
                <a:gd name="T0" fmla="*/ 0 w 967"/>
                <a:gd name="T1" fmla="*/ 2147483647 h 735"/>
                <a:gd name="T2" fmla="*/ 2147483647 w 967"/>
                <a:gd name="T3" fmla="*/ 2147483647 h 735"/>
                <a:gd name="T4" fmla="*/ 214748364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Text Box 64">
              <a:extLst>
                <a:ext uri="{FF2B5EF4-FFF2-40B4-BE49-F238E27FC236}">
                  <a16:creationId xmlns:a16="http://schemas.microsoft.com/office/drawing/2014/main" id="{CB734319-6832-8C4E-B16D-A545895BCBC1}"/>
                </a:ext>
              </a:extLst>
            </p:cNvPr>
            <p:cNvSpPr txBox="1">
              <a:spLocks noChangeArrowheads="1"/>
            </p:cNvSpPr>
            <p:nvPr/>
          </p:nvSpPr>
          <p:spPr bwMode="auto">
            <a:xfrm>
              <a:off x="4046611" y="4548187"/>
              <a:ext cx="7477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06" name="Line 73">
              <a:extLst>
                <a:ext uri="{FF2B5EF4-FFF2-40B4-BE49-F238E27FC236}">
                  <a16:creationId xmlns:a16="http://schemas.microsoft.com/office/drawing/2014/main" id="{5550252A-B930-0747-B713-DACF5B30A867}"/>
                </a:ext>
              </a:extLst>
            </p:cNvPr>
            <p:cNvSpPr>
              <a:spLocks noChangeShapeType="1"/>
            </p:cNvSpPr>
            <p:nvPr/>
          </p:nvSpPr>
          <p:spPr bwMode="auto">
            <a:xfrm>
              <a:off x="3643386" y="4548187"/>
              <a:ext cx="1458913" cy="19050"/>
            </a:xfrm>
            <a:prstGeom prst="line">
              <a:avLst/>
            </a:prstGeom>
            <a:noFill/>
            <a:ln w="28575">
              <a:solidFill>
                <a:srgbClr val="000099"/>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7" name="Group 79">
            <a:extLst>
              <a:ext uri="{FF2B5EF4-FFF2-40B4-BE49-F238E27FC236}">
                <a16:creationId xmlns:a16="http://schemas.microsoft.com/office/drawing/2014/main" id="{C5196E2D-6A1D-9849-8A2B-31C0EF009838}"/>
              </a:ext>
            </a:extLst>
          </p:cNvPr>
          <p:cNvGrpSpPr>
            <a:grpSpLocks/>
          </p:cNvGrpSpPr>
          <p:nvPr/>
        </p:nvGrpSpPr>
        <p:grpSpPr bwMode="auto">
          <a:xfrm>
            <a:off x="7144970" y="3842241"/>
            <a:ext cx="3587750" cy="2570163"/>
            <a:chOff x="2950" y="2025"/>
            <a:chExt cx="2260" cy="1619"/>
          </a:xfrm>
        </p:grpSpPr>
        <p:grpSp>
          <p:nvGrpSpPr>
            <p:cNvPr id="108" name="Group 31">
              <a:extLst>
                <a:ext uri="{FF2B5EF4-FFF2-40B4-BE49-F238E27FC236}">
                  <a16:creationId xmlns:a16="http://schemas.microsoft.com/office/drawing/2014/main" id="{961F130E-3A11-5044-A5C6-98D394F90B30}"/>
                </a:ext>
              </a:extLst>
            </p:cNvPr>
            <p:cNvGrpSpPr>
              <a:grpSpLocks/>
            </p:cNvGrpSpPr>
            <p:nvPr/>
          </p:nvGrpSpPr>
          <p:grpSpPr bwMode="auto">
            <a:xfrm>
              <a:off x="3074" y="2047"/>
              <a:ext cx="1907" cy="1140"/>
              <a:chOff x="523" y="976"/>
              <a:chExt cx="2099" cy="1356"/>
            </a:xfrm>
          </p:grpSpPr>
          <p:sp>
            <p:nvSpPr>
              <p:cNvPr id="118" name="Rectangle 32">
                <a:extLst>
                  <a:ext uri="{FF2B5EF4-FFF2-40B4-BE49-F238E27FC236}">
                    <a16:creationId xmlns:a16="http://schemas.microsoft.com/office/drawing/2014/main" id="{72F70161-3D6F-B147-8A8F-41A13F54E1D6}"/>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19" name="Group 33">
                <a:extLst>
                  <a:ext uri="{FF2B5EF4-FFF2-40B4-BE49-F238E27FC236}">
                    <a16:creationId xmlns:a16="http://schemas.microsoft.com/office/drawing/2014/main" id="{E1D22FF4-168D-4C4A-9242-A4710729BBB9}"/>
                  </a:ext>
                </a:extLst>
              </p:cNvPr>
              <p:cNvGrpSpPr>
                <a:grpSpLocks/>
              </p:cNvGrpSpPr>
              <p:nvPr/>
            </p:nvGrpSpPr>
            <p:grpSpPr bwMode="auto">
              <a:xfrm>
                <a:off x="804" y="997"/>
                <a:ext cx="249" cy="1295"/>
                <a:chOff x="748" y="997"/>
                <a:chExt cx="249" cy="1295"/>
              </a:xfrm>
            </p:grpSpPr>
            <p:sp>
              <p:nvSpPr>
                <p:cNvPr id="138" name="Rectangle 34">
                  <a:extLst>
                    <a:ext uri="{FF2B5EF4-FFF2-40B4-BE49-F238E27FC236}">
                      <a16:creationId xmlns:a16="http://schemas.microsoft.com/office/drawing/2014/main" id="{90EE215A-C3AE-254D-88D8-6E5E1C625304}"/>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Rectangle 35">
                  <a:extLst>
                    <a:ext uri="{FF2B5EF4-FFF2-40B4-BE49-F238E27FC236}">
                      <a16:creationId xmlns:a16="http://schemas.microsoft.com/office/drawing/2014/main" id="{B87EB84E-1DCB-6747-983D-A91A87C6BA50}"/>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Rectangle 36">
                  <a:extLst>
                    <a:ext uri="{FF2B5EF4-FFF2-40B4-BE49-F238E27FC236}">
                      <a16:creationId xmlns:a16="http://schemas.microsoft.com/office/drawing/2014/main" id="{13842296-C860-1A4C-94BA-0C09F8E543A4}"/>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37">
                <a:extLst>
                  <a:ext uri="{FF2B5EF4-FFF2-40B4-BE49-F238E27FC236}">
                    <a16:creationId xmlns:a16="http://schemas.microsoft.com/office/drawing/2014/main" id="{20C7A379-A501-F04B-A31A-66AAB7D4ABA9}"/>
                  </a:ext>
                </a:extLst>
              </p:cNvPr>
              <p:cNvGrpSpPr>
                <a:grpSpLocks/>
              </p:cNvGrpSpPr>
              <p:nvPr/>
            </p:nvGrpSpPr>
            <p:grpSpPr bwMode="auto">
              <a:xfrm>
                <a:off x="2109" y="1002"/>
                <a:ext cx="249" cy="1295"/>
                <a:chOff x="748" y="997"/>
                <a:chExt cx="249" cy="1295"/>
              </a:xfrm>
            </p:grpSpPr>
            <p:sp>
              <p:nvSpPr>
                <p:cNvPr id="135" name="Rectangle 38">
                  <a:extLst>
                    <a:ext uri="{FF2B5EF4-FFF2-40B4-BE49-F238E27FC236}">
                      <a16:creationId xmlns:a16="http://schemas.microsoft.com/office/drawing/2014/main" id="{9AE46CFA-B305-FE44-AB5C-0CCBC6BAF91B}"/>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 name="Rectangle 39">
                  <a:extLst>
                    <a:ext uri="{FF2B5EF4-FFF2-40B4-BE49-F238E27FC236}">
                      <a16:creationId xmlns:a16="http://schemas.microsoft.com/office/drawing/2014/main" id="{06D7163C-5A06-6144-AF1D-9BE7DECCB8B7}"/>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Rectangle 40">
                  <a:extLst>
                    <a:ext uri="{FF2B5EF4-FFF2-40B4-BE49-F238E27FC236}">
                      <a16:creationId xmlns:a16="http://schemas.microsoft.com/office/drawing/2014/main" id="{06F54AE9-52AF-6E46-8BE7-EDEF5EBD718A}"/>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21" name="Line 41">
                <a:extLst>
                  <a:ext uri="{FF2B5EF4-FFF2-40B4-BE49-F238E27FC236}">
                    <a16:creationId xmlns:a16="http://schemas.microsoft.com/office/drawing/2014/main" id="{DBC39202-C178-0345-82BD-7B039DC4DAAF}"/>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2" name="Line 42">
                <a:extLst>
                  <a:ext uri="{FF2B5EF4-FFF2-40B4-BE49-F238E27FC236}">
                    <a16:creationId xmlns:a16="http://schemas.microsoft.com/office/drawing/2014/main" id="{7204CF78-4E3E-4646-91B1-ADD2AF615C5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3" name="Line 43">
                <a:extLst>
                  <a:ext uri="{FF2B5EF4-FFF2-40B4-BE49-F238E27FC236}">
                    <a16:creationId xmlns:a16="http://schemas.microsoft.com/office/drawing/2014/main" id="{1055BDC1-D40C-E34D-8FC0-FEC34E65B74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Line 44">
                <a:extLst>
                  <a:ext uri="{FF2B5EF4-FFF2-40B4-BE49-F238E27FC236}">
                    <a16:creationId xmlns:a16="http://schemas.microsoft.com/office/drawing/2014/main" id="{ED714F6D-8C7C-B141-9C39-2A02E5F58775}"/>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5" name="Line 45">
                <a:extLst>
                  <a:ext uri="{FF2B5EF4-FFF2-40B4-BE49-F238E27FC236}">
                    <a16:creationId xmlns:a16="http://schemas.microsoft.com/office/drawing/2014/main" id="{933F11AA-9C89-1D46-94C9-F6A2C2D75F3D}"/>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Line 46">
                <a:extLst>
                  <a:ext uri="{FF2B5EF4-FFF2-40B4-BE49-F238E27FC236}">
                    <a16:creationId xmlns:a16="http://schemas.microsoft.com/office/drawing/2014/main" id="{24DAFD3A-BCAA-494F-BFF3-4DD6E41FEE98}"/>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27" name="Group 47">
                <a:extLst>
                  <a:ext uri="{FF2B5EF4-FFF2-40B4-BE49-F238E27FC236}">
                    <a16:creationId xmlns:a16="http://schemas.microsoft.com/office/drawing/2014/main" id="{727F9349-D858-B041-AFEF-0AA192390617}"/>
                  </a:ext>
                </a:extLst>
              </p:cNvPr>
              <p:cNvGrpSpPr>
                <a:grpSpLocks/>
              </p:cNvGrpSpPr>
              <p:nvPr/>
            </p:nvGrpSpPr>
            <p:grpSpPr bwMode="auto">
              <a:xfrm>
                <a:off x="523" y="1169"/>
                <a:ext cx="288" cy="939"/>
                <a:chOff x="-60" y="1148"/>
                <a:chExt cx="168" cy="939"/>
              </a:xfrm>
            </p:grpSpPr>
            <p:sp>
              <p:nvSpPr>
                <p:cNvPr id="132" name="Line 48">
                  <a:extLst>
                    <a:ext uri="{FF2B5EF4-FFF2-40B4-BE49-F238E27FC236}">
                      <a16:creationId xmlns:a16="http://schemas.microsoft.com/office/drawing/2014/main" id="{92DDAA32-1BC7-F341-9DF3-8F292F94E486}"/>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3" name="Line 49">
                  <a:extLst>
                    <a:ext uri="{FF2B5EF4-FFF2-40B4-BE49-F238E27FC236}">
                      <a16:creationId xmlns:a16="http://schemas.microsoft.com/office/drawing/2014/main" id="{E1CF388A-0B46-9045-8B1B-9EFE86E92625}"/>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 name="Line 50">
                  <a:extLst>
                    <a:ext uri="{FF2B5EF4-FFF2-40B4-BE49-F238E27FC236}">
                      <a16:creationId xmlns:a16="http://schemas.microsoft.com/office/drawing/2014/main" id="{8098E830-FF85-B942-A58C-7073F1ABDACD}"/>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8" name="Group 51">
                <a:extLst>
                  <a:ext uri="{FF2B5EF4-FFF2-40B4-BE49-F238E27FC236}">
                    <a16:creationId xmlns:a16="http://schemas.microsoft.com/office/drawing/2014/main" id="{3BE0EB8F-2722-8840-9E9E-42692DC4ECD5}"/>
                  </a:ext>
                </a:extLst>
              </p:cNvPr>
              <p:cNvGrpSpPr>
                <a:grpSpLocks/>
              </p:cNvGrpSpPr>
              <p:nvPr/>
            </p:nvGrpSpPr>
            <p:grpSpPr bwMode="auto">
              <a:xfrm>
                <a:off x="2334" y="1173"/>
                <a:ext cx="288" cy="939"/>
                <a:chOff x="-60" y="1148"/>
                <a:chExt cx="168" cy="939"/>
              </a:xfrm>
            </p:grpSpPr>
            <p:sp>
              <p:nvSpPr>
                <p:cNvPr id="129" name="Line 52">
                  <a:extLst>
                    <a:ext uri="{FF2B5EF4-FFF2-40B4-BE49-F238E27FC236}">
                      <a16:creationId xmlns:a16="http://schemas.microsoft.com/office/drawing/2014/main" id="{1471ECA8-52E2-7B48-B1D0-0E3A3FC8CCDB}"/>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Line 53">
                  <a:extLst>
                    <a:ext uri="{FF2B5EF4-FFF2-40B4-BE49-F238E27FC236}">
                      <a16:creationId xmlns:a16="http://schemas.microsoft.com/office/drawing/2014/main" id="{5E4485D6-A44E-9F41-A60B-F118E84451BF}"/>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Line 54">
                  <a:extLst>
                    <a:ext uri="{FF2B5EF4-FFF2-40B4-BE49-F238E27FC236}">
                      <a16:creationId xmlns:a16="http://schemas.microsoft.com/office/drawing/2014/main" id="{76683E62-74AF-A340-8049-71651532D7CF}"/>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09" name="Text Box 63">
              <a:extLst>
                <a:ext uri="{FF2B5EF4-FFF2-40B4-BE49-F238E27FC236}">
                  <a16:creationId xmlns:a16="http://schemas.microsoft.com/office/drawing/2014/main" id="{BB81457D-DD34-A44B-8BDA-064DBFE04D32}"/>
                </a:ext>
              </a:extLst>
            </p:cNvPr>
            <p:cNvSpPr txBox="1">
              <a:spLocks noChangeArrowheads="1"/>
            </p:cNvSpPr>
            <p:nvPr/>
          </p:nvSpPr>
          <p:spPr bwMode="auto">
            <a:xfrm>
              <a:off x="2950" y="3237"/>
              <a:ext cx="226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one packet time later: green packet experiences HOL blocking</a:t>
              </a:r>
              <a:endParaRPr kumimoji="0" lang="en-US" altLang="en-US" sz="20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0" name="Text Box 65">
              <a:extLst>
                <a:ext uri="{FF2B5EF4-FFF2-40B4-BE49-F238E27FC236}">
                  <a16:creationId xmlns:a16="http://schemas.microsoft.com/office/drawing/2014/main" id="{07D40F57-D66B-F444-8FCA-AFEAF69F0D14}"/>
                </a:ext>
              </a:extLst>
            </p:cNvPr>
            <p:cNvSpPr txBox="1">
              <a:spLocks noChangeArrowheads="1"/>
            </p:cNvSpPr>
            <p:nvPr/>
          </p:nvSpPr>
          <p:spPr bwMode="auto">
            <a:xfrm>
              <a:off x="3778" y="2507"/>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11" name="Rectangle 66">
              <a:extLst>
                <a:ext uri="{FF2B5EF4-FFF2-40B4-BE49-F238E27FC236}">
                  <a16:creationId xmlns:a16="http://schemas.microsoft.com/office/drawing/2014/main" id="{CF7111F1-74EA-1F48-AF61-C3DDC0EAC0AE}"/>
                </a:ext>
              </a:extLst>
            </p:cNvPr>
            <p:cNvSpPr>
              <a:spLocks noChangeArrowheads="1"/>
            </p:cNvSpPr>
            <p:nvPr/>
          </p:nvSpPr>
          <p:spPr bwMode="auto">
            <a:xfrm>
              <a:off x="4551" y="2025"/>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Rectangle 69">
              <a:extLst>
                <a:ext uri="{FF2B5EF4-FFF2-40B4-BE49-F238E27FC236}">
                  <a16:creationId xmlns:a16="http://schemas.microsoft.com/office/drawing/2014/main" id="{C338CC7B-B194-3243-B60D-75BEFA01C177}"/>
                </a:ext>
              </a:extLst>
            </p:cNvPr>
            <p:cNvSpPr>
              <a:spLocks noChangeArrowheads="1"/>
            </p:cNvSpPr>
            <p:nvPr/>
          </p:nvSpPr>
          <p:spPr bwMode="auto">
            <a:xfrm>
              <a:off x="3363" y="2050"/>
              <a:ext cx="159" cy="8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Rectangle 70">
              <a:extLst>
                <a:ext uri="{FF2B5EF4-FFF2-40B4-BE49-F238E27FC236}">
                  <a16:creationId xmlns:a16="http://schemas.microsoft.com/office/drawing/2014/main" id="{CD0DF6A5-8591-FF4A-B8B0-1D6E21620201}"/>
                </a:ext>
              </a:extLst>
            </p:cNvPr>
            <p:cNvSpPr>
              <a:spLocks noChangeArrowheads="1"/>
            </p:cNvSpPr>
            <p:nvPr/>
          </p:nvSpPr>
          <p:spPr bwMode="auto">
            <a:xfrm>
              <a:off x="3360" y="2916"/>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Freeform 71">
              <a:extLst>
                <a:ext uri="{FF2B5EF4-FFF2-40B4-BE49-F238E27FC236}">
                  <a16:creationId xmlns:a16="http://schemas.microsoft.com/office/drawing/2014/main" id="{D86522CF-FBA5-EA4F-A7F3-97C45B0DB909}"/>
                </a:ext>
              </a:extLst>
            </p:cNvPr>
            <p:cNvSpPr>
              <a:spLocks/>
            </p:cNvSpPr>
            <p:nvPr/>
          </p:nvSpPr>
          <p:spPr bwMode="auto">
            <a:xfrm>
              <a:off x="3585" y="2324"/>
              <a:ext cx="878" cy="618"/>
            </a:xfrm>
            <a:custGeom>
              <a:avLst/>
              <a:gdLst>
                <a:gd name="T0" fmla="*/ 0 w 967"/>
                <a:gd name="T1" fmla="*/ 65 h 735"/>
                <a:gd name="T2" fmla="*/ 134 w 967"/>
                <a:gd name="T3" fmla="*/ 65 h 735"/>
                <a:gd name="T4" fmla="*/ 251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Freeform 72">
              <a:extLst>
                <a:ext uri="{FF2B5EF4-FFF2-40B4-BE49-F238E27FC236}">
                  <a16:creationId xmlns:a16="http://schemas.microsoft.com/office/drawing/2014/main" id="{F3DEE41D-FD9A-D049-8B83-8B6A31265C7F}"/>
                </a:ext>
              </a:extLst>
            </p:cNvPr>
            <p:cNvSpPr>
              <a:spLocks/>
            </p:cNvSpPr>
            <p:nvPr/>
          </p:nvSpPr>
          <p:spPr bwMode="auto">
            <a:xfrm>
              <a:off x="3573" y="2134"/>
              <a:ext cx="860" cy="437"/>
            </a:xfrm>
            <a:custGeom>
              <a:avLst/>
              <a:gdLst>
                <a:gd name="T0" fmla="*/ 0 w 860"/>
                <a:gd name="T1" fmla="*/ 3 h 437"/>
                <a:gd name="T2" fmla="*/ 468 w 860"/>
                <a:gd name="T3" fmla="*/ 0 h 437"/>
                <a:gd name="T4" fmla="*/ 860 w 860"/>
                <a:gd name="T5" fmla="*/ 437 h 437"/>
                <a:gd name="T6" fmla="*/ 0 60000 65536"/>
                <a:gd name="T7" fmla="*/ 0 60000 65536"/>
                <a:gd name="T8" fmla="*/ 0 60000 65536"/>
                <a:gd name="T9" fmla="*/ 0 w 860"/>
                <a:gd name="T10" fmla="*/ 0 h 437"/>
                <a:gd name="T11" fmla="*/ 860 w 860"/>
                <a:gd name="T12" fmla="*/ 437 h 437"/>
              </a:gdLst>
              <a:ahLst/>
              <a:cxnLst>
                <a:cxn ang="T6">
                  <a:pos x="T0" y="T1"/>
                </a:cxn>
                <a:cxn ang="T7">
                  <a:pos x="T2" y="T3"/>
                </a:cxn>
                <a:cxn ang="T8">
                  <a:pos x="T4" y="T5"/>
                </a:cxn>
              </a:cxnLst>
              <a:rect l="T9" t="T10" r="T11" b="T12"/>
              <a:pathLst>
                <a:path w="860" h="437">
                  <a:moveTo>
                    <a:pt x="0" y="3"/>
                  </a:moveTo>
                  <a:lnTo>
                    <a:pt x="468" y="0"/>
                  </a:lnTo>
                  <a:lnTo>
                    <a:pt x="860" y="437"/>
                  </a:lnTo>
                </a:path>
              </a:pathLst>
            </a:custGeom>
            <a:noFill/>
            <a:ln w="28575" cap="flat" cmpd="sng">
              <a:solidFill>
                <a:srgbClr val="000099"/>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 name="Rectangle 76">
              <a:extLst>
                <a:ext uri="{FF2B5EF4-FFF2-40B4-BE49-F238E27FC236}">
                  <a16:creationId xmlns:a16="http://schemas.microsoft.com/office/drawing/2014/main" id="{CC9EB8FA-449A-AD48-B0D0-F22B0CB1DCA2}"/>
                </a:ext>
              </a:extLst>
            </p:cNvPr>
            <p:cNvSpPr>
              <a:spLocks noChangeArrowheads="1"/>
            </p:cNvSpPr>
            <p:nvPr/>
          </p:nvSpPr>
          <p:spPr bwMode="auto">
            <a:xfrm>
              <a:off x="3141" y="2890"/>
              <a:ext cx="159" cy="8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7" name="Rectangle 77">
              <a:extLst>
                <a:ext uri="{FF2B5EF4-FFF2-40B4-BE49-F238E27FC236}">
                  <a16:creationId xmlns:a16="http://schemas.microsoft.com/office/drawing/2014/main" id="{ED96AE20-CFC4-C449-96F2-A1836A8ADFC9}"/>
                </a:ext>
              </a:extLst>
            </p:cNvPr>
            <p:cNvSpPr>
              <a:spLocks noChangeArrowheads="1"/>
            </p:cNvSpPr>
            <p:nvPr/>
          </p:nvSpPr>
          <p:spPr bwMode="auto">
            <a:xfrm>
              <a:off x="4542" y="2518"/>
              <a:ext cx="159" cy="83"/>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42" name="Content Placeholder 1">
            <a:extLst>
              <a:ext uri="{FF2B5EF4-FFF2-40B4-BE49-F238E27FC236}">
                <a16:creationId xmlns:a16="http://schemas.microsoft.com/office/drawing/2014/main" id="{427FA225-82DF-964C-86B6-E9C527239F0C}"/>
              </a:ext>
            </a:extLst>
          </p:cNvPr>
          <p:cNvSpPr txBox="1">
            <a:spLocks/>
          </p:cNvSpPr>
          <p:nvPr/>
        </p:nvSpPr>
        <p:spPr>
          <a:xfrm>
            <a:off x="835334" y="2690269"/>
            <a:ext cx="10515600" cy="98426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Head-of-the-Line (HOL) blocking: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queued datagram at front of queue prevents others in queue from moving forward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Slide Number Placeholder 4">
            <a:extLst>
              <a:ext uri="{FF2B5EF4-FFF2-40B4-BE49-F238E27FC236}">
                <a16:creationId xmlns:a16="http://schemas.microsoft.com/office/drawing/2014/main" id="{27DA9828-E8AA-634F-A5D6-E2BC44AAFB5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29</a:t>
            </a:fld>
            <a:endParaRPr lang="en-US" dirty="0"/>
          </a:p>
        </p:txBody>
      </p:sp>
    </p:spTree>
    <p:extLst>
      <p:ext uri="{BB962C8B-B14F-4D97-AF65-F5344CB8AC3E}">
        <p14:creationId xmlns:p14="http://schemas.microsoft.com/office/powerpoint/2010/main" val="84695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dissolve">
                                      <p:cBhvr>
                                        <p:cTn id="7" dur="500"/>
                                        <p:tgtEl>
                                          <p:spTgt spid="1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dissolve">
                                      <p:cBhvr>
                                        <p:cTn id="10"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pPr>
            <a:r>
              <a:rPr lang="en-US" altLang="en-US" sz="3200" dirty="0">
                <a:solidFill>
                  <a:srgbClr val="CC0000"/>
                </a:solidFill>
                <a:ea typeface="ＭＳ Ｐゴシック" panose="020B0600070205080204" pitchFamily="34" charset="-128"/>
                <a:cs typeface="Arial" panose="020B0604020202020204" pitchFamily="34" charset="0"/>
              </a:rPr>
              <a:t>Network layer: overview</a:t>
            </a:r>
          </a:p>
          <a:p>
            <a:pPr lvl="1">
              <a:spcBef>
                <a:spcPts val="0"/>
              </a:spcBef>
            </a:pPr>
            <a:r>
              <a:rPr lang="en-US" altLang="en-US" sz="2800" dirty="0">
                <a:solidFill>
                  <a:srgbClr val="CC0000"/>
                </a:solidFill>
                <a:ea typeface="ＭＳ Ｐゴシック" panose="020B0600070205080204" pitchFamily="34" charset="-128"/>
                <a:cs typeface="Arial" panose="020B0604020202020204" pitchFamily="34" charset="0"/>
              </a:rPr>
              <a:t>data plane</a:t>
            </a:r>
          </a:p>
          <a:p>
            <a:pPr lvl="1">
              <a:spcBef>
                <a:spcPts val="0"/>
              </a:spcBef>
            </a:pPr>
            <a:r>
              <a:rPr lang="en-US" altLang="en-US" sz="2800" dirty="0">
                <a:solidFill>
                  <a:srgbClr val="CC0000"/>
                </a:solidFill>
                <a:ea typeface="ＭＳ Ｐゴシック" panose="020B0600070205080204" pitchFamily="34" charset="-128"/>
                <a:cs typeface="Arial" panose="020B0604020202020204" pitchFamily="34" charset="0"/>
              </a:rPr>
              <a:t>control plane</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65391"/>
            <a:ext cx="2743200" cy="365125"/>
          </a:xfrm>
        </p:spPr>
        <p:txBody>
          <a:bodyPr/>
          <a:lstStyle/>
          <a:p>
            <a:r>
              <a:rPr lang="en-US" dirty="0"/>
              <a:t>Network Layer: 4-</a:t>
            </a:r>
            <a:fld id="{C4204591-24BD-A542-B9D5-F8D8A88D2FEE}" type="slidenum">
              <a:rPr lang="en-US" smtClean="0"/>
              <a:pPr/>
              <a:t>3</a:t>
            </a:fld>
            <a:endParaRPr 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563462" y="2806957"/>
            <a:ext cx="6618109" cy="346132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0"/>
              </a:spcBef>
            </a:pPr>
            <a:r>
              <a:rPr lang="en-US" altLang="en-US" sz="2800" dirty="0">
                <a:ea typeface="ＭＳ Ｐゴシック" panose="020B0600070205080204" pitchFamily="34" charset="-128"/>
                <a:cs typeface="Arial" panose="020B0604020202020204" pitchFamily="34" charset="0"/>
              </a:rPr>
              <a:t>datagram format</a:t>
            </a:r>
          </a:p>
          <a:p>
            <a:pPr lvl="1">
              <a:spcBef>
                <a:spcPts val="0"/>
              </a:spcBef>
            </a:pPr>
            <a:r>
              <a:rPr lang="en-US" altLang="en-US" sz="2800" dirty="0">
                <a:ea typeface="ＭＳ Ｐゴシック" panose="020B0600070205080204" pitchFamily="34" charset="-128"/>
                <a:cs typeface="Arial" panose="020B0604020202020204" pitchFamily="34" charset="0"/>
              </a:rPr>
              <a:t>addressing</a:t>
            </a:r>
          </a:p>
          <a:p>
            <a:pPr lvl="1">
              <a:spcBef>
                <a:spcPts val="0"/>
              </a:spcBef>
            </a:pPr>
            <a:r>
              <a:rPr lang="en-US" altLang="en-US" sz="2800" dirty="0">
                <a:ea typeface="ＭＳ Ｐゴシック" panose="020B0600070205080204" pitchFamily="34" charset="-128"/>
                <a:cs typeface="Arial" panose="020B0604020202020204" pitchFamily="34" charset="0"/>
              </a:rPr>
              <a:t>network address translation</a:t>
            </a:r>
          </a:p>
          <a:p>
            <a:pPr lvl="1">
              <a:spcBef>
                <a:spcPts val="0"/>
              </a:spcBef>
            </a:pPr>
            <a:r>
              <a:rPr lang="en-US" altLang="en-US" sz="2800" dirty="0">
                <a:ea typeface="ＭＳ Ｐゴシック" panose="020B0600070205080204" pitchFamily="34" charset="-128"/>
                <a:cs typeface="Arial" panose="020B0604020202020204" pitchFamily="34" charset="0"/>
              </a:rPr>
              <a:t>IPv6</a:t>
            </a:r>
          </a:p>
        </p:txBody>
      </p:sp>
    </p:spTree>
    <p:extLst>
      <p:ext uri="{BB962C8B-B14F-4D97-AF65-F5344CB8AC3E}">
        <p14:creationId xmlns:p14="http://schemas.microsoft.com/office/powerpoint/2010/main" val="385107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dissolve">
                                      <p:cBhvr>
                                        <p:cTn id="10" dur="500"/>
                                        <p:tgtEl>
                                          <p:spTgt spid="10">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dissolve">
                                      <p:cBhvr>
                                        <p:cTn id="13" dur="500"/>
                                        <p:tgtEl>
                                          <p:spTgt spid="1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dissolve">
                                      <p:cBhvr>
                                        <p:cTn id="18" dur="500"/>
                                        <p:tgtEl>
                                          <p:spTgt spid="10">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dissolve">
                                      <p:cBhvr>
                                        <p:cTn id="21" dur="500"/>
                                        <p:tgtEl>
                                          <p:spTgt spid="10">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dissolve">
                                      <p:cBhvr>
                                        <p:cTn id="24" dur="500"/>
                                        <p:tgtEl>
                                          <p:spTgt spid="10">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dissolve">
                                      <p:cBhvr>
                                        <p:cTn id="27" dur="500"/>
                                        <p:tgtEl>
                                          <p:spTgt spid="10">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
                                            <p:txEl>
                                              <p:pRg st="7" end="7"/>
                                            </p:txEl>
                                          </p:spTgt>
                                        </p:tgtEl>
                                        <p:attrNameLst>
                                          <p:attrName>style.visibility</p:attrName>
                                        </p:attrNameLst>
                                      </p:cBhvr>
                                      <p:to>
                                        <p:strVal val="visible"/>
                                      </p:to>
                                    </p:set>
                                    <p:animEffect transition="in" filter="dissolve">
                                      <p:cBhvr>
                                        <p:cTn id="30" dur="500"/>
                                        <p:tgtEl>
                                          <p:spTgt spid="10">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nodePh="1">
                                  <p:stCondLst>
                                    <p:cond delay="0"/>
                                  </p:stCondLst>
                                  <p:endCondLst>
                                    <p:cond evt="begin" delay="0">
                                      <p:tn val="33"/>
                                    </p:cond>
                                  </p:endCondLst>
                                  <p:childTnLst>
                                    <p:set>
                                      <p:cBhvr>
                                        <p:cTn id="34" dur="1" fill="hold">
                                          <p:stCondLst>
                                            <p:cond delay="0"/>
                                          </p:stCondLst>
                                        </p:cTn>
                                        <p:tgtEl>
                                          <p:spTgt spid="7"/>
                                        </p:tgtEl>
                                        <p:attrNameLst>
                                          <p:attrName>style.visibility</p:attrName>
                                        </p:attrNameLst>
                                      </p:cBhvr>
                                      <p:to>
                                        <p:strVal val="visible"/>
                                      </p:to>
                                    </p:set>
                                    <p:animEffect transition="in" filter="dissolv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Output port queuing</a:t>
            </a:r>
            <a:endParaRPr lang="en-US" dirty="0"/>
          </a:p>
        </p:txBody>
      </p:sp>
      <p:sp>
        <p:nvSpPr>
          <p:cNvPr id="142" name="Rectangle 3">
            <a:extLst>
              <a:ext uri="{FF2B5EF4-FFF2-40B4-BE49-F238E27FC236}">
                <a16:creationId xmlns:a16="http://schemas.microsoft.com/office/drawing/2014/main" id="{913FC5A4-1E19-7B47-9F20-2A2FD0E7A215}"/>
              </a:ext>
            </a:extLst>
          </p:cNvPr>
          <p:cNvSpPr txBox="1">
            <a:spLocks noChangeArrowheads="1"/>
          </p:cNvSpPr>
          <p:nvPr/>
        </p:nvSpPr>
        <p:spPr>
          <a:xfrm>
            <a:off x="888773" y="3417068"/>
            <a:ext cx="5977544" cy="1413266"/>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Pct val="100000"/>
              <a:buFont typeface="Wingdings" pitchFamily="2" charset="2"/>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Buffering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required when datagrams arrive from fabric faster than link transmission rate.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Drop policy: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which datagrams to drop if no free buffers?</a:t>
            </a:r>
          </a:p>
        </p:txBody>
      </p:sp>
      <p:sp>
        <p:nvSpPr>
          <p:cNvPr id="191" name="Rectangle 3">
            <a:extLst>
              <a:ext uri="{FF2B5EF4-FFF2-40B4-BE49-F238E27FC236}">
                <a16:creationId xmlns:a16="http://schemas.microsoft.com/office/drawing/2014/main" id="{655E40F4-C569-5647-83A5-4E4AC0D12CE4}"/>
              </a:ext>
            </a:extLst>
          </p:cNvPr>
          <p:cNvSpPr txBox="1">
            <a:spLocks noChangeArrowheads="1"/>
          </p:cNvSpPr>
          <p:nvPr/>
        </p:nvSpPr>
        <p:spPr>
          <a:xfrm>
            <a:off x="938650" y="5182135"/>
            <a:ext cx="5131875" cy="1289003"/>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Pct val="100000"/>
              <a:buFont typeface="Wingdings" charset="2"/>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Scheduling discipline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chooses among queued datagrams for transmission</a:t>
            </a:r>
          </a:p>
        </p:txBody>
      </p:sp>
      <p:grpSp>
        <p:nvGrpSpPr>
          <p:cNvPr id="14" name="Group 13">
            <a:extLst>
              <a:ext uri="{FF2B5EF4-FFF2-40B4-BE49-F238E27FC236}">
                <a16:creationId xmlns:a16="http://schemas.microsoft.com/office/drawing/2014/main" id="{CEACDE6A-9FE9-BD4D-9835-19E2A389BF2D}"/>
              </a:ext>
            </a:extLst>
          </p:cNvPr>
          <p:cNvGrpSpPr/>
          <p:nvPr/>
        </p:nvGrpSpPr>
        <p:grpSpPr>
          <a:xfrm>
            <a:off x="6900841" y="3768360"/>
            <a:ext cx="5036234" cy="1255728"/>
            <a:chOff x="6302327" y="3768360"/>
            <a:chExt cx="5036234" cy="1255728"/>
          </a:xfrm>
        </p:grpSpPr>
        <p:sp>
          <p:nvSpPr>
            <p:cNvPr id="143" name="TextBox 142">
              <a:extLst>
                <a:ext uri="{FF2B5EF4-FFF2-40B4-BE49-F238E27FC236}">
                  <a16:creationId xmlns:a16="http://schemas.microsoft.com/office/drawing/2014/main" id="{30FDEEE0-B9AF-9D4C-ACC2-98B5C103795E}"/>
                </a:ext>
              </a:extLst>
            </p:cNvPr>
            <p:cNvSpPr txBox="1">
              <a:spLocks noChangeArrowheads="1"/>
            </p:cNvSpPr>
            <p:nvPr/>
          </p:nvSpPr>
          <p:spPr bwMode="auto">
            <a:xfrm>
              <a:off x="7385539" y="3768360"/>
              <a:ext cx="3953022" cy="1255728"/>
            </a:xfrm>
            <a:prstGeom prst="rect">
              <a:avLst/>
            </a:prstGeom>
            <a:solidFill>
              <a:schemeClr val="bg1"/>
            </a:solidFill>
            <a:ln w="25400">
              <a:no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can be lost due to congestion, lack of buffers</a:t>
              </a:r>
            </a:p>
          </p:txBody>
        </p:sp>
        <p:sp>
          <p:nvSpPr>
            <p:cNvPr id="7" name="Right Arrow 6">
              <a:extLst>
                <a:ext uri="{FF2B5EF4-FFF2-40B4-BE49-F238E27FC236}">
                  <a16:creationId xmlns:a16="http://schemas.microsoft.com/office/drawing/2014/main" id="{2B8D69F4-7226-5D4D-A695-DB1CC7F30950}"/>
                </a:ext>
              </a:extLst>
            </p:cNvPr>
            <p:cNvSpPr/>
            <p:nvPr/>
          </p:nvSpPr>
          <p:spPr>
            <a:xfrm>
              <a:off x="6302327" y="4135902"/>
              <a:ext cx="978408" cy="484632"/>
            </a:xfrm>
            <a:prstGeom prst="rightArrow">
              <a:avLst/>
            </a:prstGeom>
            <a:gradFill>
              <a:gsLst>
                <a:gs pos="0">
                  <a:srgbClr val="C00000"/>
                </a:gs>
                <a:gs pos="10000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5" name="Group 14">
            <a:extLst>
              <a:ext uri="{FF2B5EF4-FFF2-40B4-BE49-F238E27FC236}">
                <a16:creationId xmlns:a16="http://schemas.microsoft.com/office/drawing/2014/main" id="{F388476A-12F9-364B-B461-B0624DF38E97}"/>
              </a:ext>
            </a:extLst>
          </p:cNvPr>
          <p:cNvGrpSpPr/>
          <p:nvPr/>
        </p:nvGrpSpPr>
        <p:grpSpPr>
          <a:xfrm>
            <a:off x="6875475" y="5201260"/>
            <a:ext cx="5319932" cy="1255728"/>
            <a:chOff x="6243711" y="5201260"/>
            <a:chExt cx="5319932" cy="1255728"/>
          </a:xfrm>
        </p:grpSpPr>
        <p:sp>
          <p:nvSpPr>
            <p:cNvPr id="144" name="TextBox 143">
              <a:extLst>
                <a:ext uri="{FF2B5EF4-FFF2-40B4-BE49-F238E27FC236}">
                  <a16:creationId xmlns:a16="http://schemas.microsoft.com/office/drawing/2014/main" id="{5EC532F3-AD2F-834B-A210-0023284DAED3}"/>
                </a:ext>
              </a:extLst>
            </p:cNvPr>
            <p:cNvSpPr txBox="1">
              <a:spLocks noChangeArrowheads="1"/>
            </p:cNvSpPr>
            <p:nvPr/>
          </p:nvSpPr>
          <p:spPr bwMode="auto">
            <a:xfrm>
              <a:off x="7371470" y="5201260"/>
              <a:ext cx="4192173" cy="1255728"/>
            </a:xfrm>
            <a:prstGeom prst="rect">
              <a:avLst/>
            </a:prstGeom>
            <a:solidFill>
              <a:schemeClr val="bg1"/>
            </a:solidFill>
            <a:ln w="25400">
              <a:no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Priority scheduling – who gets best performance, network neutrality</a:t>
              </a:r>
            </a:p>
          </p:txBody>
        </p:sp>
        <p:sp>
          <p:nvSpPr>
            <p:cNvPr id="192" name="Right Arrow 191">
              <a:extLst>
                <a:ext uri="{FF2B5EF4-FFF2-40B4-BE49-F238E27FC236}">
                  <a16:creationId xmlns:a16="http://schemas.microsoft.com/office/drawing/2014/main" id="{0BB35D2A-3275-9A47-BFA6-3685C1F9CA7F}"/>
                </a:ext>
              </a:extLst>
            </p:cNvPr>
            <p:cNvSpPr/>
            <p:nvPr/>
          </p:nvSpPr>
          <p:spPr>
            <a:xfrm>
              <a:off x="6243711" y="5512190"/>
              <a:ext cx="978408" cy="484632"/>
            </a:xfrm>
            <a:prstGeom prst="rightArrow">
              <a:avLst/>
            </a:prstGeom>
            <a:gradFill>
              <a:gsLst>
                <a:gs pos="0">
                  <a:srgbClr val="C00000"/>
                </a:gs>
                <a:gs pos="10000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 name="Group 15">
            <a:extLst>
              <a:ext uri="{FF2B5EF4-FFF2-40B4-BE49-F238E27FC236}">
                <a16:creationId xmlns:a16="http://schemas.microsoft.com/office/drawing/2014/main" id="{A53CB450-3600-DF45-8C8B-A1E7209621EE}"/>
              </a:ext>
            </a:extLst>
          </p:cNvPr>
          <p:cNvGrpSpPr/>
          <p:nvPr/>
        </p:nvGrpSpPr>
        <p:grpSpPr>
          <a:xfrm>
            <a:off x="8496886" y="307717"/>
            <a:ext cx="2967544" cy="1552790"/>
            <a:chOff x="8496886" y="307717"/>
            <a:chExt cx="2967544" cy="1552790"/>
          </a:xfrm>
        </p:grpSpPr>
        <p:pic>
          <p:nvPicPr>
            <p:cNvPr id="69634" name="Picture 2">
              <a:extLst>
                <a:ext uri="{FF2B5EF4-FFF2-40B4-BE49-F238E27FC236}">
                  <a16:creationId xmlns:a16="http://schemas.microsoft.com/office/drawing/2014/main" id="{D370C23A-8A5C-F640-8169-0F65AF0A8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4340" y="307717"/>
              <a:ext cx="1359144" cy="119049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6589BDD-BACE-1743-A635-00D64D17E14C}"/>
                </a:ext>
              </a:extLst>
            </p:cNvPr>
            <p:cNvSpPr txBox="1"/>
            <p:nvPr/>
          </p:nvSpPr>
          <p:spPr>
            <a:xfrm>
              <a:off x="8496886" y="1491175"/>
              <a:ext cx="29675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is a really important slide</a:t>
              </a:r>
            </a:p>
          </p:txBody>
        </p:sp>
      </p:grpSp>
      <p:grpSp>
        <p:nvGrpSpPr>
          <p:cNvPr id="10" name="Group 9">
            <a:extLst>
              <a:ext uri="{FF2B5EF4-FFF2-40B4-BE49-F238E27FC236}">
                <a16:creationId xmlns:a16="http://schemas.microsoft.com/office/drawing/2014/main" id="{89D5CAC8-4273-BF4C-A720-130BA9B77F38}"/>
              </a:ext>
            </a:extLst>
          </p:cNvPr>
          <p:cNvGrpSpPr/>
          <p:nvPr/>
        </p:nvGrpSpPr>
        <p:grpSpPr>
          <a:xfrm>
            <a:off x="1178949" y="1396538"/>
            <a:ext cx="7113685" cy="1695796"/>
            <a:chOff x="763318" y="1529542"/>
            <a:chExt cx="7113685" cy="1695796"/>
          </a:xfrm>
        </p:grpSpPr>
        <p:sp>
          <p:nvSpPr>
            <p:cNvPr id="168" name="Rectangle 5">
              <a:extLst>
                <a:ext uri="{FF2B5EF4-FFF2-40B4-BE49-F238E27FC236}">
                  <a16:creationId xmlns:a16="http://schemas.microsoft.com/office/drawing/2014/main" id="{9B163D0F-CA1A-3E4C-BF5C-777B168A4EEA}"/>
                </a:ext>
              </a:extLst>
            </p:cNvPr>
            <p:cNvSpPr>
              <a:spLocks noChangeArrowheads="1"/>
            </p:cNvSpPr>
            <p:nvPr/>
          </p:nvSpPr>
          <p:spPr bwMode="auto">
            <a:xfrm>
              <a:off x="2505123" y="1529542"/>
              <a:ext cx="4568825" cy="1679171"/>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9" name="Rectangle 6">
              <a:extLst>
                <a:ext uri="{FF2B5EF4-FFF2-40B4-BE49-F238E27FC236}">
                  <a16:creationId xmlns:a16="http://schemas.microsoft.com/office/drawing/2014/main" id="{D9ABA473-56A4-9140-B810-39DA1BF9AA4C}"/>
                </a:ext>
              </a:extLst>
            </p:cNvPr>
            <p:cNvSpPr>
              <a:spLocks noChangeArrowheads="1"/>
            </p:cNvSpPr>
            <p:nvPr/>
          </p:nvSpPr>
          <p:spPr bwMode="auto">
            <a:xfrm>
              <a:off x="5427711" y="1946056"/>
              <a:ext cx="1417637"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termination</a:t>
              </a:r>
            </a:p>
          </p:txBody>
        </p:sp>
        <p:sp>
          <p:nvSpPr>
            <p:cNvPr id="170" name="Rectangle 7">
              <a:extLst>
                <a:ext uri="{FF2B5EF4-FFF2-40B4-BE49-F238E27FC236}">
                  <a16:creationId xmlns:a16="http://schemas.microsoft.com/office/drawing/2014/main" id="{A93445FD-0A38-824D-AD5C-D69A392C9E2F}"/>
                </a:ext>
              </a:extLst>
            </p:cNvPr>
            <p:cNvSpPr>
              <a:spLocks noChangeArrowheads="1"/>
            </p:cNvSpPr>
            <p:nvPr/>
          </p:nvSpPr>
          <p:spPr bwMode="auto">
            <a:xfrm>
              <a:off x="4118023" y="1673006"/>
              <a:ext cx="1152525" cy="1409700"/>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Line 10">
              <a:extLst>
                <a:ext uri="{FF2B5EF4-FFF2-40B4-BE49-F238E27FC236}">
                  <a16:creationId xmlns:a16="http://schemas.microsoft.com/office/drawing/2014/main" id="{F251D37A-1EA2-C048-A7C5-11851E5541EA}"/>
                </a:ext>
              </a:extLst>
            </p:cNvPr>
            <p:cNvSpPr>
              <a:spLocks noChangeShapeType="1"/>
            </p:cNvSpPr>
            <p:nvPr/>
          </p:nvSpPr>
          <p:spPr bwMode="auto">
            <a:xfrm>
              <a:off x="3940223" y="2392143"/>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2" name="Line 11">
              <a:extLst>
                <a:ext uri="{FF2B5EF4-FFF2-40B4-BE49-F238E27FC236}">
                  <a16:creationId xmlns:a16="http://schemas.microsoft.com/office/drawing/2014/main" id="{E70C16AE-A78C-2644-ACA1-5A2B601BF119}"/>
                </a:ext>
              </a:extLst>
            </p:cNvPr>
            <p:cNvSpPr>
              <a:spLocks noChangeShapeType="1"/>
            </p:cNvSpPr>
            <p:nvPr/>
          </p:nvSpPr>
          <p:spPr bwMode="auto">
            <a:xfrm>
              <a:off x="5273723" y="2349281"/>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4" name="Rectangle 13">
              <a:extLst>
                <a:ext uri="{FF2B5EF4-FFF2-40B4-BE49-F238E27FC236}">
                  <a16:creationId xmlns:a16="http://schemas.microsoft.com/office/drawing/2014/main" id="{A66255F7-4CD5-DF46-8B83-7D17A05654C5}"/>
                </a:ext>
              </a:extLst>
            </p:cNvPr>
            <p:cNvSpPr>
              <a:spLocks noChangeArrowheads="1"/>
            </p:cNvSpPr>
            <p:nvPr/>
          </p:nvSpPr>
          <p:spPr bwMode="auto">
            <a:xfrm>
              <a:off x="4151361" y="1982568"/>
              <a:ext cx="1055687"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(send)</a:t>
              </a:r>
            </a:p>
          </p:txBody>
        </p:sp>
        <p:sp>
          <p:nvSpPr>
            <p:cNvPr id="175" name="Rectangle 16">
              <a:extLst>
                <a:ext uri="{FF2B5EF4-FFF2-40B4-BE49-F238E27FC236}">
                  <a16:creationId xmlns:a16="http://schemas.microsoft.com/office/drawing/2014/main" id="{DDB93494-97A6-8A4A-91E9-BC29A5AE37AC}"/>
                </a:ext>
              </a:extLst>
            </p:cNvPr>
            <p:cNvSpPr>
              <a:spLocks noChangeArrowheads="1"/>
            </p:cNvSpPr>
            <p:nvPr/>
          </p:nvSpPr>
          <p:spPr bwMode="auto">
            <a:xfrm>
              <a:off x="763318" y="1925822"/>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switch</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f</a:t>
              </a:r>
              <a:r>
                <a:rPr kumimoji="0" lang="en-US" altLang="en-US" sz="2000" b="0" i="0" u="none" strike="noStrike" kern="0" cap="none" spc="0" normalizeH="0" baseline="0" noProof="0" dirty="0" err="1">
                  <a:ln>
                    <a:noFill/>
                  </a:ln>
                  <a:solidFill>
                    <a:srgbClr val="000000"/>
                  </a:solidFill>
                  <a:effectLst/>
                  <a:uLnTx/>
                  <a:uFillTx/>
                  <a:latin typeface="Tahoma" panose="020B0604030504040204" pitchFamily="34" charset="0"/>
                  <a:ea typeface="ＭＳ Ｐゴシック" panose="020B0600070205080204" pitchFamily="34" charset="-128"/>
                  <a:cs typeface="+mn-cs"/>
                </a:rPr>
                <a:t>abric</a:t>
              </a:r>
              <a:endPar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en-US" sz="18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rate: </a:t>
              </a: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NR)</a:t>
              </a:r>
            </a:p>
          </p:txBody>
        </p:sp>
        <p:grpSp>
          <p:nvGrpSpPr>
            <p:cNvPr id="176" name="Group 28">
              <a:extLst>
                <a:ext uri="{FF2B5EF4-FFF2-40B4-BE49-F238E27FC236}">
                  <a16:creationId xmlns:a16="http://schemas.microsoft.com/office/drawing/2014/main" id="{D9BF0A2B-C5F9-A740-8460-7E121162451A}"/>
                </a:ext>
              </a:extLst>
            </p:cNvPr>
            <p:cNvGrpSpPr>
              <a:grpSpLocks/>
            </p:cNvGrpSpPr>
            <p:nvPr/>
          </p:nvGrpSpPr>
          <p:grpSpPr bwMode="auto">
            <a:xfrm>
              <a:off x="2657523" y="1623793"/>
              <a:ext cx="1247775" cy="1504950"/>
              <a:chOff x="3180" y="909"/>
              <a:chExt cx="786" cy="948"/>
            </a:xfrm>
          </p:grpSpPr>
          <p:sp>
            <p:nvSpPr>
              <p:cNvPr id="177" name="Rectangle 8">
                <a:extLst>
                  <a:ext uri="{FF2B5EF4-FFF2-40B4-BE49-F238E27FC236}">
                    <a16:creationId xmlns:a16="http://schemas.microsoft.com/office/drawing/2014/main" id="{DD4D9539-6E74-FE4C-939B-205C9E71D416}"/>
                  </a:ext>
                </a:extLst>
              </p:cNvPr>
              <p:cNvSpPr>
                <a:spLocks noChangeArrowheads="1"/>
              </p:cNvSpPr>
              <p:nvPr/>
            </p:nvSpPr>
            <p:spPr bwMode="auto">
              <a:xfrm>
                <a:off x="3180" y="909"/>
                <a:ext cx="786" cy="948"/>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8" name="Text Box 14">
                <a:extLst>
                  <a:ext uri="{FF2B5EF4-FFF2-40B4-BE49-F238E27FC236}">
                    <a16:creationId xmlns:a16="http://schemas.microsoft.com/office/drawing/2014/main" id="{AE54DBDF-A7F9-704B-B392-E2740194AA62}"/>
                  </a:ext>
                </a:extLst>
              </p:cNvPr>
              <p:cNvSpPr txBox="1">
                <a:spLocks noChangeArrowheads="1"/>
              </p:cNvSpPr>
              <p:nvPr/>
            </p:nvSpPr>
            <p:spPr bwMode="auto">
              <a:xfrm>
                <a:off x="3232" y="917"/>
                <a:ext cx="724"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datagram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buffer</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79" name="Group 17">
                <a:extLst>
                  <a:ext uri="{FF2B5EF4-FFF2-40B4-BE49-F238E27FC236}">
                    <a16:creationId xmlns:a16="http://schemas.microsoft.com/office/drawing/2014/main" id="{06F8403D-BA10-5144-A155-19FE3754BE36}"/>
                  </a:ext>
                </a:extLst>
              </p:cNvPr>
              <p:cNvGrpSpPr>
                <a:grpSpLocks/>
              </p:cNvGrpSpPr>
              <p:nvPr/>
            </p:nvGrpSpPr>
            <p:grpSpPr bwMode="auto">
              <a:xfrm>
                <a:off x="3260" y="1299"/>
                <a:ext cx="626" cy="295"/>
                <a:chOff x="310" y="3526"/>
                <a:chExt cx="1040" cy="457"/>
              </a:xfrm>
            </p:grpSpPr>
            <p:sp>
              <p:nvSpPr>
                <p:cNvPr id="180" name="Rectangle 18">
                  <a:extLst>
                    <a:ext uri="{FF2B5EF4-FFF2-40B4-BE49-F238E27FC236}">
                      <a16:creationId xmlns:a16="http://schemas.microsoft.com/office/drawing/2014/main" id="{9A795CC1-826F-4C44-9993-319F64F49FC2}"/>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1" name="Line 19">
                  <a:extLst>
                    <a:ext uri="{FF2B5EF4-FFF2-40B4-BE49-F238E27FC236}">
                      <a16:creationId xmlns:a16="http://schemas.microsoft.com/office/drawing/2014/main" id="{4731A973-BD75-D041-B879-015ABFDDD7EB}"/>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2" name="Line 20">
                  <a:extLst>
                    <a:ext uri="{FF2B5EF4-FFF2-40B4-BE49-F238E27FC236}">
                      <a16:creationId xmlns:a16="http://schemas.microsoft.com/office/drawing/2014/main" id="{E25B9F25-22CB-0447-9AC4-9FC92218F432}"/>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3" name="Line 21">
                  <a:extLst>
                    <a:ext uri="{FF2B5EF4-FFF2-40B4-BE49-F238E27FC236}">
                      <a16:creationId xmlns:a16="http://schemas.microsoft.com/office/drawing/2014/main" id="{91851468-4893-D34C-9AE7-1771C894A65C}"/>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4" name="Line 22">
                  <a:extLst>
                    <a:ext uri="{FF2B5EF4-FFF2-40B4-BE49-F238E27FC236}">
                      <a16:creationId xmlns:a16="http://schemas.microsoft.com/office/drawing/2014/main" id="{24979CFA-E6E8-6443-8031-1C8E87B15CF5}"/>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 name="Line 23">
                  <a:extLst>
                    <a:ext uri="{FF2B5EF4-FFF2-40B4-BE49-F238E27FC236}">
                      <a16:creationId xmlns:a16="http://schemas.microsoft.com/office/drawing/2014/main" id="{DD3375EE-F46C-7845-8A16-1C39FA3943F4}"/>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6" name="Line 24">
                  <a:extLst>
                    <a:ext uri="{FF2B5EF4-FFF2-40B4-BE49-F238E27FC236}">
                      <a16:creationId xmlns:a16="http://schemas.microsoft.com/office/drawing/2014/main" id="{2CF7F543-916F-574B-9CF5-E75F82B8E662}"/>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 name="Line 25">
                  <a:extLst>
                    <a:ext uri="{FF2B5EF4-FFF2-40B4-BE49-F238E27FC236}">
                      <a16:creationId xmlns:a16="http://schemas.microsoft.com/office/drawing/2014/main" id="{5571B680-4F31-6A43-B505-CB421081C05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8" name="Line 26">
                  <a:extLst>
                    <a:ext uri="{FF2B5EF4-FFF2-40B4-BE49-F238E27FC236}">
                      <a16:creationId xmlns:a16="http://schemas.microsoft.com/office/drawing/2014/main" id="{87E5063B-F80B-F542-9BC3-D9BE9AAED9D2}"/>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89" name="Line 27">
              <a:extLst>
                <a:ext uri="{FF2B5EF4-FFF2-40B4-BE49-F238E27FC236}">
                  <a16:creationId xmlns:a16="http://schemas.microsoft.com/office/drawing/2014/main" id="{AC914BE7-EF9D-D444-B3B1-4333D5182D93}"/>
                </a:ext>
              </a:extLst>
            </p:cNvPr>
            <p:cNvSpPr>
              <a:spLocks noChangeShapeType="1"/>
            </p:cNvSpPr>
            <p:nvPr/>
          </p:nvSpPr>
          <p:spPr bwMode="auto">
            <a:xfrm>
              <a:off x="1878016" y="1579418"/>
              <a:ext cx="0" cy="164592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0" name="Line 9">
              <a:extLst>
                <a:ext uri="{FF2B5EF4-FFF2-40B4-BE49-F238E27FC236}">
                  <a16:creationId xmlns:a16="http://schemas.microsoft.com/office/drawing/2014/main" id="{CBD25FB7-BD31-354A-B607-0A105E81B218}"/>
                </a:ext>
              </a:extLst>
            </p:cNvPr>
            <p:cNvSpPr>
              <a:spLocks noChangeShapeType="1"/>
            </p:cNvSpPr>
            <p:nvPr/>
          </p:nvSpPr>
          <p:spPr bwMode="auto">
            <a:xfrm flipV="1">
              <a:off x="1860598" y="2435006"/>
              <a:ext cx="92551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8" name="Straight Arrow Connector 7">
              <a:extLst>
                <a:ext uri="{FF2B5EF4-FFF2-40B4-BE49-F238E27FC236}">
                  <a16:creationId xmlns:a16="http://schemas.microsoft.com/office/drawing/2014/main" id="{12077A03-5191-4C4E-9229-0F4C5ED20B83}"/>
                </a:ext>
              </a:extLst>
            </p:cNvPr>
            <p:cNvCxnSpPr/>
            <p:nvPr/>
          </p:nvCxnSpPr>
          <p:spPr>
            <a:xfrm>
              <a:off x="6846225" y="2394066"/>
              <a:ext cx="1030778"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49EDB8-5525-2E4A-8DBC-6D03E6692746}"/>
                </a:ext>
              </a:extLst>
            </p:cNvPr>
            <p:cNvSpPr txBox="1"/>
            <p:nvPr/>
          </p:nvSpPr>
          <p:spPr>
            <a:xfrm flipH="1">
              <a:off x="7215448" y="2377441"/>
              <a:ext cx="31588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39" name="Slide Number Placeholder 4">
            <a:extLst>
              <a:ext uri="{FF2B5EF4-FFF2-40B4-BE49-F238E27FC236}">
                <a16:creationId xmlns:a16="http://schemas.microsoft.com/office/drawing/2014/main" id="{00A3717F-1F0F-FC43-A1DA-5E87871F0596}"/>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30</a:t>
            </a:fld>
            <a:endParaRPr lang="en-US" dirty="0"/>
          </a:p>
        </p:txBody>
      </p:sp>
    </p:spTree>
    <p:extLst>
      <p:ext uri="{BB962C8B-B14F-4D97-AF65-F5344CB8AC3E}">
        <p14:creationId xmlns:p14="http://schemas.microsoft.com/office/powerpoint/2010/main" val="172273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1"/>
                                        </p:tgtEl>
                                        <p:attrNameLst>
                                          <p:attrName>style.visibility</p:attrName>
                                        </p:attrNameLst>
                                      </p:cBhvr>
                                      <p:to>
                                        <p:strVal val="visible"/>
                                      </p:to>
                                    </p:set>
                                    <p:animEffect transition="in" filter="dissolve">
                                      <p:cBhvr>
                                        <p:cTn id="12" dur="500"/>
                                        <p:tgtEl>
                                          <p:spTgt spid="1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Output port queuing</a:t>
            </a:r>
            <a:endParaRPr lang="en-US" dirty="0"/>
          </a:p>
        </p:txBody>
      </p:sp>
      <p:grpSp>
        <p:nvGrpSpPr>
          <p:cNvPr id="109" name="Group 78">
            <a:extLst>
              <a:ext uri="{FF2B5EF4-FFF2-40B4-BE49-F238E27FC236}">
                <a16:creationId xmlns:a16="http://schemas.microsoft.com/office/drawing/2014/main" id="{082D51D0-D1D3-A942-9BB2-2D4682B56DD8}"/>
              </a:ext>
            </a:extLst>
          </p:cNvPr>
          <p:cNvGrpSpPr>
            <a:grpSpLocks/>
          </p:cNvGrpSpPr>
          <p:nvPr/>
        </p:nvGrpSpPr>
        <p:grpSpPr bwMode="auto">
          <a:xfrm>
            <a:off x="2375414" y="1576437"/>
            <a:ext cx="7412037" cy="2870200"/>
            <a:chOff x="550" y="931"/>
            <a:chExt cx="4669" cy="1808"/>
          </a:xfrm>
        </p:grpSpPr>
        <p:grpSp>
          <p:nvGrpSpPr>
            <p:cNvPr id="110" name="Group 29">
              <a:extLst>
                <a:ext uri="{FF2B5EF4-FFF2-40B4-BE49-F238E27FC236}">
                  <a16:creationId xmlns:a16="http://schemas.microsoft.com/office/drawing/2014/main" id="{A3EB5D9E-72A3-7745-8A3E-36D91FF392DE}"/>
                </a:ext>
              </a:extLst>
            </p:cNvPr>
            <p:cNvGrpSpPr>
              <a:grpSpLocks/>
            </p:cNvGrpSpPr>
            <p:nvPr/>
          </p:nvGrpSpPr>
          <p:grpSpPr bwMode="auto">
            <a:xfrm>
              <a:off x="699" y="948"/>
              <a:ext cx="2099" cy="1356"/>
              <a:chOff x="523" y="976"/>
              <a:chExt cx="2099" cy="1356"/>
            </a:xfrm>
          </p:grpSpPr>
          <p:sp>
            <p:nvSpPr>
              <p:cNvPr id="159" name="Rectangle 6">
                <a:extLst>
                  <a:ext uri="{FF2B5EF4-FFF2-40B4-BE49-F238E27FC236}">
                    <a16:creationId xmlns:a16="http://schemas.microsoft.com/office/drawing/2014/main" id="{D8B6A1DB-471C-CC4C-A15D-8F1744B84968}"/>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60" name="Group 10">
                <a:extLst>
                  <a:ext uri="{FF2B5EF4-FFF2-40B4-BE49-F238E27FC236}">
                    <a16:creationId xmlns:a16="http://schemas.microsoft.com/office/drawing/2014/main" id="{CF011BEC-3BD8-724A-930F-DF1BD144E0F3}"/>
                  </a:ext>
                </a:extLst>
              </p:cNvPr>
              <p:cNvGrpSpPr>
                <a:grpSpLocks/>
              </p:cNvGrpSpPr>
              <p:nvPr/>
            </p:nvGrpSpPr>
            <p:grpSpPr bwMode="auto">
              <a:xfrm>
                <a:off x="804" y="997"/>
                <a:ext cx="249" cy="1295"/>
                <a:chOff x="748" y="997"/>
                <a:chExt cx="249" cy="1295"/>
              </a:xfrm>
            </p:grpSpPr>
            <p:sp>
              <p:nvSpPr>
                <p:cNvPr id="204" name="Rectangle 7">
                  <a:extLst>
                    <a:ext uri="{FF2B5EF4-FFF2-40B4-BE49-F238E27FC236}">
                      <a16:creationId xmlns:a16="http://schemas.microsoft.com/office/drawing/2014/main" id="{0ECFBAAE-DF3A-A940-A3AE-05CA1F501F0F}"/>
                    </a:ext>
                  </a:extLst>
                </p:cNvPr>
                <p:cNvSpPr>
                  <a:spLocks noChangeArrowheads="1"/>
                </p:cNvSpPr>
                <p:nvPr/>
              </p:nvSpPr>
              <p:spPr bwMode="auto">
                <a:xfrm>
                  <a:off x="759" y="997"/>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5" name="Rectangle 8">
                  <a:extLst>
                    <a:ext uri="{FF2B5EF4-FFF2-40B4-BE49-F238E27FC236}">
                      <a16:creationId xmlns:a16="http://schemas.microsoft.com/office/drawing/2014/main" id="{E7A662AD-6DCF-F34A-A047-07F4B580C18A}"/>
                    </a:ext>
                  </a:extLst>
                </p:cNvPr>
                <p:cNvSpPr>
                  <a:spLocks noChangeArrowheads="1"/>
                </p:cNvSpPr>
                <p:nvPr/>
              </p:nvSpPr>
              <p:spPr bwMode="auto">
                <a:xfrm>
                  <a:off x="750" y="1472"/>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6" name="Rectangle 9">
                  <a:extLst>
                    <a:ext uri="{FF2B5EF4-FFF2-40B4-BE49-F238E27FC236}">
                      <a16:creationId xmlns:a16="http://schemas.microsoft.com/office/drawing/2014/main" id="{9926E030-FA12-C74C-949A-473AE1056F2D}"/>
                    </a:ext>
                  </a:extLst>
                </p:cNvPr>
                <p:cNvSpPr>
                  <a:spLocks noChangeArrowheads="1"/>
                </p:cNvSpPr>
                <p:nvPr/>
              </p:nvSpPr>
              <p:spPr bwMode="auto">
                <a:xfrm>
                  <a:off x="748" y="1940"/>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1" name="Group 11">
                <a:extLst>
                  <a:ext uri="{FF2B5EF4-FFF2-40B4-BE49-F238E27FC236}">
                    <a16:creationId xmlns:a16="http://schemas.microsoft.com/office/drawing/2014/main" id="{2DAF4907-42BF-A548-B33A-D2FBEF2C97AB}"/>
                  </a:ext>
                </a:extLst>
              </p:cNvPr>
              <p:cNvGrpSpPr>
                <a:grpSpLocks/>
              </p:cNvGrpSpPr>
              <p:nvPr/>
            </p:nvGrpSpPr>
            <p:grpSpPr bwMode="auto">
              <a:xfrm>
                <a:off x="2109" y="1002"/>
                <a:ext cx="249" cy="1295"/>
                <a:chOff x="748" y="997"/>
                <a:chExt cx="249" cy="1295"/>
              </a:xfrm>
            </p:grpSpPr>
            <p:sp>
              <p:nvSpPr>
                <p:cNvPr id="201" name="Rectangle 12">
                  <a:extLst>
                    <a:ext uri="{FF2B5EF4-FFF2-40B4-BE49-F238E27FC236}">
                      <a16:creationId xmlns:a16="http://schemas.microsoft.com/office/drawing/2014/main" id="{CD600951-D32E-2F4A-8B8D-2BC1898E47E2}"/>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Rectangle 13">
                  <a:extLst>
                    <a:ext uri="{FF2B5EF4-FFF2-40B4-BE49-F238E27FC236}">
                      <a16:creationId xmlns:a16="http://schemas.microsoft.com/office/drawing/2014/main" id="{349846DD-5315-9F46-A3D4-630D59325ADA}"/>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3" name="Rectangle 14">
                  <a:extLst>
                    <a:ext uri="{FF2B5EF4-FFF2-40B4-BE49-F238E27FC236}">
                      <a16:creationId xmlns:a16="http://schemas.microsoft.com/office/drawing/2014/main" id="{AE0A909B-B320-604A-89A1-1760A69BDA86}"/>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62" name="Line 15">
                <a:extLst>
                  <a:ext uri="{FF2B5EF4-FFF2-40B4-BE49-F238E27FC236}">
                    <a16:creationId xmlns:a16="http://schemas.microsoft.com/office/drawing/2014/main" id="{B4E57E31-441A-7241-9895-1E601460DF16}"/>
                  </a:ext>
                </a:extLst>
              </p:cNvPr>
              <p:cNvSpPr>
                <a:spLocks noChangeShapeType="1"/>
              </p:cNvSpPr>
              <p:nvPr/>
            </p:nvSpPr>
            <p:spPr bwMode="auto">
              <a:xfrm>
                <a:off x="1946" y="1180"/>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 name="Line 16">
                <a:extLst>
                  <a:ext uri="{FF2B5EF4-FFF2-40B4-BE49-F238E27FC236}">
                    <a16:creationId xmlns:a16="http://schemas.microsoft.com/office/drawing/2014/main" id="{51B07D47-E6CB-8D41-85B6-448EE5F8FF59}"/>
                  </a:ext>
                </a:extLst>
              </p:cNvPr>
              <p:cNvSpPr>
                <a:spLocks noChangeShapeType="1"/>
              </p:cNvSpPr>
              <p:nvPr/>
            </p:nvSpPr>
            <p:spPr bwMode="auto">
              <a:xfrm>
                <a:off x="1940" y="1645"/>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4" name="Line 17">
                <a:extLst>
                  <a:ext uri="{FF2B5EF4-FFF2-40B4-BE49-F238E27FC236}">
                    <a16:creationId xmlns:a16="http://schemas.microsoft.com/office/drawing/2014/main" id="{1BA71812-14CA-334D-B6DE-FC0BBC8501AF}"/>
                  </a:ext>
                </a:extLst>
              </p:cNvPr>
              <p:cNvSpPr>
                <a:spLocks noChangeShapeType="1"/>
              </p:cNvSpPr>
              <p:nvPr/>
            </p:nvSpPr>
            <p:spPr bwMode="auto">
              <a:xfrm>
                <a:off x="1940" y="211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5" name="Line 18">
                <a:extLst>
                  <a:ext uri="{FF2B5EF4-FFF2-40B4-BE49-F238E27FC236}">
                    <a16:creationId xmlns:a16="http://schemas.microsoft.com/office/drawing/2014/main" id="{87EC818D-2CED-6445-96A3-B864E22C9CAA}"/>
                  </a:ext>
                </a:extLst>
              </p:cNvPr>
              <p:cNvSpPr>
                <a:spLocks noChangeShapeType="1"/>
              </p:cNvSpPr>
              <p:nvPr/>
            </p:nvSpPr>
            <p:spPr bwMode="auto">
              <a:xfrm>
                <a:off x="1044" y="1164"/>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6" name="Line 19">
                <a:extLst>
                  <a:ext uri="{FF2B5EF4-FFF2-40B4-BE49-F238E27FC236}">
                    <a16:creationId xmlns:a16="http://schemas.microsoft.com/office/drawing/2014/main" id="{3FC82DB6-CD3B-1043-B270-4880E4F38C1C}"/>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7" name="Line 20">
                <a:extLst>
                  <a:ext uri="{FF2B5EF4-FFF2-40B4-BE49-F238E27FC236}">
                    <a16:creationId xmlns:a16="http://schemas.microsoft.com/office/drawing/2014/main" id="{291916CC-CF8D-0C43-904A-57618DC524AB}"/>
                  </a:ext>
                </a:extLst>
              </p:cNvPr>
              <p:cNvSpPr>
                <a:spLocks noChangeShapeType="1"/>
              </p:cNvSpPr>
              <p:nvPr/>
            </p:nvSpPr>
            <p:spPr bwMode="auto">
              <a:xfrm>
                <a:off x="1038" y="210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93" name="Group 24">
                <a:extLst>
                  <a:ext uri="{FF2B5EF4-FFF2-40B4-BE49-F238E27FC236}">
                    <a16:creationId xmlns:a16="http://schemas.microsoft.com/office/drawing/2014/main" id="{8685B4BD-95B3-D548-8A50-02AB19D73F70}"/>
                  </a:ext>
                </a:extLst>
              </p:cNvPr>
              <p:cNvGrpSpPr>
                <a:grpSpLocks/>
              </p:cNvGrpSpPr>
              <p:nvPr/>
            </p:nvGrpSpPr>
            <p:grpSpPr bwMode="auto">
              <a:xfrm>
                <a:off x="523" y="1169"/>
                <a:ext cx="288" cy="939"/>
                <a:chOff x="-60" y="1148"/>
                <a:chExt cx="168" cy="939"/>
              </a:xfrm>
            </p:grpSpPr>
            <p:sp>
              <p:nvSpPr>
                <p:cNvPr id="198" name="Line 21">
                  <a:extLst>
                    <a:ext uri="{FF2B5EF4-FFF2-40B4-BE49-F238E27FC236}">
                      <a16:creationId xmlns:a16="http://schemas.microsoft.com/office/drawing/2014/main" id="{695AD499-8E12-5F4D-B492-77637F16E768}"/>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9" name="Line 22">
                  <a:extLst>
                    <a:ext uri="{FF2B5EF4-FFF2-40B4-BE49-F238E27FC236}">
                      <a16:creationId xmlns:a16="http://schemas.microsoft.com/office/drawing/2014/main" id="{6D509BF4-A289-5848-B0EC-FF37900D6850}"/>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0" name="Line 23">
                  <a:extLst>
                    <a:ext uri="{FF2B5EF4-FFF2-40B4-BE49-F238E27FC236}">
                      <a16:creationId xmlns:a16="http://schemas.microsoft.com/office/drawing/2014/main" id="{77D1F46B-8487-0443-B204-6D39A32CACEB}"/>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94" name="Group 25">
                <a:extLst>
                  <a:ext uri="{FF2B5EF4-FFF2-40B4-BE49-F238E27FC236}">
                    <a16:creationId xmlns:a16="http://schemas.microsoft.com/office/drawing/2014/main" id="{8CC26DE9-2259-C249-BCBA-49FB43CFADBA}"/>
                  </a:ext>
                </a:extLst>
              </p:cNvPr>
              <p:cNvGrpSpPr>
                <a:grpSpLocks/>
              </p:cNvGrpSpPr>
              <p:nvPr/>
            </p:nvGrpSpPr>
            <p:grpSpPr bwMode="auto">
              <a:xfrm>
                <a:off x="2334" y="1173"/>
                <a:ext cx="288" cy="939"/>
                <a:chOff x="-60" y="1148"/>
                <a:chExt cx="168" cy="939"/>
              </a:xfrm>
            </p:grpSpPr>
            <p:sp>
              <p:nvSpPr>
                <p:cNvPr id="195" name="Line 26">
                  <a:extLst>
                    <a:ext uri="{FF2B5EF4-FFF2-40B4-BE49-F238E27FC236}">
                      <a16:creationId xmlns:a16="http://schemas.microsoft.com/office/drawing/2014/main" id="{CAC9505F-8DFC-D849-A39D-F3F19EF2D5FA}"/>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6" name="Line 27">
                  <a:extLst>
                    <a:ext uri="{FF2B5EF4-FFF2-40B4-BE49-F238E27FC236}">
                      <a16:creationId xmlns:a16="http://schemas.microsoft.com/office/drawing/2014/main" id="{55359C2D-B6B3-3344-987F-A1ADCD12D9F3}"/>
                    </a:ext>
                  </a:extLst>
                </p:cNvPr>
                <p:cNvSpPr>
                  <a:spLocks noChangeShapeType="1"/>
                </p:cNvSpPr>
                <p:nvPr/>
              </p:nvSpPr>
              <p:spPr bwMode="auto">
                <a:xfrm>
                  <a:off x="-60" y="1613"/>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7" name="Line 28">
                  <a:extLst>
                    <a:ext uri="{FF2B5EF4-FFF2-40B4-BE49-F238E27FC236}">
                      <a16:creationId xmlns:a16="http://schemas.microsoft.com/office/drawing/2014/main" id="{5F30395D-D362-F345-A3BD-DBCBEAE6AE6F}"/>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11" name="Group 30">
              <a:extLst>
                <a:ext uri="{FF2B5EF4-FFF2-40B4-BE49-F238E27FC236}">
                  <a16:creationId xmlns:a16="http://schemas.microsoft.com/office/drawing/2014/main" id="{87B52D43-752A-3147-8555-38567E7FADD6}"/>
                </a:ext>
              </a:extLst>
            </p:cNvPr>
            <p:cNvGrpSpPr>
              <a:grpSpLocks/>
            </p:cNvGrpSpPr>
            <p:nvPr/>
          </p:nvGrpSpPr>
          <p:grpSpPr bwMode="auto">
            <a:xfrm>
              <a:off x="3120" y="931"/>
              <a:ext cx="2099" cy="1356"/>
              <a:chOff x="523" y="976"/>
              <a:chExt cx="2099" cy="1356"/>
            </a:xfrm>
          </p:grpSpPr>
          <p:sp>
            <p:nvSpPr>
              <p:cNvPr id="133" name="Rectangle 31">
                <a:extLst>
                  <a:ext uri="{FF2B5EF4-FFF2-40B4-BE49-F238E27FC236}">
                    <a16:creationId xmlns:a16="http://schemas.microsoft.com/office/drawing/2014/main" id="{01131CB9-416C-BC46-84D2-855A2BA959F5}"/>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34" name="Group 32">
                <a:extLst>
                  <a:ext uri="{FF2B5EF4-FFF2-40B4-BE49-F238E27FC236}">
                    <a16:creationId xmlns:a16="http://schemas.microsoft.com/office/drawing/2014/main" id="{A51BEB8E-CB78-6343-AB5B-0FAAD83DDB11}"/>
                  </a:ext>
                </a:extLst>
              </p:cNvPr>
              <p:cNvGrpSpPr>
                <a:grpSpLocks/>
              </p:cNvGrpSpPr>
              <p:nvPr/>
            </p:nvGrpSpPr>
            <p:grpSpPr bwMode="auto">
              <a:xfrm>
                <a:off x="804" y="997"/>
                <a:ext cx="249" cy="1295"/>
                <a:chOff x="748" y="997"/>
                <a:chExt cx="249" cy="1295"/>
              </a:xfrm>
            </p:grpSpPr>
            <p:sp>
              <p:nvSpPr>
                <p:cNvPr id="156" name="Rectangle 33">
                  <a:extLst>
                    <a:ext uri="{FF2B5EF4-FFF2-40B4-BE49-F238E27FC236}">
                      <a16:creationId xmlns:a16="http://schemas.microsoft.com/office/drawing/2014/main" id="{1D2E2A7A-D30D-664E-A612-0857B3D0E4B6}"/>
                    </a:ext>
                  </a:extLst>
                </p:cNvPr>
                <p:cNvSpPr>
                  <a:spLocks noChangeArrowheads="1"/>
                </p:cNvSpPr>
                <p:nvPr/>
              </p:nvSpPr>
              <p:spPr bwMode="auto">
                <a:xfrm>
                  <a:off x="759" y="997"/>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7" name="Rectangle 34">
                  <a:extLst>
                    <a:ext uri="{FF2B5EF4-FFF2-40B4-BE49-F238E27FC236}">
                      <a16:creationId xmlns:a16="http://schemas.microsoft.com/office/drawing/2014/main" id="{8E72E2CC-79B7-6543-BC67-FF039A8E2FDB}"/>
                    </a:ext>
                  </a:extLst>
                </p:cNvPr>
                <p:cNvSpPr>
                  <a:spLocks noChangeArrowheads="1"/>
                </p:cNvSpPr>
                <p:nvPr/>
              </p:nvSpPr>
              <p:spPr bwMode="auto">
                <a:xfrm>
                  <a:off x="750" y="1472"/>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8" name="Rectangle 35">
                  <a:extLst>
                    <a:ext uri="{FF2B5EF4-FFF2-40B4-BE49-F238E27FC236}">
                      <a16:creationId xmlns:a16="http://schemas.microsoft.com/office/drawing/2014/main" id="{30FE5ACD-D95D-574F-9366-5EFC8A7E18FA}"/>
                    </a:ext>
                  </a:extLst>
                </p:cNvPr>
                <p:cNvSpPr>
                  <a:spLocks noChangeArrowheads="1"/>
                </p:cNvSpPr>
                <p:nvPr/>
              </p:nvSpPr>
              <p:spPr bwMode="auto">
                <a:xfrm>
                  <a:off x="748" y="1940"/>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35" name="Group 36">
                <a:extLst>
                  <a:ext uri="{FF2B5EF4-FFF2-40B4-BE49-F238E27FC236}">
                    <a16:creationId xmlns:a16="http://schemas.microsoft.com/office/drawing/2014/main" id="{5C3DD79B-12CD-B541-8D50-5DBDCC7A6053}"/>
                  </a:ext>
                </a:extLst>
              </p:cNvPr>
              <p:cNvGrpSpPr>
                <a:grpSpLocks/>
              </p:cNvGrpSpPr>
              <p:nvPr/>
            </p:nvGrpSpPr>
            <p:grpSpPr bwMode="auto">
              <a:xfrm>
                <a:off x="2109" y="1002"/>
                <a:ext cx="249" cy="1295"/>
                <a:chOff x="748" y="997"/>
                <a:chExt cx="249" cy="1295"/>
              </a:xfrm>
            </p:grpSpPr>
            <p:sp>
              <p:nvSpPr>
                <p:cNvPr id="153" name="Rectangle 37">
                  <a:extLst>
                    <a:ext uri="{FF2B5EF4-FFF2-40B4-BE49-F238E27FC236}">
                      <a16:creationId xmlns:a16="http://schemas.microsoft.com/office/drawing/2014/main" id="{0D165B5C-42F0-7146-AA7F-E468E41E9976}"/>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Rectangle 38">
                  <a:extLst>
                    <a:ext uri="{FF2B5EF4-FFF2-40B4-BE49-F238E27FC236}">
                      <a16:creationId xmlns:a16="http://schemas.microsoft.com/office/drawing/2014/main" id="{75AA2AC8-0434-1D42-B745-912205EEB8FB}"/>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5" name="Rectangle 39">
                  <a:extLst>
                    <a:ext uri="{FF2B5EF4-FFF2-40B4-BE49-F238E27FC236}">
                      <a16:creationId xmlns:a16="http://schemas.microsoft.com/office/drawing/2014/main" id="{53CBA0BE-8E05-424B-B90D-1C4E2ED7296C}"/>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36" name="Line 40">
                <a:extLst>
                  <a:ext uri="{FF2B5EF4-FFF2-40B4-BE49-F238E27FC236}">
                    <a16:creationId xmlns:a16="http://schemas.microsoft.com/office/drawing/2014/main" id="{414D90B8-DEBE-B84E-92C6-CBB94C405FBA}"/>
                  </a:ext>
                </a:extLst>
              </p:cNvPr>
              <p:cNvSpPr>
                <a:spLocks noChangeShapeType="1"/>
              </p:cNvSpPr>
              <p:nvPr/>
            </p:nvSpPr>
            <p:spPr bwMode="auto">
              <a:xfrm>
                <a:off x="1946" y="1180"/>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Line 41">
                <a:extLst>
                  <a:ext uri="{FF2B5EF4-FFF2-40B4-BE49-F238E27FC236}">
                    <a16:creationId xmlns:a16="http://schemas.microsoft.com/office/drawing/2014/main" id="{193F439E-A0CB-BE4E-A767-399A338483CC}"/>
                  </a:ext>
                </a:extLst>
              </p:cNvPr>
              <p:cNvSpPr>
                <a:spLocks noChangeShapeType="1"/>
              </p:cNvSpPr>
              <p:nvPr/>
            </p:nvSpPr>
            <p:spPr bwMode="auto">
              <a:xfrm>
                <a:off x="1940" y="1645"/>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8" name="Line 42">
                <a:extLst>
                  <a:ext uri="{FF2B5EF4-FFF2-40B4-BE49-F238E27FC236}">
                    <a16:creationId xmlns:a16="http://schemas.microsoft.com/office/drawing/2014/main" id="{07DC5438-65CD-8040-9C95-EB788FCACA85}"/>
                  </a:ext>
                </a:extLst>
              </p:cNvPr>
              <p:cNvSpPr>
                <a:spLocks noChangeShapeType="1"/>
              </p:cNvSpPr>
              <p:nvPr/>
            </p:nvSpPr>
            <p:spPr bwMode="auto">
              <a:xfrm>
                <a:off x="1940" y="211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Line 43">
                <a:extLst>
                  <a:ext uri="{FF2B5EF4-FFF2-40B4-BE49-F238E27FC236}">
                    <a16:creationId xmlns:a16="http://schemas.microsoft.com/office/drawing/2014/main" id="{EC6AC95C-A7B2-8D45-BDD7-51C70380F2E9}"/>
                  </a:ext>
                </a:extLst>
              </p:cNvPr>
              <p:cNvSpPr>
                <a:spLocks noChangeShapeType="1"/>
              </p:cNvSpPr>
              <p:nvPr/>
            </p:nvSpPr>
            <p:spPr bwMode="auto">
              <a:xfrm>
                <a:off x="1044" y="1164"/>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Line 44">
                <a:extLst>
                  <a:ext uri="{FF2B5EF4-FFF2-40B4-BE49-F238E27FC236}">
                    <a16:creationId xmlns:a16="http://schemas.microsoft.com/office/drawing/2014/main" id="{391784A2-88F1-CF43-B836-438D26F35D99}"/>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 name="Line 45">
                <a:extLst>
                  <a:ext uri="{FF2B5EF4-FFF2-40B4-BE49-F238E27FC236}">
                    <a16:creationId xmlns:a16="http://schemas.microsoft.com/office/drawing/2014/main" id="{E4BF36D2-171F-B148-8431-04035400B2D1}"/>
                  </a:ext>
                </a:extLst>
              </p:cNvPr>
              <p:cNvSpPr>
                <a:spLocks noChangeShapeType="1"/>
              </p:cNvSpPr>
              <p:nvPr/>
            </p:nvSpPr>
            <p:spPr bwMode="auto">
              <a:xfrm>
                <a:off x="1038" y="210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45" name="Group 46">
                <a:extLst>
                  <a:ext uri="{FF2B5EF4-FFF2-40B4-BE49-F238E27FC236}">
                    <a16:creationId xmlns:a16="http://schemas.microsoft.com/office/drawing/2014/main" id="{6A23E468-2FC0-D842-99E6-C85245510E21}"/>
                  </a:ext>
                </a:extLst>
              </p:cNvPr>
              <p:cNvGrpSpPr>
                <a:grpSpLocks/>
              </p:cNvGrpSpPr>
              <p:nvPr/>
            </p:nvGrpSpPr>
            <p:grpSpPr bwMode="auto">
              <a:xfrm>
                <a:off x="523" y="1169"/>
                <a:ext cx="288" cy="939"/>
                <a:chOff x="-60" y="1148"/>
                <a:chExt cx="168" cy="939"/>
              </a:xfrm>
            </p:grpSpPr>
            <p:sp>
              <p:nvSpPr>
                <p:cNvPr id="150" name="Line 47">
                  <a:extLst>
                    <a:ext uri="{FF2B5EF4-FFF2-40B4-BE49-F238E27FC236}">
                      <a16:creationId xmlns:a16="http://schemas.microsoft.com/office/drawing/2014/main" id="{46B8DCC8-C78E-5946-97FA-DF37A5D12279}"/>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1" name="Line 48">
                  <a:extLst>
                    <a:ext uri="{FF2B5EF4-FFF2-40B4-BE49-F238E27FC236}">
                      <a16:creationId xmlns:a16="http://schemas.microsoft.com/office/drawing/2014/main" id="{CDDE8C10-BFA8-D045-BFE9-3D6F6089A748}"/>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2" name="Line 49">
                  <a:extLst>
                    <a:ext uri="{FF2B5EF4-FFF2-40B4-BE49-F238E27FC236}">
                      <a16:creationId xmlns:a16="http://schemas.microsoft.com/office/drawing/2014/main" id="{39539C18-A10C-DB44-A87D-DDBFE4B9A78C}"/>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6" name="Group 50">
                <a:extLst>
                  <a:ext uri="{FF2B5EF4-FFF2-40B4-BE49-F238E27FC236}">
                    <a16:creationId xmlns:a16="http://schemas.microsoft.com/office/drawing/2014/main" id="{C5C5F675-53F5-C345-BF7D-D175E0816F5D}"/>
                  </a:ext>
                </a:extLst>
              </p:cNvPr>
              <p:cNvGrpSpPr>
                <a:grpSpLocks/>
              </p:cNvGrpSpPr>
              <p:nvPr/>
            </p:nvGrpSpPr>
            <p:grpSpPr bwMode="auto">
              <a:xfrm>
                <a:off x="2334" y="1173"/>
                <a:ext cx="288" cy="939"/>
                <a:chOff x="-60" y="1148"/>
                <a:chExt cx="168" cy="939"/>
              </a:xfrm>
            </p:grpSpPr>
            <p:sp>
              <p:nvSpPr>
                <p:cNvPr id="147" name="Line 51">
                  <a:extLst>
                    <a:ext uri="{FF2B5EF4-FFF2-40B4-BE49-F238E27FC236}">
                      <a16:creationId xmlns:a16="http://schemas.microsoft.com/office/drawing/2014/main" id="{98C13E3B-D516-B947-BE59-93C8B104F33B}"/>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Line 52">
                  <a:extLst>
                    <a:ext uri="{FF2B5EF4-FFF2-40B4-BE49-F238E27FC236}">
                      <a16:creationId xmlns:a16="http://schemas.microsoft.com/office/drawing/2014/main" id="{CE252363-458C-C941-BAB9-6BC53DD18A58}"/>
                    </a:ext>
                  </a:extLst>
                </p:cNvPr>
                <p:cNvSpPr>
                  <a:spLocks noChangeShapeType="1"/>
                </p:cNvSpPr>
                <p:nvPr/>
              </p:nvSpPr>
              <p:spPr bwMode="auto">
                <a:xfrm>
                  <a:off x="-60" y="1613"/>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9" name="Line 53">
                  <a:extLst>
                    <a:ext uri="{FF2B5EF4-FFF2-40B4-BE49-F238E27FC236}">
                      <a16:creationId xmlns:a16="http://schemas.microsoft.com/office/drawing/2014/main" id="{D9F4BF94-F778-5040-8CC6-996F2BF703AE}"/>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12" name="Rectangle 54">
              <a:extLst>
                <a:ext uri="{FF2B5EF4-FFF2-40B4-BE49-F238E27FC236}">
                  <a16:creationId xmlns:a16="http://schemas.microsoft.com/office/drawing/2014/main" id="{6533D250-EDC5-4146-A678-D8717156F903}"/>
                </a:ext>
              </a:extLst>
            </p:cNvPr>
            <p:cNvSpPr>
              <a:spLocks noChangeArrowheads="1"/>
            </p:cNvSpPr>
            <p:nvPr/>
          </p:nvSpPr>
          <p:spPr bwMode="auto">
            <a:xfrm>
              <a:off x="1012" y="1012"/>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Rectangle 55">
              <a:extLst>
                <a:ext uri="{FF2B5EF4-FFF2-40B4-BE49-F238E27FC236}">
                  <a16:creationId xmlns:a16="http://schemas.microsoft.com/office/drawing/2014/main" id="{733150BE-256C-9945-B7EB-CAF89F9D7BA8}"/>
                </a:ext>
              </a:extLst>
            </p:cNvPr>
            <p:cNvSpPr>
              <a:spLocks noChangeArrowheads="1"/>
            </p:cNvSpPr>
            <p:nvPr/>
          </p:nvSpPr>
          <p:spPr bwMode="auto">
            <a:xfrm>
              <a:off x="1003" y="1494"/>
              <a:ext cx="175" cy="98"/>
            </a:xfrm>
            <a:prstGeom prst="rect">
              <a:avLst/>
            </a:prstGeom>
            <a:solidFill>
              <a:srgbClr val="0000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Rectangle 56">
              <a:extLst>
                <a:ext uri="{FF2B5EF4-FFF2-40B4-BE49-F238E27FC236}">
                  <a16:creationId xmlns:a16="http://schemas.microsoft.com/office/drawing/2014/main" id="{DCF223E2-6636-B042-B0AB-7F418AF1C068}"/>
                </a:ext>
              </a:extLst>
            </p:cNvPr>
            <p:cNvSpPr>
              <a:spLocks noChangeArrowheads="1"/>
            </p:cNvSpPr>
            <p:nvPr/>
          </p:nvSpPr>
          <p:spPr bwMode="auto">
            <a:xfrm>
              <a:off x="994" y="1969"/>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Rectangle 57">
              <a:extLst>
                <a:ext uri="{FF2B5EF4-FFF2-40B4-BE49-F238E27FC236}">
                  <a16:creationId xmlns:a16="http://schemas.microsoft.com/office/drawing/2014/main" id="{42A5E003-C01F-464E-BA40-0D2180E7A947}"/>
                </a:ext>
              </a:extLst>
            </p:cNvPr>
            <p:cNvSpPr>
              <a:spLocks noChangeArrowheads="1"/>
            </p:cNvSpPr>
            <p:nvPr/>
          </p:nvSpPr>
          <p:spPr bwMode="auto">
            <a:xfrm>
              <a:off x="764" y="1017"/>
              <a:ext cx="175" cy="98"/>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 name="Rectangle 58">
              <a:extLst>
                <a:ext uri="{FF2B5EF4-FFF2-40B4-BE49-F238E27FC236}">
                  <a16:creationId xmlns:a16="http://schemas.microsoft.com/office/drawing/2014/main" id="{AF8A4BDE-7DE0-5D4B-BAF3-25D6FE49F4C1}"/>
                </a:ext>
              </a:extLst>
            </p:cNvPr>
            <p:cNvSpPr>
              <a:spLocks noChangeArrowheads="1"/>
            </p:cNvSpPr>
            <p:nvPr/>
          </p:nvSpPr>
          <p:spPr bwMode="auto">
            <a:xfrm>
              <a:off x="760" y="1953"/>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7" name="Line 60">
              <a:extLst>
                <a:ext uri="{FF2B5EF4-FFF2-40B4-BE49-F238E27FC236}">
                  <a16:creationId xmlns:a16="http://schemas.microsoft.com/office/drawing/2014/main" id="{96A833D6-A794-2B49-A8B8-2E8C1DECA3C6}"/>
                </a:ext>
              </a:extLst>
            </p:cNvPr>
            <p:cNvSpPr>
              <a:spLocks noChangeShapeType="1"/>
            </p:cNvSpPr>
            <p:nvPr/>
          </p:nvSpPr>
          <p:spPr bwMode="auto">
            <a:xfrm>
              <a:off x="1215" y="1054"/>
              <a:ext cx="1026" cy="1"/>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Freeform 62">
              <a:extLst>
                <a:ext uri="{FF2B5EF4-FFF2-40B4-BE49-F238E27FC236}">
                  <a16:creationId xmlns:a16="http://schemas.microsoft.com/office/drawing/2014/main" id="{7BD68626-6CAA-5243-9905-C91EECAD0D86}"/>
                </a:ext>
              </a:extLst>
            </p:cNvPr>
            <p:cNvSpPr>
              <a:spLocks/>
            </p:cNvSpPr>
            <p:nvPr/>
          </p:nvSpPr>
          <p:spPr bwMode="auto">
            <a:xfrm>
              <a:off x="1246" y="1285"/>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9" name="Text Box 63">
              <a:extLst>
                <a:ext uri="{FF2B5EF4-FFF2-40B4-BE49-F238E27FC236}">
                  <a16:creationId xmlns:a16="http://schemas.microsoft.com/office/drawing/2014/main" id="{604F0A70-4585-C940-BDA5-31DD439A5158}"/>
                </a:ext>
              </a:extLst>
            </p:cNvPr>
            <p:cNvSpPr txBox="1">
              <a:spLocks noChangeArrowheads="1"/>
            </p:cNvSpPr>
            <p:nvPr/>
          </p:nvSpPr>
          <p:spPr bwMode="auto">
            <a:xfrm>
              <a:off x="933" y="2335"/>
              <a:ext cx="15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t>
              </a:r>
              <a:r>
                <a:rPr kumimoji="0" lang="en-US" altLang="en-US" sz="1800" b="0" i="1"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packets more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from input to output</a:t>
              </a:r>
              <a:endParaRPr kumimoji="0" lang="en-US" altLang="en-US" sz="1800" b="0" i="1"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0" name="Text Box 64">
              <a:extLst>
                <a:ext uri="{FF2B5EF4-FFF2-40B4-BE49-F238E27FC236}">
                  <a16:creationId xmlns:a16="http://schemas.microsoft.com/office/drawing/2014/main" id="{96BB623D-5AC2-324A-9F19-41604686D0B5}"/>
                </a:ext>
              </a:extLst>
            </p:cNvPr>
            <p:cNvSpPr txBox="1">
              <a:spLocks noChangeArrowheads="1"/>
            </p:cNvSpPr>
            <p:nvPr/>
          </p:nvSpPr>
          <p:spPr bwMode="auto">
            <a:xfrm>
              <a:off x="3354" y="2325"/>
              <a:ext cx="15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one packet time later</a:t>
              </a:r>
              <a:endParaRPr kumimoji="0" lang="en-US" altLang="en-US" sz="1800" b="0" i="1"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1" name="Text Box 66">
              <a:extLst>
                <a:ext uri="{FF2B5EF4-FFF2-40B4-BE49-F238E27FC236}">
                  <a16:creationId xmlns:a16="http://schemas.microsoft.com/office/drawing/2014/main" id="{7BEE8A84-29FF-8A46-80DB-4C86D5CEDC5A}"/>
                </a:ext>
              </a:extLst>
            </p:cNvPr>
            <p:cNvSpPr txBox="1">
              <a:spLocks noChangeArrowheads="1"/>
            </p:cNvSpPr>
            <p:nvPr/>
          </p:nvSpPr>
          <p:spPr bwMode="auto">
            <a:xfrm>
              <a:off x="1488" y="1545"/>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22" name="Text Box 67">
              <a:extLst>
                <a:ext uri="{FF2B5EF4-FFF2-40B4-BE49-F238E27FC236}">
                  <a16:creationId xmlns:a16="http://schemas.microsoft.com/office/drawing/2014/main" id="{E29AC416-78AA-EF47-B951-CE10628CE883}"/>
                </a:ext>
              </a:extLst>
            </p:cNvPr>
            <p:cNvSpPr txBox="1">
              <a:spLocks noChangeArrowheads="1"/>
            </p:cNvSpPr>
            <p:nvPr/>
          </p:nvSpPr>
          <p:spPr bwMode="auto">
            <a:xfrm>
              <a:off x="3895" y="1479"/>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23" name="Rectangle 68">
              <a:extLst>
                <a:ext uri="{FF2B5EF4-FFF2-40B4-BE49-F238E27FC236}">
                  <a16:creationId xmlns:a16="http://schemas.microsoft.com/office/drawing/2014/main" id="{EBBED845-CC7D-A448-A26A-9D83004FB163}"/>
                </a:ext>
              </a:extLst>
            </p:cNvPr>
            <p:cNvSpPr>
              <a:spLocks noChangeArrowheads="1"/>
            </p:cNvSpPr>
            <p:nvPr/>
          </p:nvSpPr>
          <p:spPr bwMode="auto">
            <a:xfrm>
              <a:off x="4746" y="972"/>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Rectangle 69">
              <a:extLst>
                <a:ext uri="{FF2B5EF4-FFF2-40B4-BE49-F238E27FC236}">
                  <a16:creationId xmlns:a16="http://schemas.microsoft.com/office/drawing/2014/main" id="{B9035B93-B30D-CE44-9DA1-9C70506C0C26}"/>
                </a:ext>
              </a:extLst>
            </p:cNvPr>
            <p:cNvSpPr>
              <a:spLocks noChangeArrowheads="1"/>
            </p:cNvSpPr>
            <p:nvPr/>
          </p:nvSpPr>
          <p:spPr bwMode="auto">
            <a:xfrm>
              <a:off x="4746" y="1497"/>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5" name="Rectangle 70">
              <a:extLst>
                <a:ext uri="{FF2B5EF4-FFF2-40B4-BE49-F238E27FC236}">
                  <a16:creationId xmlns:a16="http://schemas.microsoft.com/office/drawing/2014/main" id="{5810B19B-3BE7-A24D-B82A-414C00ADCFDD}"/>
                </a:ext>
              </a:extLst>
            </p:cNvPr>
            <p:cNvSpPr>
              <a:spLocks noChangeArrowheads="1"/>
            </p:cNvSpPr>
            <p:nvPr/>
          </p:nvSpPr>
          <p:spPr bwMode="auto">
            <a:xfrm>
              <a:off x="4743" y="1099"/>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Rectangle 71">
              <a:extLst>
                <a:ext uri="{FF2B5EF4-FFF2-40B4-BE49-F238E27FC236}">
                  <a16:creationId xmlns:a16="http://schemas.microsoft.com/office/drawing/2014/main" id="{6B5B1987-5B94-E443-9D49-E20CCF048D23}"/>
                </a:ext>
              </a:extLst>
            </p:cNvPr>
            <p:cNvSpPr>
              <a:spLocks noChangeArrowheads="1"/>
            </p:cNvSpPr>
            <p:nvPr/>
          </p:nvSpPr>
          <p:spPr bwMode="auto">
            <a:xfrm>
              <a:off x="3445" y="1001"/>
              <a:ext cx="175" cy="98"/>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7" name="Rectangle 72">
              <a:extLst>
                <a:ext uri="{FF2B5EF4-FFF2-40B4-BE49-F238E27FC236}">
                  <a16:creationId xmlns:a16="http://schemas.microsoft.com/office/drawing/2014/main" id="{6534AE61-2C02-FF40-9B6B-17890769827B}"/>
                </a:ext>
              </a:extLst>
            </p:cNvPr>
            <p:cNvSpPr>
              <a:spLocks noChangeArrowheads="1"/>
            </p:cNvSpPr>
            <p:nvPr/>
          </p:nvSpPr>
          <p:spPr bwMode="auto">
            <a:xfrm>
              <a:off x="3434" y="1965"/>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8" name="Freeform 73">
              <a:extLst>
                <a:ext uri="{FF2B5EF4-FFF2-40B4-BE49-F238E27FC236}">
                  <a16:creationId xmlns:a16="http://schemas.microsoft.com/office/drawing/2014/main" id="{1E7AE224-FE87-FB4E-B36B-C15E6C5CA58C}"/>
                </a:ext>
              </a:extLst>
            </p:cNvPr>
            <p:cNvSpPr>
              <a:spLocks/>
            </p:cNvSpPr>
            <p:nvPr/>
          </p:nvSpPr>
          <p:spPr bwMode="auto">
            <a:xfrm>
              <a:off x="3682" y="1261"/>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9" name="Freeform 74">
              <a:extLst>
                <a:ext uri="{FF2B5EF4-FFF2-40B4-BE49-F238E27FC236}">
                  <a16:creationId xmlns:a16="http://schemas.microsoft.com/office/drawing/2014/main" id="{2CC15758-62B6-7548-9E59-821BE4E8E2DF}"/>
                </a:ext>
              </a:extLst>
            </p:cNvPr>
            <p:cNvSpPr>
              <a:spLocks/>
            </p:cNvSpPr>
            <p:nvPr/>
          </p:nvSpPr>
          <p:spPr bwMode="auto">
            <a:xfrm>
              <a:off x="3669" y="1051"/>
              <a:ext cx="988" cy="951"/>
            </a:xfrm>
            <a:custGeom>
              <a:avLst/>
              <a:gdLst>
                <a:gd name="T0" fmla="*/ 0 w 1002"/>
                <a:gd name="T1" fmla="*/ 29707 h 480"/>
                <a:gd name="T2" fmla="*/ 429 w 1002"/>
                <a:gd name="T3" fmla="*/ 0 h 480"/>
                <a:gd name="T4" fmla="*/ 822 w 1002"/>
                <a:gd name="T5" fmla="*/ 6892561 h 480"/>
                <a:gd name="T6" fmla="*/ 0 60000 65536"/>
                <a:gd name="T7" fmla="*/ 0 60000 65536"/>
                <a:gd name="T8" fmla="*/ 0 60000 65536"/>
                <a:gd name="T9" fmla="*/ 0 w 1002"/>
                <a:gd name="T10" fmla="*/ 0 h 480"/>
                <a:gd name="T11" fmla="*/ 1002 w 1002"/>
                <a:gd name="T12" fmla="*/ 480 h 480"/>
              </a:gdLst>
              <a:ahLst/>
              <a:cxnLst>
                <a:cxn ang="T6">
                  <a:pos x="T0" y="T1"/>
                </a:cxn>
                <a:cxn ang="T7">
                  <a:pos x="T2" y="T3"/>
                </a:cxn>
                <a:cxn ang="T8">
                  <a:pos x="T4" y="T5"/>
                </a:cxn>
              </a:cxnLst>
              <a:rect l="T9" t="T10" r="T11" b="T12"/>
              <a:pathLst>
                <a:path w="1002" h="480">
                  <a:moveTo>
                    <a:pt x="0" y="2"/>
                  </a:moveTo>
                  <a:lnTo>
                    <a:pt x="522" y="0"/>
                  </a:lnTo>
                  <a:lnTo>
                    <a:pt x="1002" y="480"/>
                  </a:lnTo>
                </a:path>
              </a:pathLst>
            </a:custGeom>
            <a:noFill/>
            <a:ln w="28575" cap="flat" cmpd="sng">
              <a:solidFill>
                <a:srgbClr val="008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Line 75">
              <a:extLst>
                <a:ext uri="{FF2B5EF4-FFF2-40B4-BE49-F238E27FC236}">
                  <a16:creationId xmlns:a16="http://schemas.microsoft.com/office/drawing/2014/main" id="{44597880-5DB3-2847-9281-A57CE0DEB824}"/>
                </a:ext>
              </a:extLst>
            </p:cNvPr>
            <p:cNvSpPr>
              <a:spLocks noChangeShapeType="1"/>
            </p:cNvSpPr>
            <p:nvPr/>
          </p:nvSpPr>
          <p:spPr bwMode="auto">
            <a:xfrm>
              <a:off x="1208" y="1545"/>
              <a:ext cx="1012" cy="14"/>
            </a:xfrm>
            <a:prstGeom prst="line">
              <a:avLst/>
            </a:prstGeom>
            <a:noFill/>
            <a:ln w="28575">
              <a:solidFill>
                <a:srgbClr val="3333CC"/>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Rectangle 76">
              <a:extLst>
                <a:ext uri="{FF2B5EF4-FFF2-40B4-BE49-F238E27FC236}">
                  <a16:creationId xmlns:a16="http://schemas.microsoft.com/office/drawing/2014/main" id="{55AA31C1-E06E-3A4D-9D65-59BD27F99ABB}"/>
                </a:ext>
              </a:extLst>
            </p:cNvPr>
            <p:cNvSpPr>
              <a:spLocks noChangeArrowheads="1"/>
            </p:cNvSpPr>
            <p:nvPr/>
          </p:nvSpPr>
          <p:spPr bwMode="auto">
            <a:xfrm>
              <a:off x="550" y="1010"/>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 name="Rectangle 77">
              <a:extLst>
                <a:ext uri="{FF2B5EF4-FFF2-40B4-BE49-F238E27FC236}">
                  <a16:creationId xmlns:a16="http://schemas.microsoft.com/office/drawing/2014/main" id="{57ED66FB-7C4E-D94C-9C1E-E868CE831114}"/>
                </a:ext>
              </a:extLst>
            </p:cNvPr>
            <p:cNvSpPr>
              <a:spLocks noChangeArrowheads="1"/>
            </p:cNvSpPr>
            <p:nvPr/>
          </p:nvSpPr>
          <p:spPr bwMode="auto">
            <a:xfrm>
              <a:off x="3194" y="997"/>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07" name="Rectangle 3">
            <a:extLst>
              <a:ext uri="{FF2B5EF4-FFF2-40B4-BE49-F238E27FC236}">
                <a16:creationId xmlns:a16="http://schemas.microsoft.com/office/drawing/2014/main" id="{58037103-EAF8-5B49-9CFE-A0E92B794745}"/>
              </a:ext>
            </a:extLst>
          </p:cNvPr>
          <p:cNvSpPr txBox="1">
            <a:spLocks noChangeArrowheads="1"/>
          </p:cNvSpPr>
          <p:nvPr/>
        </p:nvSpPr>
        <p:spPr>
          <a:xfrm>
            <a:off x="900868" y="4672501"/>
            <a:ext cx="10057863" cy="17564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buffering when arrival rate via switch exceeds output line speed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queueing (delay) and loss due to output port buffer overflow!</a:t>
            </a: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sp>
        <p:nvSpPr>
          <p:cNvPr id="74" name="Slide Number Placeholder 4">
            <a:extLst>
              <a:ext uri="{FF2B5EF4-FFF2-40B4-BE49-F238E27FC236}">
                <a16:creationId xmlns:a16="http://schemas.microsoft.com/office/drawing/2014/main" id="{099ED71D-C4B2-544C-BD35-62F10A59E72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31</a:t>
            </a:fld>
            <a:endParaRPr lang="en-US" dirty="0"/>
          </a:p>
        </p:txBody>
      </p:sp>
    </p:spTree>
    <p:extLst>
      <p:ext uri="{BB962C8B-B14F-4D97-AF65-F5344CB8AC3E}">
        <p14:creationId xmlns:p14="http://schemas.microsoft.com/office/powerpoint/2010/main" val="3619035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852267" y="1386402"/>
            <a:ext cx="10515600" cy="2271198"/>
          </a:xfrm>
        </p:spPr>
        <p:txBody>
          <a:bodyPr/>
          <a:lstStyle/>
          <a:p>
            <a:r>
              <a:rPr lang="en-US" altLang="en-US" dirty="0">
                <a:ea typeface="ＭＳ Ｐゴシック" panose="020B0600070205080204" pitchFamily="34" charset="-128"/>
                <a:cs typeface="ＭＳ Ｐゴシック" panose="020B0600070205080204" pitchFamily="34" charset="-128"/>
              </a:rPr>
              <a:t>RFC 3439 rule of thumb: average buffering equal to “t</a:t>
            </a:r>
            <a:r>
              <a:rPr lang="en-US" altLang="ja-JP" dirty="0">
                <a:ea typeface="ＭＳ Ｐゴシック" panose="020B0600070205080204" pitchFamily="34" charset="-128"/>
                <a:cs typeface="ＭＳ Ｐゴシック" panose="020B0600070205080204" pitchFamily="34" charset="-128"/>
              </a:rPr>
              <a:t>ypical” RTT (say 250 </a:t>
            </a:r>
            <a:r>
              <a:rPr lang="en-US" altLang="ja-JP" dirty="0" err="1">
                <a:ea typeface="ＭＳ Ｐゴシック" panose="020B0600070205080204" pitchFamily="34" charset="-128"/>
                <a:cs typeface="ＭＳ Ｐゴシック" panose="020B0600070205080204" pitchFamily="34" charset="-128"/>
              </a:rPr>
              <a:t>msec</a:t>
            </a:r>
            <a:r>
              <a:rPr lang="en-US" altLang="ja-JP" dirty="0">
                <a:ea typeface="ＭＳ Ｐゴシック" panose="020B0600070205080204" pitchFamily="34" charset="-128"/>
                <a:cs typeface="ＭＳ Ｐゴシック" panose="020B0600070205080204" pitchFamily="34" charset="-128"/>
              </a:rPr>
              <a:t>) times link capacity C</a:t>
            </a:r>
          </a:p>
          <a:p>
            <a:pPr lvl="1"/>
            <a:r>
              <a:rPr lang="en-US" altLang="en-US" dirty="0">
                <a:ea typeface="ＭＳ Ｐゴシック" panose="020B0600070205080204" pitchFamily="34" charset="-128"/>
              </a:rPr>
              <a:t>e.g., C = 10 Gbps link: 2.5 Gbit buffer</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How much buffering?</a:t>
            </a:r>
          </a:p>
        </p:txBody>
      </p:sp>
      <p:sp>
        <p:nvSpPr>
          <p:cNvPr id="148" name="Content Placeholder 1">
            <a:extLst>
              <a:ext uri="{FF2B5EF4-FFF2-40B4-BE49-F238E27FC236}">
                <a16:creationId xmlns:a16="http://schemas.microsoft.com/office/drawing/2014/main" id="{2CA89C76-C02B-504D-B49F-6A8F0BD48BEC}"/>
              </a:ext>
            </a:extLst>
          </p:cNvPr>
          <p:cNvSpPr txBox="1">
            <a:spLocks/>
          </p:cNvSpPr>
          <p:nvPr/>
        </p:nvSpPr>
        <p:spPr>
          <a:xfrm>
            <a:off x="878059" y="4169460"/>
            <a:ext cx="10515600" cy="227119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but</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too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much buffering can increase delays (particularly in home routers)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long RTTs: poor performance for real-time apps, sluggish TCP response </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recall delay-based congestion control: “keep bottleneck link just full enough (busy) but no fuller”</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 name="Group 4">
            <a:extLst>
              <a:ext uri="{FF2B5EF4-FFF2-40B4-BE49-F238E27FC236}">
                <a16:creationId xmlns:a16="http://schemas.microsoft.com/office/drawing/2014/main" id="{91B9736C-A88D-A145-96CB-206C67EEEE9F}"/>
              </a:ext>
            </a:extLst>
          </p:cNvPr>
          <p:cNvGrpSpPr/>
          <p:nvPr/>
        </p:nvGrpSpPr>
        <p:grpSpPr>
          <a:xfrm>
            <a:off x="878057" y="2664217"/>
            <a:ext cx="10515600" cy="1389648"/>
            <a:chOff x="878057" y="2664217"/>
            <a:chExt cx="10515600" cy="1389648"/>
          </a:xfrm>
        </p:grpSpPr>
        <p:grpSp>
          <p:nvGrpSpPr>
            <p:cNvPr id="142" name="Group 9">
              <a:extLst>
                <a:ext uri="{FF2B5EF4-FFF2-40B4-BE49-F238E27FC236}">
                  <a16:creationId xmlns:a16="http://schemas.microsoft.com/office/drawing/2014/main" id="{2DAF3F0B-494F-9244-AC25-13EA4696851F}"/>
                </a:ext>
              </a:extLst>
            </p:cNvPr>
            <p:cNvGrpSpPr>
              <a:grpSpLocks/>
            </p:cNvGrpSpPr>
            <p:nvPr/>
          </p:nvGrpSpPr>
          <p:grpSpPr bwMode="auto">
            <a:xfrm>
              <a:off x="4293797" y="2944202"/>
              <a:ext cx="1165225" cy="1109663"/>
              <a:chOff x="1923" y="2801"/>
              <a:chExt cx="734" cy="699"/>
            </a:xfrm>
          </p:grpSpPr>
          <p:sp>
            <p:nvSpPr>
              <p:cNvPr id="143" name="Text Box 4">
                <a:extLst>
                  <a:ext uri="{FF2B5EF4-FFF2-40B4-BE49-F238E27FC236}">
                    <a16:creationId xmlns:a16="http://schemas.microsoft.com/office/drawing/2014/main" id="{D468D38D-B0DA-1E42-B890-97301180D7BB}"/>
                  </a:ext>
                </a:extLst>
              </p:cNvPr>
              <p:cNvSpPr txBox="1">
                <a:spLocks noChangeArrowheads="1"/>
              </p:cNvSpPr>
              <p:nvPr/>
            </p:nvSpPr>
            <p:spPr bwMode="auto">
              <a:xfrm>
                <a:off x="1923" y="2918"/>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RTT  C</a:t>
                </a:r>
              </a:p>
            </p:txBody>
          </p:sp>
          <p:sp>
            <p:nvSpPr>
              <p:cNvPr id="144" name="Text Box 5">
                <a:extLst>
                  <a:ext uri="{FF2B5EF4-FFF2-40B4-BE49-F238E27FC236}">
                    <a16:creationId xmlns:a16="http://schemas.microsoft.com/office/drawing/2014/main" id="{3DD845BD-5B68-2C4C-8E91-9B4EA7D971D6}"/>
                  </a:ext>
                </a:extLst>
              </p:cNvPr>
              <p:cNvSpPr txBox="1">
                <a:spLocks noChangeArrowheads="1"/>
              </p:cNvSpPr>
              <p:nvPr/>
            </p:nvSpPr>
            <p:spPr bwMode="auto">
              <a:xfrm>
                <a:off x="2309" y="2801"/>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p:txBody>
          </p:sp>
          <p:sp>
            <p:nvSpPr>
              <p:cNvPr id="145" name="Line 6">
                <a:extLst>
                  <a:ext uri="{FF2B5EF4-FFF2-40B4-BE49-F238E27FC236}">
                    <a16:creationId xmlns:a16="http://schemas.microsoft.com/office/drawing/2014/main" id="{28A40C80-3092-494A-950C-50BA83F18E8D}"/>
                  </a:ext>
                </a:extLst>
              </p:cNvPr>
              <p:cNvSpPr>
                <a:spLocks noChangeShapeType="1"/>
              </p:cNvSpPr>
              <p:nvPr/>
            </p:nvSpPr>
            <p:spPr bwMode="auto">
              <a:xfrm>
                <a:off x="1929" y="3168"/>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6" name="Text Box 7">
                <a:extLst>
                  <a:ext uri="{FF2B5EF4-FFF2-40B4-BE49-F238E27FC236}">
                    <a16:creationId xmlns:a16="http://schemas.microsoft.com/office/drawing/2014/main" id="{ED21B194-B55C-DD42-A639-87FACAF4BD7E}"/>
                  </a:ext>
                </a:extLst>
              </p:cNvPr>
              <p:cNvSpPr txBox="1">
                <a:spLocks noChangeArrowheads="1"/>
              </p:cNvSpPr>
              <p:nvPr/>
            </p:nvSpPr>
            <p:spPr bwMode="auto">
              <a:xfrm>
                <a:off x="2091" y="321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N</a:t>
                </a:r>
              </a:p>
            </p:txBody>
          </p:sp>
          <p:sp>
            <p:nvSpPr>
              <p:cNvPr id="147" name="Freeform 8">
                <a:extLst>
                  <a:ext uri="{FF2B5EF4-FFF2-40B4-BE49-F238E27FC236}">
                    <a16:creationId xmlns:a16="http://schemas.microsoft.com/office/drawing/2014/main" id="{B791CD56-53AF-5C4F-AE98-C6C005B2209B}"/>
                  </a:ext>
                </a:extLst>
              </p:cNvPr>
              <p:cNvSpPr>
                <a:spLocks/>
              </p:cNvSpPr>
              <p:nvPr/>
            </p:nvSpPr>
            <p:spPr bwMode="auto">
              <a:xfrm>
                <a:off x="2062" y="3218"/>
                <a:ext cx="279" cy="209"/>
              </a:xfrm>
              <a:custGeom>
                <a:avLst/>
                <a:gdLst>
                  <a:gd name="T0" fmla="*/ 0 w 279"/>
                  <a:gd name="T1" fmla="*/ 148 h 209"/>
                  <a:gd name="T2" fmla="*/ 26 w 279"/>
                  <a:gd name="T3" fmla="*/ 105 h 209"/>
                  <a:gd name="T4" fmla="*/ 44 w 279"/>
                  <a:gd name="T5" fmla="*/ 209 h 209"/>
                  <a:gd name="T6" fmla="*/ 61 w 279"/>
                  <a:gd name="T7" fmla="*/ 0 h 209"/>
                  <a:gd name="T8" fmla="*/ 279 w 279"/>
                  <a:gd name="T9" fmla="*/ 0 h 209"/>
                  <a:gd name="T10" fmla="*/ 0 60000 65536"/>
                  <a:gd name="T11" fmla="*/ 0 60000 65536"/>
                  <a:gd name="T12" fmla="*/ 0 60000 65536"/>
                  <a:gd name="T13" fmla="*/ 0 60000 65536"/>
                  <a:gd name="T14" fmla="*/ 0 60000 65536"/>
                  <a:gd name="T15" fmla="*/ 0 w 279"/>
                  <a:gd name="T16" fmla="*/ 0 h 209"/>
                  <a:gd name="T17" fmla="*/ 279 w 279"/>
                  <a:gd name="T18" fmla="*/ 209 h 209"/>
                </a:gdLst>
                <a:ahLst/>
                <a:cxnLst>
                  <a:cxn ang="T10">
                    <a:pos x="T0" y="T1"/>
                  </a:cxn>
                  <a:cxn ang="T11">
                    <a:pos x="T2" y="T3"/>
                  </a:cxn>
                  <a:cxn ang="T12">
                    <a:pos x="T4" y="T5"/>
                  </a:cxn>
                  <a:cxn ang="T13">
                    <a:pos x="T6" y="T7"/>
                  </a:cxn>
                  <a:cxn ang="T14">
                    <a:pos x="T8" y="T9"/>
                  </a:cxn>
                </a:cxnLst>
                <a:rect l="T15" t="T16" r="T17" b="T18"/>
                <a:pathLst>
                  <a:path w="279" h="209">
                    <a:moveTo>
                      <a:pt x="0" y="148"/>
                    </a:moveTo>
                    <a:lnTo>
                      <a:pt x="26" y="105"/>
                    </a:lnTo>
                    <a:lnTo>
                      <a:pt x="44" y="209"/>
                    </a:lnTo>
                    <a:lnTo>
                      <a:pt x="61" y="0"/>
                    </a:lnTo>
                    <a:lnTo>
                      <a:pt x="279" y="0"/>
                    </a:ln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49" name="Content Placeholder 1">
              <a:extLst>
                <a:ext uri="{FF2B5EF4-FFF2-40B4-BE49-F238E27FC236}">
                  <a16:creationId xmlns:a16="http://schemas.microsoft.com/office/drawing/2014/main" id="{5BBE41F3-9B62-C74C-886C-86AA7C91E933}"/>
                </a:ext>
              </a:extLst>
            </p:cNvPr>
            <p:cNvSpPr txBox="1">
              <a:spLocks/>
            </p:cNvSpPr>
            <p:nvPr/>
          </p:nvSpPr>
          <p:spPr>
            <a:xfrm>
              <a:off x="878057" y="2664217"/>
              <a:ext cx="10515600" cy="7683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more recent recommendation: with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flows, buffering equal to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 name="Slide Number Placeholder 4">
            <a:extLst>
              <a:ext uri="{FF2B5EF4-FFF2-40B4-BE49-F238E27FC236}">
                <a16:creationId xmlns:a16="http://schemas.microsoft.com/office/drawing/2014/main" id="{36346C65-A8AA-B548-AA18-D79860782BC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32</a:t>
            </a:fld>
            <a:endParaRPr lang="en-US" dirty="0"/>
          </a:p>
        </p:txBody>
      </p:sp>
    </p:spTree>
    <p:extLst>
      <p:ext uri="{BB962C8B-B14F-4D97-AF65-F5344CB8AC3E}">
        <p14:creationId xmlns:p14="http://schemas.microsoft.com/office/powerpoint/2010/main" val="127059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dissolve">
                                      <p:cBhvr>
                                        <p:cTn id="12"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Buffer Management</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54018" y="1463040"/>
            <a:ext cx="4966481" cy="500919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buffer management: </a:t>
            </a:r>
          </a:p>
          <a:p>
            <a:pPr marL="295275" marR="0" lvl="0" indent="-28257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drop: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which packet to add, drop when buffers are full</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695325" marR="0" lvl="1" indent="-231775" algn="l" defTabSz="914400" rtl="0" eaLnBrk="1" fontAlgn="auto" latinLnBrk="0" hangingPunct="1">
              <a:lnSpc>
                <a:spcPts val="2275"/>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Gill Sans MT" panose="020B0502020104020203" pitchFamily="34" charset="77"/>
                <a:cs typeface="Gill Sans MT" panose="020B0502020104020203" pitchFamily="34" charset="77"/>
              </a:rPr>
              <a:t>tail drop: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drop arriving packet</a:t>
            </a:r>
          </a:p>
          <a:p>
            <a:pPr marL="695325" marR="0" lvl="1" indent="-231775" algn="l" defTabSz="914400" rtl="0" eaLnBrk="1" fontAlgn="auto" latinLnBrk="0" hangingPunct="1">
              <a:lnSpc>
                <a:spcPts val="2275"/>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Gill Sans MT" panose="020B0502020104020203" pitchFamily="34" charset="77"/>
                <a:cs typeface="Gill Sans MT" panose="020B0502020104020203" pitchFamily="34" charset="77"/>
              </a:rPr>
              <a:t>priority: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drop/remove on priority basis</a:t>
            </a:r>
          </a:p>
        </p:txBody>
      </p:sp>
      <p:sp>
        <p:nvSpPr>
          <p:cNvPr id="35" name="Rectangle 5">
            <a:extLst>
              <a:ext uri="{FF2B5EF4-FFF2-40B4-BE49-F238E27FC236}">
                <a16:creationId xmlns:a16="http://schemas.microsoft.com/office/drawing/2014/main" id="{6B5E77BE-663D-0C4F-B1A0-4FE84A5853BA}"/>
              </a:ext>
            </a:extLst>
          </p:cNvPr>
          <p:cNvSpPr>
            <a:spLocks noChangeArrowheads="1"/>
          </p:cNvSpPr>
          <p:nvPr/>
        </p:nvSpPr>
        <p:spPr bwMode="auto">
          <a:xfrm>
            <a:off x="1367869" y="1895285"/>
            <a:ext cx="3509501" cy="1819532"/>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6" name="Rectangle 6">
            <a:extLst>
              <a:ext uri="{FF2B5EF4-FFF2-40B4-BE49-F238E27FC236}">
                <a16:creationId xmlns:a16="http://schemas.microsoft.com/office/drawing/2014/main" id="{5BE02A94-EF22-BA42-86FA-86D884A8ECBC}"/>
              </a:ext>
            </a:extLst>
          </p:cNvPr>
          <p:cNvSpPr>
            <a:spLocks noChangeArrowheads="1"/>
          </p:cNvSpPr>
          <p:nvPr/>
        </p:nvSpPr>
        <p:spPr bwMode="auto">
          <a:xfrm>
            <a:off x="3816974" y="2504234"/>
            <a:ext cx="974671" cy="621068"/>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termination</a:t>
            </a: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7" name="Rectangle 7">
            <a:extLst>
              <a:ext uri="{FF2B5EF4-FFF2-40B4-BE49-F238E27FC236}">
                <a16:creationId xmlns:a16="http://schemas.microsoft.com/office/drawing/2014/main" id="{2D2F95B6-E152-904F-9434-1185BAD6C22E}"/>
              </a:ext>
            </a:extLst>
          </p:cNvPr>
          <p:cNvSpPr>
            <a:spLocks noChangeArrowheads="1"/>
          </p:cNvSpPr>
          <p:nvPr/>
        </p:nvSpPr>
        <p:spPr bwMode="auto">
          <a:xfrm>
            <a:off x="2719466" y="2266379"/>
            <a:ext cx="965806" cy="1100138"/>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 name="Line 10">
            <a:extLst>
              <a:ext uri="{FF2B5EF4-FFF2-40B4-BE49-F238E27FC236}">
                <a16:creationId xmlns:a16="http://schemas.microsoft.com/office/drawing/2014/main" id="{1C5F0AC7-43BC-C54D-9EC4-226334C8420D}"/>
              </a:ext>
            </a:extLst>
          </p:cNvPr>
          <p:cNvSpPr>
            <a:spLocks noChangeShapeType="1"/>
          </p:cNvSpPr>
          <p:nvPr/>
        </p:nvSpPr>
        <p:spPr bwMode="auto">
          <a:xfrm>
            <a:off x="2570471" y="2839629"/>
            <a:ext cx="159637" cy="14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 name="Line 11">
            <a:extLst>
              <a:ext uri="{FF2B5EF4-FFF2-40B4-BE49-F238E27FC236}">
                <a16:creationId xmlns:a16="http://schemas.microsoft.com/office/drawing/2014/main" id="{1D5DD4EA-D05C-D747-B223-1017B318E553}"/>
              </a:ext>
            </a:extLst>
          </p:cNvPr>
          <p:cNvSpPr>
            <a:spLocks noChangeShapeType="1"/>
          </p:cNvSpPr>
          <p:nvPr/>
        </p:nvSpPr>
        <p:spPr bwMode="auto">
          <a:xfrm>
            <a:off x="3687933" y="2834779"/>
            <a:ext cx="159637" cy="14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 name="Rectangle 13">
            <a:extLst>
              <a:ext uri="{FF2B5EF4-FFF2-40B4-BE49-F238E27FC236}">
                <a16:creationId xmlns:a16="http://schemas.microsoft.com/office/drawing/2014/main" id="{B95717F2-1515-C143-9500-6A8B8FCE180F}"/>
              </a:ext>
            </a:extLst>
          </p:cNvPr>
          <p:cNvSpPr>
            <a:spLocks noChangeArrowheads="1"/>
          </p:cNvSpPr>
          <p:nvPr/>
        </p:nvSpPr>
        <p:spPr bwMode="auto">
          <a:xfrm>
            <a:off x="2747403" y="2416579"/>
            <a:ext cx="884657" cy="7765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(send)</a:t>
            </a:r>
          </a:p>
        </p:txBody>
      </p:sp>
      <p:sp>
        <p:nvSpPr>
          <p:cNvPr id="42" name="Rectangle 16">
            <a:extLst>
              <a:ext uri="{FF2B5EF4-FFF2-40B4-BE49-F238E27FC236}">
                <a16:creationId xmlns:a16="http://schemas.microsoft.com/office/drawing/2014/main" id="{DC955E5A-0AAE-9941-B8FE-125514F714AF}"/>
              </a:ext>
            </a:extLst>
          </p:cNvPr>
          <p:cNvSpPr>
            <a:spLocks noChangeArrowheads="1"/>
          </p:cNvSpPr>
          <p:nvPr/>
        </p:nvSpPr>
        <p:spPr bwMode="auto">
          <a:xfrm>
            <a:off x="332969" y="2208898"/>
            <a:ext cx="884658" cy="7765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fabric</a:t>
            </a:r>
          </a:p>
        </p:txBody>
      </p:sp>
      <p:grpSp>
        <p:nvGrpSpPr>
          <p:cNvPr id="43" name="Group 28">
            <a:extLst>
              <a:ext uri="{FF2B5EF4-FFF2-40B4-BE49-F238E27FC236}">
                <a16:creationId xmlns:a16="http://schemas.microsoft.com/office/drawing/2014/main" id="{A1443F96-0F63-DB42-8E29-A8625BB994E0}"/>
              </a:ext>
            </a:extLst>
          </p:cNvPr>
          <p:cNvGrpSpPr>
            <a:grpSpLocks/>
          </p:cNvGrpSpPr>
          <p:nvPr/>
        </p:nvGrpSpPr>
        <p:grpSpPr bwMode="auto">
          <a:xfrm>
            <a:off x="1431729" y="2004504"/>
            <a:ext cx="1187971" cy="1614085"/>
            <a:chOff x="3132" y="858"/>
            <a:chExt cx="893" cy="1085"/>
          </a:xfrm>
        </p:grpSpPr>
        <p:sp>
          <p:nvSpPr>
            <p:cNvPr id="46" name="Rectangle 8">
              <a:extLst>
                <a:ext uri="{FF2B5EF4-FFF2-40B4-BE49-F238E27FC236}">
                  <a16:creationId xmlns:a16="http://schemas.microsoft.com/office/drawing/2014/main" id="{2FD0FF32-9B37-DC42-BD62-F82282C0088F}"/>
                </a:ext>
              </a:extLst>
            </p:cNvPr>
            <p:cNvSpPr>
              <a:spLocks noChangeArrowheads="1"/>
            </p:cNvSpPr>
            <p:nvPr/>
          </p:nvSpPr>
          <p:spPr bwMode="auto">
            <a:xfrm>
              <a:off x="3180" y="858"/>
              <a:ext cx="786" cy="1085"/>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7" name="Text Box 14">
              <a:extLst>
                <a:ext uri="{FF2B5EF4-FFF2-40B4-BE49-F238E27FC236}">
                  <a16:creationId xmlns:a16="http://schemas.microsoft.com/office/drawing/2014/main" id="{A704393B-C1D3-CB4A-8942-0AB0E7633A09}"/>
                </a:ext>
              </a:extLst>
            </p:cNvPr>
            <p:cNvSpPr txBox="1">
              <a:spLocks noChangeArrowheads="1"/>
            </p:cNvSpPr>
            <p:nvPr/>
          </p:nvSpPr>
          <p:spPr bwMode="auto">
            <a:xfrm>
              <a:off x="3132" y="883"/>
              <a:ext cx="893"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datagram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buffer</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scheduling</a:t>
              </a:r>
            </a:p>
          </p:txBody>
        </p:sp>
        <p:grpSp>
          <p:nvGrpSpPr>
            <p:cNvPr id="48" name="Group 17">
              <a:extLst>
                <a:ext uri="{FF2B5EF4-FFF2-40B4-BE49-F238E27FC236}">
                  <a16:creationId xmlns:a16="http://schemas.microsoft.com/office/drawing/2014/main" id="{B0E03F2B-4025-F443-AE90-5D044032C12D}"/>
                </a:ext>
              </a:extLst>
            </p:cNvPr>
            <p:cNvGrpSpPr>
              <a:grpSpLocks/>
            </p:cNvGrpSpPr>
            <p:nvPr/>
          </p:nvGrpSpPr>
          <p:grpSpPr bwMode="auto">
            <a:xfrm>
              <a:off x="3260" y="1299"/>
              <a:ext cx="626" cy="295"/>
              <a:chOff x="310" y="3526"/>
              <a:chExt cx="1040" cy="457"/>
            </a:xfrm>
          </p:grpSpPr>
          <p:sp>
            <p:nvSpPr>
              <p:cNvPr id="49" name="Rectangle 18">
                <a:extLst>
                  <a:ext uri="{FF2B5EF4-FFF2-40B4-BE49-F238E27FC236}">
                    <a16:creationId xmlns:a16="http://schemas.microsoft.com/office/drawing/2014/main" id="{ECEBB9A5-BC44-7043-875E-41F36660919C}"/>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0" name="Line 19">
                <a:extLst>
                  <a:ext uri="{FF2B5EF4-FFF2-40B4-BE49-F238E27FC236}">
                    <a16:creationId xmlns:a16="http://schemas.microsoft.com/office/drawing/2014/main" id="{0A2D0D25-7A9A-AF43-8C67-18BD8B549BC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Line 20">
                <a:extLst>
                  <a:ext uri="{FF2B5EF4-FFF2-40B4-BE49-F238E27FC236}">
                    <a16:creationId xmlns:a16="http://schemas.microsoft.com/office/drawing/2014/main" id="{0A801491-494C-F54C-A6E4-4E7C15631E9F}"/>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 name="Line 21">
                <a:extLst>
                  <a:ext uri="{FF2B5EF4-FFF2-40B4-BE49-F238E27FC236}">
                    <a16:creationId xmlns:a16="http://schemas.microsoft.com/office/drawing/2014/main" id="{EC499DCF-CBA3-D343-8D13-1CA6F6FC0192}"/>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 name="Line 22">
                <a:extLst>
                  <a:ext uri="{FF2B5EF4-FFF2-40B4-BE49-F238E27FC236}">
                    <a16:creationId xmlns:a16="http://schemas.microsoft.com/office/drawing/2014/main" id="{9FA94699-4903-B14C-BACD-94E12E020CAE}"/>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Line 23">
                <a:extLst>
                  <a:ext uri="{FF2B5EF4-FFF2-40B4-BE49-F238E27FC236}">
                    <a16:creationId xmlns:a16="http://schemas.microsoft.com/office/drawing/2014/main" id="{F25A4708-C3C6-F343-8219-9A6897A31DC8}"/>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Line 24">
                <a:extLst>
                  <a:ext uri="{FF2B5EF4-FFF2-40B4-BE49-F238E27FC236}">
                    <a16:creationId xmlns:a16="http://schemas.microsoft.com/office/drawing/2014/main" id="{5DE5701B-9777-304C-B2CF-4C1C0765E127}"/>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 name="Line 25">
                <a:extLst>
                  <a:ext uri="{FF2B5EF4-FFF2-40B4-BE49-F238E27FC236}">
                    <a16:creationId xmlns:a16="http://schemas.microsoft.com/office/drawing/2014/main" id="{1B0F3E17-7114-524E-9BCB-69561687E2A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Line 26">
                <a:extLst>
                  <a:ext uri="{FF2B5EF4-FFF2-40B4-BE49-F238E27FC236}">
                    <a16:creationId xmlns:a16="http://schemas.microsoft.com/office/drawing/2014/main" id="{953EF77C-6D4A-2047-A707-DF4184E0097C}"/>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44" name="Line 27">
            <a:extLst>
              <a:ext uri="{FF2B5EF4-FFF2-40B4-BE49-F238E27FC236}">
                <a16:creationId xmlns:a16="http://schemas.microsoft.com/office/drawing/2014/main" id="{40C964AE-48AA-2546-9EF3-698E815B66B6}"/>
              </a:ext>
            </a:extLst>
          </p:cNvPr>
          <p:cNvSpPr>
            <a:spLocks noChangeShapeType="1"/>
          </p:cNvSpPr>
          <p:nvPr/>
        </p:nvSpPr>
        <p:spPr bwMode="auto">
          <a:xfrm>
            <a:off x="1105881" y="1811700"/>
            <a:ext cx="9312" cy="20574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 name="Line 9">
            <a:extLst>
              <a:ext uri="{FF2B5EF4-FFF2-40B4-BE49-F238E27FC236}">
                <a16:creationId xmlns:a16="http://schemas.microsoft.com/office/drawing/2014/main" id="{93D857D3-E505-7948-820C-1A4B1683F87A}"/>
              </a:ext>
            </a:extLst>
          </p:cNvPr>
          <p:cNvSpPr>
            <a:spLocks noChangeShapeType="1"/>
          </p:cNvSpPr>
          <p:nvPr/>
        </p:nvSpPr>
        <p:spPr bwMode="auto">
          <a:xfrm flipV="1">
            <a:off x="1099229" y="2826268"/>
            <a:ext cx="415247"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58" name="Straight Arrow Connector 57">
            <a:extLst>
              <a:ext uri="{FF2B5EF4-FFF2-40B4-BE49-F238E27FC236}">
                <a16:creationId xmlns:a16="http://schemas.microsoft.com/office/drawing/2014/main" id="{2DDA7F7E-A362-2A4C-9951-2964302A9536}"/>
              </a:ext>
            </a:extLst>
          </p:cNvPr>
          <p:cNvCxnSpPr/>
          <p:nvPr/>
        </p:nvCxnSpPr>
        <p:spPr>
          <a:xfrm>
            <a:off x="4802005" y="2800351"/>
            <a:ext cx="44291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Content Placeholder 1">
            <a:extLst>
              <a:ext uri="{FF2B5EF4-FFF2-40B4-BE49-F238E27FC236}">
                <a16:creationId xmlns:a16="http://schemas.microsoft.com/office/drawing/2014/main" id="{F62DD4C0-CD1D-4043-9713-C43AC793D144}"/>
              </a:ext>
            </a:extLst>
          </p:cNvPr>
          <p:cNvSpPr txBox="1">
            <a:spLocks/>
          </p:cNvSpPr>
          <p:nvPr/>
        </p:nvSpPr>
        <p:spPr>
          <a:xfrm>
            <a:off x="6549241" y="4457354"/>
            <a:ext cx="4966481" cy="1213485"/>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marR="0" lvl="0" indent="-2778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Gill Sans MT" panose="020B0502020104020203" pitchFamily="34" charset="77"/>
                <a:cs typeface="Gill Sans MT" panose="020B0502020104020203" pitchFamily="34" charset="77"/>
              </a:rPr>
              <a:t>marking: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which packets to mark to signal congestion (ECN, RED)</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sp>
        <p:nvSpPr>
          <p:cNvPr id="66" name="TextBox 65">
            <a:extLst>
              <a:ext uri="{FF2B5EF4-FFF2-40B4-BE49-F238E27FC236}">
                <a16:creationId xmlns:a16="http://schemas.microsoft.com/office/drawing/2014/main" id="{3F4CC885-8054-8F48-8989-F712B0D1A976}"/>
              </a:ext>
            </a:extLst>
          </p:cNvPr>
          <p:cNvSpPr txBox="1"/>
          <p:nvPr/>
        </p:nvSpPr>
        <p:spPr>
          <a:xfrm>
            <a:off x="4854633" y="237744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nvGrpSpPr>
          <p:cNvPr id="70" name="Group 69">
            <a:extLst>
              <a:ext uri="{FF2B5EF4-FFF2-40B4-BE49-F238E27FC236}">
                <a16:creationId xmlns:a16="http://schemas.microsoft.com/office/drawing/2014/main" id="{073AFBDE-85D6-DF4F-AC50-8DAEBAB4402B}"/>
              </a:ext>
            </a:extLst>
          </p:cNvPr>
          <p:cNvGrpSpPr/>
          <p:nvPr/>
        </p:nvGrpSpPr>
        <p:grpSpPr>
          <a:xfrm>
            <a:off x="913621" y="4556937"/>
            <a:ext cx="4335126" cy="1693461"/>
            <a:chOff x="614363" y="4257679"/>
            <a:chExt cx="4335126" cy="1693461"/>
          </a:xfrm>
        </p:grpSpPr>
        <p:grpSp>
          <p:nvGrpSpPr>
            <p:cNvPr id="71" name="Group 70">
              <a:extLst>
                <a:ext uri="{FF2B5EF4-FFF2-40B4-BE49-F238E27FC236}">
                  <a16:creationId xmlns:a16="http://schemas.microsoft.com/office/drawing/2014/main" id="{2CDEC7D0-D38A-B14D-BA1B-5BBB43FFCC01}"/>
                </a:ext>
              </a:extLst>
            </p:cNvPr>
            <p:cNvGrpSpPr/>
            <p:nvPr/>
          </p:nvGrpSpPr>
          <p:grpSpPr>
            <a:xfrm>
              <a:off x="614363" y="4257679"/>
              <a:ext cx="4335126" cy="1693461"/>
              <a:chOff x="614363" y="4257679"/>
              <a:chExt cx="4335126" cy="1693461"/>
            </a:xfrm>
          </p:grpSpPr>
          <p:grpSp>
            <p:nvGrpSpPr>
              <p:cNvPr id="73" name="Group 25">
                <a:extLst>
                  <a:ext uri="{FF2B5EF4-FFF2-40B4-BE49-F238E27FC236}">
                    <a16:creationId xmlns:a16="http://schemas.microsoft.com/office/drawing/2014/main" id="{FE6D6529-7A75-4F43-A99B-35E9F160B5F3}"/>
                  </a:ext>
                </a:extLst>
              </p:cNvPr>
              <p:cNvGrpSpPr>
                <a:grpSpLocks/>
              </p:cNvGrpSpPr>
              <p:nvPr/>
            </p:nvGrpSpPr>
            <p:grpSpPr bwMode="auto">
              <a:xfrm>
                <a:off x="1468086" y="4855765"/>
                <a:ext cx="939800" cy="565150"/>
                <a:chOff x="1670312" y="2562997"/>
                <a:chExt cx="940317" cy="565219"/>
              </a:xfrm>
            </p:grpSpPr>
            <p:grpSp>
              <p:nvGrpSpPr>
                <p:cNvPr id="83" name="Group 28">
                  <a:extLst>
                    <a:ext uri="{FF2B5EF4-FFF2-40B4-BE49-F238E27FC236}">
                      <a16:creationId xmlns:a16="http://schemas.microsoft.com/office/drawing/2014/main" id="{02B7209E-6CC9-9C4C-89B8-A67F8E1E9FEB}"/>
                    </a:ext>
                  </a:extLst>
                </p:cNvPr>
                <p:cNvGrpSpPr>
                  <a:grpSpLocks/>
                </p:cNvGrpSpPr>
                <p:nvPr/>
              </p:nvGrpSpPr>
              <p:grpSpPr bwMode="auto">
                <a:xfrm>
                  <a:off x="1670312" y="2562997"/>
                  <a:ext cx="929822" cy="565219"/>
                  <a:chOff x="1670312" y="2562997"/>
                  <a:chExt cx="929822" cy="565219"/>
                </a:xfrm>
              </p:grpSpPr>
              <p:sp>
                <p:nvSpPr>
                  <p:cNvPr id="85" name="Rectangle 30">
                    <a:extLst>
                      <a:ext uri="{FF2B5EF4-FFF2-40B4-BE49-F238E27FC236}">
                        <a16:creationId xmlns:a16="http://schemas.microsoft.com/office/drawing/2014/main" id="{102A1B2D-9D16-2543-A7D1-261D2C71A845}"/>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86" name="Straight Connector 31">
                    <a:extLst>
                      <a:ext uri="{FF2B5EF4-FFF2-40B4-BE49-F238E27FC236}">
                        <a16:creationId xmlns:a16="http://schemas.microsoft.com/office/drawing/2014/main" id="{03AD5D40-7908-4044-9CAD-591F661655C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32">
                    <a:extLst>
                      <a:ext uri="{FF2B5EF4-FFF2-40B4-BE49-F238E27FC236}">
                        <a16:creationId xmlns:a16="http://schemas.microsoft.com/office/drawing/2014/main" id="{494E554E-CB70-0547-8421-0D7A028BD933}"/>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33">
                    <a:extLst>
                      <a:ext uri="{FF2B5EF4-FFF2-40B4-BE49-F238E27FC236}">
                        <a16:creationId xmlns:a16="http://schemas.microsoft.com/office/drawing/2014/main" id="{85A011C5-9EB7-B54C-AD8B-3660552BBB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34">
                    <a:extLst>
                      <a:ext uri="{FF2B5EF4-FFF2-40B4-BE49-F238E27FC236}">
                        <a16:creationId xmlns:a16="http://schemas.microsoft.com/office/drawing/2014/main" id="{BE660910-036D-8449-BD07-43DD83740A9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35">
                    <a:extLst>
                      <a:ext uri="{FF2B5EF4-FFF2-40B4-BE49-F238E27FC236}">
                        <a16:creationId xmlns:a16="http://schemas.microsoft.com/office/drawing/2014/main" id="{9D787DC4-0C12-1641-AF5A-00DF7041D95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36">
                    <a:extLst>
                      <a:ext uri="{FF2B5EF4-FFF2-40B4-BE49-F238E27FC236}">
                        <a16:creationId xmlns:a16="http://schemas.microsoft.com/office/drawing/2014/main" id="{AA98298F-12EA-D942-AFB9-39CA8127980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37">
                    <a:extLst>
                      <a:ext uri="{FF2B5EF4-FFF2-40B4-BE49-F238E27FC236}">
                        <a16:creationId xmlns:a16="http://schemas.microsoft.com/office/drawing/2014/main" id="{28C77B82-2F36-224F-BF89-5D58C0B0C510}"/>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4" name="Rectangle 29">
                  <a:extLst>
                    <a:ext uri="{FF2B5EF4-FFF2-40B4-BE49-F238E27FC236}">
                      <a16:creationId xmlns:a16="http://schemas.microsoft.com/office/drawing/2014/main" id="{54C06F40-EED0-194E-87D3-8843B65B486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74" name="Oval 27">
                <a:extLst>
                  <a:ext uri="{FF2B5EF4-FFF2-40B4-BE49-F238E27FC236}">
                    <a16:creationId xmlns:a16="http://schemas.microsoft.com/office/drawing/2014/main" id="{88894E86-5D38-724F-AEB2-14B330E1B0FF}"/>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5" name="Straight Arrow Connector 11">
                <a:extLst>
                  <a:ext uri="{FF2B5EF4-FFF2-40B4-BE49-F238E27FC236}">
                    <a16:creationId xmlns:a16="http://schemas.microsoft.com/office/drawing/2014/main" id="{7774AB2A-B674-A84B-A92A-6D330DB7E91C}"/>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17">
                <a:extLst>
                  <a:ext uri="{FF2B5EF4-FFF2-40B4-BE49-F238E27FC236}">
                    <a16:creationId xmlns:a16="http://schemas.microsoft.com/office/drawing/2014/main" id="{383BCE6D-C3CB-9445-A36E-C64D23505E9F}"/>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77" name="TextBox 18">
                <a:extLst>
                  <a:ext uri="{FF2B5EF4-FFF2-40B4-BE49-F238E27FC236}">
                    <a16:creationId xmlns:a16="http://schemas.microsoft.com/office/drawing/2014/main" id="{B9632A3F-08F4-F34D-9B01-65C1C39E7FDA}"/>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78" name="Straight Arrow Connector 20">
                <a:extLst>
                  <a:ext uri="{FF2B5EF4-FFF2-40B4-BE49-F238E27FC236}">
                    <a16:creationId xmlns:a16="http://schemas.microsoft.com/office/drawing/2014/main" id="{A18FE320-429D-9F4A-9A73-5875C7A7E138}"/>
                  </a:ext>
                </a:extLst>
              </p:cNvPr>
              <p:cNvCxnSpPr>
                <a:cxnSpLocks noChangeShapeType="1"/>
                <a:stCxn id="74"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TextBox 22">
                <a:extLst>
                  <a:ext uri="{FF2B5EF4-FFF2-40B4-BE49-F238E27FC236}">
                    <a16:creationId xmlns:a16="http://schemas.microsoft.com/office/drawing/2014/main" id="{C1334E5E-01E5-254F-B7A3-E48EE0CFE51A}"/>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80" name="TextBox 23">
                <a:extLst>
                  <a:ext uri="{FF2B5EF4-FFF2-40B4-BE49-F238E27FC236}">
                    <a16:creationId xmlns:a16="http://schemas.microsoft.com/office/drawing/2014/main" id="{31BC3B67-5DA1-9544-B795-15A9B552C119}"/>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81" name="Straight Arrow Connector 52">
                <a:extLst>
                  <a:ext uri="{FF2B5EF4-FFF2-40B4-BE49-F238E27FC236}">
                    <a16:creationId xmlns:a16="http://schemas.microsoft.com/office/drawing/2014/main" id="{8FF19B42-73E6-7849-809B-12D65C1C5785}"/>
                  </a:ext>
                </a:extLst>
              </p:cNvPr>
              <p:cNvCxnSpPr>
                <a:cxnSpLocks noChangeShapeType="1"/>
                <a:stCxn id="84" idx="3"/>
                <a:endCxn id="74"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extBox 81">
                <a:extLst>
                  <a:ext uri="{FF2B5EF4-FFF2-40B4-BE49-F238E27FC236}">
                    <a16:creationId xmlns:a16="http://schemas.microsoft.com/office/drawing/2014/main" id="{944E60FD-B5CB-CC4D-AC70-2DCAC39480B1}"/>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72" name="TextBox 71">
              <a:extLst>
                <a:ext uri="{FF2B5EF4-FFF2-40B4-BE49-F238E27FC236}">
                  <a16:creationId xmlns:a16="http://schemas.microsoft.com/office/drawing/2014/main" id="{685E3C43-4CAD-2D4C-9E17-3A20CAFBD251}"/>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59" name="Slide Number Placeholder 4">
            <a:extLst>
              <a:ext uri="{FF2B5EF4-FFF2-40B4-BE49-F238E27FC236}">
                <a16:creationId xmlns:a16="http://schemas.microsoft.com/office/drawing/2014/main" id="{778C1AFB-D815-9341-BB0F-77D13777523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33</a:t>
            </a:fld>
            <a:endParaRPr lang="en-US" dirty="0"/>
          </a:p>
        </p:txBody>
      </p:sp>
    </p:spTree>
    <p:extLst>
      <p:ext uri="{BB962C8B-B14F-4D97-AF65-F5344CB8AC3E}">
        <p14:creationId xmlns:p14="http://schemas.microsoft.com/office/powerpoint/2010/main" val="46162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5"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34</a:t>
            </a:fld>
            <a:endParaRPr lang="en-US"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35</a:t>
            </a:fld>
            <a:endParaRPr lang="en-US"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36</a:t>
            </a:fld>
            <a:endParaRPr lang="en-US"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88205" y="1692388"/>
            <a:ext cx="5557988" cy="1116126"/>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Weighted Fair Queuing (WFQ): </a:t>
            </a:r>
          </a:p>
          <a:p>
            <a:pPr marL="582613" indent="-284163"/>
            <a:r>
              <a:rPr lang="en-US" altLang="en-US" sz="3200" dirty="0">
                <a:ea typeface="ＭＳ Ｐゴシック" panose="020B0600070205080204" pitchFamily="34" charset="-128"/>
                <a:cs typeface="ＭＳ Ｐゴシック" panose="020B0600070205080204" pitchFamily="34" charset="-128"/>
              </a:rPr>
              <a:t>generalized Round Robin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weighted fair queueing</a:t>
            </a:r>
            <a:endParaRPr lang="en-US" dirty="0"/>
          </a:p>
        </p:txBody>
      </p:sp>
      <p:cxnSp>
        <p:nvCxnSpPr>
          <p:cNvPr id="72" name="Straight Connector 71">
            <a:extLst>
              <a:ext uri="{FF2B5EF4-FFF2-40B4-BE49-F238E27FC236}">
                <a16:creationId xmlns:a16="http://schemas.microsoft.com/office/drawing/2014/main" id="{EB0FE50D-8E31-1046-A976-F61876A256D1}"/>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B740B6F-8E87-144C-8CB1-A0CA5C93F619}"/>
              </a:ext>
            </a:extLst>
          </p:cNvPr>
          <p:cNvGrpSpPr/>
          <p:nvPr/>
        </p:nvGrpSpPr>
        <p:grpSpPr>
          <a:xfrm>
            <a:off x="7990116" y="2719344"/>
            <a:ext cx="1310150" cy="2565881"/>
            <a:chOff x="8117411" y="2240372"/>
            <a:chExt cx="1444110" cy="2565881"/>
          </a:xfrm>
        </p:grpSpPr>
        <p:grpSp>
          <p:nvGrpSpPr>
            <p:cNvPr id="8" name="Group 25">
              <a:extLst>
                <a:ext uri="{FF2B5EF4-FFF2-40B4-BE49-F238E27FC236}">
                  <a16:creationId xmlns:a16="http://schemas.microsoft.com/office/drawing/2014/main" id="{C563A50E-1C6D-6C46-8EE5-AAEAA0E7781F}"/>
                </a:ext>
              </a:extLst>
            </p:cNvPr>
            <p:cNvGrpSpPr>
              <a:grpSpLocks/>
            </p:cNvGrpSpPr>
            <p:nvPr/>
          </p:nvGrpSpPr>
          <p:grpSpPr bwMode="auto">
            <a:xfrm>
              <a:off x="8117411" y="2240372"/>
              <a:ext cx="1404483" cy="760001"/>
              <a:chOff x="1670312" y="2562997"/>
              <a:chExt cx="940317" cy="565219"/>
            </a:xfrm>
          </p:grpSpPr>
          <p:grpSp>
            <p:nvGrpSpPr>
              <p:cNvPr id="18" name="Group 28">
                <a:extLst>
                  <a:ext uri="{FF2B5EF4-FFF2-40B4-BE49-F238E27FC236}">
                    <a16:creationId xmlns:a16="http://schemas.microsoft.com/office/drawing/2014/main" id="{3EFAE9E2-03FB-A240-82CC-3EEE93BB300A}"/>
                  </a:ext>
                </a:extLst>
              </p:cNvPr>
              <p:cNvGrpSpPr>
                <a:grpSpLocks/>
              </p:cNvGrpSpPr>
              <p:nvPr/>
            </p:nvGrpSpPr>
            <p:grpSpPr bwMode="auto">
              <a:xfrm>
                <a:off x="1670312" y="2562997"/>
                <a:ext cx="929822" cy="565219"/>
                <a:chOff x="1670312" y="2562997"/>
                <a:chExt cx="929822" cy="565219"/>
              </a:xfrm>
            </p:grpSpPr>
            <p:sp>
              <p:nvSpPr>
                <p:cNvPr id="20" name="Rectangle 30">
                  <a:extLst>
                    <a:ext uri="{FF2B5EF4-FFF2-40B4-BE49-F238E27FC236}">
                      <a16:creationId xmlns:a16="http://schemas.microsoft.com/office/drawing/2014/main" id="{729FDF34-CD0B-9A4B-BFAA-A9A823BC314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1" name="Straight Connector 31">
                  <a:extLst>
                    <a:ext uri="{FF2B5EF4-FFF2-40B4-BE49-F238E27FC236}">
                      <a16:creationId xmlns:a16="http://schemas.microsoft.com/office/drawing/2014/main" id="{5A69AE93-EED2-CB43-99E6-0FB1510E4FF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32">
                  <a:extLst>
                    <a:ext uri="{FF2B5EF4-FFF2-40B4-BE49-F238E27FC236}">
                      <a16:creationId xmlns:a16="http://schemas.microsoft.com/office/drawing/2014/main" id="{E8F030DC-8BE9-E84E-9DA0-9A9C35E4994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33">
                  <a:extLst>
                    <a:ext uri="{FF2B5EF4-FFF2-40B4-BE49-F238E27FC236}">
                      <a16:creationId xmlns:a16="http://schemas.microsoft.com/office/drawing/2014/main" id="{12488256-DFFD-964A-8401-C59AC44B0A8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34">
                  <a:extLst>
                    <a:ext uri="{FF2B5EF4-FFF2-40B4-BE49-F238E27FC236}">
                      <a16:creationId xmlns:a16="http://schemas.microsoft.com/office/drawing/2014/main" id="{38FDDBA3-4933-3A49-9208-C2E75B79F1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35">
                  <a:extLst>
                    <a:ext uri="{FF2B5EF4-FFF2-40B4-BE49-F238E27FC236}">
                      <a16:creationId xmlns:a16="http://schemas.microsoft.com/office/drawing/2014/main" id="{44515A57-BAE8-DB48-8D32-C3EF03B66C6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36">
                  <a:extLst>
                    <a:ext uri="{FF2B5EF4-FFF2-40B4-BE49-F238E27FC236}">
                      <a16:creationId xmlns:a16="http://schemas.microsoft.com/office/drawing/2014/main" id="{8FFF7C21-C795-5A4D-B498-3B99B69489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37">
                  <a:extLst>
                    <a:ext uri="{FF2B5EF4-FFF2-40B4-BE49-F238E27FC236}">
                      <a16:creationId xmlns:a16="http://schemas.microsoft.com/office/drawing/2014/main" id="{E40618EE-68A5-6741-A873-86553161E1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9">
                <a:extLst>
                  <a:ext uri="{FF2B5EF4-FFF2-40B4-BE49-F238E27FC236}">
                    <a16:creationId xmlns:a16="http://schemas.microsoft.com/office/drawing/2014/main" id="{E2F0270A-1C7D-5644-9107-040300A3830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28" name="Group 25">
              <a:extLst>
                <a:ext uri="{FF2B5EF4-FFF2-40B4-BE49-F238E27FC236}">
                  <a16:creationId xmlns:a16="http://schemas.microsoft.com/office/drawing/2014/main" id="{687F59CE-C2B3-4D4C-92B7-16D87AB0CB08}"/>
                </a:ext>
              </a:extLst>
            </p:cNvPr>
            <p:cNvGrpSpPr>
              <a:grpSpLocks/>
            </p:cNvGrpSpPr>
            <p:nvPr/>
          </p:nvGrpSpPr>
          <p:grpSpPr bwMode="auto">
            <a:xfrm>
              <a:off x="8136990" y="3176315"/>
              <a:ext cx="1424531" cy="763274"/>
              <a:chOff x="1670312" y="2562997"/>
              <a:chExt cx="940318" cy="565219"/>
            </a:xfrm>
          </p:grpSpPr>
          <p:grpSp>
            <p:nvGrpSpPr>
              <p:cNvPr id="29" name="Group 28">
                <a:extLst>
                  <a:ext uri="{FF2B5EF4-FFF2-40B4-BE49-F238E27FC236}">
                    <a16:creationId xmlns:a16="http://schemas.microsoft.com/office/drawing/2014/main" id="{4511BCEB-21AB-F44E-8C3E-BB178AAD23CB}"/>
                  </a:ext>
                </a:extLst>
              </p:cNvPr>
              <p:cNvGrpSpPr>
                <a:grpSpLocks/>
              </p:cNvGrpSpPr>
              <p:nvPr/>
            </p:nvGrpSpPr>
            <p:grpSpPr bwMode="auto">
              <a:xfrm>
                <a:off x="1670312" y="2562997"/>
                <a:ext cx="929822" cy="565219"/>
                <a:chOff x="1670312" y="2562997"/>
                <a:chExt cx="929822" cy="565219"/>
              </a:xfrm>
            </p:grpSpPr>
            <p:sp>
              <p:nvSpPr>
                <p:cNvPr id="31" name="Rectangle 30">
                  <a:extLst>
                    <a:ext uri="{FF2B5EF4-FFF2-40B4-BE49-F238E27FC236}">
                      <a16:creationId xmlns:a16="http://schemas.microsoft.com/office/drawing/2014/main" id="{41316E27-4220-C147-A89C-A1EFEA4D25A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32" name="Straight Connector 31">
                  <a:extLst>
                    <a:ext uri="{FF2B5EF4-FFF2-40B4-BE49-F238E27FC236}">
                      <a16:creationId xmlns:a16="http://schemas.microsoft.com/office/drawing/2014/main" id="{4007048A-C5C2-274E-8391-F5F93C794AB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A14A1AAA-244F-D447-A7D6-AB788B569D2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BE615AD-4D3F-A243-A27D-E11BE48B3C77}"/>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B65BD03D-6966-654F-AF5A-697101715CA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E0B9ABB-D3D1-0F45-8C79-6A7CE1B5E88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52BA752-990C-BC42-9F0D-203C5E9B0CD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5257FC6-8323-894F-AF7A-00164E4D9C4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9">
                <a:extLst>
                  <a:ext uri="{FF2B5EF4-FFF2-40B4-BE49-F238E27FC236}">
                    <a16:creationId xmlns:a16="http://schemas.microsoft.com/office/drawing/2014/main" id="{A9187906-D1D6-AB40-AB7B-419CC08B4F65}"/>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9" name="Group 25">
              <a:extLst>
                <a:ext uri="{FF2B5EF4-FFF2-40B4-BE49-F238E27FC236}">
                  <a16:creationId xmlns:a16="http://schemas.microsoft.com/office/drawing/2014/main" id="{D3CE6A82-D9F9-2147-836F-3656A5178622}"/>
                </a:ext>
              </a:extLst>
            </p:cNvPr>
            <p:cNvGrpSpPr>
              <a:grpSpLocks/>
            </p:cNvGrpSpPr>
            <p:nvPr/>
          </p:nvGrpSpPr>
          <p:grpSpPr bwMode="auto">
            <a:xfrm>
              <a:off x="8132733" y="4084509"/>
              <a:ext cx="1424529" cy="721744"/>
              <a:chOff x="1670312" y="2562997"/>
              <a:chExt cx="940317" cy="565219"/>
            </a:xfrm>
          </p:grpSpPr>
          <p:grpSp>
            <p:nvGrpSpPr>
              <p:cNvPr id="40" name="Group 39">
                <a:extLst>
                  <a:ext uri="{FF2B5EF4-FFF2-40B4-BE49-F238E27FC236}">
                    <a16:creationId xmlns:a16="http://schemas.microsoft.com/office/drawing/2014/main" id="{C9DDA272-8646-FB4A-8D17-F41DE934476D}"/>
                  </a:ext>
                </a:extLst>
              </p:cNvPr>
              <p:cNvGrpSpPr>
                <a:grpSpLocks/>
              </p:cNvGrpSpPr>
              <p:nvPr/>
            </p:nvGrpSpPr>
            <p:grpSpPr bwMode="auto">
              <a:xfrm>
                <a:off x="1670312" y="2562997"/>
                <a:ext cx="929822" cy="565219"/>
                <a:chOff x="1670312" y="2562997"/>
                <a:chExt cx="929822" cy="565219"/>
              </a:xfrm>
            </p:grpSpPr>
            <p:sp>
              <p:nvSpPr>
                <p:cNvPr id="42" name="Rectangle 41">
                  <a:extLst>
                    <a:ext uri="{FF2B5EF4-FFF2-40B4-BE49-F238E27FC236}">
                      <a16:creationId xmlns:a16="http://schemas.microsoft.com/office/drawing/2014/main" id="{E500ED50-8E07-EF45-95BF-8BA56D49518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43" name="Straight Connector 42">
                  <a:extLst>
                    <a:ext uri="{FF2B5EF4-FFF2-40B4-BE49-F238E27FC236}">
                      <a16:creationId xmlns:a16="http://schemas.microsoft.com/office/drawing/2014/main" id="{557746F6-EA6C-F440-A50F-B4FA59791B8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25B8365-E03D-CD48-B2E5-6A42B5C2787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ECFFCF3E-1E82-3F4F-A167-B4CE60A1DA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3DF697C1-95A7-1A4B-A07B-D14518C0D99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2CA0CD3-191F-C543-AB08-EAF089AFF1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5615FBF-D228-A641-A572-783B881303A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65B8345-81ED-1D49-AFA2-D40974F2A55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a:extLst>
                  <a:ext uri="{FF2B5EF4-FFF2-40B4-BE49-F238E27FC236}">
                    <a16:creationId xmlns:a16="http://schemas.microsoft.com/office/drawing/2014/main" id="{3753EDA3-44F7-874C-982C-BAC289F49EE1}"/>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sp>
        <p:nvSpPr>
          <p:cNvPr id="4" name="Triangle 3">
            <a:extLst>
              <a:ext uri="{FF2B5EF4-FFF2-40B4-BE49-F238E27FC236}">
                <a16:creationId xmlns:a16="http://schemas.microsoft.com/office/drawing/2014/main" id="{D2F64F54-E98D-564A-B7B6-7537CEECBAD3}"/>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9B2EF94C-9371-CF40-A3C6-1DC150AB047C}"/>
              </a:ext>
            </a:extLst>
          </p:cNvPr>
          <p:cNvGrpSpPr/>
          <p:nvPr/>
        </p:nvGrpSpPr>
        <p:grpSpPr>
          <a:xfrm>
            <a:off x="6303665" y="3871966"/>
            <a:ext cx="567187" cy="339970"/>
            <a:chOff x="9460523" y="6049108"/>
            <a:chExt cx="567187" cy="339970"/>
          </a:xfrm>
        </p:grpSpPr>
        <p:cxnSp>
          <p:nvCxnSpPr>
            <p:cNvPr id="52" name="Straight Arrow Connector 51">
              <a:extLst>
                <a:ext uri="{FF2B5EF4-FFF2-40B4-BE49-F238E27FC236}">
                  <a16:creationId xmlns:a16="http://schemas.microsoft.com/office/drawing/2014/main" id="{7378A68C-054A-004B-A791-4FA6E7C68048}"/>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384534-464D-4048-8464-55A4CE80FC99}"/>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E453DA-B44B-0847-A077-A34D3F9DB27B}"/>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AE17F66-33B0-DE42-8C16-28DA20F17C00}"/>
              </a:ext>
            </a:extLst>
          </p:cNvPr>
          <p:cNvGrpSpPr/>
          <p:nvPr/>
        </p:nvGrpSpPr>
        <p:grpSpPr>
          <a:xfrm>
            <a:off x="11245773" y="3893738"/>
            <a:ext cx="567187" cy="339970"/>
            <a:chOff x="9460523" y="6049108"/>
            <a:chExt cx="567187" cy="339970"/>
          </a:xfrm>
        </p:grpSpPr>
        <p:cxnSp>
          <p:nvCxnSpPr>
            <p:cNvPr id="58" name="Straight Arrow Connector 57">
              <a:extLst>
                <a:ext uri="{FF2B5EF4-FFF2-40B4-BE49-F238E27FC236}">
                  <a16:creationId xmlns:a16="http://schemas.microsoft.com/office/drawing/2014/main" id="{D334A6EB-2600-A040-860C-4B77BD4BE60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739B72-8B57-6443-B4A3-11719E38E71F}"/>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1CFDC38-10D3-794A-B193-C78C35E3275E}"/>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43CD1C2A-29E9-8C4A-96B1-43C6E287CB52}"/>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62" name="TextBox 61">
            <a:extLst>
              <a:ext uri="{FF2B5EF4-FFF2-40B4-BE49-F238E27FC236}">
                <a16:creationId xmlns:a16="http://schemas.microsoft.com/office/drawing/2014/main" id="{A33C39C7-20E4-6545-A964-9F1AAEB54307}"/>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65" name="Straight Arrow Connector 64">
            <a:extLst>
              <a:ext uri="{FF2B5EF4-FFF2-40B4-BE49-F238E27FC236}">
                <a16:creationId xmlns:a16="http://schemas.microsoft.com/office/drawing/2014/main" id="{999E5456-380E-B44E-8FAB-E07E351298C3}"/>
              </a:ext>
            </a:extLst>
          </p:cNvPr>
          <p:cNvCxnSpPr>
            <a:cxnSpLocks/>
            <a:stCxn id="4"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62B4B7-D6F0-C44D-9E4B-DFC7B1CB233F}"/>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3F8B11-C46E-3445-9877-0041CA598D30}"/>
              </a:ext>
            </a:extLst>
          </p:cNvPr>
          <p:cNvCxnSpPr>
            <a:cxnSpLocks/>
            <a:stCxn id="4"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5C47E3-EB80-954D-93A7-7C5F2522DEA3}"/>
              </a:ext>
            </a:extLst>
          </p:cNvPr>
          <p:cNvCxnSpPr>
            <a:stCxn id="20" idx="3"/>
            <a:endCxn id="9"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789404-4743-3B47-8578-2600B3870B31}"/>
              </a:ext>
            </a:extLst>
          </p:cNvPr>
          <p:cNvCxnSpPr>
            <a:cxnSpLocks/>
            <a:stCxn id="42" idx="3"/>
            <a:endCxn id="9"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6B0C30-BA4F-FC4B-A868-1FDA0C5704B8}"/>
              </a:ext>
            </a:extLst>
          </p:cNvPr>
          <p:cNvCxnSpPr>
            <a:cxnSpLocks/>
            <a:stCxn id="30" idx="3"/>
            <a:endCxn id="9"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CE711DAE-9BF3-F64E-BD2A-3B802A190313}"/>
              </a:ext>
            </a:extLst>
          </p:cNvPr>
          <p:cNvGrpSpPr/>
          <p:nvPr/>
        </p:nvGrpSpPr>
        <p:grpSpPr>
          <a:xfrm>
            <a:off x="9914343" y="3604072"/>
            <a:ext cx="877582" cy="1252645"/>
            <a:chOff x="9827263" y="3125100"/>
            <a:chExt cx="877582" cy="1252645"/>
          </a:xfrm>
        </p:grpSpPr>
        <p:sp>
          <p:nvSpPr>
            <p:cNvPr id="9" name="Oval 27">
              <a:extLst>
                <a:ext uri="{FF2B5EF4-FFF2-40B4-BE49-F238E27FC236}">
                  <a16:creationId xmlns:a16="http://schemas.microsoft.com/office/drawing/2014/main" id="{12FCD05E-75CC-E84C-8E19-60F0F56A5ED6}"/>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3" name="TextBox 62">
              <a:extLst>
                <a:ext uri="{FF2B5EF4-FFF2-40B4-BE49-F238E27FC236}">
                  <a16:creationId xmlns:a16="http://schemas.microsoft.com/office/drawing/2014/main" id="{65D6BC2C-F25A-5742-A26B-1B91EC2CF44E}"/>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03" name="TextBox 102">
              <a:extLst>
                <a:ext uri="{FF2B5EF4-FFF2-40B4-BE49-F238E27FC236}">
                  <a16:creationId xmlns:a16="http://schemas.microsoft.com/office/drawing/2014/main" id="{86E26C25-36F0-9444-8196-216C440D56AB}"/>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grpSp>
        <p:nvGrpSpPr>
          <p:cNvPr id="115" name="Group 114">
            <a:extLst>
              <a:ext uri="{FF2B5EF4-FFF2-40B4-BE49-F238E27FC236}">
                <a16:creationId xmlns:a16="http://schemas.microsoft.com/office/drawing/2014/main" id="{3E6F4270-DB9C-694E-B407-3ED6A0A44949}"/>
              </a:ext>
            </a:extLst>
          </p:cNvPr>
          <p:cNvGrpSpPr/>
          <p:nvPr/>
        </p:nvGrpSpPr>
        <p:grpSpPr>
          <a:xfrm>
            <a:off x="8807568" y="2894368"/>
            <a:ext cx="1104182" cy="2221918"/>
            <a:chOff x="8807568" y="2894368"/>
            <a:chExt cx="1104182" cy="2221918"/>
          </a:xfrm>
        </p:grpSpPr>
        <p:grpSp>
          <p:nvGrpSpPr>
            <p:cNvPr id="114" name="Group 113">
              <a:extLst>
                <a:ext uri="{FF2B5EF4-FFF2-40B4-BE49-F238E27FC236}">
                  <a16:creationId xmlns:a16="http://schemas.microsoft.com/office/drawing/2014/main" id="{1450FA9F-A33F-1746-A4CB-9F4A2A6807F2}"/>
                </a:ext>
              </a:extLst>
            </p:cNvPr>
            <p:cNvGrpSpPr/>
            <p:nvPr/>
          </p:nvGrpSpPr>
          <p:grpSpPr>
            <a:xfrm>
              <a:off x="9470570" y="2939143"/>
              <a:ext cx="441180" cy="2177143"/>
              <a:chOff x="9470570" y="2939143"/>
              <a:chExt cx="441180" cy="2177143"/>
            </a:xfrm>
          </p:grpSpPr>
          <p:sp>
            <p:nvSpPr>
              <p:cNvPr id="85" name="Oval 84">
                <a:extLst>
                  <a:ext uri="{FF2B5EF4-FFF2-40B4-BE49-F238E27FC236}">
                    <a16:creationId xmlns:a16="http://schemas.microsoft.com/office/drawing/2014/main" id="{6CD5B581-94AD-D44C-81AA-F1008E3D0722}"/>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F5454531-DC51-F34D-9961-98B389CAFDF8}"/>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8" name="Straight Arrow Connector 87">
                <a:extLst>
                  <a:ext uri="{FF2B5EF4-FFF2-40B4-BE49-F238E27FC236}">
                    <a16:creationId xmlns:a16="http://schemas.microsoft.com/office/drawing/2014/main" id="{F9EBDD29-0A51-C946-829A-2EAF8CB429B6}"/>
                  </a:ext>
                </a:extLst>
              </p:cNvPr>
              <p:cNvCxnSpPr/>
              <p:nvPr/>
            </p:nvCxnSpPr>
            <p:spPr>
              <a:xfrm flipV="1">
                <a:off x="9808687" y="3573214"/>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55C01D4-3E5F-234C-88C0-37B3216150B8}"/>
                </a:ext>
              </a:extLst>
            </p:cNvPr>
            <p:cNvGrpSpPr/>
            <p:nvPr/>
          </p:nvGrpSpPr>
          <p:grpSpPr>
            <a:xfrm>
              <a:off x="8807568" y="2894368"/>
              <a:ext cx="457076" cy="2191108"/>
              <a:chOff x="8807568" y="2894368"/>
              <a:chExt cx="457076" cy="2191108"/>
            </a:xfrm>
          </p:grpSpPr>
          <p:grpSp>
            <p:nvGrpSpPr>
              <p:cNvPr id="93" name="Group 92">
                <a:extLst>
                  <a:ext uri="{FF2B5EF4-FFF2-40B4-BE49-F238E27FC236}">
                    <a16:creationId xmlns:a16="http://schemas.microsoft.com/office/drawing/2014/main" id="{848D66A5-F8A6-9445-8C81-EBA47B28FB27}"/>
                  </a:ext>
                </a:extLst>
              </p:cNvPr>
              <p:cNvGrpSpPr/>
              <p:nvPr/>
            </p:nvGrpSpPr>
            <p:grpSpPr>
              <a:xfrm>
                <a:off x="8807568" y="2894368"/>
                <a:ext cx="428322" cy="385312"/>
                <a:chOff x="10311441" y="2346385"/>
                <a:chExt cx="428322" cy="385312"/>
              </a:xfrm>
            </p:grpSpPr>
            <p:sp>
              <p:nvSpPr>
                <p:cNvPr id="92" name="Oval 91">
                  <a:extLst>
                    <a:ext uri="{FF2B5EF4-FFF2-40B4-BE49-F238E27FC236}">
                      <a16:creationId xmlns:a16="http://schemas.microsoft.com/office/drawing/2014/main" id="{97E65F5A-40B7-5944-9F81-860A11DB6E0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EE5CC73-7238-FC43-9639-9D66DFA0D9A1}"/>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grpSp>
          <p:grpSp>
            <p:nvGrpSpPr>
              <p:cNvPr id="94" name="Group 93">
                <a:extLst>
                  <a:ext uri="{FF2B5EF4-FFF2-40B4-BE49-F238E27FC236}">
                    <a16:creationId xmlns:a16="http://schemas.microsoft.com/office/drawing/2014/main" id="{604C74BF-DFA9-F148-80FF-420AF6DA34DC}"/>
                  </a:ext>
                </a:extLst>
              </p:cNvPr>
              <p:cNvGrpSpPr/>
              <p:nvPr/>
            </p:nvGrpSpPr>
            <p:grpSpPr>
              <a:xfrm>
                <a:off x="8827696" y="3823145"/>
                <a:ext cx="428322" cy="385312"/>
                <a:chOff x="10311441" y="2346385"/>
                <a:chExt cx="428322" cy="385312"/>
              </a:xfrm>
            </p:grpSpPr>
            <p:sp>
              <p:nvSpPr>
                <p:cNvPr id="95" name="Oval 94">
                  <a:extLst>
                    <a:ext uri="{FF2B5EF4-FFF2-40B4-BE49-F238E27FC236}">
                      <a16:creationId xmlns:a16="http://schemas.microsoft.com/office/drawing/2014/main" id="{B8705F1B-C8D3-7D45-A303-F165B62DB89A}"/>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TextBox 95">
                  <a:extLst>
                    <a:ext uri="{FF2B5EF4-FFF2-40B4-BE49-F238E27FC236}">
                      <a16:creationId xmlns:a16="http://schemas.microsoft.com/office/drawing/2014/main" id="{3C5374B7-33B0-A048-98AF-C86CA0F5F068}"/>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grpSp>
          <p:grpSp>
            <p:nvGrpSpPr>
              <p:cNvPr id="97" name="Group 96">
                <a:extLst>
                  <a:ext uri="{FF2B5EF4-FFF2-40B4-BE49-F238E27FC236}">
                    <a16:creationId xmlns:a16="http://schemas.microsoft.com/office/drawing/2014/main" id="{95EEF966-14C8-9A40-8EAF-9563A841C6FE}"/>
                  </a:ext>
                </a:extLst>
              </p:cNvPr>
              <p:cNvGrpSpPr/>
              <p:nvPr/>
            </p:nvGrpSpPr>
            <p:grpSpPr>
              <a:xfrm>
                <a:off x="8836322" y="4700164"/>
                <a:ext cx="428322" cy="385312"/>
                <a:chOff x="10311441" y="2346385"/>
                <a:chExt cx="428322" cy="385312"/>
              </a:xfrm>
            </p:grpSpPr>
            <p:sp>
              <p:nvSpPr>
                <p:cNvPr id="98" name="Oval 97">
                  <a:extLst>
                    <a:ext uri="{FF2B5EF4-FFF2-40B4-BE49-F238E27FC236}">
                      <a16:creationId xmlns:a16="http://schemas.microsoft.com/office/drawing/2014/main" id="{BF695079-CDFE-A84B-BA1A-3C792502773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9F5602FC-DFAF-C840-963B-59C9854603DF}"/>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grpSp>
      </p:grpSp>
      <p:grpSp>
        <p:nvGrpSpPr>
          <p:cNvPr id="108" name="Group 107">
            <a:extLst>
              <a:ext uri="{FF2B5EF4-FFF2-40B4-BE49-F238E27FC236}">
                <a16:creationId xmlns:a16="http://schemas.microsoft.com/office/drawing/2014/main" id="{DC95B65A-59D7-7343-B738-24AF20F53109}"/>
              </a:ext>
            </a:extLst>
          </p:cNvPr>
          <p:cNvGrpSpPr/>
          <p:nvPr/>
        </p:nvGrpSpPr>
        <p:grpSpPr>
          <a:xfrm>
            <a:off x="2830287" y="4027715"/>
            <a:ext cx="853119" cy="1129061"/>
            <a:chOff x="6422573" y="5573486"/>
            <a:chExt cx="853119" cy="1129061"/>
          </a:xfrm>
        </p:grpSpPr>
        <p:sp>
          <p:nvSpPr>
            <p:cNvPr id="104" name="TextBox 103">
              <a:extLst>
                <a:ext uri="{FF2B5EF4-FFF2-40B4-BE49-F238E27FC236}">
                  <a16:creationId xmlns:a16="http://schemas.microsoft.com/office/drawing/2014/main" id="{FE3BBE42-4507-D249-BEAC-A304C25545D5}"/>
                </a:ext>
              </a:extLst>
            </p:cNvPr>
            <p:cNvSpPr txBox="1"/>
            <p:nvPr/>
          </p:nvSpPr>
          <p:spPr>
            <a:xfrm>
              <a:off x="6531429" y="557348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9D22DEFF-5F27-0B42-9940-421941395069}"/>
                </a:ext>
              </a:extLst>
            </p:cNvPr>
            <p:cNvSpPr txBox="1"/>
            <p:nvPr/>
          </p:nvSpPr>
          <p:spPr>
            <a:xfrm>
              <a:off x="6422573" y="6117772"/>
              <a:ext cx="8531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err="1">
                  <a:ln>
                    <a:noFill/>
                  </a:ln>
                  <a:solidFill>
                    <a:prstClr val="black"/>
                  </a:solidFill>
                  <a:effectLst/>
                  <a:uLnTx/>
                  <a:uFillTx/>
                  <a:latin typeface="Symbol" pitchFamily="2" charset="2"/>
                  <a:ea typeface="ＭＳ Ｐゴシック" panose="020B0600070205080204" pitchFamily="34" charset="-128"/>
                  <a:cs typeface="ＭＳ Ｐゴシック" panose="020B0600070205080204" pitchFamily="34" charset="-128"/>
                </a:rPr>
                <a:t>S</a:t>
              </a:r>
              <a:r>
                <a:rPr kumimoji="0" lang="en-US" altLang="en-US" sz="2400" b="0" i="1" u="none" strike="noStrike" kern="120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r>
                <a:rPr kumimoji="0" lang="en-US" altLang="en-US" sz="3200" b="0" i="1"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7" name="Straight Connector 106">
              <a:extLst>
                <a:ext uri="{FF2B5EF4-FFF2-40B4-BE49-F238E27FC236}">
                  <a16:creationId xmlns:a16="http://schemas.microsoft.com/office/drawing/2014/main" id="{4B0E336A-F07A-914B-9314-422857CFD8B1}"/>
                </a:ext>
              </a:extLst>
            </p:cNvPr>
            <p:cNvCxnSpPr/>
            <p:nvPr/>
          </p:nvCxnSpPr>
          <p:spPr>
            <a:xfrm>
              <a:off x="6553200" y="6173453"/>
              <a:ext cx="47897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ontent Placeholder 1">
            <a:extLst>
              <a:ext uri="{FF2B5EF4-FFF2-40B4-BE49-F238E27FC236}">
                <a16:creationId xmlns:a16="http://schemas.microsoft.com/office/drawing/2014/main" id="{6B4ED17A-B92C-3540-886C-3C8AF82A0E8B}"/>
              </a:ext>
            </a:extLst>
          </p:cNvPr>
          <p:cNvSpPr txBox="1">
            <a:spLocks/>
          </p:cNvSpPr>
          <p:nvPr/>
        </p:nvSpPr>
        <p:spPr>
          <a:xfrm>
            <a:off x="788204" y="5154045"/>
            <a:ext cx="5557988" cy="10508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minimum bandwidth guarantee (per-traffic-class)</a:t>
            </a:r>
          </a:p>
        </p:txBody>
      </p:sp>
      <p:sp>
        <p:nvSpPr>
          <p:cNvPr id="111" name="Content Placeholder 1">
            <a:extLst>
              <a:ext uri="{FF2B5EF4-FFF2-40B4-BE49-F238E27FC236}">
                <a16:creationId xmlns:a16="http://schemas.microsoft.com/office/drawing/2014/main" id="{444A4D7B-9DCA-3943-91F5-F6811D0DAA99}"/>
              </a:ext>
            </a:extLst>
          </p:cNvPr>
          <p:cNvSpPr txBox="1">
            <a:spLocks/>
          </p:cNvSpPr>
          <p:nvPr/>
        </p:nvSpPr>
        <p:spPr>
          <a:xfrm>
            <a:off x="766433" y="2740308"/>
            <a:ext cx="5557988" cy="142092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each class, </a:t>
            </a:r>
            <a:r>
              <a:rPr kumimoji="0" lang="en-US" altLang="en-US" sz="3200" b="0" i="1"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has weight, </a:t>
            </a:r>
            <a:r>
              <a:rPr kumimoji="0" lang="en-US" altLang="en-US" sz="3200" b="0" i="1"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and</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gets weighted amount of service in each cycle:</a:t>
            </a:r>
          </a:p>
        </p:txBody>
      </p:sp>
      <p:sp>
        <p:nvSpPr>
          <p:cNvPr id="81" name="Slide Number Placeholder 4">
            <a:extLst>
              <a:ext uri="{FF2B5EF4-FFF2-40B4-BE49-F238E27FC236}">
                <a16:creationId xmlns:a16="http://schemas.microsoft.com/office/drawing/2014/main" id="{F0AFE370-3F30-3F41-8D1F-CC727D14015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37</a:t>
            </a:fld>
            <a:endParaRPr lang="en-US" dirty="0"/>
          </a:p>
        </p:txBody>
      </p:sp>
    </p:spTree>
    <p:extLst>
      <p:ext uri="{BB962C8B-B14F-4D97-AF65-F5344CB8AC3E}">
        <p14:creationId xmlns:p14="http://schemas.microsoft.com/office/powerpoint/2010/main" val="262464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500"/>
                                        <p:tgtEl>
                                          <p:spTgt spid="115"/>
                                        </p:tgtEl>
                                      </p:cBhvr>
                                    </p:animEffect>
                                  </p:childTnLst>
                                </p:cTn>
                              </p:par>
                              <p:par>
                                <p:cTn id="8" presetID="9"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dissolve">
                                      <p:cBhvr>
                                        <p:cTn id="13" dur="500"/>
                                        <p:tgtEl>
                                          <p:spTgt spid="1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dissolve">
                                      <p:cBhvr>
                                        <p:cTn id="1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200"/>
              </a:spcBef>
            </a:pPr>
            <a:r>
              <a:rPr lang="en-US" sz="4800" dirty="0"/>
              <a:t>Sidebar: Network Neutrality</a:t>
            </a:r>
          </a:p>
        </p:txBody>
      </p:sp>
      <p:sp>
        <p:nvSpPr>
          <p:cNvPr id="5" name="Content Placeholder 2"/>
          <p:cNvSpPr>
            <a:spLocks noGrp="1"/>
          </p:cNvSpPr>
          <p:nvPr>
            <p:ph idx="1"/>
          </p:nvPr>
        </p:nvSpPr>
        <p:spPr>
          <a:xfrm>
            <a:off x="793894" y="1421607"/>
            <a:ext cx="10607531" cy="4530306"/>
          </a:xfrm>
        </p:spPr>
        <p:txBody>
          <a:bodyPr>
            <a:noAutofit/>
          </a:bodyPr>
          <a:lstStyle/>
          <a:p>
            <a:pPr marL="0" indent="0">
              <a:lnSpc>
                <a:spcPct val="100000"/>
              </a:lnSpc>
              <a:buNone/>
            </a:pPr>
            <a:r>
              <a:rPr lang="en-US" sz="3600" dirty="0"/>
              <a:t>What is network neutrality?</a:t>
            </a:r>
          </a:p>
          <a:p>
            <a:pPr marL="520700" lvl="1" indent="-338138">
              <a:lnSpc>
                <a:spcPct val="100000"/>
              </a:lnSpc>
              <a:buFont typeface="Wingdings" pitchFamily="2" charset="2"/>
              <a:buChar char="§"/>
              <a:tabLst>
                <a:tab pos="280988" algn="l"/>
              </a:tabLst>
            </a:pPr>
            <a:r>
              <a:rPr lang="en-US" sz="3200" i="1" dirty="0">
                <a:solidFill>
                  <a:srgbClr val="010F90"/>
                </a:solidFill>
              </a:rPr>
              <a:t>technical: </a:t>
            </a:r>
            <a:r>
              <a:rPr lang="en-US" sz="3200" dirty="0"/>
              <a:t>how an ISP should share/allocation its resources</a:t>
            </a:r>
          </a:p>
          <a:p>
            <a:pPr marL="922338" lvl="1" indent="-279400">
              <a:lnSpc>
                <a:spcPct val="100000"/>
              </a:lnSpc>
            </a:pPr>
            <a:r>
              <a:rPr lang="en-US" sz="2800" dirty="0"/>
              <a:t>packet scheduling, buffer management are the </a:t>
            </a:r>
            <a:r>
              <a:rPr lang="en-US" sz="2800" i="1" dirty="0"/>
              <a:t>mechanisms</a:t>
            </a:r>
          </a:p>
          <a:p>
            <a:pPr marL="465138" lvl="1" indent="-282575">
              <a:lnSpc>
                <a:spcPct val="100000"/>
              </a:lnSpc>
              <a:buFont typeface="Wingdings" pitchFamily="2" charset="2"/>
              <a:buChar char="§"/>
            </a:pPr>
            <a:r>
              <a:rPr lang="en-US" sz="3200" i="1" dirty="0">
                <a:solidFill>
                  <a:srgbClr val="0000A3"/>
                </a:solidFill>
              </a:rPr>
              <a:t>social, economic  </a:t>
            </a:r>
            <a:r>
              <a:rPr lang="en-US" sz="3200" dirty="0"/>
              <a:t>principles </a:t>
            </a:r>
          </a:p>
          <a:p>
            <a:pPr marL="922338" lvl="2" indent="-292100">
              <a:lnSpc>
                <a:spcPct val="100000"/>
              </a:lnSpc>
              <a:buClr>
                <a:srgbClr val="0000A3"/>
              </a:buClr>
            </a:pPr>
            <a:r>
              <a:rPr lang="en-US" sz="2800" dirty="0"/>
              <a:t>protecting free speech</a:t>
            </a:r>
          </a:p>
          <a:p>
            <a:pPr marL="922338" lvl="2" indent="-292100">
              <a:lnSpc>
                <a:spcPct val="100000"/>
              </a:lnSpc>
              <a:buClr>
                <a:srgbClr val="0000A3"/>
              </a:buClr>
            </a:pPr>
            <a:r>
              <a:rPr lang="en-US" sz="2800" dirty="0"/>
              <a:t>encouraging innovation, competition</a:t>
            </a:r>
          </a:p>
          <a:p>
            <a:pPr marL="465138" lvl="1" indent="-282575">
              <a:lnSpc>
                <a:spcPct val="100000"/>
              </a:lnSpc>
              <a:buFont typeface="Wingdings" pitchFamily="2" charset="2"/>
              <a:buChar char="§"/>
            </a:pPr>
            <a:r>
              <a:rPr lang="en-US" sz="3200" dirty="0"/>
              <a:t>enforced</a:t>
            </a:r>
            <a:r>
              <a:rPr lang="en-US" sz="3200" i="1" dirty="0"/>
              <a:t> </a:t>
            </a:r>
            <a:r>
              <a:rPr lang="en-US" sz="3200" i="1" dirty="0">
                <a:solidFill>
                  <a:srgbClr val="0000A3"/>
                </a:solidFill>
              </a:rPr>
              <a:t>legal</a:t>
            </a:r>
            <a:r>
              <a:rPr lang="en-US" sz="3200" i="1" dirty="0"/>
              <a:t> </a:t>
            </a:r>
            <a:r>
              <a:rPr lang="en-US" sz="3200" dirty="0"/>
              <a:t>rules and policies</a:t>
            </a:r>
          </a:p>
        </p:txBody>
      </p:sp>
      <p:sp>
        <p:nvSpPr>
          <p:cNvPr id="3" name="TextBox 2">
            <a:extLst>
              <a:ext uri="{FF2B5EF4-FFF2-40B4-BE49-F238E27FC236}">
                <a16:creationId xmlns:a16="http://schemas.microsoft.com/office/drawing/2014/main" id="{CC6088C0-5072-5D4F-AF99-BACB3C9DEDB2}"/>
              </a:ext>
            </a:extLst>
          </p:cNvPr>
          <p:cNvSpPr txBox="1"/>
          <p:nvPr/>
        </p:nvSpPr>
        <p:spPr>
          <a:xfrm>
            <a:off x="1197032" y="5702531"/>
            <a:ext cx="936012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Different countries have different “takes” on network neutrality</a:t>
            </a:r>
          </a:p>
        </p:txBody>
      </p:sp>
      <p:sp>
        <p:nvSpPr>
          <p:cNvPr id="6" name="Slide Number Placeholder 4">
            <a:extLst>
              <a:ext uri="{FF2B5EF4-FFF2-40B4-BE49-F238E27FC236}">
                <a16:creationId xmlns:a16="http://schemas.microsoft.com/office/drawing/2014/main" id="{79556C6D-5BE8-AC42-B9B0-C0D3341D3BF5}"/>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38</a:t>
            </a:fld>
            <a:endParaRPr lang="en-US" dirty="0"/>
          </a:p>
        </p:txBody>
      </p:sp>
    </p:spTree>
    <p:extLst>
      <p:ext uri="{BB962C8B-B14F-4D97-AF65-F5344CB8AC3E}">
        <p14:creationId xmlns:p14="http://schemas.microsoft.com/office/powerpoint/2010/main" val="305844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ssolv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dissolve">
                                      <p:cBhvr>
                                        <p:cTn id="20" dur="500"/>
                                        <p:tgtEl>
                                          <p:spTgt spid="5">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dissolve">
                                      <p:cBhvr>
                                        <p:cTn id="23" dur="500"/>
                                        <p:tgtEl>
                                          <p:spTgt spid="5">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dissolv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dissolve">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dissolve">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200"/>
              </a:spcBef>
            </a:pPr>
            <a:r>
              <a:rPr lang="en-US" sz="4800" dirty="0"/>
              <a:t>Sidebar: Network Neutrality</a:t>
            </a:r>
          </a:p>
        </p:txBody>
      </p:sp>
      <p:sp>
        <p:nvSpPr>
          <p:cNvPr id="5" name="Content Placeholder 2"/>
          <p:cNvSpPr>
            <a:spLocks noGrp="1"/>
          </p:cNvSpPr>
          <p:nvPr>
            <p:ph idx="1"/>
          </p:nvPr>
        </p:nvSpPr>
        <p:spPr>
          <a:xfrm>
            <a:off x="877455" y="1787020"/>
            <a:ext cx="10758487" cy="4648200"/>
          </a:xfrm>
        </p:spPr>
        <p:txBody>
          <a:bodyPr>
            <a:normAutofit/>
          </a:bodyPr>
          <a:lstStyle/>
          <a:p>
            <a:pPr marL="0" indent="0">
              <a:lnSpc>
                <a:spcPct val="100000"/>
              </a:lnSpc>
              <a:buNone/>
            </a:pPr>
            <a:r>
              <a:rPr lang="en-US" dirty="0"/>
              <a:t>2015 US FCC </a:t>
            </a:r>
            <a:r>
              <a:rPr lang="en-US" i="1" dirty="0"/>
              <a:t>Order on Protecting and Promoting an Open Internet: </a:t>
            </a:r>
            <a:r>
              <a:rPr lang="en-US" dirty="0"/>
              <a:t>three “clear, bright line” rules:</a:t>
            </a:r>
          </a:p>
          <a:p>
            <a:pPr lvl="0">
              <a:lnSpc>
                <a:spcPct val="100000"/>
              </a:lnSpc>
            </a:pPr>
            <a:r>
              <a:rPr lang="en-US" sz="3200" dirty="0">
                <a:solidFill>
                  <a:srgbClr val="010F90"/>
                </a:solidFill>
              </a:rPr>
              <a:t>no blocking </a:t>
            </a:r>
            <a:r>
              <a:rPr lang="en-US" dirty="0"/>
              <a:t>… “shall not block lawful content, applications, services, or non-harmful devices, subject to reasonable network management.”</a:t>
            </a:r>
          </a:p>
          <a:p>
            <a:pPr lvl="0">
              <a:lnSpc>
                <a:spcPct val="100000"/>
              </a:lnSpc>
            </a:pPr>
            <a:r>
              <a:rPr lang="en-US" sz="3200" dirty="0">
                <a:solidFill>
                  <a:srgbClr val="010F90"/>
                </a:solidFill>
              </a:rPr>
              <a:t>no throttling  </a:t>
            </a:r>
            <a:r>
              <a:rPr lang="en-US" dirty="0"/>
              <a:t>… “shall not impair or degrade lawful Internet traffic on the basis of Internet content, application, or service, or use of a non-harmful device, subject to reasonable network management.”</a:t>
            </a:r>
          </a:p>
          <a:p>
            <a:pPr lvl="0">
              <a:lnSpc>
                <a:spcPct val="100000"/>
              </a:lnSpc>
            </a:pPr>
            <a:r>
              <a:rPr lang="en-US" sz="3200" dirty="0">
                <a:solidFill>
                  <a:srgbClr val="010F90"/>
                </a:solidFill>
              </a:rPr>
              <a:t>no paid prioritization. </a:t>
            </a:r>
            <a:r>
              <a:rPr lang="en-US" dirty="0"/>
              <a:t>… “shall not engage in paid prioritization”</a:t>
            </a:r>
          </a:p>
          <a:p>
            <a:pPr marL="0" indent="0">
              <a:buNone/>
            </a:pPr>
            <a:endParaRPr lang="en-US" dirty="0"/>
          </a:p>
        </p:txBody>
      </p:sp>
      <p:sp>
        <p:nvSpPr>
          <p:cNvPr id="4" name="Slide Number Placeholder 4">
            <a:extLst>
              <a:ext uri="{FF2B5EF4-FFF2-40B4-BE49-F238E27FC236}">
                <a16:creationId xmlns:a16="http://schemas.microsoft.com/office/drawing/2014/main" id="{43FC1194-244D-8645-BC37-13120C1632D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39</a:t>
            </a:fld>
            <a:endParaRPr lang="en-US" dirty="0"/>
          </a:p>
        </p:txBody>
      </p:sp>
    </p:spTree>
    <p:extLst>
      <p:ext uri="{BB962C8B-B14F-4D97-AF65-F5344CB8AC3E}">
        <p14:creationId xmlns:p14="http://schemas.microsoft.com/office/powerpoint/2010/main" val="310827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dissolv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a:cs typeface="Calibri" panose="020F0502020204030204" pitchFamily="34" charset="0"/>
              </a:rPr>
              <a:t>Network-layer services </a:t>
            </a:r>
            <a:r>
              <a:rPr lang="en-US" altLang="en-US" sz="4400" dirty="0">
                <a:cs typeface="Calibri" panose="020F0502020204030204" pitchFamily="34" charset="0"/>
              </a:rPr>
              <a:t>and protocols</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681218" y="1443831"/>
            <a:ext cx="5617981" cy="528434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transport segment from sending to receiving host </a:t>
            </a:r>
          </a:p>
          <a:p>
            <a:pPr marL="695325" marR="0" lvl="1" indent="-222250" algn="l" defTabSz="914400" rtl="0" eaLnBrk="1" fontAlgn="auto" latinLnBrk="0" hangingPunct="1">
              <a:lnSpc>
                <a:spcPct val="90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sender: </a:t>
            </a: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encapsulates segments into datagrams, passes to link layer</a:t>
            </a:r>
          </a:p>
          <a:p>
            <a:pPr marL="695325" marR="0" lvl="1" indent="-222250" algn="l" defTabSz="914400" rtl="0" eaLnBrk="1" fontAlgn="auto" latinLnBrk="0" hangingPunct="1">
              <a:lnSpc>
                <a:spcPct val="90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receiver: </a:t>
            </a: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delivers segments to transport layer protocol</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network layer protocols in </a:t>
            </a: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every Internet device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hosts, routers</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routers</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t>
            </a:r>
          </a:p>
          <a:p>
            <a:pPr marL="695325" marR="0" lvl="1" indent="-292100" algn="l" defTabSz="914400" rtl="0" eaLnBrk="1" fontAlgn="auto" latinLnBrk="0" hangingPunct="1">
              <a:lnSpc>
                <a:spcPct val="99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examines header fields in all IP datagrams passing through it</a:t>
            </a:r>
          </a:p>
          <a:p>
            <a:pPr marL="695325" marR="0" lvl="1" indent="-292100" algn="l" defTabSz="914400" rtl="0" eaLnBrk="1" fontAlgn="auto" latinLnBrk="0" hangingPunct="1">
              <a:lnSpc>
                <a:spcPct val="99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moves datagrams from input ports to output ports to transfer datagrams along end-end path</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6" name="Group 55">
            <a:extLst>
              <a:ext uri="{FF2B5EF4-FFF2-40B4-BE49-F238E27FC236}">
                <a16:creationId xmlns:a16="http://schemas.microsoft.com/office/drawing/2014/main" id="{CCC39A38-643E-1841-84E4-48B68DB2ED03}"/>
              </a:ext>
            </a:extLst>
          </p:cNvPr>
          <p:cNvGrpSpPr/>
          <p:nvPr/>
        </p:nvGrpSpPr>
        <p:grpSpPr>
          <a:xfrm>
            <a:off x="7562238" y="2127325"/>
            <a:ext cx="3578867" cy="3640283"/>
            <a:chOff x="7562238" y="2127325"/>
            <a:chExt cx="3578867" cy="3640283"/>
          </a:xfrm>
        </p:grpSpPr>
        <p:grpSp>
          <p:nvGrpSpPr>
            <p:cNvPr id="57" name="Group 56">
              <a:extLst>
                <a:ext uri="{FF2B5EF4-FFF2-40B4-BE49-F238E27FC236}">
                  <a16:creationId xmlns:a16="http://schemas.microsoft.com/office/drawing/2014/main" id="{479EF77B-B7F5-D441-A37D-7AC14D43B519}"/>
                </a:ext>
              </a:extLst>
            </p:cNvPr>
            <p:cNvGrpSpPr/>
            <p:nvPr/>
          </p:nvGrpSpPr>
          <p:grpSpPr>
            <a:xfrm>
              <a:off x="7857253" y="2127325"/>
              <a:ext cx="3283852" cy="3640283"/>
              <a:chOff x="7881336" y="2104198"/>
              <a:chExt cx="3283852" cy="3640283"/>
            </a:xfrm>
          </p:grpSpPr>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 name="Group 112">
            <a:extLst>
              <a:ext uri="{FF2B5EF4-FFF2-40B4-BE49-F238E27FC236}">
                <a16:creationId xmlns:a16="http://schemas.microsoft.com/office/drawing/2014/main" id="{827C4B55-0BAE-0949-8777-F3099C171813}"/>
              </a:ext>
            </a:extLst>
          </p:cNvPr>
          <p:cNvGrpSpPr/>
          <p:nvPr/>
        </p:nvGrpSpPr>
        <p:grpSpPr>
          <a:xfrm>
            <a:off x="9849365" y="5339037"/>
            <a:ext cx="309740" cy="190838"/>
            <a:chOff x="3668110" y="2448910"/>
            <a:chExt cx="3794234" cy="2165130"/>
          </a:xfrm>
        </p:grpSpPr>
        <p:sp>
          <p:nvSpPr>
            <p:cNvPr id="114" name="Rectangle 113">
              <a:extLst>
                <a:ext uri="{FF2B5EF4-FFF2-40B4-BE49-F238E27FC236}">
                  <a16:creationId xmlns:a16="http://schemas.microsoft.com/office/drawing/2014/main" id="{CEC32CAA-AFF2-A34D-8E74-D6E2F030879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Freeform 114">
              <a:extLst>
                <a:ext uri="{FF2B5EF4-FFF2-40B4-BE49-F238E27FC236}">
                  <a16:creationId xmlns:a16="http://schemas.microsoft.com/office/drawing/2014/main" id="{A1675819-8BAA-AB4F-BBAA-A405C6E76216}"/>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73F9E373-4875-744C-970D-E5EB77A5E340}"/>
                </a:ext>
              </a:extLst>
            </p:cNvPr>
            <p:cNvGrpSpPr/>
            <p:nvPr/>
          </p:nvGrpSpPr>
          <p:grpSpPr>
            <a:xfrm>
              <a:off x="3941378" y="2603243"/>
              <a:ext cx="3202061" cy="1066110"/>
              <a:chOff x="7939341" y="3037317"/>
              <a:chExt cx="897649" cy="353919"/>
            </a:xfrm>
          </p:grpSpPr>
          <p:sp>
            <p:nvSpPr>
              <p:cNvPr id="117" name="Freeform 116">
                <a:extLst>
                  <a:ext uri="{FF2B5EF4-FFF2-40B4-BE49-F238E27FC236}">
                    <a16:creationId xmlns:a16="http://schemas.microsoft.com/office/drawing/2014/main" id="{FFDA189D-222C-1443-856D-7A608CA88C9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Freeform 117">
                <a:extLst>
                  <a:ext uri="{FF2B5EF4-FFF2-40B4-BE49-F238E27FC236}">
                    <a16:creationId xmlns:a16="http://schemas.microsoft.com/office/drawing/2014/main" id="{642BB264-137D-E643-AE9B-8AA6D9E21B0C}"/>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 name="Freeform 118">
                <a:extLst>
                  <a:ext uri="{FF2B5EF4-FFF2-40B4-BE49-F238E27FC236}">
                    <a16:creationId xmlns:a16="http://schemas.microsoft.com/office/drawing/2014/main" id="{786FF02A-1562-3745-ABB9-0D40C7DEF61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Freeform 119">
                <a:extLst>
                  <a:ext uri="{FF2B5EF4-FFF2-40B4-BE49-F238E27FC236}">
                    <a16:creationId xmlns:a16="http://schemas.microsoft.com/office/drawing/2014/main" id="{DEC12CCB-8331-9F49-BF6A-94DF11B7CB1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520" y="5194433"/>
            <a:ext cx="309740" cy="190838"/>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087182" y="4159591"/>
              <a:ext cx="489839" cy="451816"/>
              <a:chOff x="5103720" y="2693365"/>
              <a:chExt cx="611650" cy="414788"/>
            </a:xfrm>
          </p:grpSpPr>
          <p:cxnSp>
            <p:nvCxnSpPr>
              <p:cNvPr id="318" name="Straight Connector 317">
                <a:extLst>
                  <a:ext uri="{FF2B5EF4-FFF2-40B4-BE49-F238E27FC236}">
                    <a16:creationId xmlns:a16="http://schemas.microsoft.com/office/drawing/2014/main" id="{8983DA81-C479-F849-AB06-EDCD924EF8B3}"/>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74" name="Group 473">
            <a:extLst>
              <a:ext uri="{FF2B5EF4-FFF2-40B4-BE49-F238E27FC236}">
                <a16:creationId xmlns:a16="http://schemas.microsoft.com/office/drawing/2014/main" id="{68802756-5E0F-D142-AA8F-2D274E297BB1}"/>
              </a:ext>
            </a:extLst>
          </p:cNvPr>
          <p:cNvGrpSpPr/>
          <p:nvPr/>
        </p:nvGrpSpPr>
        <p:grpSpPr>
          <a:xfrm>
            <a:off x="6571713" y="2686293"/>
            <a:ext cx="1038308" cy="956788"/>
            <a:chOff x="6571713" y="2686293"/>
            <a:chExt cx="1038308" cy="956788"/>
          </a:xfrm>
        </p:grpSpPr>
        <p:sp>
          <p:nvSpPr>
            <p:cNvPr id="463" name="Freeform 917">
              <a:extLst>
                <a:ext uri="{FF2B5EF4-FFF2-40B4-BE49-F238E27FC236}">
                  <a16:creationId xmlns:a16="http://schemas.microsoft.com/office/drawing/2014/main" id="{ADACC4C8-123A-0642-ADC2-DC6E1D927429}"/>
                </a:ext>
              </a:extLst>
            </p:cNvPr>
            <p:cNvSpPr>
              <a:spLocks/>
            </p:cNvSpPr>
            <p:nvPr/>
          </p:nvSpPr>
          <p:spPr bwMode="auto">
            <a:xfrm flipH="1">
              <a:off x="7291095" y="2700162"/>
              <a:ext cx="318926" cy="94291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9" h="10279">
                  <a:moveTo>
                    <a:pt x="2669" y="10279"/>
                  </a:moveTo>
                  <a:lnTo>
                    <a:pt x="0" y="9878"/>
                  </a:lnTo>
                  <a:lnTo>
                    <a:pt x="10319" y="0"/>
                  </a:lnTo>
                  <a:lnTo>
                    <a:pt x="10319" y="8912"/>
                  </a:lnTo>
                  <a:lnTo>
                    <a:pt x="2669" y="10279"/>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55" name="Group 454">
              <a:extLst>
                <a:ext uri="{FF2B5EF4-FFF2-40B4-BE49-F238E27FC236}">
                  <a16:creationId xmlns:a16="http://schemas.microsoft.com/office/drawing/2014/main" id="{F51EF82F-6B76-1D43-BDCE-36A16F512D10}"/>
                </a:ext>
              </a:extLst>
            </p:cNvPr>
            <p:cNvGrpSpPr/>
            <p:nvPr/>
          </p:nvGrpSpPr>
          <p:grpSpPr>
            <a:xfrm>
              <a:off x="6571713" y="2686293"/>
              <a:ext cx="764135" cy="854075"/>
              <a:chOff x="6571713" y="2686293"/>
              <a:chExt cx="764135" cy="854075"/>
            </a:xfrm>
          </p:grpSpPr>
          <p:sp>
            <p:nvSpPr>
              <p:cNvPr id="520" name="Rectangle 228">
                <a:extLst>
                  <a:ext uri="{FF2B5EF4-FFF2-40B4-BE49-F238E27FC236}">
                    <a16:creationId xmlns:a16="http://schemas.microsoft.com/office/drawing/2014/main" id="{4174338D-3A0E-9747-819D-0C19F4DF4AA8}"/>
                  </a:ext>
                </a:extLst>
              </p:cNvPr>
              <p:cNvSpPr>
                <a:spLocks noChangeArrowheads="1"/>
              </p:cNvSpPr>
              <p:nvPr/>
            </p:nvSpPr>
            <p:spPr bwMode="auto">
              <a:xfrm>
                <a:off x="6641713" y="2722275"/>
                <a:ext cx="647951" cy="777228"/>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1" name="Rectangle 229">
                <a:extLst>
                  <a:ext uri="{FF2B5EF4-FFF2-40B4-BE49-F238E27FC236}">
                    <a16:creationId xmlns:a16="http://schemas.microsoft.com/office/drawing/2014/main" id="{621AE13C-4ABC-334F-8206-4D5E08465C6E}"/>
                  </a:ext>
                </a:extLst>
              </p:cNvPr>
              <p:cNvSpPr>
                <a:spLocks noChangeArrowheads="1"/>
              </p:cNvSpPr>
              <p:nvPr/>
            </p:nvSpPr>
            <p:spPr bwMode="auto">
              <a:xfrm>
                <a:off x="6642457" y="3037370"/>
                <a:ext cx="648594" cy="15877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2" name="Text Box 230">
                <a:extLst>
                  <a:ext uri="{FF2B5EF4-FFF2-40B4-BE49-F238E27FC236}">
                    <a16:creationId xmlns:a16="http://schemas.microsoft.com/office/drawing/2014/main" id="{CA38D367-F86F-AB43-B21E-1EEE691D3D74}"/>
                  </a:ext>
                </a:extLst>
              </p:cNvPr>
              <p:cNvSpPr txBox="1">
                <a:spLocks noChangeArrowheads="1"/>
              </p:cNvSpPr>
              <p:nvPr/>
            </p:nvSpPr>
            <p:spPr bwMode="auto">
              <a:xfrm>
                <a:off x="6571713" y="2686293"/>
                <a:ext cx="76413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9" name="Straight Connector 8">
                <a:extLst>
                  <a:ext uri="{FF2B5EF4-FFF2-40B4-BE49-F238E27FC236}">
                    <a16:creationId xmlns:a16="http://schemas.microsoft.com/office/drawing/2014/main" id="{3862EE7F-63B9-EE4A-8A32-E1BB698AA3F2}"/>
                  </a:ext>
                </a:extLst>
              </p:cNvPr>
              <p:cNvCxnSpPr>
                <a:cxnSpLocks/>
              </p:cNvCxnSpPr>
              <p:nvPr/>
            </p:nvCxnSpPr>
            <p:spPr>
              <a:xfrm>
                <a:off x="6638631" y="289132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929A4F7E-FE01-E545-A0B9-9F724FDE264B}"/>
                  </a:ext>
                </a:extLst>
              </p:cNvPr>
              <p:cNvCxnSpPr>
                <a:cxnSpLocks/>
              </p:cNvCxnSpPr>
              <p:nvPr/>
            </p:nvCxnSpPr>
            <p:spPr>
              <a:xfrm>
                <a:off x="6638631" y="304054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BD3F59DE-C12C-D645-AC9D-20A80143D6BE}"/>
                  </a:ext>
                </a:extLst>
              </p:cNvPr>
              <p:cNvCxnSpPr>
                <a:cxnSpLocks/>
              </p:cNvCxnSpPr>
              <p:nvPr/>
            </p:nvCxnSpPr>
            <p:spPr>
              <a:xfrm>
                <a:off x="6638631" y="318977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7757E2F0-9B94-084A-90A0-8529D1B757E6}"/>
                  </a:ext>
                </a:extLst>
              </p:cNvPr>
              <p:cNvCxnSpPr>
                <a:cxnSpLocks/>
              </p:cNvCxnSpPr>
              <p:nvPr/>
            </p:nvCxnSpPr>
            <p:spPr>
              <a:xfrm>
                <a:off x="6638631" y="333899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4" name="Group 463">
            <a:extLst>
              <a:ext uri="{FF2B5EF4-FFF2-40B4-BE49-F238E27FC236}">
                <a16:creationId xmlns:a16="http://schemas.microsoft.com/office/drawing/2014/main" id="{6D7E4C2B-1DC3-2A4C-90A6-0BDE31D46D3B}"/>
              </a:ext>
            </a:extLst>
          </p:cNvPr>
          <p:cNvGrpSpPr/>
          <p:nvPr/>
        </p:nvGrpSpPr>
        <p:grpSpPr>
          <a:xfrm>
            <a:off x="10202006" y="5357871"/>
            <a:ext cx="970347" cy="854075"/>
            <a:chOff x="10202006" y="5357871"/>
            <a:chExt cx="970347" cy="854075"/>
          </a:xfrm>
        </p:grpSpPr>
        <p:sp>
          <p:nvSpPr>
            <p:cNvPr id="530" name="Freeform 917">
              <a:extLst>
                <a:ext uri="{FF2B5EF4-FFF2-40B4-BE49-F238E27FC236}">
                  <a16:creationId xmlns:a16="http://schemas.microsoft.com/office/drawing/2014/main" id="{88BB7911-0614-1748-A570-7F1CD9A39BB8}"/>
                </a:ext>
              </a:extLst>
            </p:cNvPr>
            <p:cNvSpPr>
              <a:spLocks/>
            </p:cNvSpPr>
            <p:nvPr/>
          </p:nvSpPr>
          <p:spPr bwMode="auto">
            <a:xfrm>
              <a:off x="10202006" y="5397682"/>
              <a:ext cx="281273" cy="77312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2669 w 10319"/>
                <a:gd name="connsiteY0" fmla="*/ 10279 h 11889"/>
                <a:gd name="connsiteX1" fmla="*/ 0 w 10319"/>
                <a:gd name="connsiteY1" fmla="*/ 9878 h 11889"/>
                <a:gd name="connsiteX2" fmla="*/ 10319 w 10319"/>
                <a:gd name="connsiteY2" fmla="*/ 0 h 11889"/>
                <a:gd name="connsiteX3" fmla="*/ 10011 w 10319"/>
                <a:gd name="connsiteY3" fmla="*/ 11889 h 11889"/>
                <a:gd name="connsiteX4" fmla="*/ 2669 w 10319"/>
                <a:gd name="connsiteY4" fmla="*/ 10279 h 11889"/>
                <a:gd name="connsiteX0" fmla="*/ 2669 w 10024"/>
                <a:gd name="connsiteY0" fmla="*/ 6818 h 8428"/>
                <a:gd name="connsiteX1" fmla="*/ 0 w 10024"/>
                <a:gd name="connsiteY1" fmla="*/ 6417 h 8428"/>
                <a:gd name="connsiteX2" fmla="*/ 9703 w 10024"/>
                <a:gd name="connsiteY2" fmla="*/ 0 h 8428"/>
                <a:gd name="connsiteX3" fmla="*/ 10011 w 10024"/>
                <a:gd name="connsiteY3" fmla="*/ 8428 h 8428"/>
                <a:gd name="connsiteX4" fmla="*/ 2669 w 10024"/>
                <a:gd name="connsiteY4" fmla="*/ 6818 h 8428"/>
                <a:gd name="connsiteX0" fmla="*/ 1741 w 9078"/>
                <a:gd name="connsiteY0" fmla="*/ 8090 h 10000"/>
                <a:gd name="connsiteX1" fmla="*/ 0 w 9078"/>
                <a:gd name="connsiteY1" fmla="*/ 6834 h 10000"/>
                <a:gd name="connsiteX2" fmla="*/ 8758 w 9078"/>
                <a:gd name="connsiteY2" fmla="*/ 0 h 10000"/>
                <a:gd name="connsiteX3" fmla="*/ 9065 w 9078"/>
                <a:gd name="connsiteY3" fmla="*/ 10000 h 10000"/>
                <a:gd name="connsiteX4" fmla="*/ 1741 w 9078"/>
                <a:gd name="connsiteY4" fmla="*/ 8090 h 10000"/>
                <a:gd name="connsiteX0" fmla="*/ 112 w 10001"/>
                <a:gd name="connsiteY0" fmla="*/ 7638 h 10000"/>
                <a:gd name="connsiteX1" fmla="*/ 0 w 10001"/>
                <a:gd name="connsiteY1" fmla="*/ 6834 h 10000"/>
                <a:gd name="connsiteX2" fmla="*/ 9647 w 10001"/>
                <a:gd name="connsiteY2" fmla="*/ 0 h 10000"/>
                <a:gd name="connsiteX3" fmla="*/ 9986 w 10001"/>
                <a:gd name="connsiteY3" fmla="*/ 10000 h 10000"/>
                <a:gd name="connsiteX4" fmla="*/ 112 w 10001"/>
                <a:gd name="connsiteY4" fmla="*/ 763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0000">
                  <a:moveTo>
                    <a:pt x="112" y="7638"/>
                  </a:moveTo>
                  <a:cubicBezTo>
                    <a:pt x="75" y="7370"/>
                    <a:pt x="37" y="7102"/>
                    <a:pt x="0" y="6834"/>
                  </a:cubicBezTo>
                  <a:lnTo>
                    <a:pt x="9647" y="0"/>
                  </a:lnTo>
                  <a:cubicBezTo>
                    <a:pt x="9534" y="4702"/>
                    <a:pt x="10099" y="5298"/>
                    <a:pt x="9986" y="10000"/>
                  </a:cubicBezTo>
                  <a:lnTo>
                    <a:pt x="112" y="7638"/>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31" name="Group 530">
              <a:extLst>
                <a:ext uri="{FF2B5EF4-FFF2-40B4-BE49-F238E27FC236}">
                  <a16:creationId xmlns:a16="http://schemas.microsoft.com/office/drawing/2014/main" id="{19A9DE1D-45C9-C144-A1C0-784FDCD971D3}"/>
                </a:ext>
              </a:extLst>
            </p:cNvPr>
            <p:cNvGrpSpPr/>
            <p:nvPr/>
          </p:nvGrpSpPr>
          <p:grpSpPr>
            <a:xfrm>
              <a:off x="10408218" y="5357871"/>
              <a:ext cx="764135" cy="854075"/>
              <a:chOff x="6571713" y="2686293"/>
              <a:chExt cx="764135" cy="854075"/>
            </a:xfrm>
          </p:grpSpPr>
          <p:sp>
            <p:nvSpPr>
              <p:cNvPr id="532" name="Rectangle 228">
                <a:extLst>
                  <a:ext uri="{FF2B5EF4-FFF2-40B4-BE49-F238E27FC236}">
                    <a16:creationId xmlns:a16="http://schemas.microsoft.com/office/drawing/2014/main" id="{5DD713FD-EA40-9B4B-802C-3AF871B580F8}"/>
                  </a:ext>
                </a:extLst>
              </p:cNvPr>
              <p:cNvSpPr>
                <a:spLocks noChangeArrowheads="1"/>
              </p:cNvSpPr>
              <p:nvPr/>
            </p:nvSpPr>
            <p:spPr bwMode="auto">
              <a:xfrm>
                <a:off x="6641713" y="2722275"/>
                <a:ext cx="647951" cy="777228"/>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3" name="Rectangle 229">
                <a:extLst>
                  <a:ext uri="{FF2B5EF4-FFF2-40B4-BE49-F238E27FC236}">
                    <a16:creationId xmlns:a16="http://schemas.microsoft.com/office/drawing/2014/main" id="{719538F1-BB3F-A747-B46B-E825372287C2}"/>
                  </a:ext>
                </a:extLst>
              </p:cNvPr>
              <p:cNvSpPr>
                <a:spLocks noChangeArrowheads="1"/>
              </p:cNvSpPr>
              <p:nvPr/>
            </p:nvSpPr>
            <p:spPr bwMode="auto">
              <a:xfrm>
                <a:off x="6642457" y="3037370"/>
                <a:ext cx="648594" cy="15877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4" name="Text Box 230">
                <a:extLst>
                  <a:ext uri="{FF2B5EF4-FFF2-40B4-BE49-F238E27FC236}">
                    <a16:creationId xmlns:a16="http://schemas.microsoft.com/office/drawing/2014/main" id="{67AF1768-8AEF-FD44-8A30-E764E9F88B70}"/>
                  </a:ext>
                </a:extLst>
              </p:cNvPr>
              <p:cNvSpPr txBox="1">
                <a:spLocks noChangeArrowheads="1"/>
              </p:cNvSpPr>
              <p:nvPr/>
            </p:nvSpPr>
            <p:spPr bwMode="auto">
              <a:xfrm>
                <a:off x="6571713" y="2686293"/>
                <a:ext cx="76413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35" name="Straight Connector 534">
                <a:extLst>
                  <a:ext uri="{FF2B5EF4-FFF2-40B4-BE49-F238E27FC236}">
                    <a16:creationId xmlns:a16="http://schemas.microsoft.com/office/drawing/2014/main" id="{22CAF256-C57E-8848-9992-472431799A88}"/>
                  </a:ext>
                </a:extLst>
              </p:cNvPr>
              <p:cNvCxnSpPr>
                <a:cxnSpLocks/>
              </p:cNvCxnSpPr>
              <p:nvPr/>
            </p:nvCxnSpPr>
            <p:spPr>
              <a:xfrm>
                <a:off x="6638631" y="289132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7573D7D3-A7AB-0B4F-A08C-BA6A7E07CA0B}"/>
                  </a:ext>
                </a:extLst>
              </p:cNvPr>
              <p:cNvCxnSpPr>
                <a:cxnSpLocks/>
              </p:cNvCxnSpPr>
              <p:nvPr/>
            </p:nvCxnSpPr>
            <p:spPr>
              <a:xfrm>
                <a:off x="6638631" y="304054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211E2459-6D52-2248-81F0-411DFD34BC1D}"/>
                  </a:ext>
                </a:extLst>
              </p:cNvPr>
              <p:cNvCxnSpPr>
                <a:cxnSpLocks/>
              </p:cNvCxnSpPr>
              <p:nvPr/>
            </p:nvCxnSpPr>
            <p:spPr>
              <a:xfrm>
                <a:off x="6638631" y="318977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50F9C417-B611-7043-A15F-F361AA3E9B74}"/>
                  </a:ext>
                </a:extLst>
              </p:cNvPr>
              <p:cNvCxnSpPr>
                <a:cxnSpLocks/>
              </p:cNvCxnSpPr>
              <p:nvPr/>
            </p:nvCxnSpPr>
            <p:spPr>
              <a:xfrm>
                <a:off x="6638631" y="333899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73" name="Group 472">
            <a:extLst>
              <a:ext uri="{FF2B5EF4-FFF2-40B4-BE49-F238E27FC236}">
                <a16:creationId xmlns:a16="http://schemas.microsoft.com/office/drawing/2014/main" id="{60901EC0-CB41-754B-B4DA-85BC262C3E55}"/>
              </a:ext>
            </a:extLst>
          </p:cNvPr>
          <p:cNvGrpSpPr/>
          <p:nvPr/>
        </p:nvGrpSpPr>
        <p:grpSpPr>
          <a:xfrm>
            <a:off x="7774998" y="3463448"/>
            <a:ext cx="3007624" cy="1690703"/>
            <a:chOff x="7774998" y="3463448"/>
            <a:chExt cx="3007624" cy="1690703"/>
          </a:xfrm>
        </p:grpSpPr>
        <p:grpSp>
          <p:nvGrpSpPr>
            <p:cNvPr id="458" name="Group 457">
              <a:extLst>
                <a:ext uri="{FF2B5EF4-FFF2-40B4-BE49-F238E27FC236}">
                  <a16:creationId xmlns:a16="http://schemas.microsoft.com/office/drawing/2014/main" id="{B4570A0C-5E2B-7C40-89EC-C23D39A482DA}"/>
                </a:ext>
              </a:extLst>
            </p:cNvPr>
            <p:cNvGrpSpPr/>
            <p:nvPr/>
          </p:nvGrpSpPr>
          <p:grpSpPr>
            <a:xfrm>
              <a:off x="7774998" y="4090572"/>
              <a:ext cx="571917" cy="577694"/>
              <a:chOff x="7774998" y="4090572"/>
              <a:chExt cx="571917" cy="577694"/>
            </a:xfrm>
          </p:grpSpPr>
          <p:sp>
            <p:nvSpPr>
              <p:cNvPr id="575" name="Freeform 917">
                <a:extLst>
                  <a:ext uri="{FF2B5EF4-FFF2-40B4-BE49-F238E27FC236}">
                    <a16:creationId xmlns:a16="http://schemas.microsoft.com/office/drawing/2014/main" id="{23F7F5C6-92E3-C040-BD26-8FBF5B6476F1}"/>
                  </a:ext>
                </a:extLst>
              </p:cNvPr>
              <p:cNvSpPr>
                <a:spLocks/>
              </p:cNvSpPr>
              <p:nvPr/>
            </p:nvSpPr>
            <p:spPr bwMode="auto">
              <a:xfrm rot="10800000">
                <a:off x="7818844" y="4090572"/>
                <a:ext cx="487903" cy="15456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5" h="10000">
                    <a:moveTo>
                      <a:pt x="3097" y="10000"/>
                    </a:moveTo>
                    <a:lnTo>
                      <a:pt x="689" y="7620"/>
                    </a:lnTo>
                    <a:cubicBezTo>
                      <a:pt x="459" y="5080"/>
                      <a:pt x="230" y="2540"/>
                      <a:pt x="0" y="0"/>
                    </a:cubicBezTo>
                    <a:lnTo>
                      <a:pt x="14245" y="633"/>
                    </a:lnTo>
                    <a:lnTo>
                      <a:pt x="3097" y="1000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76" name="Group 575">
                <a:extLst>
                  <a:ext uri="{FF2B5EF4-FFF2-40B4-BE49-F238E27FC236}">
                    <a16:creationId xmlns:a16="http://schemas.microsoft.com/office/drawing/2014/main" id="{E45930EA-CBF5-A94B-B8A6-7DD15266A71D}"/>
                  </a:ext>
                </a:extLst>
              </p:cNvPr>
              <p:cNvGrpSpPr/>
              <p:nvPr/>
            </p:nvGrpSpPr>
            <p:grpSpPr>
              <a:xfrm>
                <a:off x="7774998" y="4206600"/>
                <a:ext cx="571917" cy="461666"/>
                <a:chOff x="9980560" y="726571"/>
                <a:chExt cx="659732" cy="461666"/>
              </a:xfrm>
            </p:grpSpPr>
            <p:sp>
              <p:nvSpPr>
                <p:cNvPr id="577" name="Rectangle 228">
                  <a:extLst>
                    <a:ext uri="{FF2B5EF4-FFF2-40B4-BE49-F238E27FC236}">
                      <a16:creationId xmlns:a16="http://schemas.microsoft.com/office/drawing/2014/main" id="{7E692C2A-D1BF-0D4C-B32B-089A3522A6AB}"/>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78" name="Rectangle 229">
                  <a:extLst>
                    <a:ext uri="{FF2B5EF4-FFF2-40B4-BE49-F238E27FC236}">
                      <a16:creationId xmlns:a16="http://schemas.microsoft.com/office/drawing/2014/main" id="{48E2C8F8-BEC3-2F43-8CBC-8EDE87C1274B}"/>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79" name="Text Box 230">
                  <a:extLst>
                    <a:ext uri="{FF2B5EF4-FFF2-40B4-BE49-F238E27FC236}">
                      <a16:creationId xmlns:a16="http://schemas.microsoft.com/office/drawing/2014/main" id="{FDE32090-CC8A-8241-9AA0-5E1A3B044951}"/>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80" name="Straight Connector 579">
                  <a:extLst>
                    <a:ext uri="{FF2B5EF4-FFF2-40B4-BE49-F238E27FC236}">
                      <a16:creationId xmlns:a16="http://schemas.microsoft.com/office/drawing/2014/main" id="{C9A663DC-B3E2-E244-A55A-89E7E9027965}"/>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6DA0B88E-C18A-5449-904A-0022412086E7}"/>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59" name="Group 458">
              <a:extLst>
                <a:ext uri="{FF2B5EF4-FFF2-40B4-BE49-F238E27FC236}">
                  <a16:creationId xmlns:a16="http://schemas.microsoft.com/office/drawing/2014/main" id="{1E322C66-C2C1-C349-B912-5AA0767A8324}"/>
                </a:ext>
              </a:extLst>
            </p:cNvPr>
            <p:cNvGrpSpPr/>
            <p:nvPr/>
          </p:nvGrpSpPr>
          <p:grpSpPr>
            <a:xfrm>
              <a:off x="8692628" y="3463448"/>
              <a:ext cx="571917" cy="574365"/>
              <a:chOff x="8692628" y="3463448"/>
              <a:chExt cx="571917" cy="574365"/>
            </a:xfrm>
          </p:grpSpPr>
          <p:sp>
            <p:nvSpPr>
              <p:cNvPr id="573" name="Freeform 917">
                <a:extLst>
                  <a:ext uri="{FF2B5EF4-FFF2-40B4-BE49-F238E27FC236}">
                    <a16:creationId xmlns:a16="http://schemas.microsoft.com/office/drawing/2014/main" id="{09253F5C-3E18-6A4E-86CE-63A57FDD27F0}"/>
                  </a:ext>
                </a:extLst>
              </p:cNvPr>
              <p:cNvSpPr>
                <a:spLocks/>
              </p:cNvSpPr>
              <p:nvPr/>
            </p:nvSpPr>
            <p:spPr bwMode="auto">
              <a:xfrm flipH="1">
                <a:off x="8735937" y="3883244"/>
                <a:ext cx="487903" cy="15456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5" h="10000">
                    <a:moveTo>
                      <a:pt x="3097" y="10000"/>
                    </a:moveTo>
                    <a:lnTo>
                      <a:pt x="689" y="7620"/>
                    </a:lnTo>
                    <a:cubicBezTo>
                      <a:pt x="459" y="5080"/>
                      <a:pt x="230" y="2540"/>
                      <a:pt x="0" y="0"/>
                    </a:cubicBezTo>
                    <a:lnTo>
                      <a:pt x="14245" y="633"/>
                    </a:lnTo>
                    <a:lnTo>
                      <a:pt x="3097" y="1000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82" name="Group 581">
                <a:extLst>
                  <a:ext uri="{FF2B5EF4-FFF2-40B4-BE49-F238E27FC236}">
                    <a16:creationId xmlns:a16="http://schemas.microsoft.com/office/drawing/2014/main" id="{2B3B79E0-A9CA-8343-BC50-944B3D057C83}"/>
                  </a:ext>
                </a:extLst>
              </p:cNvPr>
              <p:cNvGrpSpPr/>
              <p:nvPr/>
            </p:nvGrpSpPr>
            <p:grpSpPr>
              <a:xfrm>
                <a:off x="8692628" y="3463448"/>
                <a:ext cx="571917" cy="461666"/>
                <a:chOff x="9980560" y="726571"/>
                <a:chExt cx="659732" cy="461666"/>
              </a:xfrm>
            </p:grpSpPr>
            <p:sp>
              <p:nvSpPr>
                <p:cNvPr id="583" name="Rectangle 228">
                  <a:extLst>
                    <a:ext uri="{FF2B5EF4-FFF2-40B4-BE49-F238E27FC236}">
                      <a16:creationId xmlns:a16="http://schemas.microsoft.com/office/drawing/2014/main" id="{E7793237-B524-9348-8D4A-2C1027CD2ACF}"/>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84" name="Rectangle 229">
                  <a:extLst>
                    <a:ext uri="{FF2B5EF4-FFF2-40B4-BE49-F238E27FC236}">
                      <a16:creationId xmlns:a16="http://schemas.microsoft.com/office/drawing/2014/main" id="{5F0972A7-9FB8-4E4A-9B5E-39F0D7CDC82A}"/>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85" name="Text Box 230">
                  <a:extLst>
                    <a:ext uri="{FF2B5EF4-FFF2-40B4-BE49-F238E27FC236}">
                      <a16:creationId xmlns:a16="http://schemas.microsoft.com/office/drawing/2014/main" id="{B600132A-08D1-5845-B328-72B9C0CEC49A}"/>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86" name="Straight Connector 585">
                  <a:extLst>
                    <a:ext uri="{FF2B5EF4-FFF2-40B4-BE49-F238E27FC236}">
                      <a16:creationId xmlns:a16="http://schemas.microsoft.com/office/drawing/2014/main" id="{0C4F0C12-1A41-BA45-B327-EE0A215695BD}"/>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4A0EA22A-33EB-C945-8E74-EB8BC9C330C4}"/>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0" name="Group 459">
              <a:extLst>
                <a:ext uri="{FF2B5EF4-FFF2-40B4-BE49-F238E27FC236}">
                  <a16:creationId xmlns:a16="http://schemas.microsoft.com/office/drawing/2014/main" id="{6480027A-C6CF-D74D-A342-F3EE54633FA0}"/>
                </a:ext>
              </a:extLst>
            </p:cNvPr>
            <p:cNvGrpSpPr/>
            <p:nvPr/>
          </p:nvGrpSpPr>
          <p:grpSpPr>
            <a:xfrm>
              <a:off x="9846130" y="3502221"/>
              <a:ext cx="571917" cy="607211"/>
              <a:chOff x="9846130" y="3502221"/>
              <a:chExt cx="571917" cy="607211"/>
            </a:xfrm>
          </p:grpSpPr>
          <p:sp>
            <p:nvSpPr>
              <p:cNvPr id="574" name="Freeform 917">
                <a:extLst>
                  <a:ext uri="{FF2B5EF4-FFF2-40B4-BE49-F238E27FC236}">
                    <a16:creationId xmlns:a16="http://schemas.microsoft.com/office/drawing/2014/main" id="{846385EA-7D91-F547-BC81-FC77126DF237}"/>
                  </a:ext>
                </a:extLst>
              </p:cNvPr>
              <p:cNvSpPr>
                <a:spLocks/>
              </p:cNvSpPr>
              <p:nvPr/>
            </p:nvSpPr>
            <p:spPr bwMode="auto">
              <a:xfrm>
                <a:off x="9904716" y="3925785"/>
                <a:ext cx="466702" cy="183647"/>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2676">
                    <a:moveTo>
                      <a:pt x="1334" y="12676"/>
                    </a:moveTo>
                    <a:lnTo>
                      <a:pt x="51" y="7461"/>
                    </a:lnTo>
                    <a:cubicBezTo>
                      <a:pt x="-117" y="4751"/>
                      <a:pt x="199" y="2710"/>
                      <a:pt x="30" y="0"/>
                    </a:cubicBezTo>
                    <a:lnTo>
                      <a:pt x="10000" y="6"/>
                    </a:lnTo>
                    <a:lnTo>
                      <a:pt x="1334" y="12676"/>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89" name="Group 588">
                <a:extLst>
                  <a:ext uri="{FF2B5EF4-FFF2-40B4-BE49-F238E27FC236}">
                    <a16:creationId xmlns:a16="http://schemas.microsoft.com/office/drawing/2014/main" id="{0318DF36-59E8-B646-A5EA-22C52DB7533C}"/>
                  </a:ext>
                </a:extLst>
              </p:cNvPr>
              <p:cNvGrpSpPr/>
              <p:nvPr/>
            </p:nvGrpSpPr>
            <p:grpSpPr>
              <a:xfrm>
                <a:off x="9846130" y="3502221"/>
                <a:ext cx="571917" cy="461666"/>
                <a:chOff x="9980560" y="726571"/>
                <a:chExt cx="659732" cy="461666"/>
              </a:xfrm>
            </p:grpSpPr>
            <p:sp>
              <p:nvSpPr>
                <p:cNvPr id="590" name="Rectangle 228">
                  <a:extLst>
                    <a:ext uri="{FF2B5EF4-FFF2-40B4-BE49-F238E27FC236}">
                      <a16:creationId xmlns:a16="http://schemas.microsoft.com/office/drawing/2014/main" id="{131C8400-834E-5345-B332-0CA44FC7426E}"/>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91" name="Rectangle 229">
                  <a:extLst>
                    <a:ext uri="{FF2B5EF4-FFF2-40B4-BE49-F238E27FC236}">
                      <a16:creationId xmlns:a16="http://schemas.microsoft.com/office/drawing/2014/main" id="{55AFC556-EB02-774A-AF5B-36D0B2144B8F}"/>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92" name="Text Box 230">
                  <a:extLst>
                    <a:ext uri="{FF2B5EF4-FFF2-40B4-BE49-F238E27FC236}">
                      <a16:creationId xmlns:a16="http://schemas.microsoft.com/office/drawing/2014/main" id="{8D3E0672-2F8A-B948-9454-93F597182C93}"/>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93" name="Straight Connector 592">
                  <a:extLst>
                    <a:ext uri="{FF2B5EF4-FFF2-40B4-BE49-F238E27FC236}">
                      <a16:creationId xmlns:a16="http://schemas.microsoft.com/office/drawing/2014/main" id="{8D2F48EB-4CEE-D44B-8209-C126FF35BBE2}"/>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0248C143-6367-CE41-9442-465AEAB8C7A6}"/>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1" name="Group 460">
              <a:extLst>
                <a:ext uri="{FF2B5EF4-FFF2-40B4-BE49-F238E27FC236}">
                  <a16:creationId xmlns:a16="http://schemas.microsoft.com/office/drawing/2014/main" id="{D0C86AC5-6FCF-FF4A-BC5F-A236021B8F1A}"/>
                </a:ext>
              </a:extLst>
            </p:cNvPr>
            <p:cNvGrpSpPr/>
            <p:nvPr/>
          </p:nvGrpSpPr>
          <p:grpSpPr>
            <a:xfrm>
              <a:off x="9554792" y="4299763"/>
              <a:ext cx="571917" cy="630904"/>
              <a:chOff x="9554792" y="4299763"/>
              <a:chExt cx="571917" cy="630904"/>
            </a:xfrm>
          </p:grpSpPr>
          <p:sp>
            <p:nvSpPr>
              <p:cNvPr id="595" name="Freeform 917">
                <a:extLst>
                  <a:ext uri="{FF2B5EF4-FFF2-40B4-BE49-F238E27FC236}">
                    <a16:creationId xmlns:a16="http://schemas.microsoft.com/office/drawing/2014/main" id="{5ED6F1FC-EC2E-3248-A181-32D9CFD8B2B9}"/>
                  </a:ext>
                </a:extLst>
              </p:cNvPr>
              <p:cNvSpPr>
                <a:spLocks/>
              </p:cNvSpPr>
              <p:nvPr/>
            </p:nvSpPr>
            <p:spPr bwMode="auto">
              <a:xfrm>
                <a:off x="9598301" y="4724405"/>
                <a:ext cx="466702" cy="20626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 name="connsiteX0" fmla="*/ 434 w 10000"/>
                  <a:gd name="connsiteY0" fmla="*/ 14237 h 14237"/>
                  <a:gd name="connsiteX1" fmla="*/ 51 w 10000"/>
                  <a:gd name="connsiteY1" fmla="*/ 7461 h 14237"/>
                  <a:gd name="connsiteX2" fmla="*/ 30 w 10000"/>
                  <a:gd name="connsiteY2" fmla="*/ 0 h 14237"/>
                  <a:gd name="connsiteX3" fmla="*/ 10000 w 10000"/>
                  <a:gd name="connsiteY3" fmla="*/ 6 h 14237"/>
                  <a:gd name="connsiteX4" fmla="*/ 434 w 10000"/>
                  <a:gd name="connsiteY4" fmla="*/ 14237 h 14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4237">
                    <a:moveTo>
                      <a:pt x="434" y="14237"/>
                    </a:moveTo>
                    <a:cubicBezTo>
                      <a:pt x="306" y="11978"/>
                      <a:pt x="179" y="9720"/>
                      <a:pt x="51" y="7461"/>
                    </a:cubicBezTo>
                    <a:cubicBezTo>
                      <a:pt x="-117" y="4751"/>
                      <a:pt x="199" y="2710"/>
                      <a:pt x="30" y="0"/>
                    </a:cubicBezTo>
                    <a:lnTo>
                      <a:pt x="10000" y="6"/>
                    </a:lnTo>
                    <a:lnTo>
                      <a:pt x="434" y="14237"/>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67" name="Group 566">
                <a:extLst>
                  <a:ext uri="{FF2B5EF4-FFF2-40B4-BE49-F238E27FC236}">
                    <a16:creationId xmlns:a16="http://schemas.microsoft.com/office/drawing/2014/main" id="{F3F36025-2038-BC49-AF0C-2475C376E0E9}"/>
                  </a:ext>
                </a:extLst>
              </p:cNvPr>
              <p:cNvGrpSpPr/>
              <p:nvPr/>
            </p:nvGrpSpPr>
            <p:grpSpPr>
              <a:xfrm>
                <a:off x="9554792" y="4299763"/>
                <a:ext cx="571917" cy="461666"/>
                <a:chOff x="9980560" y="726571"/>
                <a:chExt cx="659732" cy="461666"/>
              </a:xfrm>
            </p:grpSpPr>
            <p:sp>
              <p:nvSpPr>
                <p:cNvPr id="568" name="Rectangle 228">
                  <a:extLst>
                    <a:ext uri="{FF2B5EF4-FFF2-40B4-BE49-F238E27FC236}">
                      <a16:creationId xmlns:a16="http://schemas.microsoft.com/office/drawing/2014/main" id="{ED5E50F7-5461-574C-9AF9-CB79813E9BB7}"/>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69" name="Rectangle 229">
                  <a:extLst>
                    <a:ext uri="{FF2B5EF4-FFF2-40B4-BE49-F238E27FC236}">
                      <a16:creationId xmlns:a16="http://schemas.microsoft.com/office/drawing/2014/main" id="{2F7C9861-2086-4945-8713-75641140A371}"/>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70" name="Text Box 230">
                  <a:extLst>
                    <a:ext uri="{FF2B5EF4-FFF2-40B4-BE49-F238E27FC236}">
                      <a16:creationId xmlns:a16="http://schemas.microsoft.com/office/drawing/2014/main" id="{12582F5C-7D7F-2140-8A3F-3E4115557DF4}"/>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71" name="Straight Connector 570">
                  <a:extLst>
                    <a:ext uri="{FF2B5EF4-FFF2-40B4-BE49-F238E27FC236}">
                      <a16:creationId xmlns:a16="http://schemas.microsoft.com/office/drawing/2014/main" id="{4562A11B-D98F-9E4C-8877-765050F91F2E}"/>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2D978BF9-AAF0-644C-A151-30CDCA01EAA8}"/>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2" name="Group 461">
              <a:extLst>
                <a:ext uri="{FF2B5EF4-FFF2-40B4-BE49-F238E27FC236}">
                  <a16:creationId xmlns:a16="http://schemas.microsoft.com/office/drawing/2014/main" id="{22F3DB9F-6BFB-3D4D-9EE3-40BAB140C142}"/>
                </a:ext>
              </a:extLst>
            </p:cNvPr>
            <p:cNvGrpSpPr/>
            <p:nvPr/>
          </p:nvGrpSpPr>
          <p:grpSpPr>
            <a:xfrm>
              <a:off x="10153753" y="4577638"/>
              <a:ext cx="628869" cy="576513"/>
              <a:chOff x="10153753" y="4577638"/>
              <a:chExt cx="628869" cy="576513"/>
            </a:xfrm>
          </p:grpSpPr>
          <p:sp>
            <p:nvSpPr>
              <p:cNvPr id="596" name="Freeform 917">
                <a:extLst>
                  <a:ext uri="{FF2B5EF4-FFF2-40B4-BE49-F238E27FC236}">
                    <a16:creationId xmlns:a16="http://schemas.microsoft.com/office/drawing/2014/main" id="{879A7AD4-7015-EA48-8AC1-1D4830161CB6}"/>
                  </a:ext>
                </a:extLst>
              </p:cNvPr>
              <p:cNvSpPr>
                <a:spLocks/>
              </p:cNvSpPr>
              <p:nvPr/>
            </p:nvSpPr>
            <p:spPr bwMode="auto">
              <a:xfrm>
                <a:off x="10153753" y="5002899"/>
                <a:ext cx="590332" cy="15125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 name="connsiteX0" fmla="*/ 434 w 10000"/>
                  <a:gd name="connsiteY0" fmla="*/ 14237 h 14237"/>
                  <a:gd name="connsiteX1" fmla="*/ 51 w 10000"/>
                  <a:gd name="connsiteY1" fmla="*/ 7461 h 14237"/>
                  <a:gd name="connsiteX2" fmla="*/ 30 w 10000"/>
                  <a:gd name="connsiteY2" fmla="*/ 0 h 14237"/>
                  <a:gd name="connsiteX3" fmla="*/ 10000 w 10000"/>
                  <a:gd name="connsiteY3" fmla="*/ 6 h 14237"/>
                  <a:gd name="connsiteX4" fmla="*/ 434 w 10000"/>
                  <a:gd name="connsiteY4" fmla="*/ 14237 h 14237"/>
                  <a:gd name="connsiteX0" fmla="*/ 434 w 12908"/>
                  <a:gd name="connsiteY0" fmla="*/ 14237 h 14237"/>
                  <a:gd name="connsiteX1" fmla="*/ 51 w 12908"/>
                  <a:gd name="connsiteY1" fmla="*/ 7461 h 14237"/>
                  <a:gd name="connsiteX2" fmla="*/ 30 w 12908"/>
                  <a:gd name="connsiteY2" fmla="*/ 0 h 14237"/>
                  <a:gd name="connsiteX3" fmla="*/ 12908 w 12908"/>
                  <a:gd name="connsiteY3" fmla="*/ 3797 h 14237"/>
                  <a:gd name="connsiteX4" fmla="*/ 434 w 12908"/>
                  <a:gd name="connsiteY4" fmla="*/ 14237 h 14237"/>
                  <a:gd name="connsiteX0" fmla="*/ 391 w 12865"/>
                  <a:gd name="connsiteY0" fmla="*/ 10892 h 10892"/>
                  <a:gd name="connsiteX1" fmla="*/ 8 w 12865"/>
                  <a:gd name="connsiteY1" fmla="*/ 4116 h 10892"/>
                  <a:gd name="connsiteX2" fmla="*/ 2479 w 12865"/>
                  <a:gd name="connsiteY2" fmla="*/ 0 h 10892"/>
                  <a:gd name="connsiteX3" fmla="*/ 12865 w 12865"/>
                  <a:gd name="connsiteY3" fmla="*/ 452 h 10892"/>
                  <a:gd name="connsiteX4" fmla="*/ 391 w 12865"/>
                  <a:gd name="connsiteY4" fmla="*/ 10892 h 10892"/>
                  <a:gd name="connsiteX0" fmla="*/ 183 w 12657"/>
                  <a:gd name="connsiteY0" fmla="*/ 10892 h 10892"/>
                  <a:gd name="connsiteX1" fmla="*/ 8 w 12657"/>
                  <a:gd name="connsiteY1" fmla="*/ 7238 h 10892"/>
                  <a:gd name="connsiteX2" fmla="*/ 2271 w 12657"/>
                  <a:gd name="connsiteY2" fmla="*/ 0 h 10892"/>
                  <a:gd name="connsiteX3" fmla="*/ 12657 w 12657"/>
                  <a:gd name="connsiteY3" fmla="*/ 452 h 10892"/>
                  <a:gd name="connsiteX4" fmla="*/ 183 w 12657"/>
                  <a:gd name="connsiteY4" fmla="*/ 10892 h 10892"/>
                  <a:gd name="connsiteX0" fmla="*/ 175 w 12649"/>
                  <a:gd name="connsiteY0" fmla="*/ 10892 h 10892"/>
                  <a:gd name="connsiteX1" fmla="*/ 0 w 12649"/>
                  <a:gd name="connsiteY1" fmla="*/ 7238 h 10892"/>
                  <a:gd name="connsiteX2" fmla="*/ 2263 w 12649"/>
                  <a:gd name="connsiteY2" fmla="*/ 0 h 10892"/>
                  <a:gd name="connsiteX3" fmla="*/ 12649 w 12649"/>
                  <a:gd name="connsiteY3" fmla="*/ 452 h 10892"/>
                  <a:gd name="connsiteX4" fmla="*/ 175 w 12649"/>
                  <a:gd name="connsiteY4" fmla="*/ 10892 h 10892"/>
                  <a:gd name="connsiteX0" fmla="*/ 175 w 12649"/>
                  <a:gd name="connsiteY0" fmla="*/ 10892 h 10892"/>
                  <a:gd name="connsiteX1" fmla="*/ 0 w 12649"/>
                  <a:gd name="connsiteY1" fmla="*/ 7238 h 10892"/>
                  <a:gd name="connsiteX2" fmla="*/ 2263 w 12649"/>
                  <a:gd name="connsiteY2" fmla="*/ 0 h 10892"/>
                  <a:gd name="connsiteX3" fmla="*/ 12649 w 12649"/>
                  <a:gd name="connsiteY3" fmla="*/ 452 h 10892"/>
                  <a:gd name="connsiteX4" fmla="*/ 175 w 12649"/>
                  <a:gd name="connsiteY4" fmla="*/ 10892 h 10892"/>
                  <a:gd name="connsiteX0" fmla="*/ 175 w 12649"/>
                  <a:gd name="connsiteY0" fmla="*/ 10440 h 10440"/>
                  <a:gd name="connsiteX1" fmla="*/ 0 w 12649"/>
                  <a:gd name="connsiteY1" fmla="*/ 6786 h 10440"/>
                  <a:gd name="connsiteX2" fmla="*/ 2263 w 12649"/>
                  <a:gd name="connsiteY2" fmla="*/ 217 h 10440"/>
                  <a:gd name="connsiteX3" fmla="*/ 12649 w 12649"/>
                  <a:gd name="connsiteY3" fmla="*/ 0 h 10440"/>
                  <a:gd name="connsiteX4" fmla="*/ 175 w 12649"/>
                  <a:gd name="connsiteY4" fmla="*/ 10440 h 10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9" h="10440">
                    <a:moveTo>
                      <a:pt x="175" y="10440"/>
                    </a:moveTo>
                    <a:cubicBezTo>
                      <a:pt x="47" y="8181"/>
                      <a:pt x="128" y="9045"/>
                      <a:pt x="0" y="6786"/>
                    </a:cubicBezTo>
                    <a:cubicBezTo>
                      <a:pt x="1563" y="2515"/>
                      <a:pt x="1463" y="3373"/>
                      <a:pt x="2263" y="217"/>
                    </a:cubicBezTo>
                    <a:lnTo>
                      <a:pt x="12649" y="0"/>
                    </a:lnTo>
                    <a:lnTo>
                      <a:pt x="175" y="1044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61" name="Group 560">
                <a:extLst>
                  <a:ext uri="{FF2B5EF4-FFF2-40B4-BE49-F238E27FC236}">
                    <a16:creationId xmlns:a16="http://schemas.microsoft.com/office/drawing/2014/main" id="{C29EA216-1A13-4648-B304-50B3793355C6}"/>
                  </a:ext>
                </a:extLst>
              </p:cNvPr>
              <p:cNvGrpSpPr/>
              <p:nvPr/>
            </p:nvGrpSpPr>
            <p:grpSpPr>
              <a:xfrm>
                <a:off x="10210705" y="4577638"/>
                <a:ext cx="571917" cy="461666"/>
                <a:chOff x="9980560" y="726571"/>
                <a:chExt cx="659732" cy="461666"/>
              </a:xfrm>
            </p:grpSpPr>
            <p:sp>
              <p:nvSpPr>
                <p:cNvPr id="562" name="Rectangle 228">
                  <a:extLst>
                    <a:ext uri="{FF2B5EF4-FFF2-40B4-BE49-F238E27FC236}">
                      <a16:creationId xmlns:a16="http://schemas.microsoft.com/office/drawing/2014/main" id="{DE075DD4-ED42-6A4D-AE73-7FF16B94014F}"/>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63" name="Rectangle 229">
                  <a:extLst>
                    <a:ext uri="{FF2B5EF4-FFF2-40B4-BE49-F238E27FC236}">
                      <a16:creationId xmlns:a16="http://schemas.microsoft.com/office/drawing/2014/main" id="{F7259EAC-8796-1E43-A2F4-D2BFE8251B24}"/>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64" name="Text Box 230">
                  <a:extLst>
                    <a:ext uri="{FF2B5EF4-FFF2-40B4-BE49-F238E27FC236}">
                      <a16:creationId xmlns:a16="http://schemas.microsoft.com/office/drawing/2014/main" id="{1FFEDBB2-C626-674C-897C-7265632ACAB1}"/>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65" name="Straight Connector 564">
                  <a:extLst>
                    <a:ext uri="{FF2B5EF4-FFF2-40B4-BE49-F238E27FC236}">
                      <a16:creationId xmlns:a16="http://schemas.microsoft.com/office/drawing/2014/main" id="{219CCEA3-E9D0-E24D-8DA6-838694003D85}"/>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3166A4C7-E5AA-FA45-9EA8-29BB7351E88B}"/>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457" name="Freeform 456">
            <a:extLst>
              <a:ext uri="{FF2B5EF4-FFF2-40B4-BE49-F238E27FC236}">
                <a16:creationId xmlns:a16="http://schemas.microsoft.com/office/drawing/2014/main" id="{C29E3841-9511-CE48-9C97-7A796907B706}"/>
              </a:ext>
            </a:extLst>
          </p:cNvPr>
          <p:cNvSpPr/>
          <p:nvPr/>
        </p:nvSpPr>
        <p:spPr>
          <a:xfrm>
            <a:off x="7288696" y="3114260"/>
            <a:ext cx="3064097" cy="2683755"/>
          </a:xfrm>
          <a:custGeom>
            <a:avLst/>
            <a:gdLst>
              <a:gd name="connsiteX0" fmla="*/ 0 w 2769704"/>
              <a:gd name="connsiteY0" fmla="*/ 0 h 2637182"/>
              <a:gd name="connsiteX1" fmla="*/ 980661 w 2769704"/>
              <a:gd name="connsiteY1" fmla="*/ 1007165 h 2637182"/>
              <a:gd name="connsiteX2" fmla="*/ 2014330 w 2769704"/>
              <a:gd name="connsiteY2" fmla="*/ 993913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6216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998374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1756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1756 h 2637182"/>
              <a:gd name="connsiteX3" fmla="*/ 2478156 w 2769704"/>
              <a:gd name="connsiteY3" fmla="*/ 1007165 h 2637182"/>
              <a:gd name="connsiteX4" fmla="*/ 2054087 w 2769704"/>
              <a:gd name="connsiteY4" fmla="*/ 1709530 h 2637182"/>
              <a:gd name="connsiteX5" fmla="*/ 2753026 w 2769704"/>
              <a:gd name="connsiteY5" fmla="*/ 2050143 h 2637182"/>
              <a:gd name="connsiteX6" fmla="*/ 2769704 w 2769704"/>
              <a:gd name="connsiteY6" fmla="*/ 2637182 h 2637182"/>
              <a:gd name="connsiteX0" fmla="*/ 0 w 2753026"/>
              <a:gd name="connsiteY0" fmla="*/ 0 h 2628261"/>
              <a:gd name="connsiteX1" fmla="*/ 980661 w 2753026"/>
              <a:gd name="connsiteY1" fmla="*/ 1007165 h 2628261"/>
              <a:gd name="connsiteX2" fmla="*/ 2014330 w 2753026"/>
              <a:gd name="connsiteY2" fmla="*/ 1011756 h 2628261"/>
              <a:gd name="connsiteX3" fmla="*/ 2478156 w 2753026"/>
              <a:gd name="connsiteY3" fmla="*/ 1007165 h 2628261"/>
              <a:gd name="connsiteX4" fmla="*/ 2054087 w 2753026"/>
              <a:gd name="connsiteY4" fmla="*/ 1709530 h 2628261"/>
              <a:gd name="connsiteX5" fmla="*/ 2753026 w 2753026"/>
              <a:gd name="connsiteY5" fmla="*/ 2050143 h 2628261"/>
              <a:gd name="connsiteX6" fmla="*/ 2742942 w 2753026"/>
              <a:gd name="connsiteY6" fmla="*/ 2628261 h 2628261"/>
              <a:gd name="connsiteX0" fmla="*/ 0 w 2760784"/>
              <a:gd name="connsiteY0" fmla="*/ 0 h 2820062"/>
              <a:gd name="connsiteX1" fmla="*/ 980661 w 2760784"/>
              <a:gd name="connsiteY1" fmla="*/ 1007165 h 2820062"/>
              <a:gd name="connsiteX2" fmla="*/ 2014330 w 2760784"/>
              <a:gd name="connsiteY2" fmla="*/ 1011756 h 2820062"/>
              <a:gd name="connsiteX3" fmla="*/ 2478156 w 2760784"/>
              <a:gd name="connsiteY3" fmla="*/ 1007165 h 2820062"/>
              <a:gd name="connsiteX4" fmla="*/ 2054087 w 2760784"/>
              <a:gd name="connsiteY4" fmla="*/ 1709530 h 2820062"/>
              <a:gd name="connsiteX5" fmla="*/ 2753026 w 2760784"/>
              <a:gd name="connsiteY5" fmla="*/ 2050143 h 2820062"/>
              <a:gd name="connsiteX6" fmla="*/ 2760784 w 2760784"/>
              <a:gd name="connsiteY6" fmla="*/ 2820062 h 2820062"/>
              <a:gd name="connsiteX0" fmla="*/ 0 w 2760784"/>
              <a:gd name="connsiteY0" fmla="*/ 0 h 2820062"/>
              <a:gd name="connsiteX1" fmla="*/ 980661 w 2760784"/>
              <a:gd name="connsiteY1" fmla="*/ 1007165 h 2820062"/>
              <a:gd name="connsiteX2" fmla="*/ 2014330 w 2760784"/>
              <a:gd name="connsiteY2" fmla="*/ 1011756 h 2820062"/>
              <a:gd name="connsiteX3" fmla="*/ 2478156 w 2760784"/>
              <a:gd name="connsiteY3" fmla="*/ 1007165 h 2820062"/>
              <a:gd name="connsiteX4" fmla="*/ 2054087 w 2760784"/>
              <a:gd name="connsiteY4" fmla="*/ 1709530 h 2820062"/>
              <a:gd name="connsiteX5" fmla="*/ 2753026 w 2760784"/>
              <a:gd name="connsiteY5" fmla="*/ 2050143 h 2820062"/>
              <a:gd name="connsiteX6" fmla="*/ 2760783 w 2760784"/>
              <a:gd name="connsiteY6" fmla="*/ 2639768 h 2820062"/>
              <a:gd name="connsiteX7" fmla="*/ 2760784 w 2760784"/>
              <a:gd name="connsiteY7" fmla="*/ 2820062 h 2820062"/>
              <a:gd name="connsiteX0" fmla="*/ 0 w 3188991"/>
              <a:gd name="connsiteY0" fmla="*/ 0 h 2681787"/>
              <a:gd name="connsiteX1" fmla="*/ 980661 w 3188991"/>
              <a:gd name="connsiteY1" fmla="*/ 1007165 h 2681787"/>
              <a:gd name="connsiteX2" fmla="*/ 2014330 w 3188991"/>
              <a:gd name="connsiteY2" fmla="*/ 1011756 h 2681787"/>
              <a:gd name="connsiteX3" fmla="*/ 2478156 w 3188991"/>
              <a:gd name="connsiteY3" fmla="*/ 1007165 h 2681787"/>
              <a:gd name="connsiteX4" fmla="*/ 2054087 w 3188991"/>
              <a:gd name="connsiteY4" fmla="*/ 1709530 h 2681787"/>
              <a:gd name="connsiteX5" fmla="*/ 2753026 w 3188991"/>
              <a:gd name="connsiteY5" fmla="*/ 2050143 h 2681787"/>
              <a:gd name="connsiteX6" fmla="*/ 2760783 w 3188991"/>
              <a:gd name="connsiteY6" fmla="*/ 2639768 h 2681787"/>
              <a:gd name="connsiteX7" fmla="*/ 3188991 w 3188991"/>
              <a:gd name="connsiteY7" fmla="*/ 2681787 h 2681787"/>
              <a:gd name="connsiteX0" fmla="*/ 0 w 3188991"/>
              <a:gd name="connsiteY0" fmla="*/ 0 h 2691285"/>
              <a:gd name="connsiteX1" fmla="*/ 980661 w 3188991"/>
              <a:gd name="connsiteY1" fmla="*/ 1007165 h 2691285"/>
              <a:gd name="connsiteX2" fmla="*/ 2014330 w 3188991"/>
              <a:gd name="connsiteY2" fmla="*/ 1011756 h 2691285"/>
              <a:gd name="connsiteX3" fmla="*/ 2478156 w 3188991"/>
              <a:gd name="connsiteY3" fmla="*/ 1007165 h 2691285"/>
              <a:gd name="connsiteX4" fmla="*/ 2054087 w 3188991"/>
              <a:gd name="connsiteY4" fmla="*/ 1709530 h 2691285"/>
              <a:gd name="connsiteX5" fmla="*/ 2753026 w 3188991"/>
              <a:gd name="connsiteY5" fmla="*/ 2050143 h 2691285"/>
              <a:gd name="connsiteX6" fmla="*/ 2760783 w 3188991"/>
              <a:gd name="connsiteY6" fmla="*/ 2639768 h 2691285"/>
              <a:gd name="connsiteX7" fmla="*/ 3188991 w 3188991"/>
              <a:gd name="connsiteY7" fmla="*/ 2681787 h 2691285"/>
              <a:gd name="connsiteX0" fmla="*/ 0 w 3188991"/>
              <a:gd name="connsiteY0" fmla="*/ 0 h 2700394"/>
              <a:gd name="connsiteX1" fmla="*/ 980661 w 3188991"/>
              <a:gd name="connsiteY1" fmla="*/ 1007165 h 2700394"/>
              <a:gd name="connsiteX2" fmla="*/ 2014330 w 3188991"/>
              <a:gd name="connsiteY2" fmla="*/ 1011756 h 2700394"/>
              <a:gd name="connsiteX3" fmla="*/ 2478156 w 3188991"/>
              <a:gd name="connsiteY3" fmla="*/ 1007165 h 2700394"/>
              <a:gd name="connsiteX4" fmla="*/ 2054087 w 3188991"/>
              <a:gd name="connsiteY4" fmla="*/ 1709530 h 2700394"/>
              <a:gd name="connsiteX5" fmla="*/ 2753026 w 3188991"/>
              <a:gd name="connsiteY5" fmla="*/ 2050143 h 2700394"/>
              <a:gd name="connsiteX6" fmla="*/ 2765243 w 3188991"/>
              <a:gd name="connsiteY6" fmla="*/ 2662071 h 2700394"/>
              <a:gd name="connsiteX7" fmla="*/ 3188991 w 3188991"/>
              <a:gd name="connsiteY7" fmla="*/ 2681787 h 2700394"/>
              <a:gd name="connsiteX0" fmla="*/ 0 w 3188991"/>
              <a:gd name="connsiteY0" fmla="*/ 0 h 2686921"/>
              <a:gd name="connsiteX1" fmla="*/ 980661 w 3188991"/>
              <a:gd name="connsiteY1" fmla="*/ 1007165 h 2686921"/>
              <a:gd name="connsiteX2" fmla="*/ 2014330 w 3188991"/>
              <a:gd name="connsiteY2" fmla="*/ 1011756 h 2686921"/>
              <a:gd name="connsiteX3" fmla="*/ 2478156 w 3188991"/>
              <a:gd name="connsiteY3" fmla="*/ 1007165 h 2686921"/>
              <a:gd name="connsiteX4" fmla="*/ 2054087 w 3188991"/>
              <a:gd name="connsiteY4" fmla="*/ 1709530 h 2686921"/>
              <a:gd name="connsiteX5" fmla="*/ 2753026 w 3188991"/>
              <a:gd name="connsiteY5" fmla="*/ 2050143 h 2686921"/>
              <a:gd name="connsiteX6" fmla="*/ 2765243 w 3188991"/>
              <a:gd name="connsiteY6" fmla="*/ 2662071 h 2686921"/>
              <a:gd name="connsiteX7" fmla="*/ 3188991 w 3188991"/>
              <a:gd name="connsiteY7" fmla="*/ 2681787 h 2686921"/>
              <a:gd name="connsiteX0" fmla="*/ 0 w 3188991"/>
              <a:gd name="connsiteY0" fmla="*/ 0 h 2689619"/>
              <a:gd name="connsiteX1" fmla="*/ 980661 w 3188991"/>
              <a:gd name="connsiteY1" fmla="*/ 1007165 h 2689619"/>
              <a:gd name="connsiteX2" fmla="*/ 2014330 w 3188991"/>
              <a:gd name="connsiteY2" fmla="*/ 1011756 h 2689619"/>
              <a:gd name="connsiteX3" fmla="*/ 2478156 w 3188991"/>
              <a:gd name="connsiteY3" fmla="*/ 1007165 h 2689619"/>
              <a:gd name="connsiteX4" fmla="*/ 2054087 w 3188991"/>
              <a:gd name="connsiteY4" fmla="*/ 1709530 h 2689619"/>
              <a:gd name="connsiteX5" fmla="*/ 2753026 w 3188991"/>
              <a:gd name="connsiteY5" fmla="*/ 2050143 h 2689619"/>
              <a:gd name="connsiteX6" fmla="*/ 2769703 w 3188991"/>
              <a:gd name="connsiteY6" fmla="*/ 2675452 h 2689619"/>
              <a:gd name="connsiteX7" fmla="*/ 3188991 w 3188991"/>
              <a:gd name="connsiteY7" fmla="*/ 2681787 h 2689619"/>
              <a:gd name="connsiteX0" fmla="*/ 0 w 3188991"/>
              <a:gd name="connsiteY0" fmla="*/ 0 h 2681967"/>
              <a:gd name="connsiteX1" fmla="*/ 980661 w 3188991"/>
              <a:gd name="connsiteY1" fmla="*/ 1007165 h 2681967"/>
              <a:gd name="connsiteX2" fmla="*/ 2014330 w 3188991"/>
              <a:gd name="connsiteY2" fmla="*/ 1011756 h 2681967"/>
              <a:gd name="connsiteX3" fmla="*/ 2478156 w 3188991"/>
              <a:gd name="connsiteY3" fmla="*/ 1007165 h 2681967"/>
              <a:gd name="connsiteX4" fmla="*/ 2054087 w 3188991"/>
              <a:gd name="connsiteY4" fmla="*/ 1709530 h 2681967"/>
              <a:gd name="connsiteX5" fmla="*/ 2753026 w 3188991"/>
              <a:gd name="connsiteY5" fmla="*/ 2050143 h 2681967"/>
              <a:gd name="connsiteX6" fmla="*/ 2769703 w 3188991"/>
              <a:gd name="connsiteY6" fmla="*/ 2675452 h 2681967"/>
              <a:gd name="connsiteX7" fmla="*/ 3188991 w 3188991"/>
              <a:gd name="connsiteY7" fmla="*/ 2681787 h 2681967"/>
              <a:gd name="connsiteX0" fmla="*/ 0 w 3188991"/>
              <a:gd name="connsiteY0" fmla="*/ 0 h 2687647"/>
              <a:gd name="connsiteX1" fmla="*/ 980661 w 3188991"/>
              <a:gd name="connsiteY1" fmla="*/ 1007165 h 2687647"/>
              <a:gd name="connsiteX2" fmla="*/ 2014330 w 3188991"/>
              <a:gd name="connsiteY2" fmla="*/ 1011756 h 2687647"/>
              <a:gd name="connsiteX3" fmla="*/ 2478156 w 3188991"/>
              <a:gd name="connsiteY3" fmla="*/ 1007165 h 2687647"/>
              <a:gd name="connsiteX4" fmla="*/ 2054087 w 3188991"/>
              <a:gd name="connsiteY4" fmla="*/ 1709530 h 2687647"/>
              <a:gd name="connsiteX5" fmla="*/ 2753026 w 3188991"/>
              <a:gd name="connsiteY5" fmla="*/ 2050143 h 2687647"/>
              <a:gd name="connsiteX6" fmla="*/ 2769703 w 3188991"/>
              <a:gd name="connsiteY6" fmla="*/ 2675452 h 2687647"/>
              <a:gd name="connsiteX7" fmla="*/ 3188991 w 3188991"/>
              <a:gd name="connsiteY7" fmla="*/ 2681787 h 2687647"/>
              <a:gd name="connsiteX0" fmla="*/ 0 w 3064097"/>
              <a:gd name="connsiteY0" fmla="*/ 0 h 2687647"/>
              <a:gd name="connsiteX1" fmla="*/ 980661 w 3064097"/>
              <a:gd name="connsiteY1" fmla="*/ 1007165 h 2687647"/>
              <a:gd name="connsiteX2" fmla="*/ 2014330 w 3064097"/>
              <a:gd name="connsiteY2" fmla="*/ 1011756 h 2687647"/>
              <a:gd name="connsiteX3" fmla="*/ 2478156 w 3064097"/>
              <a:gd name="connsiteY3" fmla="*/ 1007165 h 2687647"/>
              <a:gd name="connsiteX4" fmla="*/ 2054087 w 3064097"/>
              <a:gd name="connsiteY4" fmla="*/ 1709530 h 2687647"/>
              <a:gd name="connsiteX5" fmla="*/ 2753026 w 3064097"/>
              <a:gd name="connsiteY5" fmla="*/ 2050143 h 2687647"/>
              <a:gd name="connsiteX6" fmla="*/ 2769703 w 3064097"/>
              <a:gd name="connsiteY6" fmla="*/ 2675452 h 2687647"/>
              <a:gd name="connsiteX7" fmla="*/ 3064097 w 3064097"/>
              <a:gd name="connsiteY7" fmla="*/ 2681787 h 2687647"/>
              <a:gd name="connsiteX0" fmla="*/ 0 w 3064097"/>
              <a:gd name="connsiteY0" fmla="*/ 0 h 2683755"/>
              <a:gd name="connsiteX1" fmla="*/ 980661 w 3064097"/>
              <a:gd name="connsiteY1" fmla="*/ 1007165 h 2683755"/>
              <a:gd name="connsiteX2" fmla="*/ 2014330 w 3064097"/>
              <a:gd name="connsiteY2" fmla="*/ 1011756 h 2683755"/>
              <a:gd name="connsiteX3" fmla="*/ 2478156 w 3064097"/>
              <a:gd name="connsiteY3" fmla="*/ 1007165 h 2683755"/>
              <a:gd name="connsiteX4" fmla="*/ 2054087 w 3064097"/>
              <a:gd name="connsiteY4" fmla="*/ 1709530 h 2683755"/>
              <a:gd name="connsiteX5" fmla="*/ 2753026 w 3064097"/>
              <a:gd name="connsiteY5" fmla="*/ 2050143 h 2683755"/>
              <a:gd name="connsiteX6" fmla="*/ 2769703 w 3064097"/>
              <a:gd name="connsiteY6" fmla="*/ 2675452 h 2683755"/>
              <a:gd name="connsiteX7" fmla="*/ 3064097 w 3064097"/>
              <a:gd name="connsiteY7" fmla="*/ 2681787 h 2683755"/>
              <a:gd name="connsiteX0" fmla="*/ 0 w 3064097"/>
              <a:gd name="connsiteY0" fmla="*/ 0 h 2683755"/>
              <a:gd name="connsiteX1" fmla="*/ 980661 w 3064097"/>
              <a:gd name="connsiteY1" fmla="*/ 1007165 h 2683755"/>
              <a:gd name="connsiteX2" fmla="*/ 2014330 w 3064097"/>
              <a:gd name="connsiteY2" fmla="*/ 1011756 h 2683755"/>
              <a:gd name="connsiteX3" fmla="*/ 2478156 w 3064097"/>
              <a:gd name="connsiteY3" fmla="*/ 1007165 h 2683755"/>
              <a:gd name="connsiteX4" fmla="*/ 2054087 w 3064097"/>
              <a:gd name="connsiteY4" fmla="*/ 1709530 h 2683755"/>
              <a:gd name="connsiteX5" fmla="*/ 2753026 w 3064097"/>
              <a:gd name="connsiteY5" fmla="*/ 2050143 h 2683755"/>
              <a:gd name="connsiteX6" fmla="*/ 2769703 w 3064097"/>
              <a:gd name="connsiteY6" fmla="*/ 2675452 h 2683755"/>
              <a:gd name="connsiteX7" fmla="*/ 3064097 w 3064097"/>
              <a:gd name="connsiteY7" fmla="*/ 2681787 h 268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64097" h="2683755">
                <a:moveTo>
                  <a:pt x="0" y="0"/>
                </a:moveTo>
                <a:lnTo>
                  <a:pt x="980661" y="1007165"/>
                </a:lnTo>
                <a:lnTo>
                  <a:pt x="2014330" y="1011756"/>
                </a:lnTo>
                <a:lnTo>
                  <a:pt x="2478156" y="1007165"/>
                </a:lnTo>
                <a:lnTo>
                  <a:pt x="2054087" y="1709530"/>
                </a:lnTo>
                <a:lnTo>
                  <a:pt x="2753026" y="2050143"/>
                </a:lnTo>
                <a:lnTo>
                  <a:pt x="2769703" y="2675452"/>
                </a:lnTo>
                <a:cubicBezTo>
                  <a:pt x="2903519" y="2686485"/>
                  <a:pt x="2930284" y="2684136"/>
                  <a:pt x="3064097" y="2681787"/>
                </a:cubicBezTo>
              </a:path>
            </a:pathLst>
          </a:custGeom>
          <a:noFill/>
          <a:ln w="31750">
            <a:solidFill>
              <a:srgbClr val="C00000"/>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B7C8E70B-CD71-5344-8A10-A97CD4A21DD6}"/>
              </a:ext>
            </a:extLst>
          </p:cNvPr>
          <p:cNvGrpSpPr/>
          <p:nvPr/>
        </p:nvGrpSpPr>
        <p:grpSpPr>
          <a:xfrm>
            <a:off x="6543892" y="2922262"/>
            <a:ext cx="3175" cy="379738"/>
            <a:chOff x="6543892" y="2922262"/>
            <a:chExt cx="3175" cy="379738"/>
          </a:xfrm>
        </p:grpSpPr>
        <p:cxnSp>
          <p:nvCxnSpPr>
            <p:cNvPr id="4" name="Straight Arrow Connector 3">
              <a:extLst>
                <a:ext uri="{FF2B5EF4-FFF2-40B4-BE49-F238E27FC236}">
                  <a16:creationId xmlns:a16="http://schemas.microsoft.com/office/drawing/2014/main" id="{6BDA0B02-D308-914F-B9AF-9B30A608DC39}"/>
                </a:ext>
              </a:extLst>
            </p:cNvPr>
            <p:cNvCxnSpPr>
              <a:cxnSpLocks/>
            </p:cNvCxnSpPr>
            <p:nvPr/>
          </p:nvCxnSpPr>
          <p:spPr>
            <a:xfrm flipV="1">
              <a:off x="6543892" y="2922262"/>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9" name="Straight Arrow Connector 538">
              <a:extLst>
                <a:ext uri="{FF2B5EF4-FFF2-40B4-BE49-F238E27FC236}">
                  <a16:creationId xmlns:a16="http://schemas.microsoft.com/office/drawing/2014/main" id="{57B8E898-44FB-B841-AE65-AE09A8A0CFEB}"/>
                </a:ext>
              </a:extLst>
            </p:cNvPr>
            <p:cNvCxnSpPr>
              <a:cxnSpLocks/>
            </p:cNvCxnSpPr>
            <p:nvPr/>
          </p:nvCxnSpPr>
          <p:spPr>
            <a:xfrm>
              <a:off x="6547067" y="3154037"/>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1" name="Group 540">
            <a:extLst>
              <a:ext uri="{FF2B5EF4-FFF2-40B4-BE49-F238E27FC236}">
                <a16:creationId xmlns:a16="http://schemas.microsoft.com/office/drawing/2014/main" id="{B56D1341-8122-3F4B-B605-EEF86D2EC3FE}"/>
              </a:ext>
            </a:extLst>
          </p:cNvPr>
          <p:cNvGrpSpPr/>
          <p:nvPr/>
        </p:nvGrpSpPr>
        <p:grpSpPr>
          <a:xfrm>
            <a:off x="11233367" y="5608312"/>
            <a:ext cx="3175" cy="379738"/>
            <a:chOff x="6543892" y="2922262"/>
            <a:chExt cx="3175" cy="379738"/>
          </a:xfrm>
        </p:grpSpPr>
        <p:cxnSp>
          <p:nvCxnSpPr>
            <p:cNvPr id="542" name="Straight Arrow Connector 541">
              <a:extLst>
                <a:ext uri="{FF2B5EF4-FFF2-40B4-BE49-F238E27FC236}">
                  <a16:creationId xmlns:a16="http://schemas.microsoft.com/office/drawing/2014/main" id="{8548ACDB-2213-B74B-9620-96BE011EBED2}"/>
                </a:ext>
              </a:extLst>
            </p:cNvPr>
            <p:cNvCxnSpPr>
              <a:cxnSpLocks/>
            </p:cNvCxnSpPr>
            <p:nvPr/>
          </p:nvCxnSpPr>
          <p:spPr>
            <a:xfrm flipV="1">
              <a:off x="6543892" y="2922262"/>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43" name="Straight Arrow Connector 542">
              <a:extLst>
                <a:ext uri="{FF2B5EF4-FFF2-40B4-BE49-F238E27FC236}">
                  <a16:creationId xmlns:a16="http://schemas.microsoft.com/office/drawing/2014/main" id="{B997A270-0B54-B346-940E-141C5BCBA349}"/>
                </a:ext>
              </a:extLst>
            </p:cNvPr>
            <p:cNvCxnSpPr>
              <a:cxnSpLocks/>
            </p:cNvCxnSpPr>
            <p:nvPr/>
          </p:nvCxnSpPr>
          <p:spPr>
            <a:xfrm>
              <a:off x="6547067" y="3154037"/>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544" name="Slide Number Placeholder 4">
            <a:extLst>
              <a:ext uri="{FF2B5EF4-FFF2-40B4-BE49-F238E27FC236}">
                <a16:creationId xmlns:a16="http://schemas.microsoft.com/office/drawing/2014/main" id="{78A6B799-8B01-D64E-9924-2C0FA4115D58}"/>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a:t>
            </a:fld>
            <a:endParaRPr lang="en-US" dirty="0"/>
          </a:p>
        </p:txBody>
      </p:sp>
    </p:spTree>
    <p:extLst>
      <p:ext uri="{BB962C8B-B14F-4D97-AF65-F5344CB8AC3E}">
        <p14:creationId xmlns:p14="http://schemas.microsoft.com/office/powerpoint/2010/main" val="277286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22" presetClass="entr" presetSubtype="2" fill="hold" nodeType="withEffect">
                                  <p:stCondLst>
                                    <p:cond delay="0"/>
                                  </p:stCondLst>
                                  <p:childTnLst>
                                    <p:set>
                                      <p:cBhvr>
                                        <p:cTn id="9" dur="1" fill="hold">
                                          <p:stCondLst>
                                            <p:cond delay="0"/>
                                          </p:stCondLst>
                                        </p:cTn>
                                        <p:tgtEl>
                                          <p:spTgt spid="474"/>
                                        </p:tgtEl>
                                        <p:attrNameLst>
                                          <p:attrName>style.visibility</p:attrName>
                                        </p:attrNameLst>
                                      </p:cBhvr>
                                      <p:to>
                                        <p:strVal val="visible"/>
                                      </p:to>
                                    </p:set>
                                    <p:animEffect transition="in" filter="wipe(right)">
                                      <p:cBhvr>
                                        <p:cTn id="10" dur="500"/>
                                        <p:tgtEl>
                                          <p:spTgt spid="474"/>
                                        </p:tgtEl>
                                      </p:cBhvr>
                                    </p:animEffect>
                                  </p:childTnLst>
                                </p:cTn>
                              </p:par>
                              <p:par>
                                <p:cTn id="11" presetID="22" presetClass="entr" presetSubtype="8" fill="hold" nodeType="withEffect">
                                  <p:stCondLst>
                                    <p:cond delay="0"/>
                                  </p:stCondLst>
                                  <p:childTnLst>
                                    <p:set>
                                      <p:cBhvr>
                                        <p:cTn id="12" dur="1" fill="hold">
                                          <p:stCondLst>
                                            <p:cond delay="0"/>
                                          </p:stCondLst>
                                        </p:cTn>
                                        <p:tgtEl>
                                          <p:spTgt spid="464"/>
                                        </p:tgtEl>
                                        <p:attrNameLst>
                                          <p:attrName>style.visibility</p:attrName>
                                        </p:attrNameLst>
                                      </p:cBhvr>
                                      <p:to>
                                        <p:strVal val="visible"/>
                                      </p:to>
                                    </p:set>
                                    <p:animEffect transition="in" filter="wipe(left)">
                                      <p:cBhvr>
                                        <p:cTn id="13" dur="500"/>
                                        <p:tgtEl>
                                          <p:spTgt spid="464"/>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dissolve">
                                      <p:cBhvr>
                                        <p:cTn id="16" dur="500"/>
                                        <p:tgtEl>
                                          <p:spTgt spid="6">
                                            <p:txEl>
                                              <p:pRg st="1" end="1"/>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dissolve">
                                      <p:cBhvr>
                                        <p:cTn id="19" dur="500"/>
                                        <p:tgtEl>
                                          <p:spTgt spid="6">
                                            <p:txEl>
                                              <p:pRg st="2" end="2"/>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nodeType="withEffect">
                                  <p:stCondLst>
                                    <p:cond delay="0"/>
                                  </p:stCondLst>
                                  <p:childTnLst>
                                    <p:set>
                                      <p:cBhvr>
                                        <p:cTn id="24" dur="1" fill="hold">
                                          <p:stCondLst>
                                            <p:cond delay="0"/>
                                          </p:stCondLst>
                                        </p:cTn>
                                        <p:tgtEl>
                                          <p:spTgt spid="541"/>
                                        </p:tgtEl>
                                        <p:attrNameLst>
                                          <p:attrName>style.visibility</p:attrName>
                                        </p:attrNameLst>
                                      </p:cBhvr>
                                      <p:to>
                                        <p:strVal val="visible"/>
                                      </p:to>
                                    </p:set>
                                    <p:animEffect transition="in" filter="dissolve">
                                      <p:cBhvr>
                                        <p:cTn id="25" dur="500"/>
                                        <p:tgtEl>
                                          <p:spTgt spid="54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dissolve">
                                      <p:cBhvr>
                                        <p:cTn id="30" dur="500"/>
                                        <p:tgtEl>
                                          <p:spTgt spid="6">
                                            <p:txEl>
                                              <p:pRg st="3" end="3"/>
                                            </p:txEl>
                                          </p:spTgt>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473"/>
                                        </p:tgtEl>
                                        <p:attrNameLst>
                                          <p:attrName>style.visibility</p:attrName>
                                        </p:attrNameLst>
                                      </p:cBhvr>
                                      <p:to>
                                        <p:strVal val="visible"/>
                                      </p:to>
                                    </p:set>
                                    <p:animEffect transition="in" filter="dissolve">
                                      <p:cBhvr>
                                        <p:cTn id="34" dur="1000"/>
                                        <p:tgtEl>
                                          <p:spTgt spid="47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dissolve">
                                      <p:cBhvr>
                                        <p:cTn id="39" dur="500"/>
                                        <p:tgtEl>
                                          <p:spTgt spid="6">
                                            <p:txEl>
                                              <p:pRg st="4" end="4"/>
                                            </p:txEl>
                                          </p:spTgt>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457"/>
                                        </p:tgtEl>
                                        <p:attrNameLst>
                                          <p:attrName>style.visibility</p:attrName>
                                        </p:attrNameLst>
                                      </p:cBhvr>
                                      <p:to>
                                        <p:strVal val="visible"/>
                                      </p:to>
                                    </p:set>
                                    <p:animEffect transition="in" filter="dissolve">
                                      <p:cBhvr>
                                        <p:cTn id="43" dur="1000"/>
                                        <p:tgtEl>
                                          <p:spTgt spid="457"/>
                                        </p:tgtEl>
                                      </p:cBhvr>
                                    </p:animEffect>
                                  </p:childTnLst>
                                </p:cTn>
                              </p:par>
                              <p:par>
                                <p:cTn id="44" presetID="9" presetClass="entr" presetSubtype="0" fill="hold" nodeType="with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dissolve">
                                      <p:cBhvr>
                                        <p:cTn id="46" dur="500"/>
                                        <p:tgtEl>
                                          <p:spTgt spid="6">
                                            <p:txEl>
                                              <p:pRg st="5" end="5"/>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dissolve">
                                      <p:cBhvr>
                                        <p:cTn id="4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230147"/>
            <a:ext cx="11749087" cy="1143000"/>
          </a:xfrm>
        </p:spPr>
        <p:txBody>
          <a:bodyPr>
            <a:normAutofit/>
          </a:bodyPr>
          <a:lstStyle/>
          <a:p>
            <a:r>
              <a:rPr lang="en-US" dirty="0">
                <a:solidFill>
                  <a:srgbClr val="000090"/>
                </a:solidFill>
              </a:rPr>
              <a:t>ISP: telecommunications or information service?</a:t>
            </a:r>
          </a:p>
        </p:txBody>
      </p:sp>
      <p:sp>
        <p:nvSpPr>
          <p:cNvPr id="3" name="Content Placeholder 2"/>
          <p:cNvSpPr>
            <a:spLocks noGrp="1"/>
          </p:cNvSpPr>
          <p:nvPr>
            <p:ph idx="1"/>
          </p:nvPr>
        </p:nvSpPr>
        <p:spPr>
          <a:xfrm>
            <a:off x="390805" y="3052761"/>
            <a:ext cx="11015663" cy="3469063"/>
          </a:xfrm>
        </p:spPr>
        <p:txBody>
          <a:bodyPr>
            <a:normAutofit/>
          </a:bodyPr>
          <a:lstStyle/>
          <a:p>
            <a:pPr marL="0" indent="0">
              <a:buNone/>
            </a:pPr>
            <a:r>
              <a:rPr lang="en-US" sz="3200" dirty="0"/>
              <a:t>US Telecommunication Act of 1934 and 1996: </a:t>
            </a:r>
          </a:p>
          <a:p>
            <a:pPr lvl="1"/>
            <a:r>
              <a:rPr lang="en-US" sz="2800" i="1" dirty="0">
                <a:solidFill>
                  <a:srgbClr val="C00000"/>
                </a:solidFill>
              </a:rPr>
              <a:t>Title II: </a:t>
            </a:r>
            <a:r>
              <a:rPr lang="en-US" sz="2800" dirty="0"/>
              <a:t>imposes “common carrier duties” on </a:t>
            </a:r>
            <a:r>
              <a:rPr lang="en-US" sz="2800" i="1" dirty="0">
                <a:solidFill>
                  <a:srgbClr val="C00000"/>
                </a:solidFill>
              </a:rPr>
              <a:t>telecommunications services</a:t>
            </a:r>
            <a:r>
              <a:rPr lang="en-US" sz="2800" dirty="0">
                <a:solidFill>
                  <a:srgbClr val="C00000"/>
                </a:solidFill>
              </a:rPr>
              <a:t>:</a:t>
            </a:r>
            <a:r>
              <a:rPr lang="en-US" sz="2800" dirty="0"/>
              <a:t> reasonable rates, non-discrimination and </a:t>
            </a:r>
            <a:r>
              <a:rPr lang="en-US" sz="2800" i="1" dirty="0"/>
              <a:t>requires</a:t>
            </a:r>
            <a:r>
              <a:rPr lang="en-US" sz="2800" dirty="0"/>
              <a:t> </a:t>
            </a:r>
            <a:r>
              <a:rPr lang="en-US" sz="2800" i="1" dirty="0"/>
              <a:t>regulation</a:t>
            </a:r>
            <a:endParaRPr lang="en-US" sz="2800" dirty="0"/>
          </a:p>
          <a:p>
            <a:pPr lvl="1"/>
            <a:r>
              <a:rPr lang="en-US" sz="2800" i="1" dirty="0">
                <a:solidFill>
                  <a:srgbClr val="C00000"/>
                </a:solidFill>
              </a:rPr>
              <a:t>Title I: </a:t>
            </a:r>
            <a:r>
              <a:rPr lang="en-US" sz="2800" dirty="0"/>
              <a:t>applies to </a:t>
            </a:r>
            <a:r>
              <a:rPr lang="en-US" sz="2800" i="1" dirty="0">
                <a:solidFill>
                  <a:srgbClr val="C00000"/>
                </a:solidFill>
              </a:rPr>
              <a:t>information services: </a:t>
            </a:r>
          </a:p>
          <a:p>
            <a:pPr lvl="2"/>
            <a:r>
              <a:rPr lang="en-US" sz="2800" dirty="0"/>
              <a:t>no common carrier duties (</a:t>
            </a:r>
            <a:r>
              <a:rPr lang="en-US" sz="2800" i="1" dirty="0"/>
              <a:t>not regulated</a:t>
            </a:r>
            <a:r>
              <a:rPr lang="en-US" sz="2800" dirty="0"/>
              <a:t>)</a:t>
            </a:r>
          </a:p>
          <a:p>
            <a:pPr lvl="2"/>
            <a:r>
              <a:rPr lang="en-US" sz="2800" dirty="0"/>
              <a:t>but grants FCC authority  “… as may be necessary in the execution of its functions”</a:t>
            </a:r>
            <a:r>
              <a:rPr lang="en-US" sz="500" dirty="0"/>
              <a:t>4</a:t>
            </a:r>
          </a:p>
        </p:txBody>
      </p:sp>
      <p:sp>
        <p:nvSpPr>
          <p:cNvPr id="6" name="TextBox 5">
            <a:extLst>
              <a:ext uri="{FF2B5EF4-FFF2-40B4-BE49-F238E27FC236}">
                <a16:creationId xmlns:a16="http://schemas.microsoft.com/office/drawing/2014/main" id="{CE155C79-2C98-224B-ABAB-4A0A77BD5DA8}"/>
              </a:ext>
            </a:extLst>
          </p:cNvPr>
          <p:cNvSpPr txBox="1"/>
          <p:nvPr/>
        </p:nvSpPr>
        <p:spPr>
          <a:xfrm>
            <a:off x="524437" y="1358153"/>
            <a:ext cx="10542493" cy="1409617"/>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Is an ISP a “telecommunications service” or an “information service” provider?</a:t>
            </a:r>
          </a:p>
          <a:p>
            <a:pPr marL="520700" marR="0" lvl="0" indent="-280988"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 answer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really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matters from a regulatory standpoint!</a:t>
            </a:r>
          </a:p>
        </p:txBody>
      </p:sp>
      <p:sp>
        <p:nvSpPr>
          <p:cNvPr id="5" name="Slide Number Placeholder 4">
            <a:extLst>
              <a:ext uri="{FF2B5EF4-FFF2-40B4-BE49-F238E27FC236}">
                <a16:creationId xmlns:a16="http://schemas.microsoft.com/office/drawing/2014/main" id="{7BE39E3B-631A-AE43-A35B-E97AD11430E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40</a:t>
            </a:fld>
            <a:endParaRPr lang="en-US" dirty="0"/>
          </a:p>
        </p:txBody>
      </p:sp>
    </p:spTree>
    <p:extLst>
      <p:ext uri="{BB962C8B-B14F-4D97-AF65-F5344CB8AC3E}">
        <p14:creationId xmlns:p14="http://schemas.microsoft.com/office/powerpoint/2010/main" val="401494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197353"/>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What</a:t>
            </a:r>
            <a:r>
              <a:rPr lang="en-US" altLang="ja-JP" sz="3200" dirty="0">
                <a:solidFill>
                  <a:schemeClr val="bg1">
                    <a:lumMod val="75000"/>
                  </a:schemeClr>
                </a:solidFill>
                <a:ea typeface="ＭＳ Ｐゴシック" panose="020B0600070205080204" pitchFamily="34" charset="-128"/>
                <a:cs typeface="Arial" panose="020B0604020202020204" pitchFamily="34" charset="0"/>
              </a:rPr>
              <a:t>’s inside a router</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input ports, switching, output ports</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datagram format</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addressing</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network address translation</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3550" lvl="1" indent="0">
              <a:buNone/>
            </a:pPr>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41</a:t>
            </a:fld>
            <a:endParaRPr lang="en-US" dirty="0"/>
          </a:p>
        </p:txBody>
      </p:sp>
    </p:spTree>
    <p:extLst>
      <p:ext uri="{BB962C8B-B14F-4D97-AF65-F5344CB8AC3E}">
        <p14:creationId xmlns:p14="http://schemas.microsoft.com/office/powerpoint/2010/main" val="4948252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ea typeface="ＭＳ Ｐゴシック" panose="020B0600070205080204" pitchFamily="34" charset="-128"/>
              </a:rPr>
              <a:t>Network Layer: Internet</a:t>
            </a:r>
            <a:endParaRPr lang="en-US" dirty="0"/>
          </a:p>
        </p:txBody>
      </p:sp>
      <p:sp>
        <p:nvSpPr>
          <p:cNvPr id="42" name="Rectangle 3">
            <a:extLst>
              <a:ext uri="{FF2B5EF4-FFF2-40B4-BE49-F238E27FC236}">
                <a16:creationId xmlns:a16="http://schemas.microsoft.com/office/drawing/2014/main" id="{54249E09-2CB1-514A-AC5F-40ADE00A2799}"/>
              </a:ext>
            </a:extLst>
          </p:cNvPr>
          <p:cNvSpPr>
            <a:spLocks noChangeArrowheads="1"/>
          </p:cNvSpPr>
          <p:nvPr/>
        </p:nvSpPr>
        <p:spPr bwMode="auto">
          <a:xfrm>
            <a:off x="3137317" y="2215552"/>
            <a:ext cx="7370788" cy="4076700"/>
          </a:xfrm>
          <a:prstGeom prst="rect">
            <a:avLst/>
          </a:prstGeom>
          <a:solidFill>
            <a:srgbClr val="FFFFFF"/>
          </a:solidFill>
          <a:ln w="19050">
            <a:solidFill>
              <a:srgbClr val="000000"/>
            </a:solidFill>
            <a:miter lim="800000"/>
            <a:headEnd/>
            <a:tailEnd/>
          </a:ln>
          <a:effectLst>
            <a:outerShdw blurRad="1651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3" name="Rectangle 16">
            <a:extLst>
              <a:ext uri="{FF2B5EF4-FFF2-40B4-BE49-F238E27FC236}">
                <a16:creationId xmlns:a16="http://schemas.microsoft.com/office/drawing/2014/main" id="{B180F0D6-1F8C-804C-9B7D-8CC6486CAF5D}"/>
              </a:ext>
            </a:extLst>
          </p:cNvPr>
          <p:cNvSpPr txBox="1">
            <a:spLocks noChangeArrowheads="1"/>
          </p:cNvSpPr>
          <p:nvPr/>
        </p:nvSpPr>
        <p:spPr bwMode="auto">
          <a:xfrm>
            <a:off x="888584" y="1413891"/>
            <a:ext cx="75342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3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router network layer functions:</a:t>
            </a:r>
          </a:p>
        </p:txBody>
      </p:sp>
      <p:sp>
        <p:nvSpPr>
          <p:cNvPr id="54" name="Line 17">
            <a:extLst>
              <a:ext uri="{FF2B5EF4-FFF2-40B4-BE49-F238E27FC236}">
                <a16:creationId xmlns:a16="http://schemas.microsoft.com/office/drawing/2014/main" id="{C662B522-B91B-764B-B1C6-707D227F7B4D}"/>
              </a:ext>
            </a:extLst>
          </p:cNvPr>
          <p:cNvSpPr>
            <a:spLocks noChangeShapeType="1"/>
          </p:cNvSpPr>
          <p:nvPr/>
        </p:nvSpPr>
        <p:spPr bwMode="auto">
          <a:xfrm flipV="1">
            <a:off x="3127792" y="5768661"/>
            <a:ext cx="7395303" cy="108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5" name="Line 18">
            <a:extLst>
              <a:ext uri="{FF2B5EF4-FFF2-40B4-BE49-F238E27FC236}">
                <a16:creationId xmlns:a16="http://schemas.microsoft.com/office/drawing/2014/main" id="{FF84D1AE-B7A3-194D-8C60-F60894071514}"/>
              </a:ext>
            </a:extLst>
          </p:cNvPr>
          <p:cNvSpPr>
            <a:spLocks noChangeShapeType="1"/>
          </p:cNvSpPr>
          <p:nvPr/>
        </p:nvSpPr>
        <p:spPr bwMode="auto">
          <a:xfrm flipV="1">
            <a:off x="3156367" y="5244860"/>
            <a:ext cx="7366728" cy="107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60" name="Group 24">
            <a:extLst>
              <a:ext uri="{FF2B5EF4-FFF2-40B4-BE49-F238E27FC236}">
                <a16:creationId xmlns:a16="http://schemas.microsoft.com/office/drawing/2014/main" id="{5EB605D2-4BE6-F84E-ADE0-AB4D2A7BF140}"/>
              </a:ext>
            </a:extLst>
          </p:cNvPr>
          <p:cNvGrpSpPr>
            <a:grpSpLocks/>
          </p:cNvGrpSpPr>
          <p:nvPr/>
        </p:nvGrpSpPr>
        <p:grpSpPr bwMode="auto">
          <a:xfrm>
            <a:off x="7184669" y="2927915"/>
            <a:ext cx="3136903" cy="1276350"/>
            <a:chOff x="102" y="1294"/>
            <a:chExt cx="1976" cy="804"/>
          </a:xfrm>
        </p:grpSpPr>
        <p:sp>
          <p:nvSpPr>
            <p:cNvPr id="62" name="Rectangle 26">
              <a:extLst>
                <a:ext uri="{FF2B5EF4-FFF2-40B4-BE49-F238E27FC236}">
                  <a16:creationId xmlns:a16="http://schemas.microsoft.com/office/drawing/2014/main" id="{2EDD264A-A709-3A4C-A00D-67F984963850}"/>
                </a:ext>
              </a:extLst>
            </p:cNvPr>
            <p:cNvSpPr>
              <a:spLocks noChangeArrowheads="1"/>
            </p:cNvSpPr>
            <p:nvPr/>
          </p:nvSpPr>
          <p:spPr bwMode="auto">
            <a:xfrm>
              <a:off x="102" y="1314"/>
              <a:ext cx="1976" cy="784"/>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3" name="Text Box 27">
              <a:extLst>
                <a:ext uri="{FF2B5EF4-FFF2-40B4-BE49-F238E27FC236}">
                  <a16:creationId xmlns:a16="http://schemas.microsoft.com/office/drawing/2014/main" id="{0296BAAF-C3F3-6D4C-8BEA-A71228A41980}"/>
                </a:ext>
              </a:extLst>
            </p:cNvPr>
            <p:cNvSpPr txBox="1">
              <a:spLocks noChangeArrowheads="1"/>
            </p:cNvSpPr>
            <p:nvPr/>
          </p:nvSpPr>
          <p:spPr bwMode="auto">
            <a:xfrm>
              <a:off x="131" y="1294"/>
              <a:ext cx="191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IP protocol</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95000"/>
                </a:lnSpc>
                <a:spcBef>
                  <a:spcPct val="0"/>
                </a:spcBef>
                <a:spcAft>
                  <a:spcPct val="0"/>
                </a:spcAft>
                <a:buClr>
                  <a:srgbClr val="0000A3"/>
                </a:buClr>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datagram format</a:t>
              </a:r>
            </a:p>
            <a:p>
              <a:pPr marL="0" marR="0" lvl="0" indent="0" algn="l" defTabSz="914400" rtl="0" eaLnBrk="0" fontAlgn="base" latinLnBrk="0" hangingPunct="0">
                <a:lnSpc>
                  <a:spcPct val="95000"/>
                </a:lnSpc>
                <a:spcBef>
                  <a:spcPct val="0"/>
                </a:spcBef>
                <a:spcAft>
                  <a:spcPct val="0"/>
                </a:spcAft>
                <a:buClr>
                  <a:srgbClr val="0000A3"/>
                </a:buClr>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addressing</a:t>
              </a:r>
            </a:p>
            <a:p>
              <a:pPr marL="0" marR="0" lvl="0" indent="0" algn="l" defTabSz="914400" rtl="0" eaLnBrk="0" fontAlgn="base" latinLnBrk="0" hangingPunct="0">
                <a:lnSpc>
                  <a:spcPct val="95000"/>
                </a:lnSpc>
                <a:spcBef>
                  <a:spcPct val="0"/>
                </a:spcBef>
                <a:spcAft>
                  <a:spcPct val="0"/>
                </a:spcAft>
                <a:buClr>
                  <a:srgbClr val="0000A3"/>
                </a:buClr>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packet handling conventions</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65" name="Rectangle 30">
            <a:extLst>
              <a:ext uri="{FF2B5EF4-FFF2-40B4-BE49-F238E27FC236}">
                <a16:creationId xmlns:a16="http://schemas.microsoft.com/office/drawing/2014/main" id="{D53E8097-7EF9-9F40-A258-C7BAC9FB04F8}"/>
              </a:ext>
            </a:extLst>
          </p:cNvPr>
          <p:cNvSpPr>
            <a:spLocks noChangeArrowheads="1"/>
          </p:cNvSpPr>
          <p:nvPr/>
        </p:nvSpPr>
        <p:spPr bwMode="auto">
          <a:xfrm>
            <a:off x="7723368" y="4279825"/>
            <a:ext cx="2376099" cy="885011"/>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6" name="Text Box 31">
            <a:extLst>
              <a:ext uri="{FF2B5EF4-FFF2-40B4-BE49-F238E27FC236}">
                <a16:creationId xmlns:a16="http://schemas.microsoft.com/office/drawing/2014/main" id="{CA5FE275-A1EE-6149-A25B-AB47FE13C914}"/>
              </a:ext>
            </a:extLst>
          </p:cNvPr>
          <p:cNvSpPr txBox="1">
            <a:spLocks noChangeArrowheads="1"/>
          </p:cNvSpPr>
          <p:nvPr/>
        </p:nvSpPr>
        <p:spPr bwMode="auto">
          <a:xfrm>
            <a:off x="7779352" y="4233489"/>
            <a:ext cx="2455380"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altLang="en-US" sz="24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ICMP protocol</a:t>
            </a:r>
          </a:p>
          <a:p>
            <a:pPr marL="0" marR="0" lvl="0" indent="0" algn="l" defTabSz="914400" rtl="0" eaLnBrk="0" fontAlgn="base" latinLnBrk="0" hangingPunct="0">
              <a:lnSpc>
                <a:spcPct val="95000"/>
              </a:lnSpc>
              <a:spcBef>
                <a:spcPct val="0"/>
              </a:spcBef>
              <a:spcAft>
                <a:spcPct val="0"/>
              </a:spcAft>
              <a:buClrTx/>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error reporting</a:t>
            </a:r>
          </a:p>
          <a:p>
            <a:pPr marL="0" marR="0" lvl="0" indent="0" algn="l" defTabSz="914400" rtl="0" eaLnBrk="0" fontAlgn="base" latinLnBrk="0" hangingPunct="0">
              <a:lnSpc>
                <a:spcPct val="95000"/>
              </a:lnSpc>
              <a:spcBef>
                <a:spcPct val="0"/>
              </a:spcBef>
              <a:spcAft>
                <a:spcPct val="0"/>
              </a:spcAft>
              <a:buClrTx/>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router “</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signaling”</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7" name="Line 32">
            <a:extLst>
              <a:ext uri="{FF2B5EF4-FFF2-40B4-BE49-F238E27FC236}">
                <a16:creationId xmlns:a16="http://schemas.microsoft.com/office/drawing/2014/main" id="{83D8B023-CCE3-A545-A900-2FBC5363CBA5}"/>
              </a:ext>
            </a:extLst>
          </p:cNvPr>
          <p:cNvSpPr>
            <a:spLocks noChangeShapeType="1"/>
          </p:cNvSpPr>
          <p:nvPr/>
        </p:nvSpPr>
        <p:spPr bwMode="auto">
          <a:xfrm flipV="1">
            <a:off x="3156367" y="2825510"/>
            <a:ext cx="7366728" cy="107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8" name="Text Box 33">
            <a:extLst>
              <a:ext uri="{FF2B5EF4-FFF2-40B4-BE49-F238E27FC236}">
                <a16:creationId xmlns:a16="http://schemas.microsoft.com/office/drawing/2014/main" id="{0FCECF46-65B8-9744-948E-304AC0DAC27D}"/>
              </a:ext>
            </a:extLst>
          </p:cNvPr>
          <p:cNvSpPr txBox="1">
            <a:spLocks noChangeArrowheads="1"/>
          </p:cNvSpPr>
          <p:nvPr/>
        </p:nvSpPr>
        <p:spPr bwMode="auto">
          <a:xfrm>
            <a:off x="5347325" y="2318922"/>
            <a:ext cx="28376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808080"/>
                </a:solidFill>
                <a:effectLst/>
                <a:uLnTx/>
                <a:uFillTx/>
                <a:latin typeface="Calibri" panose="020F0502020204030204"/>
                <a:ea typeface="ＭＳ Ｐゴシック" panose="020B0600070205080204" pitchFamily="34" charset="-128"/>
                <a:cs typeface="+mn-cs"/>
              </a:rPr>
              <a:t>transport layer: TCP, UDP</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9" name="Text Box 34">
            <a:extLst>
              <a:ext uri="{FF2B5EF4-FFF2-40B4-BE49-F238E27FC236}">
                <a16:creationId xmlns:a16="http://schemas.microsoft.com/office/drawing/2014/main" id="{F0EDF1E8-9470-B34D-B8BA-67D4C38586E9}"/>
              </a:ext>
            </a:extLst>
          </p:cNvPr>
          <p:cNvSpPr txBox="1">
            <a:spLocks noChangeArrowheads="1"/>
          </p:cNvSpPr>
          <p:nvPr/>
        </p:nvSpPr>
        <p:spPr bwMode="auto">
          <a:xfrm>
            <a:off x="6161947" y="5335692"/>
            <a:ext cx="11288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808080"/>
                </a:solidFill>
                <a:effectLst/>
                <a:uLnTx/>
                <a:uFillTx/>
                <a:latin typeface="Calibri" panose="020F0502020204030204"/>
                <a:ea typeface="ＭＳ Ｐゴシック" panose="020B0600070205080204" pitchFamily="34" charset="-128"/>
                <a:cs typeface="+mn-cs"/>
              </a:rPr>
              <a:t>link layer</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70" name="Text Box 35">
            <a:extLst>
              <a:ext uri="{FF2B5EF4-FFF2-40B4-BE49-F238E27FC236}">
                <a16:creationId xmlns:a16="http://schemas.microsoft.com/office/drawing/2014/main" id="{DC66EFC2-D14F-D54B-94E4-C02AED9BE40C}"/>
              </a:ext>
            </a:extLst>
          </p:cNvPr>
          <p:cNvSpPr txBox="1">
            <a:spLocks noChangeArrowheads="1"/>
          </p:cNvSpPr>
          <p:nvPr/>
        </p:nvSpPr>
        <p:spPr bwMode="auto">
          <a:xfrm>
            <a:off x="6039527" y="5844577"/>
            <a:ext cx="15953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808080"/>
                </a:solidFill>
                <a:effectLst/>
                <a:uLnTx/>
                <a:uFillTx/>
                <a:latin typeface="Calibri" panose="020F0502020204030204"/>
                <a:ea typeface="ＭＳ Ｐゴシック" panose="020B0600070205080204" pitchFamily="34" charset="-128"/>
                <a:cs typeface="+mn-cs"/>
              </a:rPr>
              <a:t>physical layer</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71" name="Text Box 36">
            <a:extLst>
              <a:ext uri="{FF2B5EF4-FFF2-40B4-BE49-F238E27FC236}">
                <a16:creationId xmlns:a16="http://schemas.microsoft.com/office/drawing/2014/main" id="{443CA5C2-E267-9843-988A-10AA069D7A88}"/>
              </a:ext>
            </a:extLst>
          </p:cNvPr>
          <p:cNvSpPr txBox="1">
            <a:spLocks noChangeArrowheads="1"/>
          </p:cNvSpPr>
          <p:nvPr/>
        </p:nvSpPr>
        <p:spPr bwMode="auto">
          <a:xfrm>
            <a:off x="1664488" y="3618902"/>
            <a:ext cx="140615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network</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layer</a:t>
            </a:r>
            <a:endParaRPr kumimoji="0" lang="en-US" altLang="en-US" sz="20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72" name="Line 37">
            <a:extLst>
              <a:ext uri="{FF2B5EF4-FFF2-40B4-BE49-F238E27FC236}">
                <a16:creationId xmlns:a16="http://schemas.microsoft.com/office/drawing/2014/main" id="{3FA09A96-5FBE-6E4C-B57D-75ADA055202E}"/>
              </a:ext>
            </a:extLst>
          </p:cNvPr>
          <p:cNvSpPr>
            <a:spLocks noChangeShapeType="1"/>
          </p:cNvSpPr>
          <p:nvPr/>
        </p:nvSpPr>
        <p:spPr bwMode="auto">
          <a:xfrm flipV="1">
            <a:off x="2880142" y="2845789"/>
            <a:ext cx="0" cy="7429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73" name="Line 38">
            <a:extLst>
              <a:ext uri="{FF2B5EF4-FFF2-40B4-BE49-F238E27FC236}">
                <a16:creationId xmlns:a16="http://schemas.microsoft.com/office/drawing/2014/main" id="{F1A87A3C-ABBA-1445-B932-9F07DDB1DC8B}"/>
              </a:ext>
            </a:extLst>
          </p:cNvPr>
          <p:cNvSpPr>
            <a:spLocks noChangeShapeType="1"/>
          </p:cNvSpPr>
          <p:nvPr/>
        </p:nvSpPr>
        <p:spPr bwMode="auto">
          <a:xfrm>
            <a:off x="2894578" y="4512664"/>
            <a:ext cx="0" cy="7429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2" name="Group 1">
            <a:extLst>
              <a:ext uri="{FF2B5EF4-FFF2-40B4-BE49-F238E27FC236}">
                <a16:creationId xmlns:a16="http://schemas.microsoft.com/office/drawing/2014/main" id="{C8E5DB8E-5758-7A40-B6B5-7D4AF5690956}"/>
              </a:ext>
            </a:extLst>
          </p:cNvPr>
          <p:cNvGrpSpPr/>
          <p:nvPr/>
        </p:nvGrpSpPr>
        <p:grpSpPr>
          <a:xfrm>
            <a:off x="3407866" y="3093438"/>
            <a:ext cx="3656521" cy="1988228"/>
            <a:chOff x="3407866" y="3093438"/>
            <a:chExt cx="3656521" cy="1988228"/>
          </a:xfrm>
        </p:grpSpPr>
        <p:grpSp>
          <p:nvGrpSpPr>
            <p:cNvPr id="43" name="Group 6">
              <a:extLst>
                <a:ext uri="{FF2B5EF4-FFF2-40B4-BE49-F238E27FC236}">
                  <a16:creationId xmlns:a16="http://schemas.microsoft.com/office/drawing/2014/main" id="{871F3AA1-3276-FB48-99A0-4DB2EA4E1228}"/>
                </a:ext>
              </a:extLst>
            </p:cNvPr>
            <p:cNvGrpSpPr>
              <a:grpSpLocks/>
            </p:cNvGrpSpPr>
            <p:nvPr/>
          </p:nvGrpSpPr>
          <p:grpSpPr bwMode="auto">
            <a:xfrm>
              <a:off x="5731569" y="3657572"/>
              <a:ext cx="1332818" cy="1171575"/>
              <a:chOff x="3972" y="2910"/>
              <a:chExt cx="649" cy="738"/>
            </a:xfrm>
          </p:grpSpPr>
          <p:sp>
            <p:nvSpPr>
              <p:cNvPr id="45" name="Rectangle 8">
                <a:extLst>
                  <a:ext uri="{FF2B5EF4-FFF2-40B4-BE49-F238E27FC236}">
                    <a16:creationId xmlns:a16="http://schemas.microsoft.com/office/drawing/2014/main" id="{BA7260F4-B2A7-AF47-BF92-9B85CFE6FC13}"/>
                  </a:ext>
                </a:extLst>
              </p:cNvPr>
              <p:cNvSpPr>
                <a:spLocks noChangeArrowheads="1"/>
              </p:cNvSpPr>
              <p:nvPr/>
            </p:nvSpPr>
            <p:spPr bwMode="auto">
              <a:xfrm>
                <a:off x="3996" y="2910"/>
                <a:ext cx="582" cy="738"/>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6" name="Text Box 9">
                <a:extLst>
                  <a:ext uri="{FF2B5EF4-FFF2-40B4-BE49-F238E27FC236}">
                    <a16:creationId xmlns:a16="http://schemas.microsoft.com/office/drawing/2014/main" id="{C24F447E-295B-5343-A770-64A4288623FA}"/>
                  </a:ext>
                </a:extLst>
              </p:cNvPr>
              <p:cNvSpPr txBox="1">
                <a:spLocks noChangeArrowheads="1"/>
              </p:cNvSpPr>
              <p:nvPr/>
            </p:nvSpPr>
            <p:spPr bwMode="auto">
              <a:xfrm>
                <a:off x="3972" y="3071"/>
                <a:ext cx="64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table</a:t>
                </a:r>
              </a:p>
            </p:txBody>
          </p:sp>
          <p:sp>
            <p:nvSpPr>
              <p:cNvPr id="47" name="Line 10">
                <a:extLst>
                  <a:ext uri="{FF2B5EF4-FFF2-40B4-BE49-F238E27FC236}">
                    <a16:creationId xmlns:a16="http://schemas.microsoft.com/office/drawing/2014/main" id="{A1A6378B-7AD4-9543-A13E-9D075DF319CB}"/>
                  </a:ext>
                </a:extLst>
              </p:cNvPr>
              <p:cNvSpPr>
                <a:spLocks noChangeShapeType="1"/>
              </p:cNvSpPr>
              <p:nvPr/>
            </p:nvSpPr>
            <p:spPr bwMode="auto">
              <a:xfrm>
                <a:off x="4065" y="2994"/>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8" name="Line 11">
                <a:extLst>
                  <a:ext uri="{FF2B5EF4-FFF2-40B4-BE49-F238E27FC236}">
                    <a16:creationId xmlns:a16="http://schemas.microsoft.com/office/drawing/2014/main" id="{AFF84EEF-BF82-EE46-A8CD-990D38D7B888}"/>
                  </a:ext>
                </a:extLst>
              </p:cNvPr>
              <p:cNvSpPr>
                <a:spLocks noChangeShapeType="1"/>
              </p:cNvSpPr>
              <p:nvPr/>
            </p:nvSpPr>
            <p:spPr bwMode="auto">
              <a:xfrm>
                <a:off x="4071" y="3048"/>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9" name="Line 12">
                <a:extLst>
                  <a:ext uri="{FF2B5EF4-FFF2-40B4-BE49-F238E27FC236}">
                    <a16:creationId xmlns:a16="http://schemas.microsoft.com/office/drawing/2014/main" id="{F9BAE992-9BF7-104C-8ECA-81D34B658B5E}"/>
                  </a:ext>
                </a:extLst>
              </p:cNvPr>
              <p:cNvSpPr>
                <a:spLocks noChangeShapeType="1"/>
              </p:cNvSpPr>
              <p:nvPr/>
            </p:nvSpPr>
            <p:spPr bwMode="auto">
              <a:xfrm>
                <a:off x="4074" y="3102"/>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0" name="Line 13">
                <a:extLst>
                  <a:ext uri="{FF2B5EF4-FFF2-40B4-BE49-F238E27FC236}">
                    <a16:creationId xmlns:a16="http://schemas.microsoft.com/office/drawing/2014/main" id="{3429694D-F679-004A-9DBC-A3A9033DE14F}"/>
                  </a:ext>
                </a:extLst>
              </p:cNvPr>
              <p:cNvSpPr>
                <a:spLocks noChangeShapeType="1"/>
              </p:cNvSpPr>
              <p:nvPr/>
            </p:nvSpPr>
            <p:spPr bwMode="auto">
              <a:xfrm>
                <a:off x="4065" y="3477"/>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1" name="Line 14">
                <a:extLst>
                  <a:ext uri="{FF2B5EF4-FFF2-40B4-BE49-F238E27FC236}">
                    <a16:creationId xmlns:a16="http://schemas.microsoft.com/office/drawing/2014/main" id="{76EE42B6-BAC1-4944-9196-448650DA216C}"/>
                  </a:ext>
                </a:extLst>
              </p:cNvPr>
              <p:cNvSpPr>
                <a:spLocks noChangeShapeType="1"/>
              </p:cNvSpPr>
              <p:nvPr/>
            </p:nvSpPr>
            <p:spPr bwMode="auto">
              <a:xfrm>
                <a:off x="4068" y="3528"/>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2" name="Line 15">
                <a:extLst>
                  <a:ext uri="{FF2B5EF4-FFF2-40B4-BE49-F238E27FC236}">
                    <a16:creationId xmlns:a16="http://schemas.microsoft.com/office/drawing/2014/main" id="{F59AD1B5-E124-0149-BDFB-A6D75F8BE6E8}"/>
                  </a:ext>
                </a:extLst>
              </p:cNvPr>
              <p:cNvSpPr>
                <a:spLocks noChangeShapeType="1"/>
              </p:cNvSpPr>
              <p:nvPr/>
            </p:nvSpPr>
            <p:spPr bwMode="auto">
              <a:xfrm>
                <a:off x="4071" y="3579"/>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57" name="Rectangle 21">
              <a:extLst>
                <a:ext uri="{FF2B5EF4-FFF2-40B4-BE49-F238E27FC236}">
                  <a16:creationId xmlns:a16="http://schemas.microsoft.com/office/drawing/2014/main" id="{D79EAD81-D7BF-7740-89CA-28286122F096}"/>
                </a:ext>
              </a:extLst>
            </p:cNvPr>
            <p:cNvSpPr>
              <a:spLocks noChangeArrowheads="1"/>
            </p:cNvSpPr>
            <p:nvPr/>
          </p:nvSpPr>
          <p:spPr bwMode="auto">
            <a:xfrm>
              <a:off x="3407866" y="3093438"/>
              <a:ext cx="2048551" cy="1988228"/>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8" name="Text Box 22">
              <a:extLst>
                <a:ext uri="{FF2B5EF4-FFF2-40B4-BE49-F238E27FC236}">
                  <a16:creationId xmlns:a16="http://schemas.microsoft.com/office/drawing/2014/main" id="{468D56E5-617A-EB4B-A291-7109B25CF16E}"/>
                </a:ext>
              </a:extLst>
            </p:cNvPr>
            <p:cNvSpPr txBox="1">
              <a:spLocks noChangeArrowheads="1"/>
            </p:cNvSpPr>
            <p:nvPr/>
          </p:nvSpPr>
          <p:spPr bwMode="auto">
            <a:xfrm>
              <a:off x="3446596" y="3128879"/>
              <a:ext cx="212521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Path-selection  algorithms: </a:t>
              </a:r>
              <a:r>
                <a:rPr kumimoji="0" lang="en-US" altLang="en-US" sz="20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implemented in </a:t>
              </a:r>
            </a:p>
            <a:p>
              <a:pPr marL="228600" marR="0" lvl="0" indent="-171450" algn="l" defTabSz="914400" rtl="0" eaLnBrk="0" fontAlgn="base" latinLnBrk="0" hangingPunct="0">
                <a:lnSpc>
                  <a:spcPct val="100000"/>
                </a:lnSpc>
                <a:spcBef>
                  <a:spcPct val="0"/>
                </a:spcBef>
                <a:spcAft>
                  <a:spcPct val="0"/>
                </a:spcAft>
                <a:buClr>
                  <a:srgbClr val="0000A3"/>
                </a:buClr>
                <a:buSzTx/>
                <a:buFont typeface="Arial" panose="020B0604020202020204" pitchFamily="34" charset="0"/>
                <a:buChar char="•"/>
                <a:tabLst>
                  <a:tab pos="53975" algn="l"/>
                  <a:tab pos="111125" algn="l"/>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routing protocols (OSPF, BGP)</a:t>
              </a:r>
            </a:p>
            <a:p>
              <a:pPr marL="228600" marR="0" lvl="0" indent="-171450" algn="l" defTabSz="914400" rtl="0" eaLnBrk="0" fontAlgn="base" latinLnBrk="0" hangingPunct="0">
                <a:lnSpc>
                  <a:spcPct val="100000"/>
                </a:lnSpc>
                <a:spcBef>
                  <a:spcPct val="0"/>
                </a:spcBef>
                <a:spcAft>
                  <a:spcPct val="0"/>
                </a:spcAft>
                <a:buClr>
                  <a:srgbClr val="0000A3"/>
                </a:buClr>
                <a:buSzTx/>
                <a:buFont typeface="Arial" panose="020B0604020202020204" pitchFamily="34" charset="0"/>
                <a:buChar char="•"/>
                <a:tabLst>
                  <a:tab pos="53975" algn="l"/>
                  <a:tab pos="111125" algn="l"/>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SDN controller</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74" name="Bent Arrow 73">
              <a:extLst>
                <a:ext uri="{FF2B5EF4-FFF2-40B4-BE49-F238E27FC236}">
                  <a16:creationId xmlns:a16="http://schemas.microsoft.com/office/drawing/2014/main" id="{0C3DF2E4-3C65-BB46-9EC4-94CCFD39934B}"/>
                </a:ext>
              </a:extLst>
            </p:cNvPr>
            <p:cNvSpPr/>
            <p:nvPr/>
          </p:nvSpPr>
          <p:spPr>
            <a:xfrm rot="5400000">
              <a:off x="5728412" y="2923460"/>
              <a:ext cx="479687"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2" name="Slide Number Placeholder 3">
            <a:extLst>
              <a:ext uri="{FF2B5EF4-FFF2-40B4-BE49-F238E27FC236}">
                <a16:creationId xmlns:a16="http://schemas.microsoft.com/office/drawing/2014/main" id="{2ED44C56-FED1-2249-B378-3FF1836635D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42</a:t>
            </a:fld>
            <a:endParaRPr lang="en-US" dirty="0"/>
          </a:p>
        </p:txBody>
      </p:sp>
    </p:spTree>
    <p:extLst>
      <p:ext uri="{BB962C8B-B14F-4D97-AF65-F5344CB8AC3E}">
        <p14:creationId xmlns:p14="http://schemas.microsoft.com/office/powerpoint/2010/main" val="377915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dissolv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dissolve">
                                      <p:cBhvr>
                                        <p:cTn id="2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ea typeface="ＭＳ Ｐゴシック" panose="020B0600070205080204" pitchFamily="34" charset="-128"/>
              </a:rPr>
              <a:t>IP Datagram format</a:t>
            </a:r>
            <a:endParaRPr lang="en-US" dirty="0"/>
          </a:p>
        </p:txBody>
      </p:sp>
      <p:grpSp>
        <p:nvGrpSpPr>
          <p:cNvPr id="120" name="Group 55">
            <a:extLst>
              <a:ext uri="{FF2B5EF4-FFF2-40B4-BE49-F238E27FC236}">
                <a16:creationId xmlns:a16="http://schemas.microsoft.com/office/drawing/2014/main" id="{096C3C5A-67A4-3541-9E14-6812D63272DC}"/>
              </a:ext>
            </a:extLst>
          </p:cNvPr>
          <p:cNvGrpSpPr>
            <a:grpSpLocks/>
          </p:cNvGrpSpPr>
          <p:nvPr/>
        </p:nvGrpSpPr>
        <p:grpSpPr bwMode="auto">
          <a:xfrm>
            <a:off x="4441383" y="1263416"/>
            <a:ext cx="4040188" cy="5326062"/>
            <a:chOff x="1929" y="607"/>
            <a:chExt cx="2545" cy="3355"/>
          </a:xfrm>
        </p:grpSpPr>
        <p:sp>
          <p:nvSpPr>
            <p:cNvPr id="122" name="Rectangle 5">
              <a:extLst>
                <a:ext uri="{FF2B5EF4-FFF2-40B4-BE49-F238E27FC236}">
                  <a16:creationId xmlns:a16="http://schemas.microsoft.com/office/drawing/2014/main" id="{7B516688-96C2-8349-A69E-D6A9EC6BBF14}"/>
                </a:ext>
              </a:extLst>
            </p:cNvPr>
            <p:cNvSpPr>
              <a:spLocks noChangeArrowheads="1"/>
            </p:cNvSpPr>
            <p:nvPr/>
          </p:nvSpPr>
          <p:spPr bwMode="auto">
            <a:xfrm>
              <a:off x="1980" y="935"/>
              <a:ext cx="2489" cy="3027"/>
            </a:xfrm>
            <a:prstGeom prst="rect">
              <a:avLst/>
            </a:prstGeom>
            <a:solidFill>
              <a:srgbClr val="FFFFFF"/>
            </a:solidFill>
            <a:ln w="19050">
              <a:solidFill>
                <a:srgbClr val="000000"/>
              </a:solidFill>
              <a:miter lim="800000"/>
              <a:headEnd/>
              <a:tailEnd/>
            </a:ln>
            <a:effectLst>
              <a:outerShdw blurRad="1397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3" name="Text Box 6">
              <a:extLst>
                <a:ext uri="{FF2B5EF4-FFF2-40B4-BE49-F238E27FC236}">
                  <a16:creationId xmlns:a16="http://schemas.microsoft.com/office/drawing/2014/main" id="{DF4EC220-193E-8947-9E07-CECD76B72F65}"/>
                </a:ext>
              </a:extLst>
            </p:cNvPr>
            <p:cNvSpPr txBox="1">
              <a:spLocks noChangeArrowheads="1"/>
            </p:cNvSpPr>
            <p:nvPr/>
          </p:nvSpPr>
          <p:spPr bwMode="auto">
            <a:xfrm>
              <a:off x="1954" y="97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ver</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Text Box 7">
              <a:extLst>
                <a:ext uri="{FF2B5EF4-FFF2-40B4-BE49-F238E27FC236}">
                  <a16:creationId xmlns:a16="http://schemas.microsoft.com/office/drawing/2014/main" id="{3EE9E625-9218-0244-9694-F71E2BAA4608}"/>
                </a:ext>
              </a:extLst>
            </p:cNvPr>
            <p:cNvSpPr txBox="1">
              <a:spLocks noChangeArrowheads="1"/>
            </p:cNvSpPr>
            <p:nvPr/>
          </p:nvSpPr>
          <p:spPr bwMode="auto">
            <a:xfrm>
              <a:off x="3529" y="1012"/>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length</a:t>
              </a:r>
            </a:p>
          </p:txBody>
        </p:sp>
        <p:sp>
          <p:nvSpPr>
            <p:cNvPr id="125" name="Line 8">
              <a:extLst>
                <a:ext uri="{FF2B5EF4-FFF2-40B4-BE49-F238E27FC236}">
                  <a16:creationId xmlns:a16="http://schemas.microsoft.com/office/drawing/2014/main" id="{F817320A-8485-D045-8632-7F84A094CE8F}"/>
                </a:ext>
              </a:extLst>
            </p:cNvPr>
            <p:cNvSpPr>
              <a:spLocks noChangeShapeType="1"/>
            </p:cNvSpPr>
            <p:nvPr/>
          </p:nvSpPr>
          <p:spPr bwMode="auto">
            <a:xfrm>
              <a:off x="1988" y="1261"/>
              <a:ext cx="2486"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Line 9">
              <a:extLst>
                <a:ext uri="{FF2B5EF4-FFF2-40B4-BE49-F238E27FC236}">
                  <a16:creationId xmlns:a16="http://schemas.microsoft.com/office/drawing/2014/main" id="{4A7FCA27-B9B4-7C40-B61E-66830D6E541D}"/>
                </a:ext>
              </a:extLst>
            </p:cNvPr>
            <p:cNvSpPr>
              <a:spLocks noChangeShapeType="1"/>
            </p:cNvSpPr>
            <p:nvPr/>
          </p:nvSpPr>
          <p:spPr bwMode="auto">
            <a:xfrm flipH="1" flipV="1">
              <a:off x="3210" y="941"/>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7" name="Text Box 10">
              <a:extLst>
                <a:ext uri="{FF2B5EF4-FFF2-40B4-BE49-F238E27FC236}">
                  <a16:creationId xmlns:a16="http://schemas.microsoft.com/office/drawing/2014/main" id="{4C789F02-EAB2-A242-BBE2-FBDC34528E5A}"/>
                </a:ext>
              </a:extLst>
            </p:cNvPr>
            <p:cNvSpPr txBox="1">
              <a:spLocks noChangeArrowheads="1"/>
            </p:cNvSpPr>
            <p:nvPr/>
          </p:nvSpPr>
          <p:spPr bwMode="auto">
            <a:xfrm>
              <a:off x="2922" y="607"/>
              <a:ext cx="5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 bits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8" name="Line 11">
              <a:extLst>
                <a:ext uri="{FF2B5EF4-FFF2-40B4-BE49-F238E27FC236}">
                  <a16:creationId xmlns:a16="http://schemas.microsoft.com/office/drawing/2014/main" id="{95360C57-2C57-0544-9320-4650E66A99D5}"/>
                </a:ext>
              </a:extLst>
            </p:cNvPr>
            <p:cNvSpPr>
              <a:spLocks noChangeShapeType="1"/>
            </p:cNvSpPr>
            <p:nvPr/>
          </p:nvSpPr>
          <p:spPr bwMode="auto">
            <a:xfrm>
              <a:off x="3552" y="762"/>
              <a:ext cx="899" cy="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9" name="Line 12">
              <a:extLst>
                <a:ext uri="{FF2B5EF4-FFF2-40B4-BE49-F238E27FC236}">
                  <a16:creationId xmlns:a16="http://schemas.microsoft.com/office/drawing/2014/main" id="{5C078034-561A-DD4E-8E06-3CE9768E71F5}"/>
                </a:ext>
              </a:extLst>
            </p:cNvPr>
            <p:cNvSpPr>
              <a:spLocks noChangeShapeType="1"/>
            </p:cNvSpPr>
            <p:nvPr/>
          </p:nvSpPr>
          <p:spPr bwMode="auto">
            <a:xfrm rot="10800000">
              <a:off x="1972" y="769"/>
              <a:ext cx="8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Text Box 13">
              <a:extLst>
                <a:ext uri="{FF2B5EF4-FFF2-40B4-BE49-F238E27FC236}">
                  <a16:creationId xmlns:a16="http://schemas.microsoft.com/office/drawing/2014/main" id="{EAAA5B1E-960B-444D-BC67-196606CFF4BD}"/>
                </a:ext>
              </a:extLst>
            </p:cNvPr>
            <p:cNvSpPr txBox="1">
              <a:spLocks noChangeArrowheads="1"/>
            </p:cNvSpPr>
            <p:nvPr/>
          </p:nvSpPr>
          <p:spPr bwMode="auto">
            <a:xfrm>
              <a:off x="2578" y="2943"/>
              <a:ext cx="1351"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payload 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(variable length,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typically a TCP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 UDP segment)</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Text Box 14">
              <a:extLst>
                <a:ext uri="{FF2B5EF4-FFF2-40B4-BE49-F238E27FC236}">
                  <a16:creationId xmlns:a16="http://schemas.microsoft.com/office/drawing/2014/main" id="{B7C5120C-457F-DD46-9E43-405DD41CBE92}"/>
                </a:ext>
              </a:extLst>
            </p:cNvPr>
            <p:cNvSpPr txBox="1">
              <a:spLocks noChangeArrowheads="1"/>
            </p:cNvSpPr>
            <p:nvPr/>
          </p:nvSpPr>
          <p:spPr bwMode="auto">
            <a:xfrm>
              <a:off x="1929" y="1320"/>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16-bit identifier</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 name="Line 15">
              <a:extLst>
                <a:ext uri="{FF2B5EF4-FFF2-40B4-BE49-F238E27FC236}">
                  <a16:creationId xmlns:a16="http://schemas.microsoft.com/office/drawing/2014/main" id="{6E8EDA64-4D72-E644-A7A2-C624035759F6}"/>
                </a:ext>
              </a:extLst>
            </p:cNvPr>
            <p:cNvSpPr>
              <a:spLocks noChangeShapeType="1"/>
            </p:cNvSpPr>
            <p:nvPr/>
          </p:nvSpPr>
          <p:spPr bwMode="auto">
            <a:xfrm flipV="1">
              <a:off x="1984" y="22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3" name="Line 16">
              <a:extLst>
                <a:ext uri="{FF2B5EF4-FFF2-40B4-BE49-F238E27FC236}">
                  <a16:creationId xmlns:a16="http://schemas.microsoft.com/office/drawing/2014/main" id="{27C58B80-F7F3-2B47-A794-308A73EF2619}"/>
                </a:ext>
              </a:extLst>
            </p:cNvPr>
            <p:cNvSpPr>
              <a:spLocks noChangeShapeType="1"/>
            </p:cNvSpPr>
            <p:nvPr/>
          </p:nvSpPr>
          <p:spPr bwMode="auto">
            <a:xfrm flipV="1">
              <a:off x="1984" y="25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 name="Text Box 17">
              <a:extLst>
                <a:ext uri="{FF2B5EF4-FFF2-40B4-BE49-F238E27FC236}">
                  <a16:creationId xmlns:a16="http://schemas.microsoft.com/office/drawing/2014/main" id="{C16AB973-194F-5A45-BFDC-8BC3E836AD72}"/>
                </a:ext>
              </a:extLst>
            </p:cNvPr>
            <p:cNvSpPr txBox="1">
              <a:spLocks noChangeArrowheads="1"/>
            </p:cNvSpPr>
            <p:nvPr/>
          </p:nvSpPr>
          <p:spPr bwMode="auto">
            <a:xfrm>
              <a:off x="3464" y="1549"/>
              <a:ext cx="8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checksum</a:t>
              </a:r>
            </a:p>
          </p:txBody>
        </p:sp>
        <p:sp>
          <p:nvSpPr>
            <p:cNvPr id="135" name="Text Box 18">
              <a:extLst>
                <a:ext uri="{FF2B5EF4-FFF2-40B4-BE49-F238E27FC236}">
                  <a16:creationId xmlns:a16="http://schemas.microsoft.com/office/drawing/2014/main" id="{73F144F0-D722-DD4E-913A-9D1C13A3A3DC}"/>
                </a:ext>
              </a:extLst>
            </p:cNvPr>
            <p:cNvSpPr txBox="1">
              <a:spLocks noChangeArrowheads="1"/>
            </p:cNvSpPr>
            <p:nvPr/>
          </p:nvSpPr>
          <p:spPr bwMode="auto">
            <a:xfrm>
              <a:off x="2008" y="1531"/>
              <a:ext cx="5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time to</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live</a:t>
              </a:r>
            </a:p>
          </p:txBody>
        </p:sp>
        <p:sp>
          <p:nvSpPr>
            <p:cNvPr id="136" name="Text Box 19">
              <a:extLst>
                <a:ext uri="{FF2B5EF4-FFF2-40B4-BE49-F238E27FC236}">
                  <a16:creationId xmlns:a16="http://schemas.microsoft.com/office/drawing/2014/main" id="{24E2CAED-6A31-D148-BAF3-804A52CDFBE4}"/>
                </a:ext>
              </a:extLst>
            </p:cNvPr>
            <p:cNvSpPr txBox="1">
              <a:spLocks noChangeArrowheads="1"/>
            </p:cNvSpPr>
            <p:nvPr/>
          </p:nvSpPr>
          <p:spPr bwMode="auto">
            <a:xfrm>
              <a:off x="2539" y="1959"/>
              <a:ext cx="13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source IP address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Text Box 31">
              <a:extLst>
                <a:ext uri="{FF2B5EF4-FFF2-40B4-BE49-F238E27FC236}">
                  <a16:creationId xmlns:a16="http://schemas.microsoft.com/office/drawing/2014/main" id="{BEE296DD-3F61-ED40-BC79-F3A9021ABAD7}"/>
                </a:ext>
              </a:extLst>
            </p:cNvPr>
            <p:cNvSpPr txBox="1">
              <a:spLocks noChangeArrowheads="1"/>
            </p:cNvSpPr>
            <p:nvPr/>
          </p:nvSpPr>
          <p:spPr bwMode="auto">
            <a:xfrm>
              <a:off x="2222" y="907"/>
              <a:ext cx="4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8" name="Text Box 32">
              <a:extLst>
                <a:ext uri="{FF2B5EF4-FFF2-40B4-BE49-F238E27FC236}">
                  <a16:creationId xmlns:a16="http://schemas.microsoft.com/office/drawing/2014/main" id="{F97B56F5-767E-B842-B667-C862E3D38318}"/>
                </a:ext>
              </a:extLst>
            </p:cNvPr>
            <p:cNvSpPr txBox="1">
              <a:spLocks noChangeArrowheads="1"/>
            </p:cNvSpPr>
            <p:nvPr/>
          </p:nvSpPr>
          <p:spPr bwMode="auto">
            <a:xfrm>
              <a:off x="2646" y="901"/>
              <a:ext cx="5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type of</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service</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Line 33">
              <a:extLst>
                <a:ext uri="{FF2B5EF4-FFF2-40B4-BE49-F238E27FC236}">
                  <a16:creationId xmlns:a16="http://schemas.microsoft.com/office/drawing/2014/main" id="{BDD076AF-08C4-4F47-9082-FD95A3AE8871}"/>
                </a:ext>
              </a:extLst>
            </p:cNvPr>
            <p:cNvSpPr>
              <a:spLocks noChangeShapeType="1"/>
            </p:cNvSpPr>
            <p:nvPr/>
          </p:nvSpPr>
          <p:spPr bwMode="auto">
            <a:xfrm flipH="1" flipV="1">
              <a:off x="2646" y="938"/>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Line 34">
              <a:extLst>
                <a:ext uri="{FF2B5EF4-FFF2-40B4-BE49-F238E27FC236}">
                  <a16:creationId xmlns:a16="http://schemas.microsoft.com/office/drawing/2014/main" id="{ED69820A-98A8-C448-9306-B016D7131F89}"/>
                </a:ext>
              </a:extLst>
            </p:cNvPr>
            <p:cNvSpPr>
              <a:spLocks noChangeShapeType="1"/>
            </p:cNvSpPr>
            <p:nvPr/>
          </p:nvSpPr>
          <p:spPr bwMode="auto">
            <a:xfrm flipH="1" flipV="1">
              <a:off x="2259" y="944"/>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 name="Line 37">
              <a:extLst>
                <a:ext uri="{FF2B5EF4-FFF2-40B4-BE49-F238E27FC236}">
                  <a16:creationId xmlns:a16="http://schemas.microsoft.com/office/drawing/2014/main" id="{4C39789B-1352-C348-9751-652C9E9F847E}"/>
                </a:ext>
              </a:extLst>
            </p:cNvPr>
            <p:cNvSpPr>
              <a:spLocks noChangeShapeType="1"/>
            </p:cNvSpPr>
            <p:nvPr/>
          </p:nvSpPr>
          <p:spPr bwMode="auto">
            <a:xfrm flipH="1" flipV="1">
              <a:off x="3210" y="1265"/>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2" name="Text Box 38">
              <a:extLst>
                <a:ext uri="{FF2B5EF4-FFF2-40B4-BE49-F238E27FC236}">
                  <a16:creationId xmlns:a16="http://schemas.microsoft.com/office/drawing/2014/main" id="{D17766F8-1604-7844-AF12-5526BB719D91}"/>
                </a:ext>
              </a:extLst>
            </p:cNvPr>
            <p:cNvSpPr txBox="1">
              <a:spLocks noChangeArrowheads="1"/>
            </p:cNvSpPr>
            <p:nvPr/>
          </p:nvSpPr>
          <p:spPr bwMode="auto">
            <a:xfrm>
              <a:off x="3117" y="1314"/>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flgs</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3" name="Line 39">
              <a:extLst>
                <a:ext uri="{FF2B5EF4-FFF2-40B4-BE49-F238E27FC236}">
                  <a16:creationId xmlns:a16="http://schemas.microsoft.com/office/drawing/2014/main" id="{347B244D-DD5B-7D4F-94F4-91C0A285AFF9}"/>
                </a:ext>
              </a:extLst>
            </p:cNvPr>
            <p:cNvSpPr>
              <a:spLocks noChangeShapeType="1"/>
            </p:cNvSpPr>
            <p:nvPr/>
          </p:nvSpPr>
          <p:spPr bwMode="auto">
            <a:xfrm flipH="1" flipV="1">
              <a:off x="3504" y="125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 Box 40">
              <a:extLst>
                <a:ext uri="{FF2B5EF4-FFF2-40B4-BE49-F238E27FC236}">
                  <a16:creationId xmlns:a16="http://schemas.microsoft.com/office/drawing/2014/main" id="{7247D566-AB42-3841-994B-E294C06DAB62}"/>
                </a:ext>
              </a:extLst>
            </p:cNvPr>
            <p:cNvSpPr txBox="1">
              <a:spLocks noChangeArrowheads="1"/>
            </p:cNvSpPr>
            <p:nvPr/>
          </p:nvSpPr>
          <p:spPr bwMode="auto">
            <a:xfrm>
              <a:off x="3531" y="1230"/>
              <a:ext cx="9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fragment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offset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5" name="Line 43">
              <a:extLst>
                <a:ext uri="{FF2B5EF4-FFF2-40B4-BE49-F238E27FC236}">
                  <a16:creationId xmlns:a16="http://schemas.microsoft.com/office/drawing/2014/main" id="{3AA0ABEC-0F0D-104F-A9E5-4BBC9A6A4208}"/>
                </a:ext>
              </a:extLst>
            </p:cNvPr>
            <p:cNvSpPr>
              <a:spLocks noChangeShapeType="1"/>
            </p:cNvSpPr>
            <p:nvPr/>
          </p:nvSpPr>
          <p:spPr bwMode="auto">
            <a:xfrm flipV="1">
              <a:off x="1984" y="1581"/>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6" name="Line 44">
              <a:extLst>
                <a:ext uri="{FF2B5EF4-FFF2-40B4-BE49-F238E27FC236}">
                  <a16:creationId xmlns:a16="http://schemas.microsoft.com/office/drawing/2014/main" id="{3BCAABB0-D26C-C443-A64A-9B2F129C9CCE}"/>
                </a:ext>
              </a:extLst>
            </p:cNvPr>
            <p:cNvSpPr>
              <a:spLocks noChangeShapeType="1"/>
            </p:cNvSpPr>
            <p:nvPr/>
          </p:nvSpPr>
          <p:spPr bwMode="auto">
            <a:xfrm flipH="1" flipV="1">
              <a:off x="3210" y="1583"/>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7" name="Line 45">
              <a:extLst>
                <a:ext uri="{FF2B5EF4-FFF2-40B4-BE49-F238E27FC236}">
                  <a16:creationId xmlns:a16="http://schemas.microsoft.com/office/drawing/2014/main" id="{E866F42A-10BE-C449-97E1-04B252E8309D}"/>
                </a:ext>
              </a:extLst>
            </p:cNvPr>
            <p:cNvSpPr>
              <a:spLocks noChangeShapeType="1"/>
            </p:cNvSpPr>
            <p:nvPr/>
          </p:nvSpPr>
          <p:spPr bwMode="auto">
            <a:xfrm flipV="1">
              <a:off x="1972" y="19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 Box 46">
              <a:extLst>
                <a:ext uri="{FF2B5EF4-FFF2-40B4-BE49-F238E27FC236}">
                  <a16:creationId xmlns:a16="http://schemas.microsoft.com/office/drawing/2014/main" id="{E683D402-CA7F-9F47-849F-2224DC3DE9FB}"/>
                </a:ext>
              </a:extLst>
            </p:cNvPr>
            <p:cNvSpPr txBox="1">
              <a:spLocks noChangeArrowheads="1"/>
            </p:cNvSpPr>
            <p:nvPr/>
          </p:nvSpPr>
          <p:spPr bwMode="auto">
            <a:xfrm>
              <a:off x="2668" y="1525"/>
              <a:ext cx="4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upper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layer</a:t>
              </a:r>
            </a:p>
          </p:txBody>
        </p:sp>
        <p:sp>
          <p:nvSpPr>
            <p:cNvPr id="149" name="Line 47">
              <a:extLst>
                <a:ext uri="{FF2B5EF4-FFF2-40B4-BE49-F238E27FC236}">
                  <a16:creationId xmlns:a16="http://schemas.microsoft.com/office/drawing/2014/main" id="{0E531E3C-4F5A-D941-83E8-AE1464B5A344}"/>
                </a:ext>
              </a:extLst>
            </p:cNvPr>
            <p:cNvSpPr>
              <a:spLocks noChangeShapeType="1"/>
            </p:cNvSpPr>
            <p:nvPr/>
          </p:nvSpPr>
          <p:spPr bwMode="auto">
            <a:xfrm flipH="1" flipV="1">
              <a:off x="2610" y="158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0" name="Text Box 49">
              <a:extLst>
                <a:ext uri="{FF2B5EF4-FFF2-40B4-BE49-F238E27FC236}">
                  <a16:creationId xmlns:a16="http://schemas.microsoft.com/office/drawing/2014/main" id="{0D207251-C799-F041-9618-AD88DBAA8CF0}"/>
                </a:ext>
              </a:extLst>
            </p:cNvPr>
            <p:cNvSpPr txBox="1">
              <a:spLocks noChangeArrowheads="1"/>
            </p:cNvSpPr>
            <p:nvPr/>
          </p:nvSpPr>
          <p:spPr bwMode="auto">
            <a:xfrm>
              <a:off x="2450" y="2235"/>
              <a:ext cx="15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destination IP address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1" name="Line 50">
              <a:extLst>
                <a:ext uri="{FF2B5EF4-FFF2-40B4-BE49-F238E27FC236}">
                  <a16:creationId xmlns:a16="http://schemas.microsoft.com/office/drawing/2014/main" id="{3D7847B5-06DC-744F-AFA4-710C1C3AACDA}"/>
                </a:ext>
              </a:extLst>
            </p:cNvPr>
            <p:cNvSpPr>
              <a:spLocks noChangeShapeType="1"/>
            </p:cNvSpPr>
            <p:nvPr/>
          </p:nvSpPr>
          <p:spPr bwMode="auto">
            <a:xfrm flipV="1">
              <a:off x="1984" y="2787"/>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2" name="Text Box 51">
              <a:extLst>
                <a:ext uri="{FF2B5EF4-FFF2-40B4-BE49-F238E27FC236}">
                  <a16:creationId xmlns:a16="http://schemas.microsoft.com/office/drawing/2014/main" id="{DDCF4509-5098-514D-8D40-9FA4EA41780D}"/>
                </a:ext>
              </a:extLst>
            </p:cNvPr>
            <p:cNvSpPr txBox="1">
              <a:spLocks noChangeArrowheads="1"/>
            </p:cNvSpPr>
            <p:nvPr/>
          </p:nvSpPr>
          <p:spPr bwMode="auto">
            <a:xfrm>
              <a:off x="2673" y="2529"/>
              <a:ext cx="10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options (if any)</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3" name="Group 56">
            <a:extLst>
              <a:ext uri="{FF2B5EF4-FFF2-40B4-BE49-F238E27FC236}">
                <a16:creationId xmlns:a16="http://schemas.microsoft.com/office/drawing/2014/main" id="{F46ED7D0-3A4C-C74F-A2AF-2F28546928AE}"/>
              </a:ext>
            </a:extLst>
          </p:cNvPr>
          <p:cNvGrpSpPr>
            <a:grpSpLocks/>
          </p:cNvGrpSpPr>
          <p:nvPr/>
        </p:nvGrpSpPr>
        <p:grpSpPr bwMode="auto">
          <a:xfrm>
            <a:off x="1064770" y="1650761"/>
            <a:ext cx="3598863" cy="369886"/>
            <a:chOff x="-198" y="851"/>
            <a:chExt cx="2267" cy="233"/>
          </a:xfrm>
        </p:grpSpPr>
        <p:sp>
          <p:nvSpPr>
            <p:cNvPr id="154" name="Text Box 20">
              <a:extLst>
                <a:ext uri="{FF2B5EF4-FFF2-40B4-BE49-F238E27FC236}">
                  <a16:creationId xmlns:a16="http://schemas.microsoft.com/office/drawing/2014/main" id="{DD501FF6-E28D-E740-B77A-CD4A3210C2D5}"/>
                </a:ext>
              </a:extLst>
            </p:cNvPr>
            <p:cNvSpPr txBox="1">
              <a:spLocks noChangeArrowheads="1"/>
            </p:cNvSpPr>
            <p:nvPr/>
          </p:nvSpPr>
          <p:spPr bwMode="auto">
            <a:xfrm>
              <a:off x="-198" y="851"/>
              <a:ext cx="19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IP protocol version number</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5" name="Line 23">
              <a:extLst>
                <a:ext uri="{FF2B5EF4-FFF2-40B4-BE49-F238E27FC236}">
                  <a16:creationId xmlns:a16="http://schemas.microsoft.com/office/drawing/2014/main" id="{F85B0816-D21B-CB47-8C66-E05D0680EC83}"/>
                </a:ext>
              </a:extLst>
            </p:cNvPr>
            <p:cNvSpPr>
              <a:spLocks noChangeShapeType="1"/>
            </p:cNvSpPr>
            <p:nvPr/>
          </p:nvSpPr>
          <p:spPr bwMode="auto">
            <a:xfrm flipV="1">
              <a:off x="1740" y="996"/>
              <a:ext cx="3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6" name="Group 57">
            <a:extLst>
              <a:ext uri="{FF2B5EF4-FFF2-40B4-BE49-F238E27FC236}">
                <a16:creationId xmlns:a16="http://schemas.microsoft.com/office/drawing/2014/main" id="{09D76537-7447-BC4F-803B-D699F93DFDEB}"/>
              </a:ext>
            </a:extLst>
          </p:cNvPr>
          <p:cNvGrpSpPr>
            <a:grpSpLocks/>
          </p:cNvGrpSpPr>
          <p:nvPr/>
        </p:nvGrpSpPr>
        <p:grpSpPr bwMode="auto">
          <a:xfrm>
            <a:off x="1228282" y="2004782"/>
            <a:ext cx="3817939" cy="369888"/>
            <a:chOff x="-95" y="1074"/>
            <a:chExt cx="2405" cy="233"/>
          </a:xfrm>
        </p:grpSpPr>
        <p:sp>
          <p:nvSpPr>
            <p:cNvPr id="157" name="Text Box 21">
              <a:extLst>
                <a:ext uri="{FF2B5EF4-FFF2-40B4-BE49-F238E27FC236}">
                  <a16:creationId xmlns:a16="http://schemas.microsoft.com/office/drawing/2014/main" id="{6BB3B2E4-B494-8F48-ADC1-00DA5E9C53C6}"/>
                </a:ext>
              </a:extLst>
            </p:cNvPr>
            <p:cNvSpPr txBox="1">
              <a:spLocks noChangeArrowheads="1"/>
            </p:cNvSpPr>
            <p:nvPr/>
          </p:nvSpPr>
          <p:spPr bwMode="auto">
            <a:xfrm>
              <a:off x="-95" y="1074"/>
              <a:ext cx="18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 length(bytes)</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8" name="Line 24">
              <a:extLst>
                <a:ext uri="{FF2B5EF4-FFF2-40B4-BE49-F238E27FC236}">
                  <a16:creationId xmlns:a16="http://schemas.microsoft.com/office/drawing/2014/main" id="{706E58AF-5939-4644-8ECF-E13603BC22AD}"/>
                </a:ext>
              </a:extLst>
            </p:cNvPr>
            <p:cNvSpPr>
              <a:spLocks noChangeShapeType="1"/>
            </p:cNvSpPr>
            <p:nvPr/>
          </p:nvSpPr>
          <p:spPr bwMode="auto">
            <a:xfrm flipV="1">
              <a:off x="1748" y="1184"/>
              <a:ext cx="562"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9" name="Group 60">
            <a:extLst>
              <a:ext uri="{FF2B5EF4-FFF2-40B4-BE49-F238E27FC236}">
                <a16:creationId xmlns:a16="http://schemas.microsoft.com/office/drawing/2014/main" id="{4258D741-EF03-AB43-8674-1FF314406AE4}"/>
              </a:ext>
            </a:extLst>
          </p:cNvPr>
          <p:cNvGrpSpPr>
            <a:grpSpLocks/>
          </p:cNvGrpSpPr>
          <p:nvPr/>
        </p:nvGrpSpPr>
        <p:grpSpPr bwMode="auto">
          <a:xfrm>
            <a:off x="151955" y="3111541"/>
            <a:ext cx="5535615" cy="1247776"/>
            <a:chOff x="-773" y="1434"/>
            <a:chExt cx="3487" cy="786"/>
          </a:xfrm>
        </p:grpSpPr>
        <p:sp>
          <p:nvSpPr>
            <p:cNvPr id="160" name="Text Box 27">
              <a:extLst>
                <a:ext uri="{FF2B5EF4-FFF2-40B4-BE49-F238E27FC236}">
                  <a16:creationId xmlns:a16="http://schemas.microsoft.com/office/drawing/2014/main" id="{2ABE1009-3567-E94C-9ECA-3B9CCF763210}"/>
                </a:ext>
              </a:extLst>
            </p:cNvPr>
            <p:cNvSpPr txBox="1">
              <a:spLocks noChangeArrowheads="1"/>
            </p:cNvSpPr>
            <p:nvPr/>
          </p:nvSpPr>
          <p:spPr bwMode="auto">
            <a:xfrm>
              <a:off x="-773" y="1987"/>
              <a:ext cx="25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upper layer protocol </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 TCP or UDP)</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1" name="Line 28">
              <a:extLst>
                <a:ext uri="{FF2B5EF4-FFF2-40B4-BE49-F238E27FC236}">
                  <a16:creationId xmlns:a16="http://schemas.microsoft.com/office/drawing/2014/main" id="{5458F48E-33B1-F14C-AC20-E862C9526956}"/>
                </a:ext>
              </a:extLst>
            </p:cNvPr>
            <p:cNvSpPr>
              <a:spLocks noChangeShapeType="1"/>
            </p:cNvSpPr>
            <p:nvPr/>
          </p:nvSpPr>
          <p:spPr bwMode="auto">
            <a:xfrm flipV="1">
              <a:off x="1766" y="1434"/>
              <a:ext cx="948" cy="67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2" name="Group 61">
            <a:extLst>
              <a:ext uri="{FF2B5EF4-FFF2-40B4-BE49-F238E27FC236}">
                <a16:creationId xmlns:a16="http://schemas.microsoft.com/office/drawing/2014/main" id="{CACE9B0D-62D6-B34E-89A0-4E0AFCF2C3B2}"/>
              </a:ext>
            </a:extLst>
          </p:cNvPr>
          <p:cNvGrpSpPr>
            <a:grpSpLocks/>
          </p:cNvGrpSpPr>
          <p:nvPr/>
        </p:nvGrpSpPr>
        <p:grpSpPr bwMode="auto">
          <a:xfrm>
            <a:off x="8102158" y="1652352"/>
            <a:ext cx="2322512" cy="641350"/>
            <a:chOff x="4235" y="852"/>
            <a:chExt cx="1463" cy="404"/>
          </a:xfrm>
        </p:grpSpPr>
        <p:sp>
          <p:nvSpPr>
            <p:cNvPr id="163" name="Text Box 26">
              <a:extLst>
                <a:ext uri="{FF2B5EF4-FFF2-40B4-BE49-F238E27FC236}">
                  <a16:creationId xmlns:a16="http://schemas.microsoft.com/office/drawing/2014/main" id="{30E427B3-A5A5-4D4F-B92F-565A16BD627D}"/>
                </a:ext>
              </a:extLst>
            </p:cNvPr>
            <p:cNvSpPr txBox="1">
              <a:spLocks noChangeArrowheads="1"/>
            </p:cNvSpPr>
            <p:nvPr/>
          </p:nvSpPr>
          <p:spPr bwMode="auto">
            <a:xfrm>
              <a:off x="4662" y="852"/>
              <a:ext cx="10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total datagram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length (bytes)</a:t>
              </a:r>
            </a:p>
          </p:txBody>
        </p:sp>
        <p:sp>
          <p:nvSpPr>
            <p:cNvPr id="164" name="Line 30">
              <a:extLst>
                <a:ext uri="{FF2B5EF4-FFF2-40B4-BE49-F238E27FC236}">
                  <a16:creationId xmlns:a16="http://schemas.microsoft.com/office/drawing/2014/main" id="{3AF47488-1011-A848-99D2-FC6016C55C06}"/>
                </a:ext>
              </a:extLst>
            </p:cNvPr>
            <p:cNvSpPr>
              <a:spLocks noChangeShapeType="1"/>
            </p:cNvSpPr>
            <p:nvPr/>
          </p:nvSpPr>
          <p:spPr bwMode="auto">
            <a:xfrm flipH="1">
              <a:off x="4235" y="1149"/>
              <a:ext cx="4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5" name="Group 58">
            <a:extLst>
              <a:ext uri="{FF2B5EF4-FFF2-40B4-BE49-F238E27FC236}">
                <a16:creationId xmlns:a16="http://schemas.microsoft.com/office/drawing/2014/main" id="{48A836F1-05EC-DE4D-B1B8-1C5131E8EA97}"/>
              </a:ext>
            </a:extLst>
          </p:cNvPr>
          <p:cNvGrpSpPr>
            <a:grpSpLocks/>
          </p:cNvGrpSpPr>
          <p:nvPr/>
        </p:nvGrpSpPr>
        <p:grpSpPr bwMode="auto">
          <a:xfrm>
            <a:off x="2323661" y="2060348"/>
            <a:ext cx="3378202" cy="1452568"/>
            <a:chOff x="595" y="1109"/>
            <a:chExt cx="2128" cy="915"/>
          </a:xfrm>
        </p:grpSpPr>
        <p:sp>
          <p:nvSpPr>
            <p:cNvPr id="166" name="Text Box 35">
              <a:extLst>
                <a:ext uri="{FF2B5EF4-FFF2-40B4-BE49-F238E27FC236}">
                  <a16:creationId xmlns:a16="http://schemas.microsoft.com/office/drawing/2014/main" id="{30EE02F6-A328-8D46-8C08-639ED0208690}"/>
                </a:ext>
              </a:extLst>
            </p:cNvPr>
            <p:cNvSpPr txBox="1">
              <a:spLocks noChangeArrowheads="1"/>
            </p:cNvSpPr>
            <p:nvPr/>
          </p:nvSpPr>
          <p:spPr bwMode="auto">
            <a:xfrm>
              <a:off x="595" y="1307"/>
              <a:ext cx="1202" cy="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“type” of service:</a:t>
              </a:r>
            </a:p>
            <a:p>
              <a:pPr marL="285750" marR="0" lvl="0" indent="-165100" algn="l" defTabSz="914400" rtl="0" eaLnBrk="0" fontAlgn="base" latinLnBrk="0" hangingPunct="0">
                <a:lnSpc>
                  <a:spcPct val="100000"/>
                </a:lnSpc>
                <a:spcBef>
                  <a:spcPct val="0"/>
                </a:spcBef>
                <a:spcAft>
                  <a:spcPct val="0"/>
                </a:spcAft>
                <a:buClr>
                  <a:srgbClr val="0000A8"/>
                </a:buClr>
                <a:buSzTx/>
                <a:buFont typeface="Wingdings" pitchFamily="2" charset="2"/>
                <a:buChar char="§"/>
                <a:tabLst/>
                <a:defRPr/>
              </a:pPr>
              <a:r>
                <a:rPr kumimoji="0" lang="en-US" altLang="ja-JP"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diffserv (0:5)</a:t>
              </a:r>
            </a:p>
            <a:p>
              <a:pPr marL="285750" marR="0" lvl="0" indent="-165100" algn="l" defTabSz="914400" rtl="0" eaLnBrk="0" fontAlgn="base" latinLnBrk="0" hangingPunct="0">
                <a:lnSpc>
                  <a:spcPct val="100000"/>
                </a:lnSpc>
                <a:spcBef>
                  <a:spcPct val="0"/>
                </a:spcBef>
                <a:spcAft>
                  <a:spcPct val="0"/>
                </a:spcAft>
                <a:buClr>
                  <a:srgbClr val="0000A8"/>
                </a:buClr>
                <a:buSzTx/>
                <a:buFont typeface="Wingdings" pitchFamily="2" charset="2"/>
                <a:buChar char="§"/>
                <a:tabLst/>
                <a:defRPr/>
              </a:pPr>
              <a:r>
                <a:rPr kumimoji="0" lang="en-US" altLang="ja-JP"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ECN (6:7)</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7" name="Line 36">
              <a:extLst>
                <a:ext uri="{FF2B5EF4-FFF2-40B4-BE49-F238E27FC236}">
                  <a16:creationId xmlns:a16="http://schemas.microsoft.com/office/drawing/2014/main" id="{F3ABE1B3-92EF-EE40-8416-0B8D319EE942}"/>
                </a:ext>
              </a:extLst>
            </p:cNvPr>
            <p:cNvSpPr>
              <a:spLocks noChangeShapeType="1"/>
            </p:cNvSpPr>
            <p:nvPr/>
          </p:nvSpPr>
          <p:spPr bwMode="auto">
            <a:xfrm flipV="1">
              <a:off x="1746" y="1109"/>
              <a:ext cx="977" cy="32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8" name="Group 62">
            <a:extLst>
              <a:ext uri="{FF2B5EF4-FFF2-40B4-BE49-F238E27FC236}">
                <a16:creationId xmlns:a16="http://schemas.microsoft.com/office/drawing/2014/main" id="{4087126E-9476-2B47-BE4F-7A42B99BC7FE}"/>
              </a:ext>
            </a:extLst>
          </p:cNvPr>
          <p:cNvGrpSpPr>
            <a:grpSpLocks/>
          </p:cNvGrpSpPr>
          <p:nvPr/>
        </p:nvGrpSpPr>
        <p:grpSpPr bwMode="auto">
          <a:xfrm>
            <a:off x="6330509" y="2273066"/>
            <a:ext cx="4110038" cy="646113"/>
            <a:chOff x="3119" y="1243"/>
            <a:chExt cx="2589" cy="407"/>
          </a:xfrm>
        </p:grpSpPr>
        <p:sp>
          <p:nvSpPr>
            <p:cNvPr id="169" name="Text Box 25">
              <a:extLst>
                <a:ext uri="{FF2B5EF4-FFF2-40B4-BE49-F238E27FC236}">
                  <a16:creationId xmlns:a16="http://schemas.microsoft.com/office/drawing/2014/main" id="{512E3B71-E3FC-D34A-9DEC-E65FCBAE37BC}"/>
                </a:ext>
              </a:extLst>
            </p:cNvPr>
            <p:cNvSpPr txBox="1">
              <a:spLocks noChangeArrowheads="1"/>
            </p:cNvSpPr>
            <p:nvPr/>
          </p:nvSpPr>
          <p:spPr bwMode="auto">
            <a:xfrm>
              <a:off x="4663" y="1243"/>
              <a:ext cx="104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fragmentation/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reassembly</a:t>
              </a:r>
            </a:p>
          </p:txBody>
        </p:sp>
        <p:sp>
          <p:nvSpPr>
            <p:cNvPr id="170" name="Line 29">
              <a:extLst>
                <a:ext uri="{FF2B5EF4-FFF2-40B4-BE49-F238E27FC236}">
                  <a16:creationId xmlns:a16="http://schemas.microsoft.com/office/drawing/2014/main" id="{82BB5C8E-99D8-AB4F-812C-C8887D1E1E10}"/>
                </a:ext>
              </a:extLst>
            </p:cNvPr>
            <p:cNvSpPr>
              <a:spLocks noChangeShapeType="1"/>
            </p:cNvSpPr>
            <p:nvPr/>
          </p:nvSpPr>
          <p:spPr bwMode="auto">
            <a:xfrm flipH="1">
              <a:off x="3443" y="1358"/>
              <a:ext cx="1228" cy="1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1" name="Line 41">
              <a:extLst>
                <a:ext uri="{FF2B5EF4-FFF2-40B4-BE49-F238E27FC236}">
                  <a16:creationId xmlns:a16="http://schemas.microsoft.com/office/drawing/2014/main" id="{179D4ED7-D84C-2F4C-8903-32B5F0AEECE1}"/>
                </a:ext>
              </a:extLst>
            </p:cNvPr>
            <p:cNvSpPr>
              <a:spLocks noChangeShapeType="1"/>
            </p:cNvSpPr>
            <p:nvPr/>
          </p:nvSpPr>
          <p:spPr bwMode="auto">
            <a:xfrm flipH="1" flipV="1">
              <a:off x="4301" y="1349"/>
              <a:ext cx="381" cy="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2" name="Line 42">
              <a:extLst>
                <a:ext uri="{FF2B5EF4-FFF2-40B4-BE49-F238E27FC236}">
                  <a16:creationId xmlns:a16="http://schemas.microsoft.com/office/drawing/2014/main" id="{E9410A24-EBCE-C541-89FB-7277C9EF1BCD}"/>
                </a:ext>
              </a:extLst>
            </p:cNvPr>
            <p:cNvSpPr>
              <a:spLocks noChangeShapeType="1"/>
            </p:cNvSpPr>
            <p:nvPr/>
          </p:nvSpPr>
          <p:spPr bwMode="auto">
            <a:xfrm flipH="1">
              <a:off x="3119" y="1354"/>
              <a:ext cx="1555" cy="103"/>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3" name="Group 59">
            <a:extLst>
              <a:ext uri="{FF2B5EF4-FFF2-40B4-BE49-F238E27FC236}">
                <a16:creationId xmlns:a16="http://schemas.microsoft.com/office/drawing/2014/main" id="{F3E5E860-E3FA-1043-A7CA-31E59409DB3B}"/>
              </a:ext>
            </a:extLst>
          </p:cNvPr>
          <p:cNvGrpSpPr>
            <a:grpSpLocks/>
          </p:cNvGrpSpPr>
          <p:nvPr/>
        </p:nvGrpSpPr>
        <p:grpSpPr bwMode="auto">
          <a:xfrm>
            <a:off x="786919" y="3200477"/>
            <a:ext cx="3975103" cy="723900"/>
            <a:chOff x="-366" y="1483"/>
            <a:chExt cx="2504" cy="456"/>
          </a:xfrm>
        </p:grpSpPr>
        <p:sp>
          <p:nvSpPr>
            <p:cNvPr id="174" name="Text Box 22">
              <a:extLst>
                <a:ext uri="{FF2B5EF4-FFF2-40B4-BE49-F238E27FC236}">
                  <a16:creationId xmlns:a16="http://schemas.microsoft.com/office/drawing/2014/main" id="{F3BCF68C-C9A4-A848-9F65-D9DA862AA831}"/>
                </a:ext>
              </a:extLst>
            </p:cNvPr>
            <p:cNvSpPr txBox="1">
              <a:spLocks noChangeArrowheads="1"/>
            </p:cNvSpPr>
            <p:nvPr/>
          </p:nvSpPr>
          <p:spPr bwMode="auto">
            <a:xfrm>
              <a:off x="-366" y="1551"/>
              <a:ext cx="214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TTL: remaining  max hops</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(decremented at each router)</a:t>
              </a:r>
            </a:p>
          </p:txBody>
        </p:sp>
        <p:sp>
          <p:nvSpPr>
            <p:cNvPr id="175" name="Line 48">
              <a:extLst>
                <a:ext uri="{FF2B5EF4-FFF2-40B4-BE49-F238E27FC236}">
                  <a16:creationId xmlns:a16="http://schemas.microsoft.com/office/drawing/2014/main" id="{E8C2FC41-FC21-EB4A-81CC-6A4E388FF3AA}"/>
                </a:ext>
              </a:extLst>
            </p:cNvPr>
            <p:cNvSpPr>
              <a:spLocks noChangeShapeType="1"/>
            </p:cNvSpPr>
            <p:nvPr/>
          </p:nvSpPr>
          <p:spPr bwMode="auto">
            <a:xfrm flipV="1">
              <a:off x="1753" y="1483"/>
              <a:ext cx="385" cy="2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10A5FB9C-8877-CF48-9B4B-0001510B0996}"/>
              </a:ext>
            </a:extLst>
          </p:cNvPr>
          <p:cNvGrpSpPr/>
          <p:nvPr/>
        </p:nvGrpSpPr>
        <p:grpSpPr>
          <a:xfrm>
            <a:off x="1134317" y="4446414"/>
            <a:ext cx="2823045" cy="2083632"/>
            <a:chOff x="419725" y="4467070"/>
            <a:chExt cx="2823045" cy="2083632"/>
          </a:xfrm>
        </p:grpSpPr>
        <p:sp>
          <p:nvSpPr>
            <p:cNvPr id="179" name="Rectangle 54">
              <a:extLst>
                <a:ext uri="{FF2B5EF4-FFF2-40B4-BE49-F238E27FC236}">
                  <a16:creationId xmlns:a16="http://schemas.microsoft.com/office/drawing/2014/main" id="{F3422680-BA18-B141-8049-75179551BB0C}"/>
                </a:ext>
              </a:extLst>
            </p:cNvPr>
            <p:cNvSpPr>
              <a:spLocks noChangeArrowheads="1"/>
            </p:cNvSpPr>
            <p:nvPr/>
          </p:nvSpPr>
          <p:spPr bwMode="auto">
            <a:xfrm>
              <a:off x="437293" y="4954788"/>
              <a:ext cx="2805477" cy="14654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marR="0" lvl="0" indent="-223838" algn="l" defTabSz="914400" rtl="0" eaLnBrk="0" fontAlgn="base" latinLnBrk="0" hangingPunct="0">
                <a:lnSpc>
                  <a:spcPct val="8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 bytes of TCP</a:t>
              </a:r>
            </a:p>
            <a:p>
              <a:pPr marL="342900" marR="0" lvl="0" indent="-223838" algn="l" defTabSz="914400" rtl="0" eaLnBrk="0" fontAlgn="base" latinLnBrk="0" hangingPunct="0">
                <a:lnSpc>
                  <a:spcPct val="8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 bytes of IP</a:t>
              </a:r>
            </a:p>
            <a:p>
              <a:pPr marL="342900" marR="0" lvl="0" indent="-223838" algn="l" defTabSz="914400" rtl="0" eaLnBrk="0" fontAlgn="base" latinLnBrk="0" hangingPunct="0">
                <a:lnSpc>
                  <a:spcPct val="9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40 bytes + app layer overhead for TCP+IP</a:t>
              </a:r>
            </a:p>
          </p:txBody>
        </p:sp>
        <p:sp>
          <p:nvSpPr>
            <p:cNvPr id="2" name="Rectangle 1">
              <a:extLst>
                <a:ext uri="{FF2B5EF4-FFF2-40B4-BE49-F238E27FC236}">
                  <a16:creationId xmlns:a16="http://schemas.microsoft.com/office/drawing/2014/main" id="{A5B2B29C-1437-FE43-B7BB-737B9DE7CB08}"/>
                </a:ext>
              </a:extLst>
            </p:cNvPr>
            <p:cNvSpPr/>
            <p:nvPr/>
          </p:nvSpPr>
          <p:spPr>
            <a:xfrm>
              <a:off x="419725" y="4751882"/>
              <a:ext cx="2683239" cy="179882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07067E8-C930-4E4E-82B1-DB76C7299991}"/>
                </a:ext>
              </a:extLst>
            </p:cNvPr>
            <p:cNvSpPr txBox="1"/>
            <p:nvPr/>
          </p:nvSpPr>
          <p:spPr>
            <a:xfrm>
              <a:off x="599607" y="4467070"/>
              <a:ext cx="1561325" cy="52322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overhead</a:t>
              </a:r>
            </a:p>
          </p:txBody>
        </p:sp>
      </p:grpSp>
      <p:grpSp>
        <p:nvGrpSpPr>
          <p:cNvPr id="9" name="Group 8">
            <a:extLst>
              <a:ext uri="{FF2B5EF4-FFF2-40B4-BE49-F238E27FC236}">
                <a16:creationId xmlns:a16="http://schemas.microsoft.com/office/drawing/2014/main" id="{B25CB83E-CD83-0142-A8BA-DD13CD2B40A6}"/>
              </a:ext>
            </a:extLst>
          </p:cNvPr>
          <p:cNvGrpSpPr/>
          <p:nvPr/>
        </p:nvGrpSpPr>
        <p:grpSpPr>
          <a:xfrm>
            <a:off x="7719934" y="4348085"/>
            <a:ext cx="3971903" cy="646113"/>
            <a:chOff x="7719934" y="4348085"/>
            <a:chExt cx="3971903" cy="646113"/>
          </a:xfrm>
        </p:grpSpPr>
        <p:sp>
          <p:nvSpPr>
            <p:cNvPr id="177" name="Text Box 52">
              <a:extLst>
                <a:ext uri="{FF2B5EF4-FFF2-40B4-BE49-F238E27FC236}">
                  <a16:creationId xmlns:a16="http://schemas.microsoft.com/office/drawing/2014/main" id="{BF8FA8D1-8EB5-EC42-B60C-8F8686E922DD}"/>
                </a:ext>
              </a:extLst>
            </p:cNvPr>
            <p:cNvSpPr txBox="1">
              <a:spLocks noChangeArrowheads="1"/>
            </p:cNvSpPr>
            <p:nvPr/>
          </p:nvSpPr>
          <p:spPr bwMode="auto">
            <a:xfrm>
              <a:off x="8778774" y="4348085"/>
              <a:ext cx="2913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 timestamp, record route taken</a:t>
              </a:r>
            </a:p>
          </p:txBody>
        </p:sp>
        <p:cxnSp>
          <p:nvCxnSpPr>
            <p:cNvPr id="8" name="Straight Connector 7">
              <a:extLst>
                <a:ext uri="{FF2B5EF4-FFF2-40B4-BE49-F238E27FC236}">
                  <a16:creationId xmlns:a16="http://schemas.microsoft.com/office/drawing/2014/main" id="{A07119CE-E347-CD4F-96FC-B870BFBD31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DE02EBEC-D750-1C46-BDD3-4EC55628DEFF}"/>
              </a:ext>
            </a:extLst>
          </p:cNvPr>
          <p:cNvGrpSpPr/>
          <p:nvPr/>
        </p:nvGrpSpPr>
        <p:grpSpPr>
          <a:xfrm>
            <a:off x="7739650" y="3384606"/>
            <a:ext cx="3971903" cy="369332"/>
            <a:chOff x="7719934" y="4348085"/>
            <a:chExt cx="3971903" cy="369332"/>
          </a:xfrm>
        </p:grpSpPr>
        <p:sp>
          <p:nvSpPr>
            <p:cNvPr id="67" name="Text Box 52">
              <a:extLst>
                <a:ext uri="{FF2B5EF4-FFF2-40B4-BE49-F238E27FC236}">
                  <a16:creationId xmlns:a16="http://schemas.microsoft.com/office/drawing/2014/main" id="{3CBC8EE1-4E86-AC49-A4AC-FB712E2BE141}"/>
                </a:ext>
              </a:extLst>
            </p:cNvPr>
            <p:cNvSpPr txBox="1">
              <a:spLocks noChangeArrowheads="1"/>
            </p:cNvSpPr>
            <p:nvPr/>
          </p:nvSpPr>
          <p:spPr bwMode="auto">
            <a:xfrm>
              <a:off x="8778774" y="4348085"/>
              <a:ext cx="2913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32-bit source IP address</a:t>
              </a:r>
            </a:p>
          </p:txBody>
        </p:sp>
        <p:cxnSp>
          <p:nvCxnSpPr>
            <p:cNvPr id="68" name="Straight Connector 67">
              <a:extLst>
                <a:ext uri="{FF2B5EF4-FFF2-40B4-BE49-F238E27FC236}">
                  <a16:creationId xmlns:a16="http://schemas.microsoft.com/office/drawing/2014/main" id="{8DD646F6-F588-FB47-AA50-B7AAB81C8AE9}"/>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9D96639F-797D-284B-91E2-801FDB799E1D}"/>
              </a:ext>
            </a:extLst>
          </p:cNvPr>
          <p:cNvGrpSpPr/>
          <p:nvPr/>
        </p:nvGrpSpPr>
        <p:grpSpPr>
          <a:xfrm>
            <a:off x="7721569" y="3862471"/>
            <a:ext cx="4181130" cy="369332"/>
            <a:chOff x="7719934" y="4348085"/>
            <a:chExt cx="4181130" cy="369332"/>
          </a:xfrm>
        </p:grpSpPr>
        <p:sp>
          <p:nvSpPr>
            <p:cNvPr id="70" name="Text Box 52">
              <a:extLst>
                <a:ext uri="{FF2B5EF4-FFF2-40B4-BE49-F238E27FC236}">
                  <a16:creationId xmlns:a16="http://schemas.microsoft.com/office/drawing/2014/main" id="{E0B8AC9F-9175-CD46-93B6-7B6E6B487849}"/>
                </a:ext>
              </a:extLst>
            </p:cNvPr>
            <p:cNvSpPr txBox="1">
              <a:spLocks noChangeArrowheads="1"/>
            </p:cNvSpPr>
            <p:nvPr/>
          </p:nvSpPr>
          <p:spPr bwMode="auto">
            <a:xfrm>
              <a:off x="8778774" y="4348085"/>
              <a:ext cx="31222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32-bit destination IP address</a:t>
              </a:r>
            </a:p>
          </p:txBody>
        </p:sp>
        <p:cxnSp>
          <p:nvCxnSpPr>
            <p:cNvPr id="71" name="Straight Connector 70">
              <a:extLst>
                <a:ext uri="{FF2B5EF4-FFF2-40B4-BE49-F238E27FC236}">
                  <a16:creationId xmlns:a16="http://schemas.microsoft.com/office/drawing/2014/main" id="{4120CCDA-7A8F-1344-9A9B-52EEE045034B}"/>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9E74BE6E-3A51-9848-A524-4B01A8AE7030}"/>
              </a:ext>
            </a:extLst>
          </p:cNvPr>
          <p:cNvGrpSpPr/>
          <p:nvPr/>
        </p:nvGrpSpPr>
        <p:grpSpPr>
          <a:xfrm>
            <a:off x="7737066" y="2920899"/>
            <a:ext cx="3971903" cy="369332"/>
            <a:chOff x="7719934" y="4348085"/>
            <a:chExt cx="3971903" cy="369332"/>
          </a:xfrm>
        </p:grpSpPr>
        <p:sp>
          <p:nvSpPr>
            <p:cNvPr id="73" name="Text Box 52">
              <a:extLst>
                <a:ext uri="{FF2B5EF4-FFF2-40B4-BE49-F238E27FC236}">
                  <a16:creationId xmlns:a16="http://schemas.microsoft.com/office/drawing/2014/main" id="{A7B0ED1A-7B94-1F43-8F94-529E2D993741}"/>
                </a:ext>
              </a:extLst>
            </p:cNvPr>
            <p:cNvSpPr txBox="1">
              <a:spLocks noChangeArrowheads="1"/>
            </p:cNvSpPr>
            <p:nvPr/>
          </p:nvSpPr>
          <p:spPr bwMode="auto">
            <a:xfrm>
              <a:off x="8778774" y="4348085"/>
              <a:ext cx="2913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 checksum</a:t>
              </a:r>
            </a:p>
          </p:txBody>
        </p:sp>
        <p:cxnSp>
          <p:nvCxnSpPr>
            <p:cNvPr id="74" name="Straight Connector 73">
              <a:extLst>
                <a:ext uri="{FF2B5EF4-FFF2-40B4-BE49-F238E27FC236}">
                  <a16:creationId xmlns:a16="http://schemas.microsoft.com/office/drawing/2014/main" id="{FD6BF316-20F5-9D47-88E4-912E1DFB3A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1FEAE828-7047-3147-A47C-B181088247F3}"/>
              </a:ext>
            </a:extLst>
          </p:cNvPr>
          <p:cNvGrpSpPr/>
          <p:nvPr/>
        </p:nvGrpSpPr>
        <p:grpSpPr>
          <a:xfrm>
            <a:off x="8948060" y="1758043"/>
            <a:ext cx="2808718" cy="4833257"/>
            <a:chOff x="9209324" y="1834243"/>
            <a:chExt cx="2808718" cy="4833257"/>
          </a:xfrm>
        </p:grpSpPr>
        <p:cxnSp>
          <p:nvCxnSpPr>
            <p:cNvPr id="75" name="Straight Arrow Connector 74">
              <a:extLst>
                <a:ext uri="{FF2B5EF4-FFF2-40B4-BE49-F238E27FC236}">
                  <a16:creationId xmlns:a16="http://schemas.microsoft.com/office/drawing/2014/main" id="{A63DAC61-3FDE-8840-9F16-FD8E18BF0966}"/>
                </a:ext>
              </a:extLst>
            </p:cNvPr>
            <p:cNvCxnSpPr/>
            <p:nvPr/>
          </p:nvCxnSpPr>
          <p:spPr>
            <a:xfrm>
              <a:off x="11097988" y="1834243"/>
              <a:ext cx="0" cy="4833257"/>
            </a:xfrm>
            <a:prstGeom prst="straightConnector1">
              <a:avLst/>
            </a:prstGeom>
            <a:ln w="444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D5FB8E8-CA23-894F-92FD-40ED972CF645}"/>
                </a:ext>
              </a:extLst>
            </p:cNvPr>
            <p:cNvCxnSpPr/>
            <p:nvPr/>
          </p:nvCxnSpPr>
          <p:spPr>
            <a:xfrm>
              <a:off x="10823536" y="1839686"/>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B2F5C4B-1186-4346-9A50-C9616F8D8E9F}"/>
                </a:ext>
              </a:extLst>
            </p:cNvPr>
            <p:cNvCxnSpPr/>
            <p:nvPr/>
          </p:nvCxnSpPr>
          <p:spPr>
            <a:xfrm>
              <a:off x="10828978" y="6645729"/>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FCABC9A-B0D4-C84D-B341-359EA25A99AD}"/>
                </a:ext>
              </a:extLst>
            </p:cNvPr>
            <p:cNvSpPr txBox="1"/>
            <p:nvPr/>
          </p:nvSpPr>
          <p:spPr>
            <a:xfrm>
              <a:off x="9209324" y="3788229"/>
              <a:ext cx="2808718" cy="64633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Maximum length: 64K bytes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Typically: 1500 bytes or less</a:t>
              </a:r>
            </a:p>
          </p:txBody>
        </p:sp>
      </p:grpSp>
      <p:sp>
        <p:nvSpPr>
          <p:cNvPr id="79" name="Slide Number Placeholder 3">
            <a:extLst>
              <a:ext uri="{FF2B5EF4-FFF2-40B4-BE49-F238E27FC236}">
                <a16:creationId xmlns:a16="http://schemas.microsoft.com/office/drawing/2014/main" id="{4475E451-EA6C-E04C-BC05-BA34B2ECE74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43</a:t>
            </a:fld>
            <a:endParaRPr lang="en-US" dirty="0"/>
          </a:p>
        </p:txBody>
      </p:sp>
    </p:spTree>
    <p:extLst>
      <p:ext uri="{BB962C8B-B14F-4D97-AF65-F5344CB8AC3E}">
        <p14:creationId xmlns:p14="http://schemas.microsoft.com/office/powerpoint/2010/main" val="399610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dissolv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dissolve">
                                      <p:cBhvr>
                                        <p:cTn id="12" dur="500"/>
                                        <p:tgtEl>
                                          <p:spTgt spid="1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dissolve">
                                      <p:cBhvr>
                                        <p:cTn id="17" dur="500"/>
                                        <p:tgtEl>
                                          <p:spTgt spid="16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65"/>
                                        </p:tgtEl>
                                        <p:attrNameLst>
                                          <p:attrName>style.visibility</p:attrName>
                                        </p:attrNameLst>
                                      </p:cBhvr>
                                      <p:to>
                                        <p:strVal val="visible"/>
                                      </p:to>
                                    </p:set>
                                    <p:animEffect transition="in" filter="dissolve">
                                      <p:cBhvr>
                                        <p:cTn id="30" dur="500"/>
                                        <p:tgtEl>
                                          <p:spTgt spid="16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73"/>
                                        </p:tgtEl>
                                        <p:attrNameLst>
                                          <p:attrName>style.visibility</p:attrName>
                                        </p:attrNameLst>
                                      </p:cBhvr>
                                      <p:to>
                                        <p:strVal val="visible"/>
                                      </p:to>
                                    </p:set>
                                    <p:animEffect transition="in" filter="dissolve">
                                      <p:cBhvr>
                                        <p:cTn id="35" dur="500"/>
                                        <p:tgtEl>
                                          <p:spTgt spid="17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59"/>
                                        </p:tgtEl>
                                        <p:attrNameLst>
                                          <p:attrName>style.visibility</p:attrName>
                                        </p:attrNameLst>
                                      </p:cBhvr>
                                      <p:to>
                                        <p:strVal val="visible"/>
                                      </p:to>
                                    </p:set>
                                    <p:animEffect transition="in" filter="dissolve">
                                      <p:cBhvr>
                                        <p:cTn id="40" dur="500"/>
                                        <p:tgtEl>
                                          <p:spTgt spid="15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68"/>
                                        </p:tgtEl>
                                        <p:attrNameLst>
                                          <p:attrName>style.visibility</p:attrName>
                                        </p:attrNameLst>
                                      </p:cBhvr>
                                      <p:to>
                                        <p:strVal val="visible"/>
                                      </p:to>
                                    </p:set>
                                    <p:animEffect transition="in" filter="dissolve">
                                      <p:cBhvr>
                                        <p:cTn id="45" dur="500"/>
                                        <p:tgtEl>
                                          <p:spTgt spid="16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dissolve">
                                      <p:cBhvr>
                                        <p:cTn id="50" dur="500"/>
                                        <p:tgtEl>
                                          <p:spTgt spid="7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dissolve">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dissolve">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223838"/>
            <a:r>
              <a:rPr lang="en-US" altLang="en-US" sz="3200" dirty="0">
                <a:ea typeface="ＭＳ Ｐゴシック" panose="020B0600070205080204" pitchFamily="34" charset="-128"/>
                <a:cs typeface="ＭＳ Ｐゴシック" panose="020B0600070205080204" pitchFamily="34" charset="-128"/>
              </a:rPr>
              <a:t>Maximum Transmission Unit (MTU)</a:t>
            </a:r>
          </a:p>
          <a:p>
            <a:pPr lvl="1" indent="-223838"/>
            <a:r>
              <a:rPr lang="fr-FR" altLang="en-US" sz="3200" dirty="0">
                <a:ea typeface="ＭＳ Ｐゴシック" panose="020B0600070205080204" pitchFamily="34" charset="-128"/>
                <a:cs typeface="ＭＳ Ｐゴシック" panose="020B0600070205080204" pitchFamily="34" charset="-128"/>
              </a:rPr>
              <a:t>the </a:t>
            </a:r>
            <a:r>
              <a:rPr lang="fr-FR" altLang="en-US" sz="3200" dirty="0" err="1">
                <a:ea typeface="ＭＳ Ｐゴシック" panose="020B0600070205080204" pitchFamily="34" charset="-128"/>
                <a:cs typeface="ＭＳ Ｐゴシック" panose="020B0600070205080204" pitchFamily="34" charset="-128"/>
              </a:rPr>
              <a:t>length</a:t>
            </a:r>
            <a:r>
              <a:rPr lang="fr-FR" altLang="en-US" sz="3200" dirty="0">
                <a:ea typeface="ＭＳ Ｐゴシック" panose="020B0600070205080204" pitchFamily="34" charset="-128"/>
                <a:cs typeface="ＭＳ Ｐゴシック" panose="020B0600070205080204" pitchFamily="34" charset="-128"/>
              </a:rPr>
              <a:t> of the </a:t>
            </a:r>
            <a:r>
              <a:rPr lang="fr-FR" altLang="en-US" sz="3200" dirty="0" err="1">
                <a:ea typeface="ＭＳ Ｐゴシック" panose="020B0600070205080204" pitchFamily="34" charset="-128"/>
                <a:cs typeface="ＭＳ Ｐゴシック" panose="020B0600070205080204" pitchFamily="34" charset="-128"/>
              </a:rPr>
              <a:t>largest</a:t>
            </a:r>
            <a:r>
              <a:rPr lang="fr-FR" altLang="en-US" sz="3200" dirty="0">
                <a:ea typeface="ＭＳ Ｐゴシック" panose="020B0600070205080204" pitchFamily="34" charset="-128"/>
                <a:cs typeface="ＭＳ Ｐゴシック" panose="020B0600070205080204" pitchFamily="34" charset="-128"/>
              </a:rPr>
              <a:t> </a:t>
            </a:r>
            <a:r>
              <a:rPr lang="fr-FR" altLang="en-US" sz="3200" dirty="0" err="1">
                <a:ea typeface="ＭＳ Ｐゴシック" panose="020B0600070205080204" pitchFamily="34" charset="-128"/>
                <a:cs typeface="ＭＳ Ｐゴシック" panose="020B0600070205080204" pitchFamily="34" charset="-128"/>
              </a:rPr>
              <a:t>link</a:t>
            </a:r>
            <a:r>
              <a:rPr lang="fr-FR" altLang="en-US" sz="3200" dirty="0">
                <a:ea typeface="ＭＳ Ｐゴシック" panose="020B0600070205080204" pitchFamily="34" charset="-128"/>
                <a:cs typeface="ＭＳ Ｐゴシック" panose="020B0600070205080204" pitchFamily="34" charset="-128"/>
              </a:rPr>
              <a:t>-layer frame </a:t>
            </a:r>
            <a:r>
              <a:rPr lang="fr-FR" altLang="en-US" sz="3200" dirty="0" err="1">
                <a:ea typeface="ＭＳ Ｐゴシック" panose="020B0600070205080204" pitchFamily="34" charset="-128"/>
                <a:cs typeface="ＭＳ Ｐゴシック" panose="020B0600070205080204" pitchFamily="34" charset="-128"/>
              </a:rPr>
              <a:t>that</a:t>
            </a:r>
            <a:r>
              <a:rPr lang="fr-FR" altLang="en-US" sz="3200" dirty="0">
                <a:ea typeface="ＭＳ Ｐゴシック" panose="020B0600070205080204" pitchFamily="34" charset="-128"/>
                <a:cs typeface="ＭＳ Ｐゴシック" panose="020B0600070205080204" pitchFamily="34" charset="-128"/>
              </a:rPr>
              <a:t> </a:t>
            </a:r>
            <a:r>
              <a:rPr lang="fr-FR" altLang="en-US" sz="3200" dirty="0" err="1">
                <a:ea typeface="ＭＳ Ｐゴシック" panose="020B0600070205080204" pitchFamily="34" charset="-128"/>
                <a:cs typeface="ＭＳ Ｐゴシック" panose="020B0600070205080204" pitchFamily="34" charset="-128"/>
              </a:rPr>
              <a:t>can</a:t>
            </a:r>
            <a:r>
              <a:rPr lang="fr-FR" altLang="en-US" sz="3200" dirty="0">
                <a:ea typeface="ＭＳ Ｐゴシック" panose="020B0600070205080204" pitchFamily="34" charset="-128"/>
                <a:cs typeface="ＭＳ Ｐゴシック" panose="020B0600070205080204" pitchFamily="34" charset="-128"/>
              </a:rPr>
              <a:t> </a:t>
            </a:r>
            <a:r>
              <a:rPr lang="fr-FR" altLang="en-US" sz="3200" dirty="0" err="1">
                <a:ea typeface="ＭＳ Ｐゴシック" panose="020B0600070205080204" pitchFamily="34" charset="-128"/>
                <a:cs typeface="ＭＳ Ｐゴシック" panose="020B0600070205080204" pitchFamily="34" charset="-128"/>
              </a:rPr>
              <a:t>be</a:t>
            </a:r>
            <a:r>
              <a:rPr lang="fr-FR" altLang="en-US" sz="3200" dirty="0">
                <a:ea typeface="ＭＳ Ｐゴシック" panose="020B0600070205080204" pitchFamily="34" charset="-128"/>
                <a:cs typeface="ＭＳ Ｐゴシック" panose="020B0600070205080204" pitchFamily="34" charset="-128"/>
              </a:rPr>
              <a:t> sent over a </a:t>
            </a:r>
            <a:r>
              <a:rPr lang="fr-FR" altLang="en-US" sz="3200" dirty="0" err="1">
                <a:ea typeface="ＭＳ Ｐゴシック" panose="020B0600070205080204" pitchFamily="34" charset="-128"/>
                <a:cs typeface="ＭＳ Ｐゴシック" panose="020B0600070205080204" pitchFamily="34" charset="-128"/>
              </a:rPr>
              <a:t>link</a:t>
            </a:r>
            <a:endParaRPr lang="fr-FR" altLang="en-US" sz="3200" dirty="0">
              <a:ea typeface="ＭＳ Ｐゴシック" panose="020B0600070205080204" pitchFamily="34" charset="-128"/>
              <a:cs typeface="ＭＳ Ｐゴシック" panose="020B0600070205080204" pitchFamily="34" charset="-128"/>
            </a:endParaRPr>
          </a:p>
          <a:p>
            <a:pPr lvl="1" indent="-223838"/>
            <a:r>
              <a:rPr lang="en-US" altLang="en-US" sz="3200" dirty="0">
                <a:ea typeface="ＭＳ Ｐゴシック" panose="020B0600070205080204" pitchFamily="34" charset="-128"/>
                <a:cs typeface="ＭＳ Ｐゴシック" panose="020B0600070205080204" pitchFamily="34" charset="-128"/>
              </a:rPr>
              <a:t>Arriving IP packet may be larger</a:t>
            </a:r>
          </a:p>
          <a:p>
            <a:pPr marL="130175" indent="0">
              <a:buNone/>
            </a:pPr>
            <a:endParaRPr lang="en-US" dirty="0"/>
          </a:p>
        </p:txBody>
      </p:sp>
      <p:sp>
        <p:nvSpPr>
          <p:cNvPr id="3" name="Title 2"/>
          <p:cNvSpPr>
            <a:spLocks noGrp="1"/>
          </p:cNvSpPr>
          <p:nvPr>
            <p:ph type="title"/>
          </p:nvPr>
        </p:nvSpPr>
        <p:spPr/>
        <p:txBody>
          <a:bodyPr/>
          <a:lstStyle/>
          <a:p>
            <a:r>
              <a:rPr lang="en-US" altLang="en-US" dirty="0">
                <a:latin typeface="Gill Sans MT" panose="020B0502020104020203" pitchFamily="34" charset="0"/>
              </a:rPr>
              <a:t>Maximum Transmission Unit (MTU)</a:t>
            </a:r>
            <a:endParaRPr lang="en-US" dirty="0"/>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44</a:t>
            </a:fld>
            <a:endParaRPr lang="en-US" dirty="0"/>
          </a:p>
        </p:txBody>
      </p:sp>
      <p:sp>
        <p:nvSpPr>
          <p:cNvPr id="12" name="Oval 4"/>
          <p:cNvSpPr>
            <a:spLocks noChangeArrowheads="1"/>
          </p:cNvSpPr>
          <p:nvPr/>
        </p:nvSpPr>
        <p:spPr bwMode="auto">
          <a:xfrm>
            <a:off x="2694563" y="4419600"/>
            <a:ext cx="3581400" cy="99060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3" name="Oval 5"/>
          <p:cNvSpPr>
            <a:spLocks noChangeArrowheads="1"/>
          </p:cNvSpPr>
          <p:nvPr/>
        </p:nvSpPr>
        <p:spPr bwMode="auto">
          <a:xfrm>
            <a:off x="6199763" y="4419600"/>
            <a:ext cx="3581400" cy="99060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pic>
        <p:nvPicPr>
          <p:cNvPr id="14" name="Picture 6" descr="C:\Clipart\NETDRAW4\ISOMETRC\ROUTERI.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2563" y="4495800"/>
            <a:ext cx="896938"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ine 7"/>
          <p:cNvSpPr>
            <a:spLocks noChangeShapeType="1"/>
          </p:cNvSpPr>
          <p:nvPr/>
        </p:nvSpPr>
        <p:spPr bwMode="auto">
          <a:xfrm>
            <a:off x="2618363" y="4762500"/>
            <a:ext cx="30480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6" name="Rectangle 8"/>
          <p:cNvSpPr>
            <a:spLocks noChangeArrowheads="1"/>
          </p:cNvSpPr>
          <p:nvPr/>
        </p:nvSpPr>
        <p:spPr bwMode="auto">
          <a:xfrm>
            <a:off x="3075563" y="4495800"/>
            <a:ext cx="2286000" cy="533400"/>
          </a:xfrm>
          <a:prstGeom prst="rect">
            <a:avLst/>
          </a:prstGeom>
          <a:solidFill>
            <a:srgbClr val="99CC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99CC00"/>
            </a:extrusionClr>
            <a:contourClr>
              <a:srgbClr val="99CC00"/>
            </a:contourClr>
          </a:sp3d>
        </p:spPr>
        <p:txBody>
          <a:bodyPr wrap="none" anchor="ctr">
            <a:flatTx/>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IP Packet</a:t>
            </a:r>
          </a:p>
        </p:txBody>
      </p:sp>
      <p:sp>
        <p:nvSpPr>
          <p:cNvPr id="17" name="Line 9"/>
          <p:cNvSpPr>
            <a:spLocks noChangeShapeType="1"/>
          </p:cNvSpPr>
          <p:nvPr/>
        </p:nvSpPr>
        <p:spPr bwMode="auto">
          <a:xfrm>
            <a:off x="6352163" y="4038600"/>
            <a:ext cx="1447800" cy="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8" name="Text Box 10"/>
          <p:cNvSpPr txBox="1">
            <a:spLocks noChangeArrowheads="1"/>
          </p:cNvSpPr>
          <p:nvPr/>
        </p:nvSpPr>
        <p:spPr bwMode="auto">
          <a:xfrm>
            <a:off x="6653788" y="35814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MTU</a:t>
            </a:r>
          </a:p>
        </p:txBody>
      </p:sp>
    </p:spTree>
    <p:extLst>
      <p:ext uri="{BB962C8B-B14F-4D97-AF65-F5344CB8AC3E}">
        <p14:creationId xmlns:p14="http://schemas.microsoft.com/office/powerpoint/2010/main" val="7690567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223838"/>
            <a:r>
              <a:rPr lang="en-US" altLang="en-US" sz="3200" dirty="0">
                <a:ea typeface="ＭＳ Ｐゴシック" panose="020B0600070205080204" pitchFamily="34" charset="-128"/>
                <a:cs typeface="ＭＳ Ｐゴシック" panose="020B0600070205080204" pitchFamily="34" charset="-128"/>
              </a:rPr>
              <a:t>If IP packet is longer than the MTU, the router breaks packet into smaller packets</a:t>
            </a:r>
          </a:p>
          <a:p>
            <a:pPr lvl="1" indent="-223838"/>
            <a:r>
              <a:rPr lang="en-US" altLang="en-US" sz="3200" dirty="0">
                <a:ea typeface="ＭＳ Ｐゴシック" panose="020B0600070205080204" pitchFamily="34" charset="-128"/>
                <a:cs typeface="ＭＳ Ｐゴシック" panose="020B0600070205080204" pitchFamily="34" charset="-128"/>
              </a:rPr>
              <a:t>Called IP fragments</a:t>
            </a:r>
          </a:p>
          <a:p>
            <a:pPr lvl="1" indent="-223838"/>
            <a:r>
              <a:rPr lang="en-US" altLang="en-US" sz="3200" dirty="0">
                <a:ea typeface="ＭＳ Ｐゴシック" panose="020B0600070205080204" pitchFamily="34" charset="-128"/>
                <a:cs typeface="ＭＳ Ｐゴシック" panose="020B0600070205080204" pitchFamily="34" charset="-128"/>
              </a:rPr>
              <a:t>Fragments are still IP packets</a:t>
            </a:r>
          </a:p>
          <a:p>
            <a:pPr lvl="1" indent="-223838"/>
            <a:endParaRPr lang="en-US" altLang="en-US" sz="3200" dirty="0">
              <a:ea typeface="ＭＳ Ｐゴシック" panose="020B0600070205080204" pitchFamily="34" charset="-128"/>
              <a:cs typeface="ＭＳ Ｐゴシック" panose="020B0600070205080204" pitchFamily="34" charset="-128"/>
            </a:endParaRPr>
          </a:p>
          <a:p>
            <a:pPr marL="130175" indent="0">
              <a:buNone/>
            </a:pPr>
            <a:endParaRPr lang="en-US" dirty="0"/>
          </a:p>
        </p:txBody>
      </p:sp>
      <p:sp>
        <p:nvSpPr>
          <p:cNvPr id="3" name="Title 2"/>
          <p:cNvSpPr>
            <a:spLocks noGrp="1"/>
          </p:cNvSpPr>
          <p:nvPr>
            <p:ph type="title"/>
          </p:nvPr>
        </p:nvSpPr>
        <p:spPr/>
        <p:txBody>
          <a:bodyPr/>
          <a:lstStyle/>
          <a:p>
            <a:r>
              <a:rPr lang="en-US" altLang="en-US" dirty="0">
                <a:latin typeface="Gill Sans MT" panose="020B0502020104020203" pitchFamily="34" charset="0"/>
              </a:rPr>
              <a:t>IP Fragmentation</a:t>
            </a:r>
            <a:endParaRPr lang="en-US" dirty="0"/>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45</a:t>
            </a:fld>
            <a:endParaRPr lang="en-US" dirty="0"/>
          </a:p>
        </p:txBody>
      </p:sp>
      <p:sp>
        <p:nvSpPr>
          <p:cNvPr id="18" name="Oval 5"/>
          <p:cNvSpPr>
            <a:spLocks noChangeArrowheads="1"/>
          </p:cNvSpPr>
          <p:nvPr/>
        </p:nvSpPr>
        <p:spPr bwMode="auto">
          <a:xfrm>
            <a:off x="5157281" y="4687957"/>
            <a:ext cx="4191000" cy="99060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pic>
        <p:nvPicPr>
          <p:cNvPr id="19" name="Picture 6" descr="C:\Clipart\NETDRAW4\ISOMETRC\ROUTERI.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0081" y="4764157"/>
            <a:ext cx="89693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Line 7"/>
          <p:cNvSpPr>
            <a:spLocks noChangeShapeType="1"/>
          </p:cNvSpPr>
          <p:nvPr/>
        </p:nvSpPr>
        <p:spPr bwMode="auto">
          <a:xfrm>
            <a:off x="1575881" y="5030857"/>
            <a:ext cx="30480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1" name="Rectangle 8"/>
          <p:cNvSpPr>
            <a:spLocks noChangeArrowheads="1"/>
          </p:cNvSpPr>
          <p:nvPr/>
        </p:nvSpPr>
        <p:spPr bwMode="auto">
          <a:xfrm>
            <a:off x="2033081" y="4764157"/>
            <a:ext cx="2286000" cy="533400"/>
          </a:xfrm>
          <a:prstGeom prst="rect">
            <a:avLst/>
          </a:prstGeom>
          <a:solidFill>
            <a:srgbClr val="99CC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99CC00"/>
            </a:extrusionClr>
            <a:contourClr>
              <a:srgbClr val="99CC00"/>
            </a:contourClr>
          </a:sp3d>
        </p:spPr>
        <p:txBody>
          <a:bodyPr wrap="none" anchor="ctr">
            <a:flatTx/>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IP Packet</a:t>
            </a:r>
          </a:p>
        </p:txBody>
      </p:sp>
      <p:sp>
        <p:nvSpPr>
          <p:cNvPr id="22" name="Line 9"/>
          <p:cNvSpPr>
            <a:spLocks noChangeShapeType="1"/>
          </p:cNvSpPr>
          <p:nvPr/>
        </p:nvSpPr>
        <p:spPr bwMode="auto">
          <a:xfrm>
            <a:off x="5690681" y="5126107"/>
            <a:ext cx="34290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3" name="Rectangle 10"/>
          <p:cNvSpPr>
            <a:spLocks noChangeArrowheads="1"/>
          </p:cNvSpPr>
          <p:nvPr/>
        </p:nvSpPr>
        <p:spPr bwMode="auto">
          <a:xfrm>
            <a:off x="6833681" y="4859407"/>
            <a:ext cx="914400" cy="533400"/>
          </a:xfrm>
          <a:prstGeom prst="rect">
            <a:avLst/>
          </a:prstGeom>
          <a:solidFill>
            <a:srgbClr val="99CC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99CC00"/>
            </a:extrusionClr>
            <a:contourClr>
              <a:srgbClr val="99CC00"/>
            </a:contourClr>
          </a:sp3d>
        </p:spPr>
        <p:txBody>
          <a:bodyPr wrap="none" anchor="ctr">
            <a:flatTx/>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2</a:t>
            </a:r>
          </a:p>
        </p:txBody>
      </p:sp>
      <p:sp>
        <p:nvSpPr>
          <p:cNvPr id="24" name="Rectangle 11"/>
          <p:cNvSpPr>
            <a:spLocks noChangeArrowheads="1"/>
          </p:cNvSpPr>
          <p:nvPr/>
        </p:nvSpPr>
        <p:spPr bwMode="auto">
          <a:xfrm>
            <a:off x="7900481" y="4859407"/>
            <a:ext cx="914400" cy="533400"/>
          </a:xfrm>
          <a:prstGeom prst="rect">
            <a:avLst/>
          </a:prstGeom>
          <a:solidFill>
            <a:srgbClr val="99CC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99CC00"/>
            </a:extrusionClr>
            <a:contourClr>
              <a:srgbClr val="99CC00"/>
            </a:contourClr>
          </a:sp3d>
        </p:spPr>
        <p:txBody>
          <a:bodyPr wrap="none" anchor="ctr">
            <a:flatTx/>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1</a:t>
            </a:r>
          </a:p>
        </p:txBody>
      </p:sp>
      <p:sp>
        <p:nvSpPr>
          <p:cNvPr id="25" name="Rectangle 12"/>
          <p:cNvSpPr>
            <a:spLocks noChangeArrowheads="1"/>
          </p:cNvSpPr>
          <p:nvPr/>
        </p:nvSpPr>
        <p:spPr bwMode="auto">
          <a:xfrm>
            <a:off x="6452681" y="5526157"/>
            <a:ext cx="1828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IP Packets</a:t>
            </a:r>
          </a:p>
        </p:txBody>
      </p:sp>
      <p:sp>
        <p:nvSpPr>
          <p:cNvPr id="26" name="Text Box 13"/>
          <p:cNvSpPr txBox="1">
            <a:spLocks noChangeArrowheads="1"/>
          </p:cNvSpPr>
          <p:nvPr/>
        </p:nvSpPr>
        <p:spPr bwMode="auto">
          <a:xfrm>
            <a:off x="4090481" y="5718244"/>
            <a:ext cx="2151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Fragmentation</a:t>
            </a:r>
          </a:p>
        </p:txBody>
      </p:sp>
      <p:sp>
        <p:nvSpPr>
          <p:cNvPr id="27" name="Line 14"/>
          <p:cNvSpPr>
            <a:spLocks noChangeShapeType="1"/>
          </p:cNvSpPr>
          <p:nvPr/>
        </p:nvSpPr>
        <p:spPr bwMode="auto">
          <a:xfrm flipV="1">
            <a:off x="5157281" y="5449957"/>
            <a:ext cx="0" cy="3810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8" name="Text Box 15"/>
          <p:cNvSpPr txBox="1">
            <a:spLocks noChangeArrowheads="1"/>
          </p:cNvSpPr>
          <p:nvPr/>
        </p:nvSpPr>
        <p:spPr bwMode="auto">
          <a:xfrm>
            <a:off x="5611306" y="4118044"/>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MTU</a:t>
            </a:r>
          </a:p>
        </p:txBody>
      </p:sp>
      <p:sp>
        <p:nvSpPr>
          <p:cNvPr id="29" name="Line 16"/>
          <p:cNvSpPr>
            <a:spLocks noChangeShapeType="1"/>
          </p:cNvSpPr>
          <p:nvPr/>
        </p:nvSpPr>
        <p:spPr bwMode="auto">
          <a:xfrm>
            <a:off x="5538281" y="4499044"/>
            <a:ext cx="1066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0" name="Rectangle 17"/>
          <p:cNvSpPr>
            <a:spLocks noChangeArrowheads="1"/>
          </p:cNvSpPr>
          <p:nvPr/>
        </p:nvSpPr>
        <p:spPr bwMode="auto">
          <a:xfrm>
            <a:off x="5766881" y="4860994"/>
            <a:ext cx="914400" cy="533400"/>
          </a:xfrm>
          <a:prstGeom prst="rect">
            <a:avLst/>
          </a:prstGeom>
          <a:solidFill>
            <a:srgbClr val="99CC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99CC00"/>
            </a:extrusionClr>
            <a:contourClr>
              <a:srgbClr val="99CC00"/>
            </a:contourClr>
          </a:sp3d>
        </p:spPr>
        <p:txBody>
          <a:bodyPr wrap="none" anchor="ctr">
            <a:flatTx/>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3</a:t>
            </a:r>
          </a:p>
        </p:txBody>
      </p:sp>
    </p:spTree>
    <p:extLst>
      <p:ext uri="{BB962C8B-B14F-4D97-AF65-F5344CB8AC3E}">
        <p14:creationId xmlns:p14="http://schemas.microsoft.com/office/powerpoint/2010/main" val="6828189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223838"/>
            <a:r>
              <a:rPr lang="en-US" altLang="en-US" sz="3200" dirty="0">
                <a:ea typeface="ＭＳ Ｐゴシック" panose="020B0600070205080204" pitchFamily="34" charset="-128"/>
                <a:cs typeface="ＭＳ Ｐゴシック" panose="020B0600070205080204" pitchFamily="34" charset="-128"/>
              </a:rPr>
              <a:t>What is Fragmented?</a:t>
            </a:r>
          </a:p>
          <a:p>
            <a:pPr lvl="1" indent="-223838"/>
            <a:r>
              <a:rPr lang="en-US" altLang="en-US" sz="3200" dirty="0">
                <a:ea typeface="ＭＳ Ｐゴシック" panose="020B0600070205080204" pitchFamily="34" charset="-128"/>
                <a:cs typeface="ＭＳ Ｐゴシック" panose="020B0600070205080204" pitchFamily="34" charset="-128"/>
              </a:rPr>
              <a:t>The received datagram having segment as payload</a:t>
            </a:r>
          </a:p>
          <a:p>
            <a:pPr lvl="1" indent="-223838"/>
            <a:r>
              <a:rPr lang="en-US" altLang="en-US" sz="3200" dirty="0">
                <a:ea typeface="ＭＳ Ｐゴシック" panose="020B0600070205080204" pitchFamily="34" charset="-128"/>
                <a:cs typeface="ＭＳ Ｐゴシック" panose="020B0600070205080204" pitchFamily="34" charset="-128"/>
              </a:rPr>
              <a:t>New headers are created</a:t>
            </a:r>
          </a:p>
          <a:p>
            <a:pPr marL="130175" indent="0">
              <a:buNone/>
            </a:pPr>
            <a:endParaRPr lang="en-US" dirty="0"/>
          </a:p>
        </p:txBody>
      </p:sp>
      <p:sp>
        <p:nvSpPr>
          <p:cNvPr id="3" name="Title 2"/>
          <p:cNvSpPr>
            <a:spLocks noGrp="1"/>
          </p:cNvSpPr>
          <p:nvPr>
            <p:ph type="title"/>
          </p:nvPr>
        </p:nvSpPr>
        <p:spPr/>
        <p:txBody>
          <a:bodyPr/>
          <a:lstStyle/>
          <a:p>
            <a:r>
              <a:rPr lang="en-US" altLang="en-US" dirty="0">
                <a:latin typeface="Gill Sans MT" panose="020B0502020104020203" pitchFamily="34" charset="0"/>
              </a:rPr>
              <a:t>IP Fragmentation</a:t>
            </a:r>
            <a:endParaRPr lang="en-US" dirty="0"/>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46</a:t>
            </a:fld>
            <a:endParaRPr lang="en-US" dirty="0"/>
          </a:p>
        </p:txBody>
      </p:sp>
      <p:sp>
        <p:nvSpPr>
          <p:cNvPr id="5" name="Oval 4"/>
          <p:cNvSpPr>
            <a:spLocks noChangeArrowheads="1"/>
          </p:cNvSpPr>
          <p:nvPr/>
        </p:nvSpPr>
        <p:spPr bwMode="auto">
          <a:xfrm>
            <a:off x="1775300" y="4419600"/>
            <a:ext cx="3581400" cy="99060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6" name="Oval 5"/>
          <p:cNvSpPr>
            <a:spLocks noChangeArrowheads="1"/>
          </p:cNvSpPr>
          <p:nvPr/>
        </p:nvSpPr>
        <p:spPr bwMode="auto">
          <a:xfrm>
            <a:off x="5585300" y="4532313"/>
            <a:ext cx="4191000" cy="99060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pic>
        <p:nvPicPr>
          <p:cNvPr id="7" name="Picture 6" descr="C:\Clipart\NETDRAW4\ISOMETRC\ROUTERI.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8100" y="4608513"/>
            <a:ext cx="89693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7"/>
          <p:cNvSpPr>
            <a:spLocks noChangeShapeType="1"/>
          </p:cNvSpPr>
          <p:nvPr/>
        </p:nvSpPr>
        <p:spPr bwMode="auto">
          <a:xfrm>
            <a:off x="2003900" y="4875213"/>
            <a:ext cx="30480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9" name="Rectangle 8"/>
          <p:cNvSpPr>
            <a:spLocks noChangeArrowheads="1"/>
          </p:cNvSpPr>
          <p:nvPr/>
        </p:nvSpPr>
        <p:spPr bwMode="auto">
          <a:xfrm>
            <a:off x="2461100" y="4608513"/>
            <a:ext cx="2286000" cy="533400"/>
          </a:xfrm>
          <a:prstGeom prst="rect">
            <a:avLst/>
          </a:prstGeom>
          <a:solidFill>
            <a:srgbClr val="99CC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99CC00"/>
            </a:extrusionClr>
            <a:contourClr>
              <a:srgbClr val="99CC00"/>
            </a:contourClr>
          </a:sp3d>
        </p:spPr>
        <p:txBody>
          <a:bodyPr wrap="none" anchor="ctr">
            <a:flatTx/>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IP Packet</a:t>
            </a:r>
          </a:p>
        </p:txBody>
      </p:sp>
      <p:sp>
        <p:nvSpPr>
          <p:cNvPr id="10" name="Line 9"/>
          <p:cNvSpPr>
            <a:spLocks noChangeShapeType="1"/>
          </p:cNvSpPr>
          <p:nvPr/>
        </p:nvSpPr>
        <p:spPr bwMode="auto">
          <a:xfrm>
            <a:off x="6118700" y="4970463"/>
            <a:ext cx="34290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1" name="Rectangle 10"/>
          <p:cNvSpPr>
            <a:spLocks noChangeArrowheads="1"/>
          </p:cNvSpPr>
          <p:nvPr/>
        </p:nvSpPr>
        <p:spPr bwMode="auto">
          <a:xfrm>
            <a:off x="7261700" y="4703763"/>
            <a:ext cx="914400" cy="533400"/>
          </a:xfrm>
          <a:prstGeom prst="rect">
            <a:avLst/>
          </a:prstGeom>
          <a:solidFill>
            <a:srgbClr val="99CC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99CC00"/>
            </a:extrusionClr>
            <a:contourClr>
              <a:srgbClr val="99CC00"/>
            </a:contourClr>
          </a:sp3d>
        </p:spPr>
        <p:txBody>
          <a:bodyPr wrap="none" anchor="ctr">
            <a:flatTx/>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2</a:t>
            </a:r>
          </a:p>
        </p:txBody>
      </p:sp>
      <p:sp>
        <p:nvSpPr>
          <p:cNvPr id="12" name="Rectangle 11"/>
          <p:cNvSpPr>
            <a:spLocks noChangeArrowheads="1"/>
          </p:cNvSpPr>
          <p:nvPr/>
        </p:nvSpPr>
        <p:spPr bwMode="auto">
          <a:xfrm>
            <a:off x="8328500" y="4703763"/>
            <a:ext cx="914400" cy="533400"/>
          </a:xfrm>
          <a:prstGeom prst="rect">
            <a:avLst/>
          </a:prstGeom>
          <a:solidFill>
            <a:srgbClr val="99CC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99CC00"/>
            </a:extrusionClr>
            <a:contourClr>
              <a:srgbClr val="99CC00"/>
            </a:contourClr>
          </a:sp3d>
        </p:spPr>
        <p:txBody>
          <a:bodyPr wrap="none" anchor="ctr">
            <a:flatTx/>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1</a:t>
            </a:r>
          </a:p>
        </p:txBody>
      </p:sp>
      <p:sp>
        <p:nvSpPr>
          <p:cNvPr id="13" name="Rectangle 12"/>
          <p:cNvSpPr>
            <a:spLocks noChangeArrowheads="1"/>
          </p:cNvSpPr>
          <p:nvPr/>
        </p:nvSpPr>
        <p:spPr bwMode="auto">
          <a:xfrm>
            <a:off x="6880700" y="5370513"/>
            <a:ext cx="1828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IP Packets</a:t>
            </a:r>
          </a:p>
        </p:txBody>
      </p:sp>
      <p:sp>
        <p:nvSpPr>
          <p:cNvPr id="14" name="Text Box 13"/>
          <p:cNvSpPr txBox="1">
            <a:spLocks noChangeArrowheads="1"/>
          </p:cNvSpPr>
          <p:nvPr/>
        </p:nvSpPr>
        <p:spPr bwMode="auto">
          <a:xfrm>
            <a:off x="4518500" y="5562600"/>
            <a:ext cx="2151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Fragmentation</a:t>
            </a:r>
          </a:p>
        </p:txBody>
      </p:sp>
      <p:sp>
        <p:nvSpPr>
          <p:cNvPr id="15" name="Line 14"/>
          <p:cNvSpPr>
            <a:spLocks noChangeShapeType="1"/>
          </p:cNvSpPr>
          <p:nvPr/>
        </p:nvSpPr>
        <p:spPr bwMode="auto">
          <a:xfrm flipV="1">
            <a:off x="5585300" y="5294313"/>
            <a:ext cx="0" cy="3810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6" name="Text Box 15"/>
          <p:cNvSpPr txBox="1">
            <a:spLocks noChangeArrowheads="1"/>
          </p:cNvSpPr>
          <p:nvPr/>
        </p:nvSpPr>
        <p:spPr bwMode="auto">
          <a:xfrm>
            <a:off x="6039325" y="39624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MTU</a:t>
            </a:r>
          </a:p>
        </p:txBody>
      </p:sp>
      <p:sp>
        <p:nvSpPr>
          <p:cNvPr id="17" name="Line 16"/>
          <p:cNvSpPr>
            <a:spLocks noChangeShapeType="1"/>
          </p:cNvSpPr>
          <p:nvPr/>
        </p:nvSpPr>
        <p:spPr bwMode="auto">
          <a:xfrm>
            <a:off x="5966300" y="4343400"/>
            <a:ext cx="1066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8" name="Rectangle 17"/>
          <p:cNvSpPr>
            <a:spLocks noChangeArrowheads="1"/>
          </p:cNvSpPr>
          <p:nvPr/>
        </p:nvSpPr>
        <p:spPr bwMode="auto">
          <a:xfrm>
            <a:off x="6194900" y="4705350"/>
            <a:ext cx="914400" cy="533400"/>
          </a:xfrm>
          <a:prstGeom prst="rect">
            <a:avLst/>
          </a:prstGeom>
          <a:solidFill>
            <a:srgbClr val="99CC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99CC00"/>
            </a:extrusionClr>
            <a:contourClr>
              <a:srgbClr val="99CC00"/>
            </a:contourClr>
          </a:sp3d>
        </p:spPr>
        <p:txBody>
          <a:bodyPr wrap="none" anchor="ctr">
            <a:flatTx/>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3</a:t>
            </a:r>
          </a:p>
        </p:txBody>
      </p:sp>
    </p:spTree>
    <p:extLst>
      <p:ext uri="{BB962C8B-B14F-4D97-AF65-F5344CB8AC3E}">
        <p14:creationId xmlns:p14="http://schemas.microsoft.com/office/powerpoint/2010/main" val="2086143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223838"/>
            <a:r>
              <a:rPr lang="en-US" altLang="en-US" sz="3200" dirty="0">
                <a:ea typeface="ＭＳ Ｐゴシック" panose="020B0600070205080204" pitchFamily="34" charset="-128"/>
                <a:cs typeface="ＭＳ Ｐゴシック" panose="020B0600070205080204" pitchFamily="34" charset="-128"/>
              </a:rPr>
              <a:t>Who Does the Fragmentation?</a:t>
            </a:r>
          </a:p>
          <a:p>
            <a:pPr lvl="1" indent="-223838"/>
            <a:r>
              <a:rPr lang="en-US" altLang="en-US" sz="3200" dirty="0">
                <a:ea typeface="ＭＳ Ｐゴシック" panose="020B0600070205080204" pitchFamily="34" charset="-128"/>
                <a:cs typeface="ＭＳ Ｐゴシック" panose="020B0600070205080204" pitchFamily="34" charset="-128"/>
              </a:rPr>
              <a:t>The router</a:t>
            </a:r>
          </a:p>
          <a:p>
            <a:endParaRPr lang="en-US" dirty="0"/>
          </a:p>
        </p:txBody>
      </p:sp>
      <p:sp>
        <p:nvSpPr>
          <p:cNvPr id="3" name="Title 2"/>
          <p:cNvSpPr>
            <a:spLocks noGrp="1"/>
          </p:cNvSpPr>
          <p:nvPr>
            <p:ph type="title"/>
          </p:nvPr>
        </p:nvSpPr>
        <p:spPr/>
        <p:txBody>
          <a:bodyPr/>
          <a:lstStyle/>
          <a:p>
            <a:r>
              <a:rPr lang="en-US" altLang="en-US" dirty="0">
                <a:latin typeface="Gill Sans MT" panose="020B0502020104020203" pitchFamily="34" charset="0"/>
              </a:rPr>
              <a:t>IP Fragmentation</a:t>
            </a:r>
            <a:endParaRPr lang="en-US" dirty="0"/>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47</a:t>
            </a:fld>
            <a:endParaRPr lang="en-US" dirty="0"/>
          </a:p>
        </p:txBody>
      </p:sp>
      <p:sp>
        <p:nvSpPr>
          <p:cNvPr id="5" name="Oval 4"/>
          <p:cNvSpPr>
            <a:spLocks noChangeArrowheads="1"/>
          </p:cNvSpPr>
          <p:nvPr/>
        </p:nvSpPr>
        <p:spPr bwMode="auto">
          <a:xfrm>
            <a:off x="1444559" y="4867073"/>
            <a:ext cx="3581400" cy="99060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6" name="Oval 5"/>
          <p:cNvSpPr>
            <a:spLocks noChangeArrowheads="1"/>
          </p:cNvSpPr>
          <p:nvPr/>
        </p:nvSpPr>
        <p:spPr bwMode="auto">
          <a:xfrm>
            <a:off x="5254559" y="4979786"/>
            <a:ext cx="4191000" cy="99060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pic>
        <p:nvPicPr>
          <p:cNvPr id="7" name="Picture 6" descr="C:\Clipart\NETDRAW4\ISOMETRC\ROUTERI.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7359" y="5055986"/>
            <a:ext cx="89693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7"/>
          <p:cNvSpPr>
            <a:spLocks noChangeShapeType="1"/>
          </p:cNvSpPr>
          <p:nvPr/>
        </p:nvSpPr>
        <p:spPr bwMode="auto">
          <a:xfrm>
            <a:off x="1673159" y="5322686"/>
            <a:ext cx="30480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9" name="Rectangle 8"/>
          <p:cNvSpPr>
            <a:spLocks noChangeArrowheads="1"/>
          </p:cNvSpPr>
          <p:nvPr/>
        </p:nvSpPr>
        <p:spPr bwMode="auto">
          <a:xfrm>
            <a:off x="2130359" y="5055986"/>
            <a:ext cx="2286000" cy="533400"/>
          </a:xfrm>
          <a:prstGeom prst="rect">
            <a:avLst/>
          </a:prstGeom>
          <a:solidFill>
            <a:srgbClr val="99CC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99CC00"/>
            </a:extrusionClr>
            <a:contourClr>
              <a:srgbClr val="99CC00"/>
            </a:contourClr>
          </a:sp3d>
        </p:spPr>
        <p:txBody>
          <a:bodyPr wrap="none" anchor="ctr">
            <a:flatTx/>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IP Packet</a:t>
            </a:r>
          </a:p>
        </p:txBody>
      </p:sp>
      <p:sp>
        <p:nvSpPr>
          <p:cNvPr id="10" name="Line 9"/>
          <p:cNvSpPr>
            <a:spLocks noChangeShapeType="1"/>
          </p:cNvSpPr>
          <p:nvPr/>
        </p:nvSpPr>
        <p:spPr bwMode="auto">
          <a:xfrm>
            <a:off x="5787959" y="5417936"/>
            <a:ext cx="34290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1" name="Rectangle 10"/>
          <p:cNvSpPr>
            <a:spLocks noChangeArrowheads="1"/>
          </p:cNvSpPr>
          <p:nvPr/>
        </p:nvSpPr>
        <p:spPr bwMode="auto">
          <a:xfrm>
            <a:off x="6930959" y="5151236"/>
            <a:ext cx="914400" cy="533400"/>
          </a:xfrm>
          <a:prstGeom prst="rect">
            <a:avLst/>
          </a:prstGeom>
          <a:solidFill>
            <a:srgbClr val="99CC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99CC00"/>
            </a:extrusionClr>
            <a:contourClr>
              <a:srgbClr val="99CC00"/>
            </a:contourClr>
          </a:sp3d>
        </p:spPr>
        <p:txBody>
          <a:bodyPr wrap="none" anchor="ctr">
            <a:flatTx/>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2</a:t>
            </a:r>
          </a:p>
        </p:txBody>
      </p:sp>
      <p:sp>
        <p:nvSpPr>
          <p:cNvPr id="12" name="Rectangle 11"/>
          <p:cNvSpPr>
            <a:spLocks noChangeArrowheads="1"/>
          </p:cNvSpPr>
          <p:nvPr/>
        </p:nvSpPr>
        <p:spPr bwMode="auto">
          <a:xfrm>
            <a:off x="7997759" y="5151236"/>
            <a:ext cx="914400" cy="533400"/>
          </a:xfrm>
          <a:prstGeom prst="rect">
            <a:avLst/>
          </a:prstGeom>
          <a:solidFill>
            <a:srgbClr val="99CC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99CC00"/>
            </a:extrusionClr>
            <a:contourClr>
              <a:srgbClr val="99CC00"/>
            </a:contourClr>
          </a:sp3d>
        </p:spPr>
        <p:txBody>
          <a:bodyPr wrap="none" anchor="ctr">
            <a:flatTx/>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1</a:t>
            </a:r>
          </a:p>
        </p:txBody>
      </p:sp>
      <p:sp>
        <p:nvSpPr>
          <p:cNvPr id="13" name="Rectangle 12"/>
          <p:cNvSpPr>
            <a:spLocks noChangeArrowheads="1"/>
          </p:cNvSpPr>
          <p:nvPr/>
        </p:nvSpPr>
        <p:spPr bwMode="auto">
          <a:xfrm>
            <a:off x="6549959" y="5817986"/>
            <a:ext cx="1828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IP Packets</a:t>
            </a:r>
          </a:p>
        </p:txBody>
      </p:sp>
      <p:sp>
        <p:nvSpPr>
          <p:cNvPr id="14" name="Text Box 13"/>
          <p:cNvSpPr txBox="1">
            <a:spLocks noChangeArrowheads="1"/>
          </p:cNvSpPr>
          <p:nvPr/>
        </p:nvSpPr>
        <p:spPr bwMode="auto">
          <a:xfrm>
            <a:off x="4187759" y="6010073"/>
            <a:ext cx="2151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Fragmentation</a:t>
            </a:r>
          </a:p>
        </p:txBody>
      </p:sp>
      <p:sp>
        <p:nvSpPr>
          <p:cNvPr id="15" name="Line 14"/>
          <p:cNvSpPr>
            <a:spLocks noChangeShapeType="1"/>
          </p:cNvSpPr>
          <p:nvPr/>
        </p:nvSpPr>
        <p:spPr bwMode="auto">
          <a:xfrm flipV="1">
            <a:off x="5254559" y="5741786"/>
            <a:ext cx="0" cy="3810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6" name="Text Box 15"/>
          <p:cNvSpPr txBox="1">
            <a:spLocks noChangeArrowheads="1"/>
          </p:cNvSpPr>
          <p:nvPr/>
        </p:nvSpPr>
        <p:spPr bwMode="auto">
          <a:xfrm>
            <a:off x="5708584" y="4409873"/>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MTU</a:t>
            </a:r>
          </a:p>
        </p:txBody>
      </p:sp>
      <p:sp>
        <p:nvSpPr>
          <p:cNvPr id="17" name="Line 16"/>
          <p:cNvSpPr>
            <a:spLocks noChangeShapeType="1"/>
          </p:cNvSpPr>
          <p:nvPr/>
        </p:nvSpPr>
        <p:spPr bwMode="auto">
          <a:xfrm>
            <a:off x="5635559" y="4790873"/>
            <a:ext cx="1066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8" name="Rectangle 17"/>
          <p:cNvSpPr>
            <a:spLocks noChangeArrowheads="1"/>
          </p:cNvSpPr>
          <p:nvPr/>
        </p:nvSpPr>
        <p:spPr bwMode="auto">
          <a:xfrm>
            <a:off x="5864159" y="5152823"/>
            <a:ext cx="914400" cy="533400"/>
          </a:xfrm>
          <a:prstGeom prst="rect">
            <a:avLst/>
          </a:prstGeom>
          <a:solidFill>
            <a:srgbClr val="99CC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99CC00"/>
            </a:extrusionClr>
            <a:contourClr>
              <a:srgbClr val="99CC00"/>
            </a:contourClr>
          </a:sp3d>
        </p:spPr>
        <p:txBody>
          <a:bodyPr wrap="none" anchor="ctr">
            <a:flatTx/>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3</a:t>
            </a:r>
          </a:p>
        </p:txBody>
      </p:sp>
    </p:spTree>
    <p:extLst>
      <p:ext uri="{BB962C8B-B14F-4D97-AF65-F5344CB8AC3E}">
        <p14:creationId xmlns:p14="http://schemas.microsoft.com/office/powerpoint/2010/main" val="3205846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latin typeface="Gill Sans MT" panose="020B0502020104020203" pitchFamily="34" charset="0"/>
              </a:rPr>
              <a:t>Who does the defragmentation?</a:t>
            </a:r>
          </a:p>
          <a:p>
            <a:pPr lvl="1"/>
            <a:r>
              <a:rPr lang="en-US" altLang="en-US" dirty="0">
                <a:latin typeface="Gill Sans MT" panose="020B0502020104020203" pitchFamily="34" charset="0"/>
              </a:rPr>
              <a:t>The router? No</a:t>
            </a:r>
          </a:p>
          <a:p>
            <a:pPr lvl="1"/>
            <a:r>
              <a:rPr lang="en-US" altLang="en-US" dirty="0">
                <a:latin typeface="Gill Sans MT" panose="020B0502020104020203" pitchFamily="34" charset="0"/>
              </a:rPr>
              <a:t>The end-system </a:t>
            </a:r>
          </a:p>
          <a:p>
            <a:r>
              <a:rPr lang="en-US" altLang="en-US" dirty="0">
                <a:latin typeface="Gill Sans MT" panose="020B0502020104020203" pitchFamily="34" charset="0"/>
              </a:rPr>
              <a:t>keeping the network core simple!!</a:t>
            </a:r>
          </a:p>
          <a:p>
            <a:endParaRPr lang="en-US" dirty="0"/>
          </a:p>
        </p:txBody>
      </p:sp>
      <p:sp>
        <p:nvSpPr>
          <p:cNvPr id="3" name="Title 2"/>
          <p:cNvSpPr>
            <a:spLocks noGrp="1"/>
          </p:cNvSpPr>
          <p:nvPr>
            <p:ph type="title"/>
          </p:nvPr>
        </p:nvSpPr>
        <p:spPr/>
        <p:txBody>
          <a:bodyPr/>
          <a:lstStyle/>
          <a:p>
            <a:r>
              <a:rPr lang="en-US" altLang="en-US" dirty="0">
                <a:latin typeface="Gill Sans MT" panose="020B0502020104020203" pitchFamily="34" charset="0"/>
              </a:rPr>
              <a:t>IP Defragmentation</a:t>
            </a:r>
            <a:endParaRPr lang="en-US" dirty="0"/>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48</a:t>
            </a:fld>
            <a:endParaRPr lang="en-US" dirty="0"/>
          </a:p>
        </p:txBody>
      </p:sp>
    </p:spTree>
    <p:extLst>
      <p:ext uri="{BB962C8B-B14F-4D97-AF65-F5344CB8AC3E}">
        <p14:creationId xmlns:p14="http://schemas.microsoft.com/office/powerpoint/2010/main" val="1563716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Gill Sans MT" panose="020B0502020104020203" pitchFamily="34" charset="0"/>
              </a:rPr>
              <a:t>IP fragmentation, reassembly</a:t>
            </a:r>
            <a:endParaRPr lang="en-US" dirty="0"/>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49</a:t>
            </a:fld>
            <a:endParaRPr lang="en-US" dirty="0"/>
          </a:p>
        </p:txBody>
      </p:sp>
      <p:sp>
        <p:nvSpPr>
          <p:cNvPr id="5" name="Freeform 4"/>
          <p:cNvSpPr>
            <a:spLocks/>
          </p:cNvSpPr>
          <p:nvPr/>
        </p:nvSpPr>
        <p:spPr bwMode="auto">
          <a:xfrm>
            <a:off x="4538262" y="1668367"/>
            <a:ext cx="2436812" cy="2255838"/>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6" name="Freeform 5"/>
          <p:cNvSpPr>
            <a:spLocks/>
          </p:cNvSpPr>
          <p:nvPr/>
        </p:nvSpPr>
        <p:spPr bwMode="auto">
          <a:xfrm>
            <a:off x="4538262" y="4070255"/>
            <a:ext cx="1976437" cy="1987550"/>
          </a:xfrm>
          <a:custGeom>
            <a:avLst/>
            <a:gdLst>
              <a:gd name="T0" fmla="*/ 2147483646 w 873"/>
              <a:gd name="T1" fmla="*/ 2147483646 h 940"/>
              <a:gd name="T2" fmla="*/ 2147483646 w 873"/>
              <a:gd name="T3" fmla="*/ 2147483646 h 940"/>
              <a:gd name="T4" fmla="*/ 2147483646 w 873"/>
              <a:gd name="T5" fmla="*/ 2147483646 h 940"/>
              <a:gd name="T6" fmla="*/ 2147483646 w 873"/>
              <a:gd name="T7" fmla="*/ 2147483646 h 940"/>
              <a:gd name="T8" fmla="*/ 2147483646 w 873"/>
              <a:gd name="T9" fmla="*/ 2147483646 h 940"/>
              <a:gd name="T10" fmla="*/ 2147483646 w 873"/>
              <a:gd name="T11" fmla="*/ 2147483646 h 940"/>
              <a:gd name="T12" fmla="*/ 2147483646 w 873"/>
              <a:gd name="T13" fmla="*/ 2147483646 h 940"/>
              <a:gd name="T14" fmla="*/ 2147483646 w 873"/>
              <a:gd name="T15" fmla="*/ 2147483646 h 940"/>
              <a:gd name="T16" fmla="*/ 2147483646 w 873"/>
              <a:gd name="T17" fmla="*/ 2147483646 h 940"/>
              <a:gd name="T18" fmla="*/ 2147483646 w 873"/>
              <a:gd name="T19" fmla="*/ 2147483646 h 940"/>
              <a:gd name="T20" fmla="*/ 2147483646 w 873"/>
              <a:gd name="T21" fmla="*/ 2147483646 h 9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3"/>
              <a:gd name="T34" fmla="*/ 0 h 940"/>
              <a:gd name="T35" fmla="*/ 873 w 873"/>
              <a:gd name="T36" fmla="*/ 940 h 9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3" h="940">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7" name="Line 16"/>
          <p:cNvSpPr>
            <a:spLocks noChangeShapeType="1"/>
          </p:cNvSpPr>
          <p:nvPr/>
        </p:nvSpPr>
        <p:spPr bwMode="auto">
          <a:xfrm flipV="1">
            <a:off x="4611287" y="2624042"/>
            <a:ext cx="127000"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8" name="Line 17"/>
          <p:cNvSpPr>
            <a:spLocks noChangeShapeType="1"/>
          </p:cNvSpPr>
          <p:nvPr/>
        </p:nvSpPr>
        <p:spPr bwMode="auto">
          <a:xfrm>
            <a:off x="5187549" y="1949355"/>
            <a:ext cx="658813" cy="279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9" name="Line 18"/>
          <p:cNvSpPr>
            <a:spLocks noChangeShapeType="1"/>
          </p:cNvSpPr>
          <p:nvPr/>
        </p:nvSpPr>
        <p:spPr bwMode="auto">
          <a:xfrm>
            <a:off x="6033687" y="2285905"/>
            <a:ext cx="196850" cy="6699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0" name="Line 19"/>
          <p:cNvSpPr>
            <a:spLocks noChangeShapeType="1"/>
          </p:cNvSpPr>
          <p:nvPr/>
        </p:nvSpPr>
        <p:spPr bwMode="auto">
          <a:xfrm>
            <a:off x="4936724" y="2062067"/>
            <a:ext cx="1588" cy="5826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1" name="Line 20"/>
          <p:cNvSpPr>
            <a:spLocks noChangeShapeType="1"/>
          </p:cNvSpPr>
          <p:nvPr/>
        </p:nvSpPr>
        <p:spPr bwMode="auto">
          <a:xfrm>
            <a:off x="5171674" y="2716117"/>
            <a:ext cx="971550" cy="4016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2" name="Line 21"/>
          <p:cNvSpPr>
            <a:spLocks noChangeShapeType="1"/>
          </p:cNvSpPr>
          <p:nvPr/>
        </p:nvSpPr>
        <p:spPr bwMode="auto">
          <a:xfrm flipH="1" flipV="1">
            <a:off x="6444849" y="3246342"/>
            <a:ext cx="476250" cy="6873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3" name="Line 22"/>
          <p:cNvSpPr>
            <a:spLocks noChangeShapeType="1"/>
          </p:cNvSpPr>
          <p:nvPr/>
        </p:nvSpPr>
        <p:spPr bwMode="auto">
          <a:xfrm flipH="1">
            <a:off x="5195487" y="2254155"/>
            <a:ext cx="758825" cy="5175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 name="Line 23"/>
          <p:cNvSpPr>
            <a:spLocks noChangeShapeType="1"/>
          </p:cNvSpPr>
          <p:nvPr/>
        </p:nvSpPr>
        <p:spPr bwMode="auto">
          <a:xfrm flipH="1">
            <a:off x="5205012" y="1693767"/>
            <a:ext cx="476250" cy="3429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5" name="Line 24"/>
          <p:cNvSpPr>
            <a:spLocks noChangeShapeType="1"/>
          </p:cNvSpPr>
          <p:nvPr/>
        </p:nvSpPr>
        <p:spPr bwMode="auto">
          <a:xfrm flipH="1">
            <a:off x="5922562" y="1869980"/>
            <a:ext cx="273050" cy="2365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6" name="Line 119"/>
          <p:cNvSpPr>
            <a:spLocks noChangeShapeType="1"/>
          </p:cNvSpPr>
          <p:nvPr/>
        </p:nvSpPr>
        <p:spPr bwMode="auto">
          <a:xfrm flipH="1">
            <a:off x="6401987" y="4246467"/>
            <a:ext cx="636587" cy="877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nvGrpSpPr>
          <p:cNvPr id="17" name="Group 199"/>
          <p:cNvGrpSpPr>
            <a:grpSpLocks/>
          </p:cNvGrpSpPr>
          <p:nvPr/>
        </p:nvGrpSpPr>
        <p:grpSpPr bwMode="auto">
          <a:xfrm>
            <a:off x="4944662" y="2995517"/>
            <a:ext cx="1222375" cy="403225"/>
            <a:chOff x="3152" y="1862"/>
            <a:chExt cx="770" cy="254"/>
          </a:xfrm>
        </p:grpSpPr>
        <p:grpSp>
          <p:nvGrpSpPr>
            <p:cNvPr id="18" name="Group 120"/>
            <p:cNvGrpSpPr>
              <a:grpSpLocks/>
            </p:cNvGrpSpPr>
            <p:nvPr/>
          </p:nvGrpSpPr>
          <p:grpSpPr bwMode="auto">
            <a:xfrm rot="1433392">
              <a:off x="3152" y="1862"/>
              <a:ext cx="648" cy="108"/>
              <a:chOff x="4712" y="1742"/>
              <a:chExt cx="648" cy="108"/>
            </a:xfrm>
          </p:grpSpPr>
          <p:sp>
            <p:nvSpPr>
              <p:cNvPr id="20" name="Rectangle 121"/>
              <p:cNvSpPr>
                <a:spLocks noChangeArrowheads="1"/>
              </p:cNvSpPr>
              <p:nvPr/>
            </p:nvSpPr>
            <p:spPr bwMode="auto">
              <a:xfrm>
                <a:off x="4712" y="1742"/>
                <a:ext cx="648" cy="108"/>
              </a:xfrm>
              <a:prstGeom prst="rect">
                <a:avLst/>
              </a:prstGeom>
              <a:solidFill>
                <a:srgbClr val="33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1" name="Rectangle 122"/>
              <p:cNvSpPr>
                <a:spLocks noChangeArrowheads="1"/>
              </p:cNvSpPr>
              <p:nvPr/>
            </p:nvSpPr>
            <p:spPr bwMode="auto">
              <a:xfrm>
                <a:off x="4710" y="1742"/>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19" name="Line 132"/>
            <p:cNvSpPr>
              <a:spLocks noChangeShapeType="1"/>
            </p:cNvSpPr>
            <p:nvPr/>
          </p:nvSpPr>
          <p:spPr bwMode="auto">
            <a:xfrm>
              <a:off x="3784" y="2060"/>
              <a:ext cx="138" cy="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22" name="Text Box 136"/>
          <p:cNvSpPr txBox="1">
            <a:spLocks noChangeArrowheads="1"/>
          </p:cNvSpPr>
          <p:nvPr/>
        </p:nvSpPr>
        <p:spPr bwMode="auto">
          <a:xfrm>
            <a:off x="6555974" y="2281142"/>
            <a:ext cx="24669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1"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rPr>
              <a:t>fragmentation:</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1" u="none" strike="noStrike" kern="0" cap="none" spc="0" normalizeH="0" baseline="0" noProof="0">
                <a:ln>
                  <a:noFill/>
                </a:ln>
                <a:solidFill>
                  <a:srgbClr val="000099"/>
                </a:solidFill>
                <a:effectLst/>
                <a:uLnTx/>
                <a:uFillTx/>
                <a:latin typeface="Arial" panose="020B0604020202020204" pitchFamily="34" charset="0"/>
                <a:ea typeface="ＭＳ Ｐゴシック" panose="020B0600070205080204" pitchFamily="34" charset="-128"/>
              </a:rPr>
              <a:t>in:</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 one large datagram</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1" u="none" strike="noStrike" kern="0" cap="none" spc="0" normalizeH="0" baseline="0" noProof="0">
                <a:ln>
                  <a:noFill/>
                </a:ln>
                <a:solidFill>
                  <a:srgbClr val="000099"/>
                </a:solidFill>
                <a:effectLst/>
                <a:uLnTx/>
                <a:uFillTx/>
                <a:latin typeface="Arial" panose="020B0604020202020204" pitchFamily="34" charset="0"/>
                <a:ea typeface="ＭＳ Ｐゴシック" panose="020B0600070205080204" pitchFamily="34" charset="-128"/>
              </a:rPr>
              <a:t>out:</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 3 smaller datagrams</a:t>
            </a: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3" name="Line 118"/>
          <p:cNvSpPr>
            <a:spLocks noChangeShapeType="1"/>
          </p:cNvSpPr>
          <p:nvPr/>
        </p:nvSpPr>
        <p:spPr bwMode="auto">
          <a:xfrm>
            <a:off x="5425674" y="5218017"/>
            <a:ext cx="287338"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nvGrpSpPr>
          <p:cNvPr id="24" name="Group 220"/>
          <p:cNvGrpSpPr>
            <a:grpSpLocks/>
          </p:cNvGrpSpPr>
          <p:nvPr/>
        </p:nvGrpSpPr>
        <p:grpSpPr bwMode="auto">
          <a:xfrm>
            <a:off x="5347887" y="4392517"/>
            <a:ext cx="708025" cy="558800"/>
            <a:chOff x="3406" y="2742"/>
            <a:chExt cx="446" cy="352"/>
          </a:xfrm>
        </p:grpSpPr>
        <p:grpSp>
          <p:nvGrpSpPr>
            <p:cNvPr id="25" name="Group 137"/>
            <p:cNvGrpSpPr>
              <a:grpSpLocks/>
            </p:cNvGrpSpPr>
            <p:nvPr/>
          </p:nvGrpSpPr>
          <p:grpSpPr bwMode="auto">
            <a:xfrm rot="-10773343">
              <a:off x="3566" y="2742"/>
              <a:ext cx="282" cy="108"/>
              <a:chOff x="5078" y="1860"/>
              <a:chExt cx="282" cy="108"/>
            </a:xfrm>
          </p:grpSpPr>
          <p:sp>
            <p:nvSpPr>
              <p:cNvPr id="35" name="Rectangle 138"/>
              <p:cNvSpPr>
                <a:spLocks noChangeArrowheads="1"/>
              </p:cNvSpPr>
              <p:nvPr/>
            </p:nvSpPr>
            <p:spPr bwMode="auto">
              <a:xfrm>
                <a:off x="5216" y="1860"/>
                <a:ext cx="144" cy="108"/>
              </a:xfrm>
              <a:prstGeom prst="rect">
                <a:avLst/>
              </a:prstGeom>
              <a:solidFill>
                <a:srgbClr val="33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6" name="Rectangle 139"/>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26" name="Group 140"/>
            <p:cNvGrpSpPr>
              <a:grpSpLocks/>
            </p:cNvGrpSpPr>
            <p:nvPr/>
          </p:nvGrpSpPr>
          <p:grpSpPr bwMode="auto">
            <a:xfrm rot="-10773343">
              <a:off x="3568" y="2864"/>
              <a:ext cx="282" cy="108"/>
              <a:chOff x="5078" y="1860"/>
              <a:chExt cx="282" cy="108"/>
            </a:xfrm>
          </p:grpSpPr>
          <p:sp>
            <p:nvSpPr>
              <p:cNvPr id="33" name="Rectangle 141"/>
              <p:cNvSpPr>
                <a:spLocks noChangeArrowheads="1"/>
              </p:cNvSpPr>
              <p:nvPr/>
            </p:nvSpPr>
            <p:spPr bwMode="auto">
              <a:xfrm>
                <a:off x="5216" y="1860"/>
                <a:ext cx="144" cy="108"/>
              </a:xfrm>
              <a:prstGeom prst="rect">
                <a:avLst/>
              </a:prstGeom>
              <a:solidFill>
                <a:srgbClr val="33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4" name="Rectangle 142"/>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27" name="Group 143"/>
            <p:cNvGrpSpPr>
              <a:grpSpLocks/>
            </p:cNvGrpSpPr>
            <p:nvPr/>
          </p:nvGrpSpPr>
          <p:grpSpPr bwMode="auto">
            <a:xfrm rot="-10773343">
              <a:off x="3570" y="2986"/>
              <a:ext cx="282" cy="108"/>
              <a:chOff x="5078" y="1860"/>
              <a:chExt cx="282" cy="108"/>
            </a:xfrm>
          </p:grpSpPr>
          <p:sp>
            <p:nvSpPr>
              <p:cNvPr id="31" name="Rectangle 144"/>
              <p:cNvSpPr>
                <a:spLocks noChangeArrowheads="1"/>
              </p:cNvSpPr>
              <p:nvPr/>
            </p:nvSpPr>
            <p:spPr bwMode="auto">
              <a:xfrm>
                <a:off x="5216" y="1860"/>
                <a:ext cx="144" cy="108"/>
              </a:xfrm>
              <a:prstGeom prst="rect">
                <a:avLst/>
              </a:prstGeom>
              <a:solidFill>
                <a:srgbClr val="33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2" name="Rectangle 145"/>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28" name="Line 146"/>
            <p:cNvSpPr>
              <a:spLocks noChangeShapeType="1"/>
            </p:cNvSpPr>
            <p:nvPr/>
          </p:nvSpPr>
          <p:spPr bwMode="auto">
            <a:xfrm rot="9691848">
              <a:off x="3412" y="2778"/>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9" name="Line 147"/>
            <p:cNvSpPr>
              <a:spLocks noChangeShapeType="1"/>
            </p:cNvSpPr>
            <p:nvPr/>
          </p:nvSpPr>
          <p:spPr bwMode="auto">
            <a:xfrm rot="9691848">
              <a:off x="3406" y="2888"/>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0" name="Line 148"/>
            <p:cNvSpPr>
              <a:spLocks noChangeShapeType="1"/>
            </p:cNvSpPr>
            <p:nvPr/>
          </p:nvSpPr>
          <p:spPr bwMode="auto">
            <a:xfrm rot="9691848">
              <a:off x="3408" y="3018"/>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37" name="Group 233"/>
          <p:cNvGrpSpPr>
            <a:grpSpLocks/>
          </p:cNvGrpSpPr>
          <p:nvPr/>
        </p:nvGrpSpPr>
        <p:grpSpPr bwMode="auto">
          <a:xfrm>
            <a:off x="4228699" y="3911505"/>
            <a:ext cx="1395413" cy="490537"/>
            <a:chOff x="2701" y="2439"/>
            <a:chExt cx="879" cy="309"/>
          </a:xfrm>
        </p:grpSpPr>
        <p:grpSp>
          <p:nvGrpSpPr>
            <p:cNvPr id="38" name="Group 232"/>
            <p:cNvGrpSpPr>
              <a:grpSpLocks/>
            </p:cNvGrpSpPr>
            <p:nvPr/>
          </p:nvGrpSpPr>
          <p:grpSpPr bwMode="auto">
            <a:xfrm>
              <a:off x="2701" y="2639"/>
              <a:ext cx="806" cy="109"/>
              <a:chOff x="2540" y="2639"/>
              <a:chExt cx="806" cy="109"/>
            </a:xfrm>
          </p:grpSpPr>
          <p:grpSp>
            <p:nvGrpSpPr>
              <p:cNvPr id="40" name="Group 149"/>
              <p:cNvGrpSpPr>
                <a:grpSpLocks/>
              </p:cNvGrpSpPr>
              <p:nvPr/>
            </p:nvGrpSpPr>
            <p:grpSpPr bwMode="auto">
              <a:xfrm rot="10793026">
                <a:off x="2697" y="2639"/>
                <a:ext cx="649" cy="109"/>
                <a:chOff x="4712" y="1742"/>
                <a:chExt cx="648" cy="108"/>
              </a:xfrm>
            </p:grpSpPr>
            <p:sp>
              <p:nvSpPr>
                <p:cNvPr id="42" name="Rectangle 150"/>
                <p:cNvSpPr>
                  <a:spLocks noChangeArrowheads="1"/>
                </p:cNvSpPr>
                <p:nvPr/>
              </p:nvSpPr>
              <p:spPr bwMode="auto">
                <a:xfrm>
                  <a:off x="4712" y="1742"/>
                  <a:ext cx="648" cy="108"/>
                </a:xfrm>
                <a:prstGeom prst="rect">
                  <a:avLst/>
                </a:prstGeom>
                <a:solidFill>
                  <a:srgbClr val="33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43" name="Rectangle 151"/>
                <p:cNvSpPr>
                  <a:spLocks noChangeArrowheads="1"/>
                </p:cNvSpPr>
                <p:nvPr/>
              </p:nvSpPr>
              <p:spPr bwMode="auto">
                <a:xfrm>
                  <a:off x="4714" y="1744"/>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41" name="Line 152"/>
              <p:cNvSpPr>
                <a:spLocks noChangeShapeType="1"/>
              </p:cNvSpPr>
              <p:nvPr/>
            </p:nvSpPr>
            <p:spPr bwMode="auto">
              <a:xfrm rot="9691848">
                <a:off x="2540" y="2666"/>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39" name="Text Box 153"/>
            <p:cNvSpPr txBox="1">
              <a:spLocks noChangeArrowheads="1"/>
            </p:cNvSpPr>
            <p:nvPr/>
          </p:nvSpPr>
          <p:spPr bwMode="auto">
            <a:xfrm>
              <a:off x="2810" y="2439"/>
              <a:ext cx="7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1"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rPr>
                <a:t>reassembly</a:t>
              </a:r>
              <a:endParaRPr kumimoji="0" lang="en-US" altLang="en-US" sz="1800" b="0" i="1"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endParaRPr>
            </a:p>
          </p:txBody>
        </p:sp>
      </p:grpSp>
      <p:grpSp>
        <p:nvGrpSpPr>
          <p:cNvPr id="44" name="Group 162"/>
          <p:cNvGrpSpPr>
            <a:grpSpLocks/>
          </p:cNvGrpSpPr>
          <p:nvPr/>
        </p:nvGrpSpPr>
        <p:grpSpPr bwMode="auto">
          <a:xfrm>
            <a:off x="3790549" y="1747742"/>
            <a:ext cx="838200" cy="1720850"/>
            <a:chOff x="2345" y="1140"/>
            <a:chExt cx="528" cy="1084"/>
          </a:xfrm>
        </p:grpSpPr>
        <p:sp>
          <p:nvSpPr>
            <p:cNvPr id="45" name="Line 8"/>
            <p:cNvSpPr>
              <a:spLocks noChangeShapeType="1"/>
            </p:cNvSpPr>
            <p:nvPr/>
          </p:nvSpPr>
          <p:spPr bwMode="auto">
            <a:xfrm flipV="1">
              <a:off x="2811" y="1459"/>
              <a:ext cx="62"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46" name="Line 10"/>
            <p:cNvSpPr>
              <a:spLocks noChangeShapeType="1"/>
            </p:cNvSpPr>
            <p:nvPr/>
          </p:nvSpPr>
          <p:spPr bwMode="auto">
            <a:xfrm flipV="1">
              <a:off x="2811" y="1967"/>
              <a:ext cx="62"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47" name="Line 15"/>
            <p:cNvSpPr>
              <a:spLocks noChangeShapeType="1"/>
            </p:cNvSpPr>
            <p:nvPr/>
          </p:nvSpPr>
          <p:spPr bwMode="auto">
            <a:xfrm>
              <a:off x="2868" y="1456"/>
              <a:ext cx="0" cy="5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nvGrpSpPr>
            <p:cNvPr id="48" name="Group 155"/>
            <p:cNvGrpSpPr>
              <a:grpSpLocks/>
            </p:cNvGrpSpPr>
            <p:nvPr/>
          </p:nvGrpSpPr>
          <p:grpSpPr bwMode="auto">
            <a:xfrm>
              <a:off x="2345" y="1140"/>
              <a:ext cx="503" cy="444"/>
              <a:chOff x="-44" y="1473"/>
              <a:chExt cx="981" cy="1105"/>
            </a:xfrm>
          </p:grpSpPr>
          <p:pic>
            <p:nvPicPr>
              <p:cNvPr id="53" name="Picture 156"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Freeform 157"/>
              <p:cNvSpPr>
                <a:spLocks/>
              </p:cNvSpPr>
              <p:nvPr/>
            </p:nvSpPr>
            <p:spPr bwMode="auto">
              <a:xfrm flipH="1">
                <a:off x="374" y="1579"/>
                <a:ext cx="477" cy="506"/>
              </a:xfrm>
              <a:custGeom>
                <a:avLst/>
                <a:gdLst>
                  <a:gd name="T0" fmla="*/ 0 w 356"/>
                  <a:gd name="T1" fmla="*/ 0 h 368"/>
                  <a:gd name="T2" fmla="*/ 8405090 w 356"/>
                  <a:gd name="T3" fmla="*/ 979177 h 368"/>
                  <a:gd name="T4" fmla="*/ 9970831 w 356"/>
                  <a:gd name="T5" fmla="*/ 20399349 h 368"/>
                  <a:gd name="T6" fmla="*/ 2197428 w 356"/>
                  <a:gd name="T7" fmla="*/ 255116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49" name="Text Box 158"/>
            <p:cNvSpPr txBox="1">
              <a:spLocks noChangeArrowheads="1"/>
            </p:cNvSpPr>
            <p:nvPr/>
          </p:nvSpPr>
          <p:spPr bwMode="auto">
            <a:xfrm rot="5400000">
              <a:off x="2526" y="150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a:t>
              </a:r>
            </a:p>
          </p:txBody>
        </p:sp>
        <p:grpSp>
          <p:nvGrpSpPr>
            <p:cNvPr id="50" name="Group 159"/>
            <p:cNvGrpSpPr>
              <a:grpSpLocks/>
            </p:cNvGrpSpPr>
            <p:nvPr/>
          </p:nvGrpSpPr>
          <p:grpSpPr bwMode="auto">
            <a:xfrm>
              <a:off x="2357" y="1780"/>
              <a:ext cx="503" cy="444"/>
              <a:chOff x="-44" y="1473"/>
              <a:chExt cx="981" cy="1105"/>
            </a:xfrm>
          </p:grpSpPr>
          <p:pic>
            <p:nvPicPr>
              <p:cNvPr id="51" name="Picture 16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Freeform 161"/>
              <p:cNvSpPr>
                <a:spLocks/>
              </p:cNvSpPr>
              <p:nvPr/>
            </p:nvSpPr>
            <p:spPr bwMode="auto">
              <a:xfrm flipH="1">
                <a:off x="374" y="1579"/>
                <a:ext cx="477" cy="506"/>
              </a:xfrm>
              <a:custGeom>
                <a:avLst/>
                <a:gdLst>
                  <a:gd name="T0" fmla="*/ 0 w 356"/>
                  <a:gd name="T1" fmla="*/ 0 h 368"/>
                  <a:gd name="T2" fmla="*/ 8405090 w 356"/>
                  <a:gd name="T3" fmla="*/ 979177 h 368"/>
                  <a:gd name="T4" fmla="*/ 9970831 w 356"/>
                  <a:gd name="T5" fmla="*/ 20399349 h 368"/>
                  <a:gd name="T6" fmla="*/ 2197428 w 356"/>
                  <a:gd name="T7" fmla="*/ 255116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grpSp>
        <p:nvGrpSpPr>
          <p:cNvPr id="55" name="Group 163"/>
          <p:cNvGrpSpPr>
            <a:grpSpLocks/>
          </p:cNvGrpSpPr>
          <p:nvPr/>
        </p:nvGrpSpPr>
        <p:grpSpPr bwMode="auto">
          <a:xfrm>
            <a:off x="5911449" y="2935192"/>
            <a:ext cx="698500" cy="355600"/>
            <a:chOff x="4396" y="1245"/>
            <a:chExt cx="672" cy="248"/>
          </a:xfrm>
        </p:grpSpPr>
        <p:sp>
          <p:nvSpPr>
            <p:cNvPr id="5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5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5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grpSp>
          <p:nvGrpSpPr>
            <p:cNvPr id="59" name="Group 167"/>
            <p:cNvGrpSpPr>
              <a:grpSpLocks/>
            </p:cNvGrpSpPr>
            <p:nvPr/>
          </p:nvGrpSpPr>
          <p:grpSpPr bwMode="auto">
            <a:xfrm>
              <a:off x="4530" y="1287"/>
              <a:ext cx="377" cy="75"/>
              <a:chOff x="2468" y="1332"/>
              <a:chExt cx="310" cy="60"/>
            </a:xfrm>
          </p:grpSpPr>
          <p:sp>
            <p:nvSpPr>
              <p:cNvPr id="62" name="Freeform 1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63" name="Freeform 1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grpSp>
        <p:sp>
          <p:nvSpPr>
            <p:cNvPr id="60" name="Line 170"/>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61" name="Line 171"/>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grpSp>
      <p:grpSp>
        <p:nvGrpSpPr>
          <p:cNvPr id="64" name="Group 172"/>
          <p:cNvGrpSpPr>
            <a:grpSpLocks/>
          </p:cNvGrpSpPr>
          <p:nvPr/>
        </p:nvGrpSpPr>
        <p:grpSpPr bwMode="auto">
          <a:xfrm>
            <a:off x="4698599" y="1830292"/>
            <a:ext cx="698500" cy="355600"/>
            <a:chOff x="4396" y="1245"/>
            <a:chExt cx="672" cy="248"/>
          </a:xfrm>
        </p:grpSpPr>
        <p:sp>
          <p:nvSpPr>
            <p:cNvPr id="6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6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6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grpSp>
          <p:nvGrpSpPr>
            <p:cNvPr id="68" name="Group 176"/>
            <p:cNvGrpSpPr>
              <a:grpSpLocks/>
            </p:cNvGrpSpPr>
            <p:nvPr/>
          </p:nvGrpSpPr>
          <p:grpSpPr bwMode="auto">
            <a:xfrm>
              <a:off x="4530" y="1287"/>
              <a:ext cx="377" cy="75"/>
              <a:chOff x="2468" y="1332"/>
              <a:chExt cx="310" cy="60"/>
            </a:xfrm>
          </p:grpSpPr>
          <p:sp>
            <p:nvSpPr>
              <p:cNvPr id="71" name="Freeform 17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72" name="Freeform 17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grpSp>
        <p:sp>
          <p:nvSpPr>
            <p:cNvPr id="69" name="Line 179"/>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70" name="Line 180"/>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grpSp>
      <p:grpSp>
        <p:nvGrpSpPr>
          <p:cNvPr id="73" name="Group 181"/>
          <p:cNvGrpSpPr>
            <a:grpSpLocks/>
          </p:cNvGrpSpPr>
          <p:nvPr/>
        </p:nvGrpSpPr>
        <p:grpSpPr bwMode="auto">
          <a:xfrm>
            <a:off x="4704949" y="2465292"/>
            <a:ext cx="698500" cy="355600"/>
            <a:chOff x="4396" y="1245"/>
            <a:chExt cx="672" cy="248"/>
          </a:xfrm>
        </p:grpSpPr>
        <p:sp>
          <p:nvSpPr>
            <p:cNvPr id="7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7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7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grpSp>
          <p:nvGrpSpPr>
            <p:cNvPr id="77" name="Group 185"/>
            <p:cNvGrpSpPr>
              <a:grpSpLocks/>
            </p:cNvGrpSpPr>
            <p:nvPr/>
          </p:nvGrpSpPr>
          <p:grpSpPr bwMode="auto">
            <a:xfrm>
              <a:off x="4530" y="1287"/>
              <a:ext cx="377" cy="75"/>
              <a:chOff x="2468" y="1332"/>
              <a:chExt cx="310" cy="60"/>
            </a:xfrm>
          </p:grpSpPr>
          <p:sp>
            <p:nvSpPr>
              <p:cNvPr id="80" name="Freeform 18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81" name="Freeform 18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grpSp>
        <p:sp>
          <p:nvSpPr>
            <p:cNvPr id="78" name="Line 188"/>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79" name="Line 189"/>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grpSp>
      <p:grpSp>
        <p:nvGrpSpPr>
          <p:cNvPr id="82" name="Group 190"/>
          <p:cNvGrpSpPr>
            <a:grpSpLocks/>
          </p:cNvGrpSpPr>
          <p:nvPr/>
        </p:nvGrpSpPr>
        <p:grpSpPr bwMode="auto">
          <a:xfrm>
            <a:off x="5536799" y="2039842"/>
            <a:ext cx="698500" cy="355600"/>
            <a:chOff x="4396" y="1245"/>
            <a:chExt cx="672" cy="248"/>
          </a:xfrm>
        </p:grpSpPr>
        <p:sp>
          <p:nvSpPr>
            <p:cNvPr id="8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8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8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grpSp>
          <p:nvGrpSpPr>
            <p:cNvPr id="86" name="Group 194"/>
            <p:cNvGrpSpPr>
              <a:grpSpLocks/>
            </p:cNvGrpSpPr>
            <p:nvPr/>
          </p:nvGrpSpPr>
          <p:grpSpPr bwMode="auto">
            <a:xfrm>
              <a:off x="4530" y="1287"/>
              <a:ext cx="377" cy="75"/>
              <a:chOff x="2468" y="1332"/>
              <a:chExt cx="310" cy="60"/>
            </a:xfrm>
          </p:grpSpPr>
          <p:sp>
            <p:nvSpPr>
              <p:cNvPr id="89" name="Freeform 19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90" name="Freeform 19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grpSp>
        <p:sp>
          <p:nvSpPr>
            <p:cNvPr id="87" name="Line 197"/>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88" name="Line 198"/>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grpSp>
      <p:grpSp>
        <p:nvGrpSpPr>
          <p:cNvPr id="91" name="Group 200"/>
          <p:cNvGrpSpPr>
            <a:grpSpLocks/>
          </p:cNvGrpSpPr>
          <p:nvPr/>
        </p:nvGrpSpPr>
        <p:grpSpPr bwMode="auto">
          <a:xfrm>
            <a:off x="6362299" y="3143155"/>
            <a:ext cx="1033463" cy="801687"/>
            <a:chOff x="4045" y="1955"/>
            <a:chExt cx="651" cy="505"/>
          </a:xfrm>
        </p:grpSpPr>
        <p:grpSp>
          <p:nvGrpSpPr>
            <p:cNvPr id="92" name="Group 123"/>
            <p:cNvGrpSpPr>
              <a:grpSpLocks/>
            </p:cNvGrpSpPr>
            <p:nvPr/>
          </p:nvGrpSpPr>
          <p:grpSpPr bwMode="auto">
            <a:xfrm rot="3346875">
              <a:off x="3958" y="2042"/>
              <a:ext cx="282" cy="108"/>
              <a:chOff x="5078" y="1860"/>
              <a:chExt cx="282" cy="108"/>
            </a:xfrm>
          </p:grpSpPr>
          <p:sp>
            <p:nvSpPr>
              <p:cNvPr id="102" name="Rectangle 124"/>
              <p:cNvSpPr>
                <a:spLocks noChangeArrowheads="1"/>
              </p:cNvSpPr>
              <p:nvPr/>
            </p:nvSpPr>
            <p:spPr bwMode="auto">
              <a:xfrm>
                <a:off x="5215" y="1861"/>
                <a:ext cx="144" cy="108"/>
              </a:xfrm>
              <a:prstGeom prst="rect">
                <a:avLst/>
              </a:prstGeom>
              <a:solidFill>
                <a:srgbClr val="33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03" name="Rectangle 125"/>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93" name="Group 126"/>
            <p:cNvGrpSpPr>
              <a:grpSpLocks/>
            </p:cNvGrpSpPr>
            <p:nvPr/>
          </p:nvGrpSpPr>
          <p:grpSpPr bwMode="auto">
            <a:xfrm rot="3215306">
              <a:off x="4158" y="2108"/>
              <a:ext cx="282" cy="108"/>
              <a:chOff x="5078" y="1860"/>
              <a:chExt cx="282" cy="108"/>
            </a:xfrm>
          </p:grpSpPr>
          <p:sp>
            <p:nvSpPr>
              <p:cNvPr id="100" name="Rectangle 127"/>
              <p:cNvSpPr>
                <a:spLocks noChangeArrowheads="1"/>
              </p:cNvSpPr>
              <p:nvPr/>
            </p:nvSpPr>
            <p:spPr bwMode="auto">
              <a:xfrm>
                <a:off x="5214" y="1860"/>
                <a:ext cx="144" cy="108"/>
              </a:xfrm>
              <a:prstGeom prst="rect">
                <a:avLst/>
              </a:prstGeom>
              <a:solidFill>
                <a:srgbClr val="33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01" name="Rectangle 128"/>
              <p:cNvSpPr>
                <a:spLocks noChangeArrowheads="1"/>
              </p:cNvSpPr>
              <p:nvPr/>
            </p:nvSpPr>
            <p:spPr bwMode="auto">
              <a:xfrm>
                <a:off x="5076"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94" name="Group 129"/>
            <p:cNvGrpSpPr>
              <a:grpSpLocks/>
            </p:cNvGrpSpPr>
            <p:nvPr/>
          </p:nvGrpSpPr>
          <p:grpSpPr bwMode="auto">
            <a:xfrm rot="3051000">
              <a:off x="4380" y="2184"/>
              <a:ext cx="282" cy="108"/>
              <a:chOff x="5078" y="1860"/>
              <a:chExt cx="282" cy="108"/>
            </a:xfrm>
          </p:grpSpPr>
          <p:sp>
            <p:nvSpPr>
              <p:cNvPr id="98" name="Rectangle 130"/>
              <p:cNvSpPr>
                <a:spLocks noChangeArrowheads="1"/>
              </p:cNvSpPr>
              <p:nvPr/>
            </p:nvSpPr>
            <p:spPr bwMode="auto">
              <a:xfrm>
                <a:off x="5214" y="1860"/>
                <a:ext cx="144" cy="108"/>
              </a:xfrm>
              <a:prstGeom prst="rect">
                <a:avLst/>
              </a:prstGeom>
              <a:solidFill>
                <a:srgbClr val="33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99" name="Rectangle 131"/>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95" name="Line 133"/>
            <p:cNvSpPr>
              <a:spLocks noChangeShapeType="1"/>
            </p:cNvSpPr>
            <p:nvPr/>
          </p:nvSpPr>
          <p:spPr bwMode="auto">
            <a:xfrm>
              <a:off x="4184" y="2216"/>
              <a:ext cx="84" cy="1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96" name="Line 134"/>
            <p:cNvSpPr>
              <a:spLocks noChangeShapeType="1"/>
            </p:cNvSpPr>
            <p:nvPr/>
          </p:nvSpPr>
          <p:spPr bwMode="auto">
            <a:xfrm>
              <a:off x="4388" y="2278"/>
              <a:ext cx="82" cy="1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97" name="Line 135"/>
            <p:cNvSpPr>
              <a:spLocks noChangeShapeType="1"/>
            </p:cNvSpPr>
            <p:nvPr/>
          </p:nvSpPr>
          <p:spPr bwMode="auto">
            <a:xfrm>
              <a:off x="4620" y="2350"/>
              <a:ext cx="76" cy="1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104" name="Group 201"/>
          <p:cNvGrpSpPr>
            <a:grpSpLocks/>
          </p:cNvGrpSpPr>
          <p:nvPr/>
        </p:nvGrpSpPr>
        <p:grpSpPr bwMode="auto">
          <a:xfrm>
            <a:off x="6635349" y="3925792"/>
            <a:ext cx="698500" cy="355600"/>
            <a:chOff x="4396" y="1245"/>
            <a:chExt cx="672" cy="248"/>
          </a:xfrm>
        </p:grpSpPr>
        <p:sp>
          <p:nvSpPr>
            <p:cNvPr id="10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10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10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grpSp>
          <p:nvGrpSpPr>
            <p:cNvPr id="108" name="Group 205"/>
            <p:cNvGrpSpPr>
              <a:grpSpLocks/>
            </p:cNvGrpSpPr>
            <p:nvPr/>
          </p:nvGrpSpPr>
          <p:grpSpPr bwMode="auto">
            <a:xfrm>
              <a:off x="4530" y="1287"/>
              <a:ext cx="377" cy="75"/>
              <a:chOff x="2468" y="1332"/>
              <a:chExt cx="310" cy="60"/>
            </a:xfrm>
          </p:grpSpPr>
          <p:sp>
            <p:nvSpPr>
              <p:cNvPr id="111" name="Freeform 20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112" name="Freeform 20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grpSp>
        <p:sp>
          <p:nvSpPr>
            <p:cNvPr id="109" name="Line 208"/>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110" name="Line 209"/>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grpSp>
      <p:grpSp>
        <p:nvGrpSpPr>
          <p:cNvPr id="113" name="Group 210"/>
          <p:cNvGrpSpPr>
            <a:grpSpLocks/>
          </p:cNvGrpSpPr>
          <p:nvPr/>
        </p:nvGrpSpPr>
        <p:grpSpPr bwMode="auto">
          <a:xfrm>
            <a:off x="5732062" y="4994180"/>
            <a:ext cx="698500" cy="355600"/>
            <a:chOff x="4396" y="1245"/>
            <a:chExt cx="672" cy="248"/>
          </a:xfrm>
        </p:grpSpPr>
        <p:sp>
          <p:nvSpPr>
            <p:cNvPr id="11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11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11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grpSp>
          <p:nvGrpSpPr>
            <p:cNvPr id="117" name="Group 214"/>
            <p:cNvGrpSpPr>
              <a:grpSpLocks/>
            </p:cNvGrpSpPr>
            <p:nvPr/>
          </p:nvGrpSpPr>
          <p:grpSpPr bwMode="auto">
            <a:xfrm>
              <a:off x="4530" y="1287"/>
              <a:ext cx="377" cy="75"/>
              <a:chOff x="2468" y="1332"/>
              <a:chExt cx="310" cy="60"/>
            </a:xfrm>
          </p:grpSpPr>
          <p:sp>
            <p:nvSpPr>
              <p:cNvPr id="120" name="Freeform 21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121" name="Freeform 21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grpSp>
        <p:sp>
          <p:nvSpPr>
            <p:cNvPr id="118" name="Line 217"/>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sp>
          <p:nvSpPr>
            <p:cNvPr id="119" name="Line 218"/>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a:solidFill>
                  <a:srgbClr val="000000"/>
                </a:solidFill>
                <a:latin typeface="Arial" panose="020B0604020202020204" pitchFamily="34" charset="0"/>
                <a:ea typeface="ＭＳ Ｐゴシック" panose="020B0600070205080204" pitchFamily="34" charset="-128"/>
              </a:endParaRPr>
            </a:p>
          </p:txBody>
        </p:sp>
      </p:grpSp>
      <p:grpSp>
        <p:nvGrpSpPr>
          <p:cNvPr id="122" name="Group 221"/>
          <p:cNvGrpSpPr>
            <a:grpSpLocks/>
          </p:cNvGrpSpPr>
          <p:nvPr/>
        </p:nvGrpSpPr>
        <p:grpSpPr bwMode="auto">
          <a:xfrm>
            <a:off x="4693837" y="4440142"/>
            <a:ext cx="738187" cy="1385888"/>
            <a:chOff x="2345" y="1140"/>
            <a:chExt cx="528" cy="1084"/>
          </a:xfrm>
        </p:grpSpPr>
        <p:sp>
          <p:nvSpPr>
            <p:cNvPr id="123" name="Line 222"/>
            <p:cNvSpPr>
              <a:spLocks noChangeShapeType="1"/>
            </p:cNvSpPr>
            <p:nvPr/>
          </p:nvSpPr>
          <p:spPr bwMode="auto">
            <a:xfrm flipV="1">
              <a:off x="2811" y="1459"/>
              <a:ext cx="62"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24" name="Line 223"/>
            <p:cNvSpPr>
              <a:spLocks noChangeShapeType="1"/>
            </p:cNvSpPr>
            <p:nvPr/>
          </p:nvSpPr>
          <p:spPr bwMode="auto">
            <a:xfrm flipV="1">
              <a:off x="2811" y="1967"/>
              <a:ext cx="62"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25" name="Line 224"/>
            <p:cNvSpPr>
              <a:spLocks noChangeShapeType="1"/>
            </p:cNvSpPr>
            <p:nvPr/>
          </p:nvSpPr>
          <p:spPr bwMode="auto">
            <a:xfrm>
              <a:off x="2868" y="1455"/>
              <a:ext cx="0" cy="5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nvGrpSpPr>
            <p:cNvPr id="126" name="Group 225"/>
            <p:cNvGrpSpPr>
              <a:grpSpLocks/>
            </p:cNvGrpSpPr>
            <p:nvPr/>
          </p:nvGrpSpPr>
          <p:grpSpPr bwMode="auto">
            <a:xfrm>
              <a:off x="2345" y="1140"/>
              <a:ext cx="503" cy="444"/>
              <a:chOff x="-44" y="1473"/>
              <a:chExt cx="981" cy="1105"/>
            </a:xfrm>
          </p:grpSpPr>
          <p:pic>
            <p:nvPicPr>
              <p:cNvPr id="131" name="Picture 226"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 name="Freeform 227"/>
              <p:cNvSpPr>
                <a:spLocks/>
              </p:cNvSpPr>
              <p:nvPr/>
            </p:nvSpPr>
            <p:spPr bwMode="auto">
              <a:xfrm flipH="1">
                <a:off x="374" y="1579"/>
                <a:ext cx="477" cy="506"/>
              </a:xfrm>
              <a:custGeom>
                <a:avLst/>
                <a:gdLst>
                  <a:gd name="T0" fmla="*/ 0 w 356"/>
                  <a:gd name="T1" fmla="*/ 0 h 368"/>
                  <a:gd name="T2" fmla="*/ 8405090 w 356"/>
                  <a:gd name="T3" fmla="*/ 979177 h 368"/>
                  <a:gd name="T4" fmla="*/ 9970831 w 356"/>
                  <a:gd name="T5" fmla="*/ 20399349 h 368"/>
                  <a:gd name="T6" fmla="*/ 2197428 w 356"/>
                  <a:gd name="T7" fmla="*/ 255116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127" name="Text Box 228"/>
            <p:cNvSpPr txBox="1">
              <a:spLocks noChangeArrowheads="1"/>
            </p:cNvSpPr>
            <p:nvPr/>
          </p:nvSpPr>
          <p:spPr bwMode="auto">
            <a:xfrm rot="5400000">
              <a:off x="2463" y="1529"/>
              <a:ext cx="422"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a:t>
              </a:r>
            </a:p>
          </p:txBody>
        </p:sp>
        <p:grpSp>
          <p:nvGrpSpPr>
            <p:cNvPr id="128" name="Group 229"/>
            <p:cNvGrpSpPr>
              <a:grpSpLocks/>
            </p:cNvGrpSpPr>
            <p:nvPr/>
          </p:nvGrpSpPr>
          <p:grpSpPr bwMode="auto">
            <a:xfrm>
              <a:off x="2357" y="1780"/>
              <a:ext cx="503" cy="444"/>
              <a:chOff x="-44" y="1473"/>
              <a:chExt cx="981" cy="1105"/>
            </a:xfrm>
          </p:grpSpPr>
          <p:pic>
            <p:nvPicPr>
              <p:cNvPr id="129" name="Picture 23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 name="Freeform 231"/>
              <p:cNvSpPr>
                <a:spLocks/>
              </p:cNvSpPr>
              <p:nvPr/>
            </p:nvSpPr>
            <p:spPr bwMode="auto">
              <a:xfrm flipH="1">
                <a:off x="374" y="1579"/>
                <a:ext cx="477" cy="506"/>
              </a:xfrm>
              <a:custGeom>
                <a:avLst/>
                <a:gdLst>
                  <a:gd name="T0" fmla="*/ 0 w 356"/>
                  <a:gd name="T1" fmla="*/ 0 h 368"/>
                  <a:gd name="T2" fmla="*/ 8405090 w 356"/>
                  <a:gd name="T3" fmla="*/ 979177 h 368"/>
                  <a:gd name="T4" fmla="*/ 9970831 w 356"/>
                  <a:gd name="T5" fmla="*/ 20399349 h 368"/>
                  <a:gd name="T6" fmla="*/ 2197428 w 356"/>
                  <a:gd name="T7" fmla="*/ 255116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spTree>
    <p:extLst>
      <p:ext uri="{BB962C8B-B14F-4D97-AF65-F5344CB8AC3E}">
        <p14:creationId xmlns:p14="http://schemas.microsoft.com/office/powerpoint/2010/main" val="273559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wipe(up)">
                                      <p:cBhvr>
                                        <p:cTn id="12" dur="1000"/>
                                        <p:tgtEl>
                                          <p:spTgt spid="91"/>
                                        </p:tgtEl>
                                      </p:cBhvr>
                                    </p:animEffect>
                                  </p:childTnLst>
                                </p:cTn>
                              </p:par>
                              <p:par>
                                <p:cTn id="13" presetID="9" presetClass="entr" presetSubtype="0" fill="hold" nodeType="withEffect">
                                  <p:stCondLst>
                                    <p:cond delay="0"/>
                                  </p:stCondLst>
                                  <p:childTnLst>
                                    <p:set>
                                      <p:cBhvr>
                                        <p:cTn id="14" dur="1" fill="hold">
                                          <p:stCondLst>
                                            <p:cond delay="0"/>
                                          </p:stCondLst>
                                        </p:cTn>
                                        <p:tgtEl>
                                          <p:spTgt spid="22">
                                            <p:txEl>
                                              <p:pRg st="0" end="0"/>
                                            </p:txEl>
                                          </p:spTgt>
                                        </p:tgtEl>
                                        <p:attrNameLst>
                                          <p:attrName>style.visibility</p:attrName>
                                        </p:attrNameLst>
                                      </p:cBhvr>
                                      <p:to>
                                        <p:strVal val="visible"/>
                                      </p:to>
                                    </p:set>
                                    <p:animEffect transition="in" filter="dissolve">
                                      <p:cBhvr>
                                        <p:cTn id="15" dur="500"/>
                                        <p:tgtEl>
                                          <p:spTgt spid="22">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2">
                                            <p:txEl>
                                              <p:pRg st="1" end="1"/>
                                            </p:txEl>
                                          </p:spTgt>
                                        </p:tgtEl>
                                        <p:attrNameLst>
                                          <p:attrName>style.visibility</p:attrName>
                                        </p:attrNameLst>
                                      </p:cBhvr>
                                      <p:to>
                                        <p:strVal val="visible"/>
                                      </p:to>
                                    </p:set>
                                    <p:animEffect transition="in" filter="dissolve">
                                      <p:cBhvr>
                                        <p:cTn id="18" dur="500"/>
                                        <p:tgtEl>
                                          <p:spTgt spid="22">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2">
                                            <p:txEl>
                                              <p:pRg st="2" end="2"/>
                                            </p:txEl>
                                          </p:spTgt>
                                        </p:tgtEl>
                                        <p:attrNameLst>
                                          <p:attrName>style.visibility</p:attrName>
                                        </p:attrNameLst>
                                      </p:cBhvr>
                                      <p:to>
                                        <p:strVal val="visible"/>
                                      </p:to>
                                    </p:set>
                                    <p:animEffect transition="in" filter="dissolve">
                                      <p:cBhvr>
                                        <p:cTn id="21" dur="500"/>
                                        <p:tgtEl>
                                          <p:spTgt spid="2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right)">
                                      <p:cBhvr>
                                        <p:cTn id="26" dur="10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right)">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Two key network-layer functions</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877956" y="1666601"/>
            <a:ext cx="5181600" cy="1890791"/>
          </a:xfrm>
        </p:spPr>
        <p:txBody>
          <a:bodyPr/>
          <a:lstStyle/>
          <a:p>
            <a:pPr marL="0" indent="0">
              <a:spcBef>
                <a:spcPts val="600"/>
              </a:spcBef>
              <a:buNone/>
            </a:pPr>
            <a:r>
              <a:rPr lang="en-US" altLang="en-US" sz="3200" dirty="0">
                <a:solidFill>
                  <a:srgbClr val="CC0000"/>
                </a:solidFill>
                <a:ea typeface="ＭＳ Ｐゴシック" panose="020B0600070205080204" pitchFamily="34" charset="-128"/>
                <a:cs typeface="ＭＳ Ｐゴシック" panose="020B0600070205080204" pitchFamily="34" charset="-128"/>
              </a:rPr>
              <a:t>network-layer functions:</a:t>
            </a:r>
          </a:p>
          <a:p>
            <a:pPr indent="-234950">
              <a:spcBef>
                <a:spcPts val="600"/>
              </a:spcBef>
            </a:pPr>
            <a:r>
              <a:rPr lang="en-US" altLang="en-US" i="1" dirty="0">
                <a:solidFill>
                  <a:srgbClr val="000099"/>
                </a:solidFill>
                <a:ea typeface="ＭＳ Ｐゴシック" panose="020B0600070205080204" pitchFamily="34" charset="-128"/>
                <a:cs typeface="ＭＳ Ｐゴシック" panose="020B0600070205080204" pitchFamily="34" charset="-128"/>
              </a:rPr>
              <a:t>forwarding:</a:t>
            </a:r>
            <a:r>
              <a:rPr lang="en-US" altLang="en-US" dirty="0">
                <a:ea typeface="ＭＳ Ｐゴシック" panose="020B0600070205080204" pitchFamily="34" charset="-128"/>
                <a:cs typeface="ＭＳ Ｐゴシック" panose="020B0600070205080204" pitchFamily="34" charset="-128"/>
              </a:rPr>
              <a:t> move packets from a router’</a:t>
            </a:r>
            <a:r>
              <a:rPr lang="en-US" altLang="ja-JP" dirty="0">
                <a:ea typeface="ＭＳ Ｐゴシック" panose="020B0600070205080204" pitchFamily="34" charset="-128"/>
                <a:cs typeface="ＭＳ Ｐゴシック" panose="020B0600070205080204" pitchFamily="34" charset="-128"/>
              </a:rPr>
              <a:t>s input link to appropriate router output link</a:t>
            </a:r>
          </a:p>
          <a:p>
            <a:endParaRPr lang="en-US" dirty="0"/>
          </a:p>
        </p:txBody>
      </p:sp>
      <p:sp>
        <p:nvSpPr>
          <p:cNvPr id="4" name="Content Placeholder 3">
            <a:extLst>
              <a:ext uri="{FF2B5EF4-FFF2-40B4-BE49-F238E27FC236}">
                <a16:creationId xmlns:a16="http://schemas.microsoft.com/office/drawing/2014/main" id="{98DB0211-6ED0-7F44-B672-CF345E4B3295}"/>
              </a:ext>
            </a:extLst>
          </p:cNvPr>
          <p:cNvSpPr>
            <a:spLocks noGrp="1"/>
          </p:cNvSpPr>
          <p:nvPr>
            <p:ph sz="half" idx="2"/>
          </p:nvPr>
        </p:nvSpPr>
        <p:spPr>
          <a:xfrm>
            <a:off x="6172200" y="1693105"/>
            <a:ext cx="5181600" cy="4351338"/>
          </a:xfrm>
        </p:spPr>
        <p:txBody>
          <a:bodyPr/>
          <a:lstStyle/>
          <a:p>
            <a:pPr marL="342900" indent="-342900">
              <a:lnSpc>
                <a:spcPct val="85000"/>
              </a:lnSpc>
              <a:spcBef>
                <a:spcPts val="600"/>
              </a:spcBef>
              <a:buClr>
                <a:srgbClr val="000099"/>
              </a:buClr>
              <a:buSzPct val="65000"/>
              <a:buFont typeface="Wingdings" charset="0"/>
              <a:buNone/>
              <a:defRPr/>
            </a:pPr>
            <a:r>
              <a:rPr lang="en-US" sz="3200" dirty="0">
                <a:solidFill>
                  <a:srgbClr val="CC0000"/>
                </a:solidFill>
                <a:ea typeface="ＭＳ Ｐゴシック" charset="0"/>
                <a:cs typeface="ＭＳ Ｐゴシック" charset="0"/>
              </a:rPr>
              <a:t>analogy: taking a trip</a:t>
            </a:r>
          </a:p>
          <a:p>
            <a:pPr indent="-234950">
              <a:lnSpc>
                <a:spcPct val="85000"/>
              </a:lnSpc>
              <a:spcBef>
                <a:spcPts val="600"/>
              </a:spcBef>
              <a:buClr>
                <a:srgbClr val="000099"/>
              </a:buClr>
              <a:buSzPct val="100000"/>
              <a:buFont typeface="Wingdings" charset="2"/>
              <a:buChar char="§"/>
              <a:defRPr/>
            </a:pPr>
            <a:r>
              <a:rPr lang="en-US" i="1" dirty="0">
                <a:solidFill>
                  <a:srgbClr val="000099"/>
                </a:solidFill>
                <a:ea typeface="ＭＳ Ｐゴシック" charset="0"/>
                <a:cs typeface="ＭＳ Ｐゴシック" charset="0"/>
              </a:rPr>
              <a:t>forwarding</a:t>
            </a:r>
            <a:r>
              <a:rPr lang="en-US" i="1" dirty="0">
                <a:solidFill>
                  <a:schemeClr val="accent2"/>
                </a:solidFill>
                <a:ea typeface="ＭＳ Ｐゴシック" charset="0"/>
                <a:cs typeface="ＭＳ Ｐゴシック" charset="0"/>
              </a:rPr>
              <a:t>:</a:t>
            </a:r>
            <a:r>
              <a:rPr lang="en-US" dirty="0">
                <a:ea typeface="ＭＳ Ｐゴシック" charset="0"/>
                <a:cs typeface="ＭＳ Ｐゴシック" charset="0"/>
              </a:rPr>
              <a:t> process of getting through single interchange</a:t>
            </a:r>
          </a:p>
          <a:p>
            <a:pPr marL="130175" indent="0">
              <a:buNone/>
            </a:pPr>
            <a:endParaRPr lang="en-US" dirty="0"/>
          </a:p>
        </p:txBody>
      </p:sp>
      <p:grpSp>
        <p:nvGrpSpPr>
          <p:cNvPr id="12" name="Group 11">
            <a:extLst>
              <a:ext uri="{FF2B5EF4-FFF2-40B4-BE49-F238E27FC236}">
                <a16:creationId xmlns:a16="http://schemas.microsoft.com/office/drawing/2014/main" id="{68371013-A5FC-6449-8EBD-FFD24F88C1EA}"/>
              </a:ext>
            </a:extLst>
          </p:cNvPr>
          <p:cNvGrpSpPr/>
          <p:nvPr/>
        </p:nvGrpSpPr>
        <p:grpSpPr>
          <a:xfrm>
            <a:off x="6519334" y="4075932"/>
            <a:ext cx="2227101" cy="1745933"/>
            <a:chOff x="6519334" y="4075932"/>
            <a:chExt cx="2227101" cy="1745933"/>
          </a:xfrm>
        </p:grpSpPr>
        <p:pic>
          <p:nvPicPr>
            <p:cNvPr id="7" name="Picture 4" descr="Why traffic apps make congestion worse | Berkeley News">
              <a:extLst>
                <a:ext uri="{FF2B5EF4-FFF2-40B4-BE49-F238E27FC236}">
                  <a16:creationId xmlns:a16="http://schemas.microsoft.com/office/drawing/2014/main" id="{CD6CA999-26EA-C043-A05F-7FF647C23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6213" y="4075932"/>
              <a:ext cx="2140222" cy="14268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96BA12-D229-844C-A5E1-61D8CC428F53}"/>
                </a:ext>
              </a:extLst>
            </p:cNvPr>
            <p:cNvSpPr txBox="1"/>
            <p:nvPr/>
          </p:nvSpPr>
          <p:spPr>
            <a:xfrm>
              <a:off x="6519334" y="5452533"/>
              <a:ext cx="120924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forwarding</a:t>
              </a:r>
            </a:p>
          </p:txBody>
        </p:sp>
      </p:grpSp>
      <p:grpSp>
        <p:nvGrpSpPr>
          <p:cNvPr id="13" name="Group 12">
            <a:extLst>
              <a:ext uri="{FF2B5EF4-FFF2-40B4-BE49-F238E27FC236}">
                <a16:creationId xmlns:a16="http://schemas.microsoft.com/office/drawing/2014/main" id="{88DBC121-CDA2-B741-8F45-B80ACE3E69DE}"/>
              </a:ext>
            </a:extLst>
          </p:cNvPr>
          <p:cNvGrpSpPr/>
          <p:nvPr/>
        </p:nvGrpSpPr>
        <p:grpSpPr>
          <a:xfrm>
            <a:off x="8314267" y="4706696"/>
            <a:ext cx="2953118" cy="1640102"/>
            <a:chOff x="8314267" y="4706696"/>
            <a:chExt cx="2953118" cy="1640102"/>
          </a:xfrm>
        </p:grpSpPr>
        <p:pic>
          <p:nvPicPr>
            <p:cNvPr id="9" name="Picture 8">
              <a:extLst>
                <a:ext uri="{FF2B5EF4-FFF2-40B4-BE49-F238E27FC236}">
                  <a16:creationId xmlns:a16="http://schemas.microsoft.com/office/drawing/2014/main" id="{7884099A-DDCA-7547-BE60-5A9CFCE7F631}"/>
                </a:ext>
              </a:extLst>
            </p:cNvPr>
            <p:cNvPicPr>
              <a:picLocks noChangeAspect="1"/>
            </p:cNvPicPr>
            <p:nvPr/>
          </p:nvPicPr>
          <p:blipFill>
            <a:blip r:embed="rId4"/>
            <a:stretch>
              <a:fillRect/>
            </a:stretch>
          </p:blipFill>
          <p:spPr>
            <a:xfrm>
              <a:off x="8415131" y="4706696"/>
              <a:ext cx="2852254" cy="1323319"/>
            </a:xfrm>
            <a:prstGeom prst="rect">
              <a:avLst/>
            </a:prstGeom>
          </p:spPr>
        </p:pic>
        <p:sp>
          <p:nvSpPr>
            <p:cNvPr id="10" name="TextBox 9">
              <a:extLst>
                <a:ext uri="{FF2B5EF4-FFF2-40B4-BE49-F238E27FC236}">
                  <a16:creationId xmlns:a16="http://schemas.microsoft.com/office/drawing/2014/main" id="{781A4B5F-43BE-FB43-AF10-E92F839A199B}"/>
                </a:ext>
              </a:extLst>
            </p:cNvPr>
            <p:cNvSpPr txBox="1"/>
            <p:nvPr/>
          </p:nvSpPr>
          <p:spPr>
            <a:xfrm>
              <a:off x="8314267" y="5977466"/>
              <a:ext cx="8654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routing</a:t>
              </a:r>
            </a:p>
          </p:txBody>
        </p:sp>
      </p:grpSp>
      <p:sp>
        <p:nvSpPr>
          <p:cNvPr id="11" name="Content Placeholder 3">
            <a:extLst>
              <a:ext uri="{FF2B5EF4-FFF2-40B4-BE49-F238E27FC236}">
                <a16:creationId xmlns:a16="http://schemas.microsoft.com/office/drawing/2014/main" id="{D007BA21-27F4-4642-B902-0EF872DFA1E0}"/>
              </a:ext>
            </a:extLst>
          </p:cNvPr>
          <p:cNvSpPr txBox="1">
            <a:spLocks/>
          </p:cNvSpPr>
          <p:nvPr/>
        </p:nvSpPr>
        <p:spPr>
          <a:xfrm>
            <a:off x="6183682" y="3026965"/>
            <a:ext cx="5181600" cy="8792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349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sz="2800" b="0" i="1" u="none" strike="noStrike" kern="1200" cap="none" spc="0" normalizeH="0" baseline="0" noProof="0" dirty="0">
                <a:ln>
                  <a:noFill/>
                </a:ln>
                <a:solidFill>
                  <a:srgbClr val="000099"/>
                </a:solidFill>
                <a:effectLst/>
                <a:uLnTx/>
                <a:uFillTx/>
                <a:latin typeface="Calibri" panose="020F0502020204030204"/>
                <a:ea typeface="ＭＳ Ｐゴシック" charset="0"/>
                <a:cs typeface="ＭＳ Ｐゴシック" charset="0"/>
              </a:rPr>
              <a:t>routing:</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ＭＳ Ｐゴシック" charset="0"/>
              </a:rPr>
              <a:t> process of planning trip from source to destination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Content Placeholder 2">
            <a:extLst>
              <a:ext uri="{FF2B5EF4-FFF2-40B4-BE49-F238E27FC236}">
                <a16:creationId xmlns:a16="http://schemas.microsoft.com/office/drawing/2014/main" id="{E9D472C9-435D-D347-A485-D65E6F2FE2CE}"/>
              </a:ext>
            </a:extLst>
          </p:cNvPr>
          <p:cNvSpPr txBox="1">
            <a:spLocks/>
          </p:cNvSpPr>
          <p:nvPr/>
        </p:nvSpPr>
        <p:spPr>
          <a:xfrm>
            <a:off x="880044" y="3441526"/>
            <a:ext cx="5181600" cy="185698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349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routing: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determine route taken by packets from source to destination</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routing algorithms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Slide Number Placeholder 4">
            <a:extLst>
              <a:ext uri="{FF2B5EF4-FFF2-40B4-BE49-F238E27FC236}">
                <a16:creationId xmlns:a16="http://schemas.microsoft.com/office/drawing/2014/main" id="{5320A79B-30CD-5748-9442-313B2CD2B8B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a:t>
            </a:fld>
            <a:endParaRPr lang="en-US" dirty="0"/>
          </a:p>
        </p:txBody>
      </p:sp>
    </p:spTree>
    <p:extLst>
      <p:ext uri="{BB962C8B-B14F-4D97-AF65-F5344CB8AC3E}">
        <p14:creationId xmlns:p14="http://schemas.microsoft.com/office/powerpoint/2010/main" val="91225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par>
                                <p:cTn id="21" presetID="9"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latin typeface="Gill Sans MT" panose="020B0502020104020203" pitchFamily="34" charset="0"/>
              </a:rPr>
              <a:t>Original packet may be fragmented multiple times along its route</a:t>
            </a:r>
          </a:p>
          <a:p>
            <a:endParaRPr lang="en-US" dirty="0"/>
          </a:p>
        </p:txBody>
      </p:sp>
      <p:sp>
        <p:nvSpPr>
          <p:cNvPr id="3" name="Title 2"/>
          <p:cNvSpPr>
            <a:spLocks noGrp="1"/>
          </p:cNvSpPr>
          <p:nvPr>
            <p:ph type="title"/>
          </p:nvPr>
        </p:nvSpPr>
        <p:spPr/>
        <p:txBody>
          <a:bodyPr/>
          <a:lstStyle/>
          <a:p>
            <a:r>
              <a:rPr lang="en-US" altLang="en-US" dirty="0">
                <a:latin typeface="Gill Sans MT" panose="020B0502020104020203" pitchFamily="34" charset="0"/>
              </a:rPr>
              <a:t>Multiple Fragmentations</a:t>
            </a:r>
            <a:endParaRPr lang="en-US" dirty="0"/>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50</a:t>
            </a:fld>
            <a:endParaRPr lang="en-US" dirty="0"/>
          </a:p>
        </p:txBody>
      </p:sp>
      <p:sp>
        <p:nvSpPr>
          <p:cNvPr id="5" name="Line 2"/>
          <p:cNvSpPr>
            <a:spLocks noChangeShapeType="1"/>
          </p:cNvSpPr>
          <p:nvPr/>
        </p:nvSpPr>
        <p:spPr bwMode="auto">
          <a:xfrm>
            <a:off x="3879716" y="3848100"/>
            <a:ext cx="41910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pic>
        <p:nvPicPr>
          <p:cNvPr id="6" name="Picture 5" descr="C:\Clipart\NETDRAW4\ISOMETRC\ROUTERI.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916" y="4191000"/>
            <a:ext cx="896938"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a:spLocks noChangeArrowheads="1"/>
          </p:cNvSpPr>
          <p:nvPr/>
        </p:nvSpPr>
        <p:spPr bwMode="auto">
          <a:xfrm>
            <a:off x="3803516" y="4267200"/>
            <a:ext cx="1447800" cy="53340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8" name="Oval 7"/>
          <p:cNvSpPr>
            <a:spLocks noChangeArrowheads="1"/>
          </p:cNvSpPr>
          <p:nvPr/>
        </p:nvSpPr>
        <p:spPr bwMode="auto">
          <a:xfrm>
            <a:off x="5175116" y="4267200"/>
            <a:ext cx="1447800" cy="53340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9" name="Oval 8"/>
          <p:cNvSpPr>
            <a:spLocks noChangeArrowheads="1"/>
          </p:cNvSpPr>
          <p:nvPr/>
        </p:nvSpPr>
        <p:spPr bwMode="auto">
          <a:xfrm>
            <a:off x="6622916" y="4267200"/>
            <a:ext cx="1447800" cy="53340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pic>
        <p:nvPicPr>
          <p:cNvPr id="10" name="Picture 9" descr="C:\Clipart\NETDRAW4\ISOMETRC\ROUTERI.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916" y="4267200"/>
            <a:ext cx="896938"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a:spLocks noChangeArrowheads="1"/>
          </p:cNvSpPr>
          <p:nvPr/>
        </p:nvSpPr>
        <p:spPr bwMode="auto">
          <a:xfrm>
            <a:off x="4032116" y="3657600"/>
            <a:ext cx="914400" cy="3810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2" name="Rectangle 11"/>
          <p:cNvSpPr>
            <a:spLocks noChangeArrowheads="1"/>
          </p:cNvSpPr>
          <p:nvPr/>
        </p:nvSpPr>
        <p:spPr bwMode="auto">
          <a:xfrm>
            <a:off x="5403716" y="3657600"/>
            <a:ext cx="381000" cy="3810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3" name="Rectangle 12"/>
          <p:cNvSpPr>
            <a:spLocks noChangeArrowheads="1"/>
          </p:cNvSpPr>
          <p:nvPr/>
        </p:nvSpPr>
        <p:spPr bwMode="auto">
          <a:xfrm>
            <a:off x="6013316" y="3657600"/>
            <a:ext cx="381000" cy="3810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 name="Rectangle 13"/>
          <p:cNvSpPr>
            <a:spLocks noChangeArrowheads="1"/>
          </p:cNvSpPr>
          <p:nvPr/>
        </p:nvSpPr>
        <p:spPr bwMode="auto">
          <a:xfrm>
            <a:off x="7003916" y="3657600"/>
            <a:ext cx="152400" cy="3810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5" name="Rectangle 14"/>
          <p:cNvSpPr>
            <a:spLocks noChangeArrowheads="1"/>
          </p:cNvSpPr>
          <p:nvPr/>
        </p:nvSpPr>
        <p:spPr bwMode="auto">
          <a:xfrm>
            <a:off x="7232516" y="3657600"/>
            <a:ext cx="152400" cy="3810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6" name="Rectangle 15"/>
          <p:cNvSpPr>
            <a:spLocks noChangeArrowheads="1"/>
          </p:cNvSpPr>
          <p:nvPr/>
        </p:nvSpPr>
        <p:spPr bwMode="auto">
          <a:xfrm>
            <a:off x="7461116" y="3657600"/>
            <a:ext cx="152400" cy="3810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7" name="Rectangle 16"/>
          <p:cNvSpPr>
            <a:spLocks noChangeArrowheads="1"/>
          </p:cNvSpPr>
          <p:nvPr/>
        </p:nvSpPr>
        <p:spPr bwMode="auto">
          <a:xfrm>
            <a:off x="7689716" y="3657600"/>
            <a:ext cx="152400" cy="3810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8" name="Rectangle 17"/>
          <p:cNvSpPr>
            <a:spLocks noChangeArrowheads="1"/>
          </p:cNvSpPr>
          <p:nvPr/>
        </p:nvSpPr>
        <p:spPr bwMode="auto">
          <a:xfrm>
            <a:off x="8070716" y="3581400"/>
            <a:ext cx="1752600" cy="15240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Destination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Host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Internet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Process</a:t>
            </a:r>
          </a:p>
        </p:txBody>
      </p:sp>
      <p:sp>
        <p:nvSpPr>
          <p:cNvPr id="19" name="Rectangle 18"/>
          <p:cNvSpPr>
            <a:spLocks noChangeArrowheads="1"/>
          </p:cNvSpPr>
          <p:nvPr/>
        </p:nvSpPr>
        <p:spPr bwMode="auto">
          <a:xfrm>
            <a:off x="2050916" y="3581400"/>
            <a:ext cx="1752600" cy="15240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Source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Host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Internet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Process</a:t>
            </a:r>
          </a:p>
        </p:txBody>
      </p:sp>
      <p:sp>
        <p:nvSpPr>
          <p:cNvPr id="20" name="Text Box 19"/>
          <p:cNvSpPr txBox="1">
            <a:spLocks noChangeArrowheads="1"/>
          </p:cNvSpPr>
          <p:nvPr/>
        </p:nvSpPr>
        <p:spPr bwMode="auto">
          <a:xfrm>
            <a:off x="4946516" y="5410200"/>
            <a:ext cx="2151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Fragmentation</a:t>
            </a:r>
          </a:p>
        </p:txBody>
      </p:sp>
      <p:sp>
        <p:nvSpPr>
          <p:cNvPr id="21" name="Line 20"/>
          <p:cNvSpPr>
            <a:spLocks noChangeShapeType="1"/>
          </p:cNvSpPr>
          <p:nvPr/>
        </p:nvSpPr>
        <p:spPr bwMode="auto">
          <a:xfrm flipV="1">
            <a:off x="6470516" y="4953000"/>
            <a:ext cx="152400" cy="3810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2" name="Line 21"/>
          <p:cNvSpPr>
            <a:spLocks noChangeShapeType="1"/>
          </p:cNvSpPr>
          <p:nvPr/>
        </p:nvSpPr>
        <p:spPr bwMode="auto">
          <a:xfrm flipH="1" flipV="1">
            <a:off x="5251316" y="4953000"/>
            <a:ext cx="152400" cy="3810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056252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FR" altLang="en-US" dirty="0" err="1"/>
              <a:t>Three</a:t>
            </a:r>
            <a:r>
              <a:rPr lang="fr-FR" altLang="en-US" dirty="0"/>
              <a:t> main components </a:t>
            </a:r>
          </a:p>
          <a:p>
            <a:pPr lvl="1"/>
            <a:r>
              <a:rPr lang="fr-FR" altLang="en-US" dirty="0"/>
              <a:t>Identification Field</a:t>
            </a:r>
          </a:p>
          <a:p>
            <a:pPr lvl="1"/>
            <a:r>
              <a:rPr lang="fr-FR" altLang="en-US" dirty="0"/>
              <a:t>Fragment Offset Field</a:t>
            </a:r>
          </a:p>
          <a:p>
            <a:pPr lvl="1"/>
            <a:r>
              <a:rPr lang="en-US" altLang="en-US" i="1" dirty="0">
                <a:latin typeface="Gill Sans MT" panose="020B0502020104020203" pitchFamily="34" charset="0"/>
              </a:rPr>
              <a:t>More Fragments</a:t>
            </a:r>
            <a:r>
              <a:rPr lang="en-US" altLang="en-US" dirty="0">
                <a:latin typeface="Gill Sans MT" panose="020B0502020104020203" pitchFamily="34" charset="0"/>
              </a:rPr>
              <a:t> Flag</a:t>
            </a:r>
            <a:endParaRPr lang="fr-FR" altLang="en-US" dirty="0"/>
          </a:p>
          <a:p>
            <a:pPr marL="130175" indent="0">
              <a:buNone/>
            </a:pPr>
            <a:endParaRPr lang="en-US" dirty="0"/>
          </a:p>
        </p:txBody>
      </p:sp>
      <p:sp>
        <p:nvSpPr>
          <p:cNvPr id="3" name="Title 2"/>
          <p:cNvSpPr>
            <a:spLocks noGrp="1"/>
          </p:cNvSpPr>
          <p:nvPr>
            <p:ph type="title"/>
          </p:nvPr>
        </p:nvSpPr>
        <p:spPr/>
        <p:txBody>
          <a:bodyPr/>
          <a:lstStyle/>
          <a:p>
            <a:r>
              <a:rPr lang="fr-FR" altLang="en-US" dirty="0"/>
              <a:t>How </a:t>
            </a:r>
            <a:r>
              <a:rPr lang="fr-FR" altLang="en-US" dirty="0" err="1"/>
              <a:t>does</a:t>
            </a:r>
            <a:r>
              <a:rPr lang="fr-FR" altLang="en-US" dirty="0"/>
              <a:t> </a:t>
            </a:r>
            <a:r>
              <a:rPr lang="fr-FR" altLang="en-US" dirty="0" err="1"/>
              <a:t>it</a:t>
            </a:r>
            <a:r>
              <a:rPr lang="fr-FR" altLang="en-US" dirty="0"/>
              <a:t> </a:t>
            </a:r>
            <a:r>
              <a:rPr lang="fr-FR" altLang="en-US" dirty="0" err="1"/>
              <a:t>actually</a:t>
            </a:r>
            <a:r>
              <a:rPr lang="fr-FR" altLang="en-US" dirty="0"/>
              <a:t> </a:t>
            </a:r>
            <a:r>
              <a:rPr lang="fr-FR" altLang="en-US" dirty="0" err="1"/>
              <a:t>work</a:t>
            </a:r>
            <a:r>
              <a:rPr lang="fr-FR" altLang="en-US" dirty="0"/>
              <a:t>?</a:t>
            </a:r>
            <a:endParaRPr lang="en-US" dirty="0"/>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51</a:t>
            </a:fld>
            <a:endParaRPr lang="en-US" dirty="0"/>
          </a:p>
        </p:txBody>
      </p:sp>
      <p:sp>
        <p:nvSpPr>
          <p:cNvPr id="8" name="Rectangle 11"/>
          <p:cNvSpPr>
            <a:spLocks noChangeArrowheads="1"/>
          </p:cNvSpPr>
          <p:nvPr/>
        </p:nvSpPr>
        <p:spPr bwMode="auto">
          <a:xfrm>
            <a:off x="1904416" y="4701702"/>
            <a:ext cx="3657600" cy="4572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Identification (16 bits)</a:t>
            </a:r>
          </a:p>
        </p:txBody>
      </p:sp>
      <p:sp>
        <p:nvSpPr>
          <p:cNvPr id="9" name="Rectangle 12"/>
          <p:cNvSpPr>
            <a:spLocks noChangeArrowheads="1"/>
          </p:cNvSpPr>
          <p:nvPr/>
        </p:nvSpPr>
        <p:spPr bwMode="auto">
          <a:xfrm>
            <a:off x="5562016" y="4701702"/>
            <a:ext cx="914400" cy="4572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Flags (3)</a:t>
            </a:r>
          </a:p>
        </p:txBody>
      </p:sp>
      <p:sp>
        <p:nvSpPr>
          <p:cNvPr id="10" name="Rectangle 13"/>
          <p:cNvSpPr>
            <a:spLocks noChangeArrowheads="1"/>
          </p:cNvSpPr>
          <p:nvPr/>
        </p:nvSpPr>
        <p:spPr bwMode="auto">
          <a:xfrm>
            <a:off x="6476416" y="4701702"/>
            <a:ext cx="2743200" cy="4572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Fragment Offset (13)</a:t>
            </a:r>
          </a:p>
        </p:txBody>
      </p:sp>
    </p:spTree>
    <p:extLst>
      <p:ext uri="{BB962C8B-B14F-4D97-AF65-F5344CB8AC3E}">
        <p14:creationId xmlns:p14="http://schemas.microsoft.com/office/powerpoint/2010/main" val="25189466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latin typeface="Gill Sans MT" panose="020B0502020104020203" pitchFamily="34" charset="0"/>
              </a:rPr>
              <a:t>IP packet has a 16-bit </a:t>
            </a:r>
            <a:r>
              <a:rPr lang="en-US" altLang="en-US" i="1" dirty="0">
                <a:latin typeface="Gill Sans MT" panose="020B0502020104020203" pitchFamily="34" charset="0"/>
              </a:rPr>
              <a:t>Identification</a:t>
            </a:r>
            <a:r>
              <a:rPr lang="en-US" altLang="en-US" dirty="0">
                <a:latin typeface="Gill Sans MT" panose="020B0502020104020203" pitchFamily="34" charset="0"/>
              </a:rPr>
              <a:t> field</a:t>
            </a:r>
          </a:p>
          <a:p>
            <a:pPr marL="130175" indent="0">
              <a:buNone/>
            </a:pPr>
            <a:endParaRPr lang="en-US" dirty="0"/>
          </a:p>
        </p:txBody>
      </p:sp>
      <p:sp>
        <p:nvSpPr>
          <p:cNvPr id="3" name="Title 2"/>
          <p:cNvSpPr>
            <a:spLocks noGrp="1"/>
          </p:cNvSpPr>
          <p:nvPr>
            <p:ph type="title"/>
          </p:nvPr>
        </p:nvSpPr>
        <p:spPr/>
        <p:txBody>
          <a:bodyPr/>
          <a:lstStyle/>
          <a:p>
            <a:r>
              <a:rPr lang="en-US" altLang="en-US" dirty="0">
                <a:latin typeface="Gill Sans MT" panose="020B0502020104020203" pitchFamily="34" charset="0"/>
              </a:rPr>
              <a:t>Identification Field</a:t>
            </a:r>
            <a:endParaRPr lang="en-US" dirty="0"/>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52</a:t>
            </a:fld>
            <a:endParaRPr lang="en-US" dirty="0"/>
          </a:p>
        </p:txBody>
      </p:sp>
      <p:sp>
        <p:nvSpPr>
          <p:cNvPr id="5" name="Rectangle 5"/>
          <p:cNvSpPr>
            <a:spLocks noChangeArrowheads="1"/>
          </p:cNvSpPr>
          <p:nvPr/>
        </p:nvSpPr>
        <p:spPr bwMode="auto">
          <a:xfrm>
            <a:off x="5693923" y="2882630"/>
            <a:ext cx="3657600" cy="45720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Total Length in bytes (16)</a:t>
            </a:r>
          </a:p>
        </p:txBody>
      </p:sp>
      <p:sp>
        <p:nvSpPr>
          <p:cNvPr id="6" name="Rectangle 6"/>
          <p:cNvSpPr>
            <a:spLocks noChangeArrowheads="1"/>
          </p:cNvSpPr>
          <p:nvPr/>
        </p:nvSpPr>
        <p:spPr bwMode="auto">
          <a:xfrm>
            <a:off x="2036323" y="3797030"/>
            <a:ext cx="1828800" cy="45720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Time to Live (8)</a:t>
            </a:r>
          </a:p>
        </p:txBody>
      </p:sp>
      <p:sp>
        <p:nvSpPr>
          <p:cNvPr id="7" name="Rectangle 7"/>
          <p:cNvSpPr>
            <a:spLocks noChangeArrowheads="1"/>
          </p:cNvSpPr>
          <p:nvPr/>
        </p:nvSpPr>
        <p:spPr bwMode="auto">
          <a:xfrm>
            <a:off x="2036323" y="5168630"/>
            <a:ext cx="5486400" cy="45720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Options (if any)</a:t>
            </a:r>
          </a:p>
        </p:txBody>
      </p:sp>
      <p:sp>
        <p:nvSpPr>
          <p:cNvPr id="8" name="Rectangle 8"/>
          <p:cNvSpPr>
            <a:spLocks noChangeArrowheads="1"/>
          </p:cNvSpPr>
          <p:nvPr/>
        </p:nvSpPr>
        <p:spPr bwMode="auto">
          <a:xfrm>
            <a:off x="2036323" y="2882630"/>
            <a:ext cx="914400" cy="45720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Version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(4)</a:t>
            </a:r>
          </a:p>
        </p:txBody>
      </p:sp>
      <p:sp>
        <p:nvSpPr>
          <p:cNvPr id="9" name="Rectangle 9"/>
          <p:cNvSpPr>
            <a:spLocks noChangeArrowheads="1"/>
          </p:cNvSpPr>
          <p:nvPr/>
        </p:nvSpPr>
        <p:spPr bwMode="auto">
          <a:xfrm>
            <a:off x="2950723" y="2882630"/>
            <a:ext cx="914400" cy="45720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Hdr Len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(4)</a:t>
            </a:r>
          </a:p>
        </p:txBody>
      </p:sp>
      <p:sp>
        <p:nvSpPr>
          <p:cNvPr id="10" name="Rectangle 10"/>
          <p:cNvSpPr>
            <a:spLocks noChangeArrowheads="1"/>
          </p:cNvSpPr>
          <p:nvPr/>
        </p:nvSpPr>
        <p:spPr bwMode="auto">
          <a:xfrm>
            <a:off x="3865123" y="2882630"/>
            <a:ext cx="1828800" cy="45720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TOS (8)</a:t>
            </a:r>
          </a:p>
        </p:txBody>
      </p:sp>
      <p:sp>
        <p:nvSpPr>
          <p:cNvPr id="11" name="Rectangle 11"/>
          <p:cNvSpPr>
            <a:spLocks noChangeArrowheads="1"/>
          </p:cNvSpPr>
          <p:nvPr/>
        </p:nvSpPr>
        <p:spPr bwMode="auto">
          <a:xfrm>
            <a:off x="2036323" y="3339830"/>
            <a:ext cx="3657600" cy="4572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Identification (16 bits)</a:t>
            </a:r>
          </a:p>
        </p:txBody>
      </p:sp>
      <p:sp>
        <p:nvSpPr>
          <p:cNvPr id="12" name="Rectangle 12"/>
          <p:cNvSpPr>
            <a:spLocks noChangeArrowheads="1"/>
          </p:cNvSpPr>
          <p:nvPr/>
        </p:nvSpPr>
        <p:spPr bwMode="auto">
          <a:xfrm>
            <a:off x="5693923" y="3339830"/>
            <a:ext cx="914400" cy="45720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Flags (3)</a:t>
            </a:r>
          </a:p>
        </p:txBody>
      </p:sp>
      <p:sp>
        <p:nvSpPr>
          <p:cNvPr id="13" name="Rectangle 13"/>
          <p:cNvSpPr>
            <a:spLocks noChangeArrowheads="1"/>
          </p:cNvSpPr>
          <p:nvPr/>
        </p:nvSpPr>
        <p:spPr bwMode="auto">
          <a:xfrm>
            <a:off x="6608323" y="3339830"/>
            <a:ext cx="2743200" cy="45720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Fragment Offset (13)</a:t>
            </a:r>
          </a:p>
        </p:txBody>
      </p:sp>
      <p:sp>
        <p:nvSpPr>
          <p:cNvPr id="14" name="Rectangle 14"/>
          <p:cNvSpPr>
            <a:spLocks noChangeArrowheads="1"/>
          </p:cNvSpPr>
          <p:nvPr/>
        </p:nvSpPr>
        <p:spPr bwMode="auto">
          <a:xfrm>
            <a:off x="2036323" y="4254230"/>
            <a:ext cx="7315200" cy="45720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Source IP Address</a:t>
            </a:r>
          </a:p>
        </p:txBody>
      </p:sp>
      <p:sp>
        <p:nvSpPr>
          <p:cNvPr id="15" name="Rectangle 15"/>
          <p:cNvSpPr>
            <a:spLocks noChangeArrowheads="1"/>
          </p:cNvSpPr>
          <p:nvPr/>
        </p:nvSpPr>
        <p:spPr bwMode="auto">
          <a:xfrm>
            <a:off x="2036323" y="4711430"/>
            <a:ext cx="7315200" cy="45720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Destination IP Address</a:t>
            </a:r>
          </a:p>
        </p:txBody>
      </p:sp>
      <p:sp>
        <p:nvSpPr>
          <p:cNvPr id="16" name="Rectangle 16"/>
          <p:cNvSpPr>
            <a:spLocks noChangeArrowheads="1"/>
          </p:cNvSpPr>
          <p:nvPr/>
        </p:nvSpPr>
        <p:spPr bwMode="auto">
          <a:xfrm>
            <a:off x="5693923" y="3797030"/>
            <a:ext cx="3657600" cy="45720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Header Checksum (16)</a:t>
            </a:r>
          </a:p>
        </p:txBody>
      </p:sp>
      <p:sp>
        <p:nvSpPr>
          <p:cNvPr id="17" name="Rectangle 17"/>
          <p:cNvSpPr>
            <a:spLocks noChangeArrowheads="1"/>
          </p:cNvSpPr>
          <p:nvPr/>
        </p:nvSpPr>
        <p:spPr bwMode="auto">
          <a:xfrm>
            <a:off x="3865123" y="3797030"/>
            <a:ext cx="1828800" cy="45720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Protocol (8)</a:t>
            </a:r>
          </a:p>
        </p:txBody>
      </p:sp>
      <p:sp>
        <p:nvSpPr>
          <p:cNvPr id="18" name="Rectangle 18"/>
          <p:cNvSpPr>
            <a:spLocks noChangeArrowheads="1"/>
          </p:cNvSpPr>
          <p:nvPr/>
        </p:nvSpPr>
        <p:spPr bwMode="auto">
          <a:xfrm>
            <a:off x="7522723" y="5168630"/>
            <a:ext cx="1828800" cy="45720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PAD</a:t>
            </a:r>
          </a:p>
        </p:txBody>
      </p:sp>
      <p:sp>
        <p:nvSpPr>
          <p:cNvPr id="19" name="Rectangle 19"/>
          <p:cNvSpPr>
            <a:spLocks noChangeArrowheads="1"/>
          </p:cNvSpPr>
          <p:nvPr/>
        </p:nvSpPr>
        <p:spPr bwMode="auto">
          <a:xfrm>
            <a:off x="2036323" y="5625830"/>
            <a:ext cx="7315200" cy="45720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Data Field</a:t>
            </a:r>
          </a:p>
        </p:txBody>
      </p:sp>
    </p:spTree>
    <p:extLst>
      <p:ext uri="{BB962C8B-B14F-4D97-AF65-F5344CB8AC3E}">
        <p14:creationId xmlns:p14="http://schemas.microsoft.com/office/powerpoint/2010/main" val="11415291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latin typeface="Gill Sans MT" panose="020B0502020104020203" pitchFamily="34" charset="0"/>
              </a:rPr>
              <a:t>IP packet has a 16-bit </a:t>
            </a:r>
            <a:r>
              <a:rPr lang="en-US" altLang="en-US" i="1" dirty="0">
                <a:latin typeface="Gill Sans MT" panose="020B0502020104020203" pitchFamily="34" charset="0"/>
              </a:rPr>
              <a:t>Identification</a:t>
            </a:r>
            <a:r>
              <a:rPr lang="en-US" altLang="en-US" dirty="0">
                <a:latin typeface="Gill Sans MT" panose="020B0502020104020203" pitchFamily="34" charset="0"/>
              </a:rPr>
              <a:t> field</a:t>
            </a:r>
          </a:p>
          <a:p>
            <a:pPr lvl="1">
              <a:spcBef>
                <a:spcPct val="50000"/>
              </a:spcBef>
            </a:pPr>
            <a:r>
              <a:rPr lang="en-US" altLang="en-US" dirty="0">
                <a:latin typeface="Gill Sans MT" panose="020B0502020104020203" pitchFamily="34" charset="0"/>
              </a:rPr>
              <a:t>Source host network process places a random number in the Identification field</a:t>
            </a:r>
          </a:p>
          <a:p>
            <a:pPr lvl="1">
              <a:spcBef>
                <a:spcPct val="50000"/>
              </a:spcBef>
            </a:pPr>
            <a:r>
              <a:rPr lang="en-US" altLang="en-US" dirty="0">
                <a:latin typeface="Gill Sans MT" panose="020B0502020104020203" pitchFamily="34" charset="0"/>
              </a:rPr>
              <a:t>Different for each IP packet</a:t>
            </a:r>
          </a:p>
          <a:p>
            <a:endParaRPr lang="en-US" dirty="0"/>
          </a:p>
        </p:txBody>
      </p:sp>
      <p:sp>
        <p:nvSpPr>
          <p:cNvPr id="3" name="Title 2"/>
          <p:cNvSpPr>
            <a:spLocks noGrp="1"/>
          </p:cNvSpPr>
          <p:nvPr>
            <p:ph type="title"/>
          </p:nvPr>
        </p:nvSpPr>
        <p:spPr/>
        <p:txBody>
          <a:bodyPr/>
          <a:lstStyle/>
          <a:p>
            <a:r>
              <a:rPr lang="en-US" altLang="en-US" dirty="0">
                <a:latin typeface="Gill Sans MT" panose="020B0502020104020203" pitchFamily="34" charset="0"/>
              </a:rPr>
              <a:t>Identification Field</a:t>
            </a:r>
            <a:endParaRPr lang="en-US" dirty="0"/>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53</a:t>
            </a:fld>
            <a:endParaRPr lang="en-US" dirty="0"/>
          </a:p>
        </p:txBody>
      </p:sp>
    </p:spTree>
    <p:extLst>
      <p:ext uri="{BB962C8B-B14F-4D97-AF65-F5344CB8AC3E}">
        <p14:creationId xmlns:p14="http://schemas.microsoft.com/office/powerpoint/2010/main" val="15008807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latin typeface="Gill Sans MT" panose="020B0502020104020203" pitchFamily="34" charset="0"/>
              </a:rPr>
              <a:t>IP packet has a 16-bit Identification field</a:t>
            </a:r>
          </a:p>
          <a:p>
            <a:pPr lvl="1">
              <a:spcBef>
                <a:spcPct val="50000"/>
              </a:spcBef>
            </a:pPr>
            <a:r>
              <a:rPr lang="en-US" altLang="en-US" dirty="0">
                <a:latin typeface="Gill Sans MT" panose="020B0502020104020203" pitchFamily="34" charset="0"/>
              </a:rPr>
              <a:t>If router fragments, places the original Identification field value in the Identification field of each fragment</a:t>
            </a:r>
          </a:p>
          <a:p>
            <a:r>
              <a:rPr lang="en-US" altLang="en-US" dirty="0">
                <a:latin typeface="Gill Sans MT" panose="020B0502020104020203" pitchFamily="34" charset="0"/>
              </a:rPr>
              <a:t>Purpose</a:t>
            </a:r>
          </a:p>
          <a:p>
            <a:pPr lvl="1">
              <a:spcBef>
                <a:spcPct val="50000"/>
              </a:spcBef>
            </a:pPr>
            <a:r>
              <a:rPr lang="en-US" altLang="en-US" dirty="0">
                <a:latin typeface="Gill Sans MT" panose="020B0502020104020203" pitchFamily="34" charset="0"/>
              </a:rPr>
              <a:t>Allows receiving host</a:t>
            </a:r>
            <a:r>
              <a:rPr lang="ja-JP" altLang="en-US" dirty="0"/>
              <a:t>’</a:t>
            </a:r>
            <a:r>
              <a:rPr lang="en-US" altLang="ja-JP" dirty="0">
                <a:latin typeface="Gill Sans MT" panose="020B0502020104020203" pitchFamily="34" charset="0"/>
              </a:rPr>
              <a:t>s network layer process know what fragments belong to each original packet</a:t>
            </a:r>
          </a:p>
          <a:p>
            <a:pPr lvl="1">
              <a:spcBef>
                <a:spcPct val="50000"/>
              </a:spcBef>
            </a:pPr>
            <a:r>
              <a:rPr lang="en-US" altLang="en-US" dirty="0">
                <a:latin typeface="Gill Sans MT" panose="020B0502020104020203" pitchFamily="34" charset="0"/>
              </a:rPr>
              <a:t>Works even if an IP packet is fragmented several times</a:t>
            </a:r>
          </a:p>
          <a:p>
            <a:pPr lvl="1">
              <a:spcBef>
                <a:spcPct val="50000"/>
              </a:spcBef>
            </a:pPr>
            <a:endParaRPr lang="en-US" altLang="en-US" dirty="0">
              <a:latin typeface="Gill Sans MT" panose="020B0502020104020203" pitchFamily="34" charset="0"/>
            </a:endParaRPr>
          </a:p>
          <a:p>
            <a:pPr marL="130175" indent="0">
              <a:buNone/>
            </a:pPr>
            <a:endParaRPr lang="en-US" dirty="0"/>
          </a:p>
        </p:txBody>
      </p:sp>
      <p:sp>
        <p:nvSpPr>
          <p:cNvPr id="3" name="Title 2"/>
          <p:cNvSpPr>
            <a:spLocks noGrp="1"/>
          </p:cNvSpPr>
          <p:nvPr>
            <p:ph type="title"/>
          </p:nvPr>
        </p:nvSpPr>
        <p:spPr/>
        <p:txBody>
          <a:bodyPr/>
          <a:lstStyle/>
          <a:p>
            <a:r>
              <a:rPr lang="en-US" altLang="en-US" dirty="0">
                <a:latin typeface="Gill Sans MT" panose="020B0502020104020203" pitchFamily="34" charset="0"/>
              </a:rPr>
              <a:t>Identification Field</a:t>
            </a:r>
            <a:endParaRPr lang="en-US" dirty="0"/>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54</a:t>
            </a:fld>
            <a:endParaRPr lang="en-US" dirty="0"/>
          </a:p>
        </p:txBody>
      </p:sp>
      <p:sp>
        <p:nvSpPr>
          <p:cNvPr id="5" name="Rectangle 4"/>
          <p:cNvSpPr>
            <a:spLocks noChangeArrowheads="1"/>
          </p:cNvSpPr>
          <p:nvPr/>
        </p:nvSpPr>
        <p:spPr bwMode="auto">
          <a:xfrm>
            <a:off x="1992551" y="4904360"/>
            <a:ext cx="2743200" cy="533400"/>
          </a:xfrm>
          <a:prstGeom prst="rect">
            <a:avLst/>
          </a:prstGeom>
          <a:solidFill>
            <a:srgbClr val="BBE0E3"/>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6" name="Rectangle 5"/>
          <p:cNvSpPr>
            <a:spLocks noChangeArrowheads="1"/>
          </p:cNvSpPr>
          <p:nvPr/>
        </p:nvSpPr>
        <p:spPr bwMode="auto">
          <a:xfrm>
            <a:off x="2525951" y="4904360"/>
            <a:ext cx="533400" cy="5334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47</a:t>
            </a:r>
          </a:p>
        </p:txBody>
      </p:sp>
      <p:sp>
        <p:nvSpPr>
          <p:cNvPr id="7" name="Rectangle 6"/>
          <p:cNvSpPr>
            <a:spLocks noChangeArrowheads="1"/>
          </p:cNvSpPr>
          <p:nvPr/>
        </p:nvSpPr>
        <p:spPr bwMode="auto">
          <a:xfrm>
            <a:off x="5421551" y="4904360"/>
            <a:ext cx="1066800" cy="533400"/>
          </a:xfrm>
          <a:prstGeom prst="rect">
            <a:avLst/>
          </a:prstGeom>
          <a:solidFill>
            <a:srgbClr val="BBE0E3"/>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8" name="Rectangle 7"/>
          <p:cNvSpPr>
            <a:spLocks noChangeArrowheads="1"/>
          </p:cNvSpPr>
          <p:nvPr/>
        </p:nvSpPr>
        <p:spPr bwMode="auto">
          <a:xfrm>
            <a:off x="5573951" y="4904360"/>
            <a:ext cx="533400" cy="5334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47</a:t>
            </a:r>
          </a:p>
        </p:txBody>
      </p:sp>
      <p:sp>
        <p:nvSpPr>
          <p:cNvPr id="9" name="Rectangle 8"/>
          <p:cNvSpPr>
            <a:spLocks noChangeArrowheads="1"/>
          </p:cNvSpPr>
          <p:nvPr/>
        </p:nvSpPr>
        <p:spPr bwMode="auto">
          <a:xfrm>
            <a:off x="6716951" y="4904360"/>
            <a:ext cx="1066800" cy="533400"/>
          </a:xfrm>
          <a:prstGeom prst="rect">
            <a:avLst/>
          </a:prstGeom>
          <a:solidFill>
            <a:srgbClr val="BBE0E3"/>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0" name="Rectangle 9"/>
          <p:cNvSpPr>
            <a:spLocks noChangeArrowheads="1"/>
          </p:cNvSpPr>
          <p:nvPr/>
        </p:nvSpPr>
        <p:spPr bwMode="auto">
          <a:xfrm>
            <a:off x="6869351" y="4904360"/>
            <a:ext cx="533400" cy="5334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47</a:t>
            </a:r>
          </a:p>
        </p:txBody>
      </p:sp>
      <p:sp>
        <p:nvSpPr>
          <p:cNvPr id="11" name="Rectangle 10"/>
          <p:cNvSpPr>
            <a:spLocks noChangeArrowheads="1"/>
          </p:cNvSpPr>
          <p:nvPr/>
        </p:nvSpPr>
        <p:spPr bwMode="auto">
          <a:xfrm>
            <a:off x="8012351" y="4904360"/>
            <a:ext cx="1066800" cy="533400"/>
          </a:xfrm>
          <a:prstGeom prst="rect">
            <a:avLst/>
          </a:prstGeom>
          <a:solidFill>
            <a:srgbClr val="BBE0E3"/>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2" name="Rectangle 11"/>
          <p:cNvSpPr>
            <a:spLocks noChangeArrowheads="1"/>
          </p:cNvSpPr>
          <p:nvPr/>
        </p:nvSpPr>
        <p:spPr bwMode="auto">
          <a:xfrm>
            <a:off x="8164751" y="4904360"/>
            <a:ext cx="533400" cy="5334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47</a:t>
            </a:r>
          </a:p>
        </p:txBody>
      </p:sp>
      <p:sp>
        <p:nvSpPr>
          <p:cNvPr id="13" name="Line 12"/>
          <p:cNvSpPr>
            <a:spLocks noChangeShapeType="1"/>
          </p:cNvSpPr>
          <p:nvPr/>
        </p:nvSpPr>
        <p:spPr bwMode="auto">
          <a:xfrm>
            <a:off x="2144951" y="5590160"/>
            <a:ext cx="25146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 name="Line 13"/>
          <p:cNvSpPr>
            <a:spLocks noChangeShapeType="1"/>
          </p:cNvSpPr>
          <p:nvPr/>
        </p:nvSpPr>
        <p:spPr bwMode="auto">
          <a:xfrm>
            <a:off x="5345351" y="5590160"/>
            <a:ext cx="38100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5" name="Text Box 14"/>
          <p:cNvSpPr txBox="1">
            <a:spLocks noChangeArrowheads="1"/>
          </p:cNvSpPr>
          <p:nvPr/>
        </p:nvSpPr>
        <p:spPr bwMode="auto">
          <a:xfrm>
            <a:off x="1986201" y="5666360"/>
            <a:ext cx="2624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Original IP Packet</a:t>
            </a:r>
          </a:p>
        </p:txBody>
      </p:sp>
      <p:sp>
        <p:nvSpPr>
          <p:cNvPr id="16" name="Text Box 15"/>
          <p:cNvSpPr txBox="1">
            <a:spLocks noChangeArrowheads="1"/>
          </p:cNvSpPr>
          <p:nvPr/>
        </p:nvSpPr>
        <p:spPr bwMode="auto">
          <a:xfrm>
            <a:off x="6370876" y="5705550"/>
            <a:ext cx="164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Fragments</a:t>
            </a:r>
          </a:p>
        </p:txBody>
      </p:sp>
    </p:spTree>
    <p:extLst>
      <p:ext uri="{BB962C8B-B14F-4D97-AF65-F5344CB8AC3E}">
        <p14:creationId xmlns:p14="http://schemas.microsoft.com/office/powerpoint/2010/main" val="1154516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latin typeface="Gill Sans MT" panose="020B0502020104020203" pitchFamily="34" charset="0"/>
              </a:rPr>
              <a:t>Fragment offset field (13 bits) is used to reorder fragments with the same Identification field</a:t>
            </a:r>
          </a:p>
          <a:p>
            <a:r>
              <a:rPr lang="en-US" altLang="en-US" dirty="0">
                <a:latin typeface="Gill Sans MT" panose="020B0502020104020203" pitchFamily="34" charset="0"/>
              </a:rPr>
              <a:t>Contains the data field</a:t>
            </a:r>
            <a:r>
              <a:rPr lang="ja-JP" altLang="en-US" dirty="0"/>
              <a:t>’</a:t>
            </a:r>
            <a:r>
              <a:rPr lang="en-US" altLang="ja-JP" dirty="0">
                <a:latin typeface="Gill Sans MT" panose="020B0502020104020203" pitchFamily="34" charset="0"/>
              </a:rPr>
              <a:t>s starting point (in octets) from the start of the data field in the original IP packet</a:t>
            </a:r>
            <a:endParaRPr lang="en-US" altLang="en-US" dirty="0">
              <a:latin typeface="Gill Sans MT" panose="020B0502020104020203" pitchFamily="34" charset="0"/>
            </a:endParaRPr>
          </a:p>
          <a:p>
            <a:pPr marL="130175" indent="0">
              <a:buNone/>
            </a:pPr>
            <a:endParaRPr lang="en-US" dirty="0"/>
          </a:p>
        </p:txBody>
      </p:sp>
      <p:sp>
        <p:nvSpPr>
          <p:cNvPr id="3" name="Title 2"/>
          <p:cNvSpPr>
            <a:spLocks noGrp="1"/>
          </p:cNvSpPr>
          <p:nvPr>
            <p:ph type="title"/>
          </p:nvPr>
        </p:nvSpPr>
        <p:spPr/>
        <p:txBody>
          <a:bodyPr/>
          <a:lstStyle/>
          <a:p>
            <a:r>
              <a:rPr lang="en-US" altLang="en-US" i="1" dirty="0">
                <a:latin typeface="Gill Sans MT" panose="020B0502020104020203" pitchFamily="34" charset="0"/>
              </a:rPr>
              <a:t>Fragment Offset Field</a:t>
            </a:r>
            <a:endParaRPr lang="en-US" dirty="0"/>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55</a:t>
            </a:fld>
            <a:endParaRPr lang="en-US" dirty="0"/>
          </a:p>
        </p:txBody>
      </p:sp>
      <p:sp>
        <p:nvSpPr>
          <p:cNvPr id="12" name="Rectangle 5"/>
          <p:cNvSpPr>
            <a:spLocks noChangeArrowheads="1"/>
          </p:cNvSpPr>
          <p:nvPr/>
        </p:nvSpPr>
        <p:spPr bwMode="auto">
          <a:xfrm>
            <a:off x="6014936" y="4953000"/>
            <a:ext cx="3657600" cy="45720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Total Length in bytes (16)</a:t>
            </a:r>
          </a:p>
        </p:txBody>
      </p:sp>
      <p:sp>
        <p:nvSpPr>
          <p:cNvPr id="13" name="Rectangle 6"/>
          <p:cNvSpPr>
            <a:spLocks noChangeArrowheads="1"/>
          </p:cNvSpPr>
          <p:nvPr/>
        </p:nvSpPr>
        <p:spPr bwMode="auto">
          <a:xfrm>
            <a:off x="2357336" y="4953000"/>
            <a:ext cx="914400" cy="45720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Version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(4)</a:t>
            </a:r>
          </a:p>
        </p:txBody>
      </p:sp>
      <p:sp>
        <p:nvSpPr>
          <p:cNvPr id="14" name="Rectangle 7"/>
          <p:cNvSpPr>
            <a:spLocks noChangeArrowheads="1"/>
          </p:cNvSpPr>
          <p:nvPr/>
        </p:nvSpPr>
        <p:spPr bwMode="auto">
          <a:xfrm>
            <a:off x="3271736" y="4953000"/>
            <a:ext cx="914400" cy="45720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Hdr Len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(4)</a:t>
            </a:r>
          </a:p>
        </p:txBody>
      </p:sp>
      <p:sp>
        <p:nvSpPr>
          <p:cNvPr id="15" name="Rectangle 8"/>
          <p:cNvSpPr>
            <a:spLocks noChangeArrowheads="1"/>
          </p:cNvSpPr>
          <p:nvPr/>
        </p:nvSpPr>
        <p:spPr bwMode="auto">
          <a:xfrm>
            <a:off x="4186136" y="4953000"/>
            <a:ext cx="1828800" cy="45720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TOS (8)</a:t>
            </a:r>
          </a:p>
        </p:txBody>
      </p:sp>
      <p:sp>
        <p:nvSpPr>
          <p:cNvPr id="16" name="Rectangle 9"/>
          <p:cNvSpPr>
            <a:spLocks noChangeArrowheads="1"/>
          </p:cNvSpPr>
          <p:nvPr/>
        </p:nvSpPr>
        <p:spPr bwMode="auto">
          <a:xfrm>
            <a:off x="2357336" y="5410200"/>
            <a:ext cx="3657600" cy="45720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Indication (16 bits)</a:t>
            </a:r>
          </a:p>
        </p:txBody>
      </p:sp>
      <p:sp>
        <p:nvSpPr>
          <p:cNvPr id="17" name="Rectangle 10"/>
          <p:cNvSpPr>
            <a:spLocks noChangeArrowheads="1"/>
          </p:cNvSpPr>
          <p:nvPr/>
        </p:nvSpPr>
        <p:spPr bwMode="auto">
          <a:xfrm>
            <a:off x="6014936" y="5410200"/>
            <a:ext cx="914400" cy="45720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Flags (3)</a:t>
            </a:r>
          </a:p>
        </p:txBody>
      </p:sp>
      <p:sp>
        <p:nvSpPr>
          <p:cNvPr id="18" name="Rectangle 11"/>
          <p:cNvSpPr>
            <a:spLocks noChangeArrowheads="1"/>
          </p:cNvSpPr>
          <p:nvPr/>
        </p:nvSpPr>
        <p:spPr bwMode="auto">
          <a:xfrm>
            <a:off x="6929336" y="5410200"/>
            <a:ext cx="2743200" cy="4572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Fragment Offset (13)</a:t>
            </a:r>
          </a:p>
        </p:txBody>
      </p:sp>
    </p:spTree>
    <p:extLst>
      <p:ext uri="{BB962C8B-B14F-4D97-AF65-F5344CB8AC3E}">
        <p14:creationId xmlns:p14="http://schemas.microsoft.com/office/powerpoint/2010/main" val="2315246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5000"/>
              </a:lnSpc>
            </a:pPr>
            <a:r>
              <a:rPr lang="en-US" altLang="en-US" dirty="0">
                <a:latin typeface="Gill Sans MT" panose="020B0502020104020203" pitchFamily="34" charset="0"/>
              </a:rPr>
              <a:t>Receiving host</a:t>
            </a:r>
            <a:r>
              <a:rPr lang="ja-JP" altLang="en-US" dirty="0"/>
              <a:t>’</a:t>
            </a:r>
            <a:r>
              <a:rPr lang="en-US" altLang="ja-JP" dirty="0">
                <a:latin typeface="Gill Sans MT" panose="020B0502020104020203" pitchFamily="34" charset="0"/>
              </a:rPr>
              <a:t>s network layer process assembles fragments in order of increasing fragment offset field value</a:t>
            </a:r>
          </a:p>
          <a:p>
            <a:pPr>
              <a:lnSpc>
                <a:spcPct val="95000"/>
              </a:lnSpc>
              <a:spcBef>
                <a:spcPct val="45000"/>
              </a:spcBef>
            </a:pPr>
            <a:r>
              <a:rPr lang="en-US" altLang="en-US" dirty="0">
                <a:latin typeface="Gill Sans MT" panose="020B0502020104020203" pitchFamily="34" charset="0"/>
              </a:rPr>
              <a:t>This works even if fragments arrive out of order!</a:t>
            </a:r>
          </a:p>
          <a:p>
            <a:pPr>
              <a:lnSpc>
                <a:spcPct val="95000"/>
              </a:lnSpc>
              <a:spcBef>
                <a:spcPct val="45000"/>
              </a:spcBef>
            </a:pPr>
            <a:r>
              <a:rPr lang="en-US" altLang="en-US" dirty="0">
                <a:latin typeface="Gill Sans MT" panose="020B0502020104020203" pitchFamily="34" charset="0"/>
              </a:rPr>
              <a:t>Works even if fragmentation occurs multiple times</a:t>
            </a:r>
          </a:p>
          <a:p>
            <a:pPr marL="130175" indent="0">
              <a:buNone/>
            </a:pPr>
            <a:endParaRPr lang="en-US" dirty="0"/>
          </a:p>
        </p:txBody>
      </p:sp>
      <p:sp>
        <p:nvSpPr>
          <p:cNvPr id="3" name="Title 2"/>
          <p:cNvSpPr>
            <a:spLocks noGrp="1"/>
          </p:cNvSpPr>
          <p:nvPr>
            <p:ph type="title"/>
          </p:nvPr>
        </p:nvSpPr>
        <p:spPr/>
        <p:txBody>
          <a:bodyPr/>
          <a:lstStyle/>
          <a:p>
            <a:r>
              <a:rPr lang="en-US" altLang="en-US" dirty="0">
                <a:latin typeface="Gill Sans MT" panose="020B0502020104020203" pitchFamily="34" charset="0"/>
              </a:rPr>
              <a:t>Fragment Offset Field</a:t>
            </a:r>
            <a:endParaRPr lang="en-US" dirty="0"/>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56</a:t>
            </a:fld>
            <a:endParaRPr lang="en-US" dirty="0"/>
          </a:p>
        </p:txBody>
      </p:sp>
      <p:sp>
        <p:nvSpPr>
          <p:cNvPr id="5" name="Rectangle 4"/>
          <p:cNvSpPr>
            <a:spLocks noChangeArrowheads="1"/>
          </p:cNvSpPr>
          <p:nvPr/>
        </p:nvSpPr>
        <p:spPr bwMode="auto">
          <a:xfrm>
            <a:off x="7044445" y="5638800"/>
            <a:ext cx="2438400" cy="457200"/>
          </a:xfrm>
          <a:prstGeom prst="rect">
            <a:avLst/>
          </a:prstGeom>
          <a:solidFill>
            <a:srgbClr val="BBE0E3"/>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6" name="Rectangle 5"/>
          <p:cNvSpPr>
            <a:spLocks noChangeArrowheads="1"/>
          </p:cNvSpPr>
          <p:nvPr/>
        </p:nvSpPr>
        <p:spPr bwMode="auto">
          <a:xfrm>
            <a:off x="7273045" y="5638800"/>
            <a:ext cx="762000" cy="4572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0</a:t>
            </a:r>
          </a:p>
        </p:txBody>
      </p:sp>
      <p:sp>
        <p:nvSpPr>
          <p:cNvPr id="7" name="Rectangle 6"/>
          <p:cNvSpPr>
            <a:spLocks noChangeArrowheads="1"/>
          </p:cNvSpPr>
          <p:nvPr/>
        </p:nvSpPr>
        <p:spPr bwMode="auto">
          <a:xfrm>
            <a:off x="4301245" y="5638800"/>
            <a:ext cx="2438400" cy="457200"/>
          </a:xfrm>
          <a:prstGeom prst="rect">
            <a:avLst/>
          </a:prstGeom>
          <a:solidFill>
            <a:srgbClr val="BBE0E3"/>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8" name="Rectangle 7"/>
          <p:cNvSpPr>
            <a:spLocks noChangeArrowheads="1"/>
          </p:cNvSpPr>
          <p:nvPr/>
        </p:nvSpPr>
        <p:spPr bwMode="auto">
          <a:xfrm>
            <a:off x="4682245" y="5638800"/>
            <a:ext cx="762000" cy="4572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212</a:t>
            </a:r>
          </a:p>
        </p:txBody>
      </p:sp>
      <p:sp>
        <p:nvSpPr>
          <p:cNvPr id="9" name="Rectangle 8"/>
          <p:cNvSpPr>
            <a:spLocks noChangeArrowheads="1"/>
          </p:cNvSpPr>
          <p:nvPr/>
        </p:nvSpPr>
        <p:spPr bwMode="auto">
          <a:xfrm>
            <a:off x="1558045" y="5638800"/>
            <a:ext cx="2438400" cy="457200"/>
          </a:xfrm>
          <a:prstGeom prst="rect">
            <a:avLst/>
          </a:prstGeom>
          <a:solidFill>
            <a:srgbClr val="BBE0E3"/>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0" name="Rectangle 9"/>
          <p:cNvSpPr>
            <a:spLocks noChangeArrowheads="1"/>
          </p:cNvSpPr>
          <p:nvPr/>
        </p:nvSpPr>
        <p:spPr bwMode="auto">
          <a:xfrm>
            <a:off x="1939045" y="5638800"/>
            <a:ext cx="762000" cy="4572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730</a:t>
            </a:r>
          </a:p>
        </p:txBody>
      </p:sp>
      <p:sp>
        <p:nvSpPr>
          <p:cNvPr id="11" name="Line 10"/>
          <p:cNvSpPr>
            <a:spLocks noChangeShapeType="1"/>
          </p:cNvSpPr>
          <p:nvPr/>
        </p:nvSpPr>
        <p:spPr bwMode="auto">
          <a:xfrm>
            <a:off x="1558045" y="6324600"/>
            <a:ext cx="807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2" name="Text Box 12"/>
          <p:cNvSpPr txBox="1">
            <a:spLocks noChangeArrowheads="1"/>
          </p:cNvSpPr>
          <p:nvPr/>
        </p:nvSpPr>
        <p:spPr bwMode="auto">
          <a:xfrm>
            <a:off x="6053845" y="4800600"/>
            <a:ext cx="313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Fragment Offset Field</a:t>
            </a:r>
          </a:p>
        </p:txBody>
      </p:sp>
    </p:spTree>
    <p:extLst>
      <p:ext uri="{BB962C8B-B14F-4D97-AF65-F5344CB8AC3E}">
        <p14:creationId xmlns:p14="http://schemas.microsoft.com/office/powerpoint/2010/main" val="6299358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i="1" dirty="0">
                <a:latin typeface="Gill Sans MT" panose="020B0502020104020203" pitchFamily="34" charset="0"/>
              </a:rPr>
              <a:t>More Fragments</a:t>
            </a:r>
            <a:r>
              <a:rPr lang="en-US" altLang="en-US" dirty="0">
                <a:latin typeface="Gill Sans MT" panose="020B0502020104020203" pitchFamily="34" charset="0"/>
              </a:rPr>
              <a:t> field (1 bit)</a:t>
            </a:r>
          </a:p>
          <a:p>
            <a:pPr lvl="1"/>
            <a:r>
              <a:rPr lang="en-US" altLang="en-US" dirty="0">
                <a:latin typeface="Gill Sans MT" panose="020B0502020104020203" pitchFamily="34" charset="0"/>
              </a:rPr>
              <a:t>1 if more fragments</a:t>
            </a:r>
          </a:p>
          <a:p>
            <a:pPr lvl="1"/>
            <a:r>
              <a:rPr lang="en-US" altLang="en-US" dirty="0">
                <a:latin typeface="Gill Sans MT" panose="020B0502020104020203" pitchFamily="34" charset="0"/>
              </a:rPr>
              <a:t>0 if not</a:t>
            </a:r>
          </a:p>
          <a:p>
            <a:pPr lvl="1"/>
            <a:r>
              <a:rPr lang="en-US" altLang="en-US" dirty="0">
                <a:latin typeface="Gill Sans MT" panose="020B0502020104020203" pitchFamily="34" charset="0"/>
              </a:rPr>
              <a:t>Source host internet process sets to 0</a:t>
            </a:r>
          </a:p>
          <a:p>
            <a:pPr lvl="1"/>
            <a:r>
              <a:rPr lang="en-US" altLang="en-US" dirty="0">
                <a:latin typeface="Gill Sans MT" panose="020B0502020104020203" pitchFamily="34" charset="0"/>
              </a:rPr>
              <a:t>If router fragments, sets More Fragments field in last fragment to 0</a:t>
            </a:r>
          </a:p>
          <a:p>
            <a:pPr lvl="1"/>
            <a:r>
              <a:rPr lang="en-US" altLang="en-US" dirty="0">
                <a:latin typeface="Gill Sans MT" panose="020B0502020104020203" pitchFamily="34" charset="0"/>
              </a:rPr>
              <a:t>In all other fragments, sets to 1</a:t>
            </a:r>
          </a:p>
          <a:p>
            <a:pPr marL="130175" indent="0">
              <a:buNone/>
            </a:pPr>
            <a:endParaRPr lang="en-US" dirty="0"/>
          </a:p>
        </p:txBody>
      </p:sp>
      <p:sp>
        <p:nvSpPr>
          <p:cNvPr id="3" name="Title 2"/>
          <p:cNvSpPr>
            <a:spLocks noGrp="1"/>
          </p:cNvSpPr>
          <p:nvPr>
            <p:ph type="title"/>
          </p:nvPr>
        </p:nvSpPr>
        <p:spPr/>
        <p:txBody>
          <a:bodyPr/>
          <a:lstStyle/>
          <a:p>
            <a:r>
              <a:rPr lang="en-US" altLang="en-US" dirty="0">
                <a:latin typeface="Gill Sans MT" panose="020B0502020104020203" pitchFamily="34" charset="0"/>
              </a:rPr>
              <a:t>More Fragments flag</a:t>
            </a:r>
            <a:endParaRPr lang="en-US" dirty="0"/>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57</a:t>
            </a:fld>
            <a:endParaRPr lang="en-US" dirty="0"/>
          </a:p>
        </p:txBody>
      </p:sp>
      <p:sp>
        <p:nvSpPr>
          <p:cNvPr id="5" name="Rectangle 4"/>
          <p:cNvSpPr>
            <a:spLocks noChangeArrowheads="1"/>
          </p:cNvSpPr>
          <p:nvPr/>
        </p:nvSpPr>
        <p:spPr bwMode="auto">
          <a:xfrm>
            <a:off x="1791511" y="5170248"/>
            <a:ext cx="2514600" cy="457200"/>
          </a:xfrm>
          <a:prstGeom prst="rect">
            <a:avLst/>
          </a:prstGeom>
          <a:solidFill>
            <a:srgbClr val="BBE0E3"/>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6" name="Rectangle 5"/>
          <p:cNvSpPr>
            <a:spLocks noChangeArrowheads="1"/>
          </p:cNvSpPr>
          <p:nvPr/>
        </p:nvSpPr>
        <p:spPr bwMode="auto">
          <a:xfrm>
            <a:off x="2096311" y="5170248"/>
            <a:ext cx="457200" cy="4572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0</a:t>
            </a:r>
          </a:p>
        </p:txBody>
      </p:sp>
      <p:sp>
        <p:nvSpPr>
          <p:cNvPr id="7" name="Rectangle 6"/>
          <p:cNvSpPr>
            <a:spLocks noChangeArrowheads="1"/>
          </p:cNvSpPr>
          <p:nvPr/>
        </p:nvSpPr>
        <p:spPr bwMode="auto">
          <a:xfrm>
            <a:off x="5068111" y="5170248"/>
            <a:ext cx="1219200" cy="457200"/>
          </a:xfrm>
          <a:prstGeom prst="rect">
            <a:avLst/>
          </a:prstGeom>
          <a:solidFill>
            <a:srgbClr val="BBE0E3"/>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8" name="Rectangle 7"/>
          <p:cNvSpPr>
            <a:spLocks noChangeArrowheads="1"/>
          </p:cNvSpPr>
          <p:nvPr/>
        </p:nvSpPr>
        <p:spPr bwMode="auto">
          <a:xfrm>
            <a:off x="5449111" y="5170248"/>
            <a:ext cx="457200" cy="4572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1</a:t>
            </a:r>
          </a:p>
        </p:txBody>
      </p:sp>
      <p:sp>
        <p:nvSpPr>
          <p:cNvPr id="9" name="Rectangle 8"/>
          <p:cNvSpPr>
            <a:spLocks noChangeArrowheads="1"/>
          </p:cNvSpPr>
          <p:nvPr/>
        </p:nvSpPr>
        <p:spPr bwMode="auto">
          <a:xfrm>
            <a:off x="6439711" y="5170248"/>
            <a:ext cx="1219200" cy="457200"/>
          </a:xfrm>
          <a:prstGeom prst="rect">
            <a:avLst/>
          </a:prstGeom>
          <a:solidFill>
            <a:srgbClr val="BBE0E3"/>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0" name="Rectangle 9"/>
          <p:cNvSpPr>
            <a:spLocks noChangeArrowheads="1"/>
          </p:cNvSpPr>
          <p:nvPr/>
        </p:nvSpPr>
        <p:spPr bwMode="auto">
          <a:xfrm>
            <a:off x="6820711" y="5170248"/>
            <a:ext cx="457200" cy="4572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1</a:t>
            </a:r>
          </a:p>
        </p:txBody>
      </p:sp>
      <p:sp>
        <p:nvSpPr>
          <p:cNvPr id="11" name="Rectangle 10"/>
          <p:cNvSpPr>
            <a:spLocks noChangeArrowheads="1"/>
          </p:cNvSpPr>
          <p:nvPr/>
        </p:nvSpPr>
        <p:spPr bwMode="auto">
          <a:xfrm>
            <a:off x="7811311" y="5170248"/>
            <a:ext cx="1219200" cy="457200"/>
          </a:xfrm>
          <a:prstGeom prst="rect">
            <a:avLst/>
          </a:prstGeom>
          <a:solidFill>
            <a:srgbClr val="BBE0E3"/>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2" name="Rectangle 11"/>
          <p:cNvSpPr>
            <a:spLocks noChangeArrowheads="1"/>
          </p:cNvSpPr>
          <p:nvPr/>
        </p:nvSpPr>
        <p:spPr bwMode="auto">
          <a:xfrm>
            <a:off x="8192311" y="5170248"/>
            <a:ext cx="457200" cy="4572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0</a:t>
            </a:r>
          </a:p>
        </p:txBody>
      </p:sp>
      <p:sp>
        <p:nvSpPr>
          <p:cNvPr id="13" name="Line 12"/>
          <p:cNvSpPr>
            <a:spLocks noChangeShapeType="1"/>
          </p:cNvSpPr>
          <p:nvPr/>
        </p:nvSpPr>
        <p:spPr bwMode="auto">
          <a:xfrm>
            <a:off x="1791511" y="5779848"/>
            <a:ext cx="25146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 name="Line 13"/>
          <p:cNvSpPr>
            <a:spLocks noChangeShapeType="1"/>
          </p:cNvSpPr>
          <p:nvPr/>
        </p:nvSpPr>
        <p:spPr bwMode="auto">
          <a:xfrm>
            <a:off x="5068111" y="5779848"/>
            <a:ext cx="40386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5" name="Text Box 14"/>
          <p:cNvSpPr txBox="1">
            <a:spLocks noChangeArrowheads="1"/>
          </p:cNvSpPr>
          <p:nvPr/>
        </p:nvSpPr>
        <p:spPr bwMode="auto">
          <a:xfrm>
            <a:off x="1632761" y="5856048"/>
            <a:ext cx="2624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Original IP Packet</a:t>
            </a:r>
          </a:p>
        </p:txBody>
      </p:sp>
      <p:sp>
        <p:nvSpPr>
          <p:cNvPr id="16" name="Text Box 15"/>
          <p:cNvSpPr txBox="1">
            <a:spLocks noChangeArrowheads="1"/>
          </p:cNvSpPr>
          <p:nvPr/>
        </p:nvSpPr>
        <p:spPr bwMode="auto">
          <a:xfrm>
            <a:off x="6292074" y="5856048"/>
            <a:ext cx="164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Fragments</a:t>
            </a:r>
          </a:p>
        </p:txBody>
      </p:sp>
    </p:spTree>
    <p:extLst>
      <p:ext uri="{BB962C8B-B14F-4D97-AF65-F5344CB8AC3E}">
        <p14:creationId xmlns:p14="http://schemas.microsoft.com/office/powerpoint/2010/main" val="965175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en-US" dirty="0" err="1"/>
              <a:t>Example</a:t>
            </a:r>
            <a:endParaRPr lang="en-US" dirty="0"/>
          </a:p>
        </p:txBody>
      </p:sp>
      <p:sp>
        <p:nvSpPr>
          <p:cNvPr id="2" name="Content Placeholder 1"/>
          <p:cNvSpPr>
            <a:spLocks noGrp="1"/>
          </p:cNvSpPr>
          <p:nvPr>
            <p:ph sz="half" idx="1"/>
          </p:nvPr>
        </p:nvSpPr>
        <p:spPr>
          <a:xfrm>
            <a:off x="838199" y="1825625"/>
            <a:ext cx="5718243" cy="4351338"/>
          </a:xfrm>
        </p:spPr>
        <p:txBody>
          <a:bodyPr>
            <a:normAutofit/>
          </a:bodyPr>
          <a:lstStyle/>
          <a:p>
            <a:r>
              <a:rPr lang="fr-FR" altLang="en-US" dirty="0"/>
              <a:t>A </a:t>
            </a:r>
            <a:r>
              <a:rPr lang="fr-FR" altLang="en-US" dirty="0" err="1"/>
              <a:t>datagram</a:t>
            </a:r>
            <a:r>
              <a:rPr lang="fr-FR" altLang="en-US" dirty="0"/>
              <a:t> of 4,000 bytes (20 bytes of IP header plus 3,980 bytes of IP </a:t>
            </a:r>
            <a:r>
              <a:rPr lang="fr-FR" altLang="en-US" dirty="0" err="1"/>
              <a:t>payload</a:t>
            </a:r>
            <a:r>
              <a:rPr lang="fr-FR" altLang="en-US" dirty="0"/>
              <a:t>) arrives at a router </a:t>
            </a:r>
          </a:p>
          <a:p>
            <a:r>
              <a:rPr lang="fr-FR" altLang="en-US" dirty="0"/>
              <a:t>must </a:t>
            </a:r>
            <a:r>
              <a:rPr lang="fr-FR" altLang="en-US" dirty="0" err="1"/>
              <a:t>be</a:t>
            </a:r>
            <a:r>
              <a:rPr lang="fr-FR" altLang="en-US" dirty="0"/>
              <a:t> </a:t>
            </a:r>
            <a:r>
              <a:rPr lang="fr-FR" altLang="en-US" dirty="0" err="1"/>
              <a:t>forwarded</a:t>
            </a:r>
            <a:r>
              <a:rPr lang="fr-FR" altLang="en-US" dirty="0"/>
              <a:t> to a </a:t>
            </a:r>
            <a:r>
              <a:rPr lang="fr-FR" altLang="en-US" dirty="0" err="1"/>
              <a:t>link</a:t>
            </a:r>
            <a:r>
              <a:rPr lang="fr-FR" altLang="en-US" dirty="0"/>
              <a:t> </a:t>
            </a:r>
            <a:r>
              <a:rPr lang="fr-FR" altLang="en-US" dirty="0" err="1"/>
              <a:t>with</a:t>
            </a:r>
            <a:r>
              <a:rPr lang="fr-FR" altLang="en-US" dirty="0"/>
              <a:t> an MTU of 1,500 bytes </a:t>
            </a:r>
          </a:p>
          <a:p>
            <a:r>
              <a:rPr lang="fr-FR" altLang="en-US" dirty="0"/>
              <a:t>This </a:t>
            </a:r>
            <a:r>
              <a:rPr lang="fr-FR" altLang="en-US" dirty="0" err="1"/>
              <a:t>implies</a:t>
            </a:r>
            <a:r>
              <a:rPr lang="fr-FR" altLang="en-US" dirty="0"/>
              <a:t> </a:t>
            </a:r>
            <a:r>
              <a:rPr lang="fr-FR" altLang="en-US" dirty="0" err="1"/>
              <a:t>that</a:t>
            </a:r>
            <a:r>
              <a:rPr lang="fr-FR" altLang="en-US" dirty="0"/>
              <a:t> the 3,980 data bytes in the original </a:t>
            </a:r>
            <a:r>
              <a:rPr lang="fr-FR" altLang="en-US" dirty="0" err="1"/>
              <a:t>datagram</a:t>
            </a:r>
            <a:r>
              <a:rPr lang="fr-FR" altLang="en-US" dirty="0"/>
              <a:t> must </a:t>
            </a:r>
            <a:r>
              <a:rPr lang="fr-FR" altLang="en-US" dirty="0" err="1"/>
              <a:t>be</a:t>
            </a:r>
            <a:r>
              <a:rPr lang="fr-FR" altLang="en-US" dirty="0"/>
              <a:t> </a:t>
            </a:r>
            <a:r>
              <a:rPr lang="fr-FR" altLang="en-US" dirty="0" err="1"/>
              <a:t>allocated</a:t>
            </a:r>
            <a:r>
              <a:rPr lang="fr-FR" altLang="en-US" dirty="0"/>
              <a:t> to </a:t>
            </a:r>
            <a:r>
              <a:rPr lang="fr-FR" altLang="en-US" dirty="0" err="1"/>
              <a:t>three</a:t>
            </a:r>
            <a:r>
              <a:rPr lang="fr-FR" altLang="en-US" dirty="0"/>
              <a:t> </a:t>
            </a:r>
            <a:r>
              <a:rPr lang="fr-FR" altLang="en-US" dirty="0" err="1"/>
              <a:t>separate</a:t>
            </a:r>
            <a:r>
              <a:rPr lang="fr-FR" altLang="en-US" dirty="0"/>
              <a:t> fragments (</a:t>
            </a:r>
            <a:r>
              <a:rPr lang="fr-FR" altLang="en-US" dirty="0" err="1"/>
              <a:t>each</a:t>
            </a:r>
            <a:r>
              <a:rPr lang="fr-FR" altLang="en-US" dirty="0"/>
              <a:t> of </a:t>
            </a:r>
            <a:r>
              <a:rPr lang="fr-FR" altLang="en-US" dirty="0" err="1"/>
              <a:t>which</a:t>
            </a:r>
            <a:r>
              <a:rPr lang="fr-FR" altLang="en-US" dirty="0"/>
              <a:t> </a:t>
            </a:r>
            <a:r>
              <a:rPr lang="fr-FR" altLang="en-US" dirty="0" err="1"/>
              <a:t>is</a:t>
            </a:r>
            <a:r>
              <a:rPr lang="fr-FR" altLang="en-US" dirty="0"/>
              <a:t> </a:t>
            </a:r>
            <a:r>
              <a:rPr lang="fr-FR" altLang="en-US" dirty="0" err="1"/>
              <a:t>also</a:t>
            </a:r>
            <a:r>
              <a:rPr lang="fr-FR" altLang="en-US" dirty="0"/>
              <a:t> an IP </a:t>
            </a:r>
            <a:r>
              <a:rPr lang="fr-FR" altLang="en-US" dirty="0" err="1"/>
              <a:t>datagram</a:t>
            </a:r>
            <a:r>
              <a:rPr lang="fr-FR" altLang="en-US" dirty="0"/>
              <a:t>). </a:t>
            </a:r>
          </a:p>
          <a:p>
            <a:endParaRPr lang="en-US" dirty="0"/>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58</a:t>
            </a:fld>
            <a:endParaRPr lang="en-US" dirty="0"/>
          </a:p>
        </p:txBody>
      </p:sp>
      <p:pic>
        <p:nvPicPr>
          <p:cNvPr id="6" name="Image 3" descr="Screen Shot 2015-10-22 at 19.56.01.jpg"/>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7416" t="5308" r="3786" b="2595"/>
          <a:stretch/>
        </p:blipFill>
        <p:spPr bwMode="auto">
          <a:xfrm>
            <a:off x="6556443" y="2344366"/>
            <a:ext cx="4601184" cy="3414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61962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ct val="0"/>
              </a:spcBef>
            </a:pPr>
            <a:endParaRPr lang="fr-FR" altLang="en-US" dirty="0"/>
          </a:p>
          <a:p>
            <a:pPr>
              <a:spcBef>
                <a:spcPct val="0"/>
              </a:spcBef>
            </a:pPr>
            <a:endParaRPr lang="fr-FR" altLang="en-US" dirty="0"/>
          </a:p>
          <a:p>
            <a:pPr>
              <a:spcBef>
                <a:spcPct val="0"/>
              </a:spcBef>
            </a:pPr>
            <a:endParaRPr lang="fr-FR" altLang="en-US" dirty="0"/>
          </a:p>
          <a:p>
            <a:pPr>
              <a:spcBef>
                <a:spcPct val="0"/>
              </a:spcBef>
            </a:pPr>
            <a:endParaRPr lang="fr-FR" altLang="en-US" dirty="0"/>
          </a:p>
          <a:p>
            <a:pPr>
              <a:spcBef>
                <a:spcPct val="0"/>
              </a:spcBef>
            </a:pPr>
            <a:endParaRPr lang="fr-FR" altLang="en-US" dirty="0"/>
          </a:p>
          <a:p>
            <a:pPr>
              <a:spcBef>
                <a:spcPct val="0"/>
              </a:spcBef>
            </a:pPr>
            <a:endParaRPr lang="fr-FR" altLang="en-US" dirty="0"/>
          </a:p>
          <a:p>
            <a:pPr>
              <a:spcBef>
                <a:spcPct val="0"/>
              </a:spcBef>
            </a:pPr>
            <a:endParaRPr lang="fr-FR" altLang="en-US" dirty="0"/>
          </a:p>
          <a:p>
            <a:pPr>
              <a:spcBef>
                <a:spcPct val="0"/>
              </a:spcBef>
            </a:pPr>
            <a:endParaRPr lang="fr-FR" altLang="en-US" dirty="0"/>
          </a:p>
          <a:p>
            <a:pPr>
              <a:spcBef>
                <a:spcPct val="0"/>
              </a:spcBef>
            </a:pPr>
            <a:r>
              <a:rPr lang="fr-FR" altLang="en-US" dirty="0"/>
              <a:t>The values </a:t>
            </a:r>
            <a:r>
              <a:rPr lang="fr-FR" altLang="en-US" dirty="0" err="1"/>
              <a:t>reflect</a:t>
            </a:r>
            <a:r>
              <a:rPr lang="fr-FR" altLang="en-US" dirty="0"/>
              <a:t> the </a:t>
            </a:r>
            <a:r>
              <a:rPr lang="fr-FR" altLang="en-US" dirty="0" err="1"/>
              <a:t>requirement</a:t>
            </a:r>
            <a:r>
              <a:rPr lang="fr-FR" altLang="en-US" dirty="0"/>
              <a:t> </a:t>
            </a:r>
            <a:r>
              <a:rPr lang="fr-FR" altLang="en-US" dirty="0" err="1"/>
              <a:t>that</a:t>
            </a:r>
            <a:r>
              <a:rPr lang="fr-FR" altLang="en-US" dirty="0"/>
              <a:t> the </a:t>
            </a:r>
            <a:r>
              <a:rPr lang="fr-FR" altLang="en-US" dirty="0" err="1"/>
              <a:t>amount</a:t>
            </a:r>
            <a:r>
              <a:rPr lang="fr-FR" altLang="en-US" dirty="0"/>
              <a:t> of original </a:t>
            </a:r>
            <a:r>
              <a:rPr lang="fr-FR" altLang="en-US" dirty="0" err="1"/>
              <a:t>payload</a:t>
            </a:r>
            <a:r>
              <a:rPr lang="fr-FR" altLang="en-US" dirty="0"/>
              <a:t> data in all but the last fragment </a:t>
            </a:r>
            <a:r>
              <a:rPr lang="fr-FR" altLang="en-US" dirty="0" err="1"/>
              <a:t>be</a:t>
            </a:r>
            <a:r>
              <a:rPr lang="fr-FR" altLang="en-US" dirty="0"/>
              <a:t> a multiple of 8 bytes.</a:t>
            </a:r>
          </a:p>
          <a:p>
            <a:pPr>
              <a:spcBef>
                <a:spcPct val="0"/>
              </a:spcBef>
            </a:pPr>
            <a:r>
              <a:rPr lang="fr-FR" altLang="en-US" dirty="0"/>
              <a:t>The off- set value </a:t>
            </a:r>
            <a:r>
              <a:rPr lang="fr-FR" altLang="en-US" dirty="0" err="1"/>
              <a:t>be</a:t>
            </a:r>
            <a:r>
              <a:rPr lang="fr-FR" altLang="en-US" dirty="0"/>
              <a:t> </a:t>
            </a:r>
            <a:r>
              <a:rPr lang="fr-FR" altLang="en-US" dirty="0" err="1"/>
              <a:t>specified</a:t>
            </a:r>
            <a:r>
              <a:rPr lang="fr-FR" altLang="en-US" dirty="0"/>
              <a:t> in </a:t>
            </a:r>
            <a:r>
              <a:rPr lang="fr-FR" altLang="en-US" dirty="0" err="1"/>
              <a:t>units</a:t>
            </a:r>
            <a:r>
              <a:rPr lang="fr-FR" altLang="en-US" dirty="0"/>
              <a:t> of 8-byte </a:t>
            </a:r>
            <a:r>
              <a:rPr lang="fr-FR" altLang="en-US" dirty="0" err="1"/>
              <a:t>chunks</a:t>
            </a:r>
            <a:r>
              <a:rPr lang="fr-FR" altLang="en-US" dirty="0"/>
              <a:t>. </a:t>
            </a:r>
          </a:p>
          <a:p>
            <a:pPr marL="130175" indent="0">
              <a:buNone/>
            </a:pPr>
            <a:endParaRPr lang="en-US" dirty="0"/>
          </a:p>
        </p:txBody>
      </p:sp>
      <p:sp>
        <p:nvSpPr>
          <p:cNvPr id="3" name="Title 2"/>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59</a:t>
            </a:fld>
            <a:endParaRPr lang="en-US" dirty="0"/>
          </a:p>
        </p:txBody>
      </p:sp>
      <p:pic>
        <p:nvPicPr>
          <p:cNvPr id="5" name="Image 3" descr="Screen Shot 2015-10-22 at 19.56.1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52495" y="1580039"/>
            <a:ext cx="9087009" cy="329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11739" y="6438053"/>
            <a:ext cx="7955605" cy="369332"/>
          </a:xfrm>
          <a:prstGeom prst="rect">
            <a:avLst/>
          </a:prstGeom>
          <a:noFill/>
        </p:spPr>
        <p:txBody>
          <a:bodyPr wrap="square" rtlCol="0">
            <a:spAutoFit/>
          </a:bodyPr>
          <a:lstStyle/>
          <a:p>
            <a:r>
              <a:rPr lang="en-US" b="1" dirty="0"/>
              <a:t>Fragmentation Calculator: </a:t>
            </a:r>
            <a:r>
              <a:rPr lang="en-US" dirty="0">
                <a:hlinkClick r:id="rId4"/>
              </a:rPr>
              <a:t>https://fixmycode.github.io/IPFCalc/</a:t>
            </a:r>
            <a:endParaRPr lang="en-US" dirty="0"/>
          </a:p>
        </p:txBody>
      </p:sp>
    </p:spTree>
    <p:extLst>
      <p:ext uri="{BB962C8B-B14F-4D97-AF65-F5344CB8AC3E}">
        <p14:creationId xmlns:p14="http://schemas.microsoft.com/office/powerpoint/2010/main" val="272520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Network layer: data plane, control plane</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771938" y="1534078"/>
            <a:ext cx="4621697" cy="4351338"/>
          </a:xfrm>
        </p:spPr>
        <p:txBody>
          <a:bodyPr>
            <a:normAutofit/>
          </a:bodyPr>
          <a:lstStyle/>
          <a:p>
            <a:pPr marL="0" indent="0">
              <a:buFont typeface="Wingdings" charset="2"/>
              <a:buNone/>
              <a:defRPr/>
            </a:pPr>
            <a:r>
              <a:rPr lang="en-US" sz="3200" dirty="0">
                <a:solidFill>
                  <a:srgbClr val="CC0000"/>
                </a:solidFill>
              </a:rPr>
              <a:t>Data plane:</a:t>
            </a:r>
          </a:p>
          <a:p>
            <a:pPr marL="292100" indent="-292100">
              <a:spcBef>
                <a:spcPts val="600"/>
              </a:spcBef>
              <a:buFont typeface="Wingdings" charset="2"/>
              <a:buChar char="§"/>
              <a:defRPr/>
            </a:pPr>
            <a:r>
              <a:rPr lang="en-US" i="1" dirty="0">
                <a:solidFill>
                  <a:srgbClr val="0000A3"/>
                </a:solidFill>
              </a:rPr>
              <a:t>local</a:t>
            </a:r>
            <a:r>
              <a:rPr lang="en-US" dirty="0"/>
              <a:t>, per-router function</a:t>
            </a:r>
          </a:p>
          <a:p>
            <a:pPr marL="292100" indent="-292100">
              <a:spcBef>
                <a:spcPts val="600"/>
              </a:spcBef>
              <a:buFont typeface="Wingdings" charset="2"/>
              <a:buChar char="§"/>
              <a:defRPr/>
            </a:pPr>
            <a:r>
              <a:rPr lang="en-US" dirty="0"/>
              <a:t>determines how datagram arriving on router input port is forwarded to router output port</a:t>
            </a:r>
          </a:p>
          <a:p>
            <a:pPr marL="130175" indent="0">
              <a:buNone/>
            </a:pPr>
            <a:endParaRPr lang="en-US" dirty="0"/>
          </a:p>
        </p:txBody>
      </p:sp>
      <p:sp>
        <p:nvSpPr>
          <p:cNvPr id="4" name="Content Placeholder 3">
            <a:extLst>
              <a:ext uri="{FF2B5EF4-FFF2-40B4-BE49-F238E27FC236}">
                <a16:creationId xmlns:a16="http://schemas.microsoft.com/office/drawing/2014/main" id="{98DB0211-6ED0-7F44-B672-CF345E4B3295}"/>
              </a:ext>
            </a:extLst>
          </p:cNvPr>
          <p:cNvSpPr>
            <a:spLocks noGrp="1"/>
          </p:cNvSpPr>
          <p:nvPr>
            <p:ph sz="half" idx="2"/>
          </p:nvPr>
        </p:nvSpPr>
        <p:spPr>
          <a:xfrm>
            <a:off x="6278216" y="1547331"/>
            <a:ext cx="5502965" cy="4614932"/>
          </a:xfrm>
        </p:spPr>
        <p:txBody>
          <a:bodyPr>
            <a:normAutofit/>
          </a:bodyPr>
          <a:lstStyle/>
          <a:p>
            <a:pPr marL="0" indent="0">
              <a:buFont typeface="Wingdings" charset="2"/>
              <a:buNone/>
              <a:defRPr/>
            </a:pPr>
            <a:r>
              <a:rPr lang="en-US" sz="3200" dirty="0">
                <a:solidFill>
                  <a:srgbClr val="CC0000"/>
                </a:solidFill>
              </a:rPr>
              <a:t>Control plane</a:t>
            </a:r>
          </a:p>
          <a:p>
            <a:pPr marL="228600" indent="-228600">
              <a:spcBef>
                <a:spcPts val="600"/>
              </a:spcBef>
              <a:defRPr/>
            </a:pPr>
            <a:r>
              <a:rPr lang="en-US" i="1" dirty="0">
                <a:solidFill>
                  <a:srgbClr val="0000A3"/>
                </a:solidFill>
              </a:rPr>
              <a:t>network-wide</a:t>
            </a:r>
            <a:r>
              <a:rPr lang="en-US" dirty="0"/>
              <a:t> logic</a:t>
            </a:r>
          </a:p>
          <a:p>
            <a:pPr marL="228600" indent="-228600">
              <a:spcBef>
                <a:spcPts val="600"/>
              </a:spcBef>
              <a:defRPr/>
            </a:pPr>
            <a:r>
              <a:rPr lang="en-US" dirty="0"/>
              <a:t>determines how datagram is routed among routers along end-end path from source host to destination host</a:t>
            </a:r>
          </a:p>
          <a:p>
            <a:endParaRPr lang="en-US" dirty="0"/>
          </a:p>
        </p:txBody>
      </p:sp>
      <p:grpSp>
        <p:nvGrpSpPr>
          <p:cNvPr id="34" name="Group 8">
            <a:extLst>
              <a:ext uri="{FF2B5EF4-FFF2-40B4-BE49-F238E27FC236}">
                <a16:creationId xmlns:a16="http://schemas.microsoft.com/office/drawing/2014/main" id="{A631C563-0189-334C-BAD6-5E7863CB03FA}"/>
              </a:ext>
            </a:extLst>
          </p:cNvPr>
          <p:cNvGrpSpPr>
            <a:grpSpLocks/>
          </p:cNvGrpSpPr>
          <p:nvPr/>
        </p:nvGrpSpPr>
        <p:grpSpPr bwMode="auto">
          <a:xfrm>
            <a:off x="1181100" y="4260145"/>
            <a:ext cx="3643313" cy="1582738"/>
            <a:chOff x="842050" y="4767952"/>
            <a:chExt cx="3644169" cy="1582996"/>
          </a:xfrm>
        </p:grpSpPr>
        <p:sp>
          <p:nvSpPr>
            <p:cNvPr id="35" name="Freeform 2">
              <a:extLst>
                <a:ext uri="{FF2B5EF4-FFF2-40B4-BE49-F238E27FC236}">
                  <a16:creationId xmlns:a16="http://schemas.microsoft.com/office/drawing/2014/main" id="{4BAC525B-86C4-444C-8006-DE0779B6AF01}"/>
                </a:ext>
              </a:extLst>
            </p:cNvPr>
            <p:cNvSpPr>
              <a:spLocks/>
            </p:cNvSpPr>
            <p:nvPr/>
          </p:nvSpPr>
          <p:spPr bwMode="auto">
            <a:xfrm>
              <a:off x="2591886" y="5436399"/>
              <a:ext cx="1894333" cy="914549"/>
            </a:xfrm>
            <a:custGeom>
              <a:avLst/>
              <a:gdLst>
                <a:gd name="T0" fmla="*/ 1611 w 10001"/>
                <a:gd name="T1" fmla="*/ 374679 h 10125"/>
                <a:gd name="T2" fmla="*/ 287991 w 10001"/>
                <a:gd name="T3" fmla="*/ 147961 h 10125"/>
                <a:gd name="T4" fmla="*/ 1260716 w 10001"/>
                <a:gd name="T5" fmla="*/ 93322 h 10125"/>
                <a:gd name="T6" fmla="*/ 2011909 w 10001"/>
                <a:gd name="T7" fmla="*/ 0 h 10125"/>
                <a:gd name="T8" fmla="*/ 2706712 w 10001"/>
                <a:gd name="T9" fmla="*/ 93600 h 10125"/>
                <a:gd name="T10" fmla="*/ 3255305 w 10001"/>
                <a:gd name="T11" fmla="*/ 46104 h 10125"/>
                <a:gd name="T12" fmla="*/ 4023415 w 10001"/>
                <a:gd name="T13" fmla="*/ 277276 h 10125"/>
                <a:gd name="T14" fmla="*/ 3463544 w 10001"/>
                <a:gd name="T15" fmla="*/ 630526 h 10125"/>
                <a:gd name="T16" fmla="*/ 2817478 w 10001"/>
                <a:gd name="T17" fmla="*/ 864758 h 10125"/>
                <a:gd name="T18" fmla="*/ 2137577 w 10001"/>
                <a:gd name="T19" fmla="*/ 820324 h 10125"/>
                <a:gd name="T20" fmla="*/ 1760571 w 10001"/>
                <a:gd name="T21" fmla="*/ 919490 h 10125"/>
                <a:gd name="T22" fmla="*/ 1264743 w 10001"/>
                <a:gd name="T23" fmla="*/ 929416 h 10125"/>
                <a:gd name="T24" fmla="*/ 877667 w 10001"/>
                <a:gd name="T25" fmla="*/ 732382 h 10125"/>
                <a:gd name="T26" fmla="*/ 478105 w 10001"/>
                <a:gd name="T27" fmla="*/ 695276 h 10125"/>
                <a:gd name="T28" fmla="*/ 1611 w 10001"/>
                <a:gd name="T29" fmla="*/ 374679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gradFill flip="none" rotWithShape="1">
              <a:gsLst>
                <a:gs pos="0">
                  <a:srgbClr val="66CCFF"/>
                </a:gs>
                <a:gs pos="100000">
                  <a:srgbClr val="FFFFFF"/>
                </a:gs>
                <a:gs pos="50000">
                  <a:srgbClr val="FFFFFF"/>
                </a:gs>
              </a:gsLst>
              <a:lin ang="0" scaled="1"/>
              <a:tileRect/>
            </a:gra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cxnSp>
          <p:nvCxnSpPr>
            <p:cNvPr id="36" name="Straight Connector 35">
              <a:extLst>
                <a:ext uri="{FF2B5EF4-FFF2-40B4-BE49-F238E27FC236}">
                  <a16:creationId xmlns:a16="http://schemas.microsoft.com/office/drawing/2014/main" id="{7D15FAE8-03F8-BA4A-951E-9D4D23E6D586}"/>
                </a:ext>
              </a:extLst>
            </p:cNvPr>
            <p:cNvCxnSpPr/>
            <p:nvPr/>
          </p:nvCxnSpPr>
          <p:spPr>
            <a:xfrm flipV="1">
              <a:off x="3261968" y="5558656"/>
              <a:ext cx="500180" cy="157189"/>
            </a:xfrm>
            <a:prstGeom prst="line">
              <a:avLst/>
            </a:prstGeom>
            <a:noFill/>
            <a:ln w="12700" cap="flat" cmpd="sng" algn="ctr">
              <a:solidFill>
                <a:srgbClr val="000000"/>
              </a:solidFill>
              <a:prstDash val="solid"/>
            </a:ln>
            <a:effectLst/>
          </p:spPr>
        </p:cxnSp>
        <p:cxnSp>
          <p:nvCxnSpPr>
            <p:cNvPr id="37" name="Straight Connector 36">
              <a:extLst>
                <a:ext uri="{FF2B5EF4-FFF2-40B4-BE49-F238E27FC236}">
                  <a16:creationId xmlns:a16="http://schemas.microsoft.com/office/drawing/2014/main" id="{2744B5FC-216C-3645-866B-ECC6E4613BA8}"/>
                </a:ext>
              </a:extLst>
            </p:cNvPr>
            <p:cNvCxnSpPr/>
            <p:nvPr/>
          </p:nvCxnSpPr>
          <p:spPr>
            <a:xfrm>
              <a:off x="3111121" y="5774591"/>
              <a:ext cx="862215" cy="104792"/>
            </a:xfrm>
            <a:prstGeom prst="line">
              <a:avLst/>
            </a:prstGeom>
            <a:noFill/>
            <a:ln w="12700" cap="flat" cmpd="sng" algn="ctr">
              <a:solidFill>
                <a:srgbClr val="000000"/>
              </a:solidFill>
              <a:prstDash val="solid"/>
            </a:ln>
            <a:effectLst/>
          </p:spPr>
        </p:cxnSp>
        <p:cxnSp>
          <p:nvCxnSpPr>
            <p:cNvPr id="38" name="Straight Connector 37">
              <a:extLst>
                <a:ext uri="{FF2B5EF4-FFF2-40B4-BE49-F238E27FC236}">
                  <a16:creationId xmlns:a16="http://schemas.microsoft.com/office/drawing/2014/main" id="{6AF9B2C2-7AB9-604B-B4AE-5D6F8CA0DFF9}"/>
                </a:ext>
              </a:extLst>
            </p:cNvPr>
            <p:cNvCxnSpPr/>
            <p:nvPr/>
          </p:nvCxnSpPr>
          <p:spPr>
            <a:xfrm>
              <a:off x="3123824" y="5880971"/>
              <a:ext cx="714543" cy="274682"/>
            </a:xfrm>
            <a:prstGeom prst="line">
              <a:avLst/>
            </a:prstGeom>
            <a:noFill/>
            <a:ln w="12700" cap="flat" cmpd="sng" algn="ctr">
              <a:solidFill>
                <a:srgbClr val="000000"/>
              </a:solidFill>
              <a:prstDash val="solid"/>
            </a:ln>
            <a:effectLst/>
          </p:spPr>
        </p:cxnSp>
        <p:cxnSp>
          <p:nvCxnSpPr>
            <p:cNvPr id="39" name="Straight Connector 38">
              <a:extLst>
                <a:ext uri="{FF2B5EF4-FFF2-40B4-BE49-F238E27FC236}">
                  <a16:creationId xmlns:a16="http://schemas.microsoft.com/office/drawing/2014/main" id="{650A0971-27B1-0A40-B11B-F30D52475911}"/>
                </a:ext>
              </a:extLst>
            </p:cNvPr>
            <p:cNvCxnSpPr/>
            <p:nvPr/>
          </p:nvCxnSpPr>
          <p:spPr>
            <a:xfrm flipH="1">
              <a:off x="1283479" y="5801583"/>
              <a:ext cx="1506892" cy="1587"/>
            </a:xfrm>
            <a:prstGeom prst="line">
              <a:avLst/>
            </a:prstGeom>
            <a:noFill/>
            <a:ln w="9525" cap="flat" cmpd="sng" algn="ctr">
              <a:solidFill>
                <a:srgbClr val="000000"/>
              </a:solidFill>
              <a:prstDash val="solid"/>
            </a:ln>
            <a:effectLst/>
          </p:spPr>
        </p:cxnSp>
        <p:sp>
          <p:nvSpPr>
            <p:cNvPr id="40" name="TextBox 265">
              <a:extLst>
                <a:ext uri="{FF2B5EF4-FFF2-40B4-BE49-F238E27FC236}">
                  <a16:creationId xmlns:a16="http://schemas.microsoft.com/office/drawing/2014/main" id="{4BD8D488-F9B4-5D47-8E0A-48546209837D}"/>
                </a:ext>
              </a:extLst>
            </p:cNvPr>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41" name="TextBox 281">
              <a:extLst>
                <a:ext uri="{FF2B5EF4-FFF2-40B4-BE49-F238E27FC236}">
                  <a16:creationId xmlns:a16="http://schemas.microsoft.com/office/drawing/2014/main" id="{AD5D47CA-82AD-DC4E-A2CC-F6555ADBB73E}"/>
                </a:ext>
              </a:extLst>
            </p:cNvPr>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sp>
          <p:nvSpPr>
            <p:cNvPr id="42" name="TextBox 282">
              <a:extLst>
                <a:ext uri="{FF2B5EF4-FFF2-40B4-BE49-F238E27FC236}">
                  <a16:creationId xmlns:a16="http://schemas.microsoft.com/office/drawing/2014/main" id="{755C7E60-8A5C-5B4E-BCD3-83EC372268B5}"/>
                </a:ext>
              </a:extLst>
            </p:cNvPr>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grpSp>
          <p:nvGrpSpPr>
            <p:cNvPr id="43" name="Group 5">
              <a:extLst>
                <a:ext uri="{FF2B5EF4-FFF2-40B4-BE49-F238E27FC236}">
                  <a16:creationId xmlns:a16="http://schemas.microsoft.com/office/drawing/2014/main" id="{DA838191-9D78-6E40-B146-38B5229893F5}"/>
                </a:ext>
              </a:extLst>
            </p:cNvPr>
            <p:cNvGrpSpPr>
              <a:grpSpLocks/>
            </p:cNvGrpSpPr>
            <p:nvPr/>
          </p:nvGrpSpPr>
          <p:grpSpPr bwMode="auto">
            <a:xfrm>
              <a:off x="938213" y="5237163"/>
              <a:ext cx="1616075" cy="487362"/>
              <a:chOff x="-4079003" y="2717403"/>
              <a:chExt cx="1616718" cy="488475"/>
            </a:xfrm>
          </p:grpSpPr>
          <p:sp>
            <p:nvSpPr>
              <p:cNvPr id="56" name="Rectangle 97">
                <a:extLst>
                  <a:ext uri="{FF2B5EF4-FFF2-40B4-BE49-F238E27FC236}">
                    <a16:creationId xmlns:a16="http://schemas.microsoft.com/office/drawing/2014/main" id="{79AE2BC3-C380-EE40-9462-41F3726CC38E}"/>
                  </a:ext>
                </a:extLst>
              </p:cNvPr>
              <p:cNvSpPr>
                <a:spLocks noChangeArrowheads="1"/>
              </p:cNvSpPr>
              <p:nvPr/>
            </p:nvSpPr>
            <p:spPr bwMode="auto">
              <a:xfrm>
                <a:off x="-4052413" y="2965119"/>
                <a:ext cx="1290538" cy="20875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Rectangle 98">
                <a:extLst>
                  <a:ext uri="{FF2B5EF4-FFF2-40B4-BE49-F238E27FC236}">
                    <a16:creationId xmlns:a16="http://schemas.microsoft.com/office/drawing/2014/main" id="{2D568618-D5B3-354C-974C-0C2355EDED34}"/>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8" name="Line 99">
                <a:extLst>
                  <a:ext uri="{FF2B5EF4-FFF2-40B4-BE49-F238E27FC236}">
                    <a16:creationId xmlns:a16="http://schemas.microsoft.com/office/drawing/2014/main" id="{D67E4958-4052-B649-83B2-2706B277FB1C}"/>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Rectangle 104">
                <a:extLst>
                  <a:ext uri="{FF2B5EF4-FFF2-40B4-BE49-F238E27FC236}">
                    <a16:creationId xmlns:a16="http://schemas.microsoft.com/office/drawing/2014/main" id="{A6E72E22-A826-4E49-AA53-8A5FCBA23E72}"/>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0" name="Text Box 105">
                <a:extLst>
                  <a:ext uri="{FF2B5EF4-FFF2-40B4-BE49-F238E27FC236}">
                    <a16:creationId xmlns:a16="http://schemas.microsoft.com/office/drawing/2014/main" id="{1BBEBC69-F691-7B4E-AA1F-3F1CFFF5C6D1}"/>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61" name="Line 119">
                <a:extLst>
                  <a:ext uri="{FF2B5EF4-FFF2-40B4-BE49-F238E27FC236}">
                    <a16:creationId xmlns:a16="http://schemas.microsoft.com/office/drawing/2014/main" id="{4522617A-F9E8-6C4D-890C-B40CD1F2DA2B}"/>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4" name="TextBox 6">
              <a:extLst>
                <a:ext uri="{FF2B5EF4-FFF2-40B4-BE49-F238E27FC236}">
                  <a16:creationId xmlns:a16="http://schemas.microsoft.com/office/drawing/2014/main" id="{E04647EA-CE57-8E43-979A-6EBC3F213DDC}"/>
                </a:ext>
              </a:extLst>
            </p:cNvPr>
            <p:cNvSpPr txBox="1">
              <a:spLocks noChangeArrowheads="1"/>
            </p:cNvSpPr>
            <p:nvPr/>
          </p:nvSpPr>
          <p:spPr bwMode="auto">
            <a:xfrm>
              <a:off x="842050" y="4767952"/>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5" name="Group 357">
              <a:extLst>
                <a:ext uri="{FF2B5EF4-FFF2-40B4-BE49-F238E27FC236}">
                  <a16:creationId xmlns:a16="http://schemas.microsoft.com/office/drawing/2014/main" id="{09AF8C17-7E42-874A-B83C-5931470E1EC4}"/>
                </a:ext>
              </a:extLst>
            </p:cNvPr>
            <p:cNvGrpSpPr>
              <a:grpSpLocks/>
            </p:cNvGrpSpPr>
            <p:nvPr/>
          </p:nvGrpSpPr>
          <p:grpSpPr bwMode="auto">
            <a:xfrm>
              <a:off x="2714625" y="5659438"/>
              <a:ext cx="565150" cy="293687"/>
              <a:chOff x="1871277" y="1576300"/>
              <a:chExt cx="1128371" cy="437861"/>
            </a:xfrm>
          </p:grpSpPr>
          <p:sp>
            <p:nvSpPr>
              <p:cNvPr id="47" name="Oval 46">
                <a:extLst>
                  <a:ext uri="{FF2B5EF4-FFF2-40B4-BE49-F238E27FC236}">
                    <a16:creationId xmlns:a16="http://schemas.microsoft.com/office/drawing/2014/main" id="{442B41FA-D8CE-DA4F-BCCC-0C4BA14A7880}"/>
                  </a:ext>
                </a:extLst>
              </p:cNvPr>
              <p:cNvSpPr>
                <a:spLocks noChangeArrowheads="1"/>
              </p:cNvSpPr>
              <p:nvPr/>
            </p:nvSpPr>
            <p:spPr bwMode="auto">
              <a:xfrm flipV="1">
                <a:off x="1873504" y="1693538"/>
                <a:ext cx="1125467" cy="319572"/>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A77B4157-033B-B042-B386-C7E81265D594}"/>
                  </a:ext>
                </a:extLst>
              </p:cNvPr>
              <p:cNvSpPr/>
              <p:nvPr/>
            </p:nvSpPr>
            <p:spPr bwMode="auto">
              <a:xfrm>
                <a:off x="1870334" y="1738514"/>
                <a:ext cx="1128637" cy="11599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49" name="Oval 48">
                <a:extLst>
                  <a:ext uri="{FF2B5EF4-FFF2-40B4-BE49-F238E27FC236}">
                    <a16:creationId xmlns:a16="http://schemas.microsoft.com/office/drawing/2014/main" id="{2D486A47-1979-CC46-BE7C-FE1EE9FB3502}"/>
                  </a:ext>
                </a:extLst>
              </p:cNvPr>
              <p:cNvSpPr>
                <a:spLocks noChangeArrowheads="1"/>
              </p:cNvSpPr>
              <p:nvPr/>
            </p:nvSpPr>
            <p:spPr bwMode="auto">
              <a:xfrm flipV="1">
                <a:off x="1870334" y="1575177"/>
                <a:ext cx="1125465" cy="319572"/>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50" name="Freeform 49">
                <a:extLst>
                  <a:ext uri="{FF2B5EF4-FFF2-40B4-BE49-F238E27FC236}">
                    <a16:creationId xmlns:a16="http://schemas.microsoft.com/office/drawing/2014/main" id="{573261F5-AADE-5B49-B26C-73A061CB4A13}"/>
                  </a:ext>
                </a:extLst>
              </p:cNvPr>
              <p:cNvSpPr/>
              <p:nvPr/>
            </p:nvSpPr>
            <p:spPr bwMode="auto">
              <a:xfrm>
                <a:off x="2158833" y="1672232"/>
                <a:ext cx="548468" cy="1609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51" name="Freeform 50">
                <a:extLst>
                  <a:ext uri="{FF2B5EF4-FFF2-40B4-BE49-F238E27FC236}">
                    <a16:creationId xmlns:a16="http://schemas.microsoft.com/office/drawing/2014/main" id="{1AFE4CA0-422C-BB45-8378-5923AFA3A2D6}"/>
                  </a:ext>
                </a:extLst>
              </p:cNvPr>
              <p:cNvSpPr>
                <a:spLocks/>
              </p:cNvSpPr>
              <p:nvPr/>
            </p:nvSpPr>
            <p:spPr bwMode="auto">
              <a:xfrm>
                <a:off x="2101767" y="1631990"/>
                <a:ext cx="662599" cy="111258"/>
              </a:xfrm>
              <a:custGeom>
                <a:avLst/>
                <a:gdLst>
                  <a:gd name="T0" fmla="*/ 0 w 3723451"/>
                  <a:gd name="T1" fmla="*/ 27219 h 932950"/>
                  <a:gd name="T2" fmla="*/ 116589 w 3723451"/>
                  <a:gd name="T3" fmla="*/ 321 h 932950"/>
                  <a:gd name="T4" fmla="*/ 330241 w 3723451"/>
                  <a:gd name="T5" fmla="*/ 62079 h 932950"/>
                  <a:gd name="T6" fmla="*/ 534068 w 3723451"/>
                  <a:gd name="T7" fmla="*/ 0 h 932950"/>
                  <a:gd name="T8" fmla="*/ 662599 w 3723451"/>
                  <a:gd name="T9" fmla="*/ 24703 h 932950"/>
                  <a:gd name="T10" fmla="*/ 566972 w 3723451"/>
                  <a:gd name="T11" fmla="*/ 55080 h 932950"/>
                  <a:gd name="T12" fmla="*/ 536184 w 3723451"/>
                  <a:gd name="T13" fmla="*/ 46891 h 932950"/>
                  <a:gd name="T14" fmla="*/ 333995 w 3723451"/>
                  <a:gd name="T15" fmla="*/ 111258 h 932950"/>
                  <a:gd name="T16" fmla="*/ 126634 w 3723451"/>
                  <a:gd name="T17" fmla="*/ 49258 h 932950"/>
                  <a:gd name="T18" fmla="*/ 93107 w 3723451"/>
                  <a:gd name="T19" fmla="*/ 55950 h 932950"/>
                  <a:gd name="T20" fmla="*/ 0 w 3723451"/>
                  <a:gd name="T21" fmla="*/ 27219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 name="Freeform 51">
                <a:extLst>
                  <a:ext uri="{FF2B5EF4-FFF2-40B4-BE49-F238E27FC236}">
                    <a16:creationId xmlns:a16="http://schemas.microsoft.com/office/drawing/2014/main" id="{C2270E51-2490-C240-AD5F-825154ECC122}"/>
                  </a:ext>
                </a:extLst>
              </p:cNvPr>
              <p:cNvSpPr>
                <a:spLocks/>
              </p:cNvSpPr>
              <p:nvPr/>
            </p:nvSpPr>
            <p:spPr bwMode="auto">
              <a:xfrm>
                <a:off x="2536103" y="1726678"/>
                <a:ext cx="244114" cy="97055"/>
              </a:xfrm>
              <a:custGeom>
                <a:avLst/>
                <a:gdLst>
                  <a:gd name="T0" fmla="*/ 0 w 1366596"/>
                  <a:gd name="T1" fmla="*/ 0 h 809868"/>
                  <a:gd name="T2" fmla="*/ 244114 w 1366596"/>
                  <a:gd name="T3" fmla="*/ 74997 h 809868"/>
                  <a:gd name="T4" fmla="*/ 154523 w 1366596"/>
                  <a:gd name="T5" fmla="*/ 97055 h 809868"/>
                  <a:gd name="T6" fmla="*/ 822 w 1366596"/>
                  <a:gd name="T7" fmla="*/ 5128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 name="Freeform 52">
                <a:extLst>
                  <a:ext uri="{FF2B5EF4-FFF2-40B4-BE49-F238E27FC236}">
                    <a16:creationId xmlns:a16="http://schemas.microsoft.com/office/drawing/2014/main" id="{008859F4-DF2D-4347-8249-C929496F3B2F}"/>
                  </a:ext>
                </a:extLst>
              </p:cNvPr>
              <p:cNvSpPr>
                <a:spLocks/>
              </p:cNvSpPr>
              <p:nvPr/>
            </p:nvSpPr>
            <p:spPr bwMode="auto">
              <a:xfrm>
                <a:off x="2089086" y="1729045"/>
                <a:ext cx="240945" cy="97056"/>
              </a:xfrm>
              <a:custGeom>
                <a:avLst/>
                <a:gdLst>
                  <a:gd name="T0" fmla="*/ 237656 w 1348191"/>
                  <a:gd name="T1" fmla="*/ 0 h 791462"/>
                  <a:gd name="T2" fmla="*/ 240945 w 1348191"/>
                  <a:gd name="T3" fmla="*/ 46835 h 791462"/>
                  <a:gd name="T4" fmla="*/ 87168 w 1348191"/>
                  <a:gd name="T5" fmla="*/ 97056 h 791462"/>
                  <a:gd name="T6" fmla="*/ 0 w 1348191"/>
                  <a:gd name="T7" fmla="*/ 75049 h 791462"/>
                  <a:gd name="T8" fmla="*/ 237656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54" name="Straight Connector 53">
                <a:extLst>
                  <a:ext uri="{FF2B5EF4-FFF2-40B4-BE49-F238E27FC236}">
                    <a16:creationId xmlns:a16="http://schemas.microsoft.com/office/drawing/2014/main" id="{8255DA76-192D-044B-8762-92700C24A73E}"/>
                  </a:ext>
                </a:extLst>
              </p:cNvPr>
              <p:cNvCxnSpPr>
                <a:cxnSpLocks noChangeShapeType="1"/>
                <a:endCxn id="49" idx="2"/>
              </p:cNvCxnSpPr>
              <p:nvPr/>
            </p:nvCxnSpPr>
            <p:spPr bwMode="auto">
              <a:xfrm flipH="1" flipV="1">
                <a:off x="1870334" y="1736147"/>
                <a:ext cx="3169" cy="12309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5" name="Straight Connector 54">
                <a:extLst>
                  <a:ext uri="{FF2B5EF4-FFF2-40B4-BE49-F238E27FC236}">
                    <a16:creationId xmlns:a16="http://schemas.microsoft.com/office/drawing/2014/main" id="{B8121134-CF29-9643-A097-AC1724B9BC6C}"/>
                  </a:ext>
                </a:extLst>
              </p:cNvPr>
              <p:cNvCxnSpPr>
                <a:cxnSpLocks noChangeShapeType="1"/>
              </p:cNvCxnSpPr>
              <p:nvPr/>
            </p:nvCxnSpPr>
            <p:spPr bwMode="auto">
              <a:xfrm flipH="1" flipV="1">
                <a:off x="2995800" y="1733779"/>
                <a:ext cx="3171" cy="12309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6" name="Freeform 120">
              <a:extLst>
                <a:ext uri="{FF2B5EF4-FFF2-40B4-BE49-F238E27FC236}">
                  <a16:creationId xmlns:a16="http://schemas.microsoft.com/office/drawing/2014/main" id="{AA8DABE2-7520-5C45-941C-F8EFCE33F9A2}"/>
                </a:ext>
              </a:extLst>
            </p:cNvPr>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62" name="Content Placeholder 3">
            <a:extLst>
              <a:ext uri="{FF2B5EF4-FFF2-40B4-BE49-F238E27FC236}">
                <a16:creationId xmlns:a16="http://schemas.microsoft.com/office/drawing/2014/main" id="{A06F5D4D-83A2-064D-AF5B-6B67A6A12AB8}"/>
              </a:ext>
            </a:extLst>
          </p:cNvPr>
          <p:cNvSpPr txBox="1">
            <a:spLocks/>
          </p:cNvSpPr>
          <p:nvPr/>
        </p:nvSpPr>
        <p:spPr>
          <a:xfrm>
            <a:off x="6255252" y="4142307"/>
            <a:ext cx="5502965" cy="209565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two control-plane approaches: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1" u="none" strike="noStrike" kern="1200" cap="none" spc="0" normalizeH="0" baseline="0" noProof="0" dirty="0">
                <a:ln>
                  <a:noFill/>
                </a:ln>
                <a:solidFill>
                  <a:srgbClr val="000090"/>
                </a:solidFill>
                <a:effectLst/>
                <a:uLnTx/>
                <a:uFillTx/>
                <a:latin typeface="Calibri" panose="020F0502020204030204"/>
                <a:ea typeface="+mn-ea"/>
                <a:cs typeface="+mn-cs"/>
              </a:rPr>
              <a:t>traditional routing algorithms: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implemented in routers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1" u="none" strike="noStrike" kern="1200" cap="none" spc="0" normalizeH="0" baseline="0" noProof="0" dirty="0">
                <a:ln>
                  <a:noFill/>
                </a:ln>
                <a:solidFill>
                  <a:srgbClr val="000090"/>
                </a:solidFill>
                <a:effectLst/>
                <a:uLnTx/>
                <a:uFillTx/>
                <a:latin typeface="Calibri" panose="020F0502020204030204"/>
                <a:ea typeface="+mn-ea"/>
                <a:cs typeface="+mn-cs"/>
              </a:rPr>
              <a:t>software-defined networking (SDN)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implemented in (remote) servers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Slide Number Placeholder 4">
            <a:extLst>
              <a:ext uri="{FF2B5EF4-FFF2-40B4-BE49-F238E27FC236}">
                <a16:creationId xmlns:a16="http://schemas.microsoft.com/office/drawing/2014/main" id="{E1DA7C3D-A185-DD42-9D1C-17140F6215E8}"/>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a:t>
            </a:fld>
            <a:endParaRPr lang="en-US" dirty="0"/>
          </a:p>
        </p:txBody>
      </p:sp>
    </p:spTree>
    <p:extLst>
      <p:ext uri="{BB962C8B-B14F-4D97-AF65-F5344CB8AC3E}">
        <p14:creationId xmlns:p14="http://schemas.microsoft.com/office/powerpoint/2010/main" val="80450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dissolve">
                                      <p:cBhvr>
                                        <p:cTn id="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Gill Sans MT" panose="020B0502020104020203" pitchFamily="34" charset="0"/>
              </a:rPr>
              <a:t>Defragmentation</a:t>
            </a:r>
            <a:endParaRPr lang="en-US" dirty="0"/>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60</a:t>
            </a:fld>
            <a:endParaRPr lang="en-US" dirty="0"/>
          </a:p>
        </p:txBody>
      </p:sp>
      <p:sp>
        <p:nvSpPr>
          <p:cNvPr id="6" name="Content Placeholder 5"/>
          <p:cNvSpPr>
            <a:spLocks noGrp="1"/>
          </p:cNvSpPr>
          <p:nvPr>
            <p:ph idx="1"/>
          </p:nvPr>
        </p:nvSpPr>
        <p:spPr/>
        <p:txBody>
          <a:bodyPr/>
          <a:lstStyle/>
          <a:p>
            <a:r>
              <a:rPr lang="en-US" altLang="en-US" dirty="0">
                <a:latin typeface="Gill Sans MT" panose="020B0502020104020203" pitchFamily="34" charset="0"/>
              </a:rPr>
              <a:t>Internet layer process on destination host defragments, restoring the original packet</a:t>
            </a:r>
          </a:p>
          <a:p>
            <a:r>
              <a:rPr lang="en-US" altLang="en-US" dirty="0">
                <a:latin typeface="Gill Sans MT" panose="020B0502020104020203" pitchFamily="34" charset="0"/>
              </a:rPr>
              <a:t>IP Defragmentation only occurs once</a:t>
            </a:r>
          </a:p>
          <a:p>
            <a:pPr marL="130175" indent="0">
              <a:buNone/>
            </a:pPr>
            <a:endParaRPr lang="en-US" dirty="0"/>
          </a:p>
        </p:txBody>
      </p:sp>
      <p:sp>
        <p:nvSpPr>
          <p:cNvPr id="7" name="Line 2"/>
          <p:cNvSpPr>
            <a:spLocks noChangeShapeType="1"/>
          </p:cNvSpPr>
          <p:nvPr/>
        </p:nvSpPr>
        <p:spPr bwMode="auto">
          <a:xfrm>
            <a:off x="3657600" y="5641232"/>
            <a:ext cx="41910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pic>
        <p:nvPicPr>
          <p:cNvPr id="8" name="Picture 5" descr="C:\Clipart\NETDRAW4\ISOMETRC\ROUTERI.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307732"/>
            <a:ext cx="896938"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6"/>
          <p:cNvSpPr>
            <a:spLocks noChangeArrowheads="1"/>
          </p:cNvSpPr>
          <p:nvPr/>
        </p:nvSpPr>
        <p:spPr bwMode="auto">
          <a:xfrm>
            <a:off x="7924800" y="3698132"/>
            <a:ext cx="1752600" cy="15240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Destination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Host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Internet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Process</a:t>
            </a:r>
          </a:p>
        </p:txBody>
      </p:sp>
      <p:sp>
        <p:nvSpPr>
          <p:cNvPr id="10" name="Oval 7"/>
          <p:cNvSpPr>
            <a:spLocks noChangeArrowheads="1"/>
          </p:cNvSpPr>
          <p:nvPr/>
        </p:nvSpPr>
        <p:spPr bwMode="auto">
          <a:xfrm>
            <a:off x="3657600" y="4383932"/>
            <a:ext cx="1447800" cy="53340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1" name="Oval 8"/>
          <p:cNvSpPr>
            <a:spLocks noChangeArrowheads="1"/>
          </p:cNvSpPr>
          <p:nvPr/>
        </p:nvSpPr>
        <p:spPr bwMode="auto">
          <a:xfrm>
            <a:off x="5029200" y="4383932"/>
            <a:ext cx="1447800" cy="53340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2" name="Oval 9"/>
          <p:cNvSpPr>
            <a:spLocks noChangeArrowheads="1"/>
          </p:cNvSpPr>
          <p:nvPr/>
        </p:nvSpPr>
        <p:spPr bwMode="auto">
          <a:xfrm>
            <a:off x="6477000" y="4383932"/>
            <a:ext cx="1447800" cy="53340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pic>
        <p:nvPicPr>
          <p:cNvPr id="13" name="Picture 10" descr="C:\Clipart\NETDRAW4\ISOMETRC\ROUTERI.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383932"/>
            <a:ext cx="896938"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1"/>
          <p:cNvSpPr>
            <a:spLocks noChangeArrowheads="1"/>
          </p:cNvSpPr>
          <p:nvPr/>
        </p:nvSpPr>
        <p:spPr bwMode="auto">
          <a:xfrm>
            <a:off x="3810000" y="5450732"/>
            <a:ext cx="914400" cy="3810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5" name="Rectangle 12"/>
          <p:cNvSpPr>
            <a:spLocks noChangeArrowheads="1"/>
          </p:cNvSpPr>
          <p:nvPr/>
        </p:nvSpPr>
        <p:spPr bwMode="auto">
          <a:xfrm>
            <a:off x="5181600" y="5450732"/>
            <a:ext cx="381000" cy="3810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6" name="Rectangle 13"/>
          <p:cNvSpPr>
            <a:spLocks noChangeArrowheads="1"/>
          </p:cNvSpPr>
          <p:nvPr/>
        </p:nvSpPr>
        <p:spPr bwMode="auto">
          <a:xfrm>
            <a:off x="5791200" y="5450732"/>
            <a:ext cx="381000" cy="3810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7" name="Rectangle 14"/>
          <p:cNvSpPr>
            <a:spLocks noChangeArrowheads="1"/>
          </p:cNvSpPr>
          <p:nvPr/>
        </p:nvSpPr>
        <p:spPr bwMode="auto">
          <a:xfrm>
            <a:off x="6781800" y="5450732"/>
            <a:ext cx="152400" cy="3810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8" name="Rectangle 15"/>
          <p:cNvSpPr>
            <a:spLocks noChangeArrowheads="1"/>
          </p:cNvSpPr>
          <p:nvPr/>
        </p:nvSpPr>
        <p:spPr bwMode="auto">
          <a:xfrm>
            <a:off x="7010400" y="5450732"/>
            <a:ext cx="152400" cy="3810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9" name="Rectangle 16"/>
          <p:cNvSpPr>
            <a:spLocks noChangeArrowheads="1"/>
          </p:cNvSpPr>
          <p:nvPr/>
        </p:nvSpPr>
        <p:spPr bwMode="auto">
          <a:xfrm>
            <a:off x="7239000" y="5450732"/>
            <a:ext cx="152400" cy="3810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0" name="Rectangle 17"/>
          <p:cNvSpPr>
            <a:spLocks noChangeArrowheads="1"/>
          </p:cNvSpPr>
          <p:nvPr/>
        </p:nvSpPr>
        <p:spPr bwMode="auto">
          <a:xfrm>
            <a:off x="7467600" y="5450732"/>
            <a:ext cx="152400" cy="3810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1" name="Rectangle 18"/>
          <p:cNvSpPr>
            <a:spLocks noChangeArrowheads="1"/>
          </p:cNvSpPr>
          <p:nvPr/>
        </p:nvSpPr>
        <p:spPr bwMode="auto">
          <a:xfrm>
            <a:off x="8305800" y="5450732"/>
            <a:ext cx="914400" cy="3810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2" name="Text Box 19"/>
          <p:cNvSpPr txBox="1">
            <a:spLocks noChangeArrowheads="1"/>
          </p:cNvSpPr>
          <p:nvPr/>
        </p:nvSpPr>
        <p:spPr bwMode="auto">
          <a:xfrm>
            <a:off x="7553325" y="5871420"/>
            <a:ext cx="2439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Defragmentation</a:t>
            </a:r>
          </a:p>
        </p:txBody>
      </p:sp>
      <p:sp>
        <p:nvSpPr>
          <p:cNvPr id="23" name="Rectangle 20"/>
          <p:cNvSpPr>
            <a:spLocks noChangeArrowheads="1"/>
          </p:cNvSpPr>
          <p:nvPr/>
        </p:nvSpPr>
        <p:spPr bwMode="auto">
          <a:xfrm>
            <a:off x="1905000" y="3698132"/>
            <a:ext cx="1752600" cy="1524000"/>
          </a:xfrm>
          <a:prstGeom prst="rect">
            <a:avLst/>
          </a:prstGeom>
          <a:solidFill>
            <a:srgbClr val="99CC00"/>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Source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Host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Internet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Process</a:t>
            </a:r>
          </a:p>
        </p:txBody>
      </p:sp>
    </p:spTree>
    <p:extLst>
      <p:ext uri="{BB962C8B-B14F-4D97-AF65-F5344CB8AC3E}">
        <p14:creationId xmlns:p14="http://schemas.microsoft.com/office/powerpoint/2010/main" val="29482239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fr-FR" altLang="en-US" dirty="0" err="1"/>
              <a:t>Unfortunately</a:t>
            </a:r>
            <a:r>
              <a:rPr lang="fr-FR" altLang="en-US" dirty="0"/>
              <a:t>, fragmentation </a:t>
            </a:r>
            <a:r>
              <a:rPr lang="fr-FR" altLang="en-US" dirty="0" err="1"/>
              <a:t>also</a:t>
            </a:r>
            <a:r>
              <a:rPr lang="fr-FR" altLang="en-US" dirty="0"/>
              <a:t> has </a:t>
            </a:r>
            <a:r>
              <a:rPr lang="fr-FR" altLang="en-US" dirty="0" err="1"/>
              <a:t>its</a:t>
            </a:r>
            <a:r>
              <a:rPr lang="fr-FR" altLang="en-US" dirty="0"/>
              <a:t> </a:t>
            </a:r>
            <a:r>
              <a:rPr lang="fr-FR" altLang="en-US" dirty="0" err="1"/>
              <a:t>costs</a:t>
            </a:r>
            <a:endParaRPr lang="fr-FR" altLang="en-US" dirty="0"/>
          </a:p>
          <a:p>
            <a:pPr lvl="1"/>
            <a:r>
              <a:rPr lang="fr-FR" altLang="en-US" dirty="0" err="1"/>
              <a:t>Complexity</a:t>
            </a:r>
            <a:r>
              <a:rPr lang="fr-FR" altLang="en-US" dirty="0"/>
              <a:t> at </a:t>
            </a:r>
            <a:r>
              <a:rPr lang="fr-FR" altLang="en-US" dirty="0" err="1"/>
              <a:t>routers</a:t>
            </a:r>
            <a:r>
              <a:rPr lang="fr-FR" altLang="en-US" dirty="0"/>
              <a:t>/end </a:t>
            </a:r>
            <a:r>
              <a:rPr lang="fr-FR" altLang="en-US" dirty="0" err="1"/>
              <a:t>systems</a:t>
            </a:r>
            <a:endParaRPr lang="fr-FR" altLang="en-US" dirty="0"/>
          </a:p>
          <a:p>
            <a:pPr lvl="1"/>
            <a:r>
              <a:rPr lang="fr-FR" altLang="en-US" dirty="0" err="1"/>
              <a:t>can</a:t>
            </a:r>
            <a:r>
              <a:rPr lang="fr-FR" altLang="en-US" dirty="0"/>
              <a:t> </a:t>
            </a:r>
            <a:r>
              <a:rPr lang="fr-FR" altLang="en-US" dirty="0" err="1"/>
              <a:t>be</a:t>
            </a:r>
            <a:r>
              <a:rPr lang="fr-FR" altLang="en-US" dirty="0"/>
              <a:t> </a:t>
            </a:r>
            <a:r>
              <a:rPr lang="fr-FR" altLang="en-US" dirty="0" err="1"/>
              <a:t>used</a:t>
            </a:r>
            <a:r>
              <a:rPr lang="fr-FR" altLang="en-US" dirty="0"/>
              <a:t> to </a:t>
            </a:r>
            <a:r>
              <a:rPr lang="fr-FR" altLang="en-US" dirty="0" err="1"/>
              <a:t>create</a:t>
            </a:r>
            <a:r>
              <a:rPr lang="fr-FR" altLang="en-US" dirty="0"/>
              <a:t> </a:t>
            </a:r>
            <a:r>
              <a:rPr lang="fr-FR" altLang="en-US" dirty="0" err="1"/>
              <a:t>lethal</a:t>
            </a:r>
            <a:r>
              <a:rPr lang="fr-FR" altLang="en-US" dirty="0"/>
              <a:t> </a:t>
            </a:r>
            <a:r>
              <a:rPr lang="fr-FR" altLang="en-US" dirty="0" err="1"/>
              <a:t>DoS</a:t>
            </a:r>
            <a:r>
              <a:rPr lang="fr-FR" altLang="en-US" dirty="0"/>
              <a:t> </a:t>
            </a:r>
            <a:r>
              <a:rPr lang="fr-FR" altLang="en-US" dirty="0" err="1"/>
              <a:t>attacks</a:t>
            </a:r>
            <a:r>
              <a:rPr lang="fr-FR" altLang="en-US" dirty="0"/>
              <a:t> </a:t>
            </a:r>
          </a:p>
          <a:p>
            <a:r>
              <a:rPr lang="fr-FR" altLang="en-US" dirty="0"/>
              <a:t>IPv6, </a:t>
            </a:r>
            <a:r>
              <a:rPr lang="fr-FR" altLang="en-US" dirty="0" err="1"/>
              <a:t>does</a:t>
            </a:r>
            <a:r>
              <a:rPr lang="fr-FR" altLang="en-US" dirty="0"/>
              <a:t> </a:t>
            </a:r>
            <a:r>
              <a:rPr lang="fr-FR" altLang="en-US" dirty="0" err="1"/>
              <a:t>away</a:t>
            </a:r>
            <a:r>
              <a:rPr lang="fr-FR" altLang="en-US" dirty="0"/>
              <a:t> </a:t>
            </a:r>
            <a:r>
              <a:rPr lang="fr-FR" altLang="en-US" dirty="0" err="1"/>
              <a:t>with</a:t>
            </a:r>
            <a:r>
              <a:rPr lang="fr-FR" altLang="en-US" dirty="0"/>
              <a:t> fragmentation </a:t>
            </a:r>
            <a:r>
              <a:rPr lang="fr-FR" altLang="en-US" dirty="0" err="1"/>
              <a:t>altogether</a:t>
            </a:r>
            <a:r>
              <a:rPr lang="fr-FR" altLang="en-US" dirty="0"/>
              <a:t> on router </a:t>
            </a:r>
          </a:p>
          <a:p>
            <a:pPr lvl="1"/>
            <a:r>
              <a:rPr lang="fr-FR" altLang="en-US" dirty="0"/>
              <a:t>End-to-end fragmentation </a:t>
            </a:r>
          </a:p>
          <a:p>
            <a:pPr lvl="1"/>
            <a:r>
              <a:rPr lang="fr-FR" altLang="en-US" dirty="0"/>
              <a:t>Minimum MTU 1280 Bytes </a:t>
            </a:r>
          </a:p>
          <a:p>
            <a:pPr lvl="1"/>
            <a:r>
              <a:rPr lang="fr-FR" altLang="en-US" dirty="0"/>
              <a:t>Hosts uses Path MTU </a:t>
            </a:r>
            <a:r>
              <a:rPr lang="fr-FR" altLang="en-US" dirty="0" err="1"/>
              <a:t>Discovery</a:t>
            </a:r>
            <a:r>
              <a:rPr lang="fr-FR" altLang="en-US" dirty="0"/>
              <a:t> (PMTUD) to </a:t>
            </a:r>
            <a:r>
              <a:rPr lang="fr-FR" altLang="en-US" dirty="0" err="1"/>
              <a:t>find</a:t>
            </a:r>
            <a:r>
              <a:rPr lang="fr-FR" altLang="en-US" dirty="0"/>
              <a:t> out maximum </a:t>
            </a:r>
            <a:r>
              <a:rPr lang="fr-FR" altLang="en-US" dirty="0" err="1"/>
              <a:t>packet</a:t>
            </a:r>
            <a:r>
              <a:rPr lang="fr-FR" altLang="en-US" dirty="0"/>
              <a:t> size or in IPV6 </a:t>
            </a:r>
            <a:r>
              <a:rPr lang="fr-FR" altLang="en-US" dirty="0" err="1"/>
              <a:t>routers</a:t>
            </a:r>
            <a:r>
              <a:rPr lang="fr-FR" altLang="en-US" dirty="0"/>
              <a:t> </a:t>
            </a:r>
            <a:r>
              <a:rPr lang="fr-FR" altLang="en-US" dirty="0" err="1"/>
              <a:t>expect</a:t>
            </a:r>
            <a:r>
              <a:rPr lang="fr-FR" altLang="en-US" dirty="0"/>
              <a:t> </a:t>
            </a:r>
            <a:r>
              <a:rPr lang="fr-FR" altLang="en-US" dirty="0" err="1"/>
              <a:t>fitting</a:t>
            </a:r>
            <a:r>
              <a:rPr lang="fr-FR" altLang="en-US" dirty="0"/>
              <a:t> IPv6 </a:t>
            </a:r>
            <a:r>
              <a:rPr lang="fr-FR" altLang="en-US" dirty="0" err="1"/>
              <a:t>datagrams</a:t>
            </a:r>
            <a:endParaRPr lang="fr-FR" altLang="en-US" dirty="0"/>
          </a:p>
          <a:p>
            <a:pPr lvl="1"/>
            <a:r>
              <a:rPr lang="fr-FR" altLang="en-US" dirty="0"/>
              <a:t>If a router </a:t>
            </a:r>
            <a:r>
              <a:rPr lang="fr-FR" altLang="en-US" dirty="0" err="1"/>
              <a:t>finds</a:t>
            </a:r>
            <a:r>
              <a:rPr lang="fr-FR" altLang="en-US" dirty="0"/>
              <a:t> out, </a:t>
            </a:r>
            <a:r>
              <a:rPr lang="fr-FR" altLang="en-US" dirty="0" err="1"/>
              <a:t>that</a:t>
            </a:r>
            <a:r>
              <a:rPr lang="fr-FR" altLang="en-US" dirty="0"/>
              <a:t> </a:t>
            </a:r>
            <a:r>
              <a:rPr lang="fr-FR" altLang="en-US" dirty="0" err="1"/>
              <a:t>packet</a:t>
            </a:r>
            <a:r>
              <a:rPr lang="fr-FR" altLang="en-US" dirty="0"/>
              <a:t> size </a:t>
            </a:r>
            <a:r>
              <a:rPr lang="fr-FR" altLang="en-US" dirty="0" err="1"/>
              <a:t>is</a:t>
            </a:r>
            <a:r>
              <a:rPr lang="fr-FR" altLang="en-US" dirty="0"/>
              <a:t> </a:t>
            </a:r>
            <a:r>
              <a:rPr lang="fr-FR" altLang="en-US" dirty="0" err="1"/>
              <a:t>too</a:t>
            </a:r>
            <a:r>
              <a:rPr lang="fr-FR" altLang="en-US" dirty="0"/>
              <a:t> large for the route to the </a:t>
            </a:r>
            <a:r>
              <a:rPr lang="fr-FR" altLang="en-US" dirty="0" err="1"/>
              <a:t>next</a:t>
            </a:r>
            <a:r>
              <a:rPr lang="fr-FR" altLang="en-US" dirty="0"/>
              <a:t> </a:t>
            </a:r>
            <a:r>
              <a:rPr lang="fr-FR" altLang="en-US" dirty="0" err="1"/>
              <a:t>hope</a:t>
            </a:r>
            <a:r>
              <a:rPr lang="fr-FR" altLang="en-US" dirty="0"/>
              <a:t>, </a:t>
            </a:r>
            <a:r>
              <a:rPr lang="fr-FR" altLang="en-US" dirty="0" err="1"/>
              <a:t>it</a:t>
            </a:r>
            <a:r>
              <a:rPr lang="fr-FR" altLang="en-US" dirty="0"/>
              <a:t> </a:t>
            </a:r>
            <a:r>
              <a:rPr lang="fr-FR" altLang="en-US" dirty="0" err="1"/>
              <a:t>sends</a:t>
            </a:r>
            <a:r>
              <a:rPr lang="fr-FR" altLang="en-US" dirty="0"/>
              <a:t> the ICMPv6 message (</a:t>
            </a:r>
            <a:r>
              <a:rPr lang="fr-FR" altLang="en-US" dirty="0" err="1"/>
              <a:t>Packet</a:t>
            </a:r>
            <a:r>
              <a:rPr lang="fr-FR" altLang="en-US" dirty="0"/>
              <a:t> </a:t>
            </a:r>
            <a:r>
              <a:rPr lang="fr-FR" altLang="en-US" dirty="0" err="1"/>
              <a:t>too</a:t>
            </a:r>
            <a:r>
              <a:rPr lang="fr-FR" altLang="en-US" dirty="0"/>
              <a:t> large) to the </a:t>
            </a:r>
            <a:r>
              <a:rPr lang="fr-FR" altLang="en-US" dirty="0" err="1"/>
              <a:t>sender</a:t>
            </a:r>
            <a:r>
              <a:rPr lang="fr-FR" altLang="en-US" dirty="0"/>
              <a:t> </a:t>
            </a:r>
          </a:p>
          <a:p>
            <a:pPr lvl="1"/>
            <a:endParaRPr lang="fr-FR" altLang="en-US" dirty="0"/>
          </a:p>
          <a:p>
            <a:pPr lvl="1"/>
            <a:endParaRPr lang="fr-FR" altLang="en-US" dirty="0"/>
          </a:p>
          <a:p>
            <a:endParaRPr lang="en-US" dirty="0"/>
          </a:p>
        </p:txBody>
      </p:sp>
      <p:sp>
        <p:nvSpPr>
          <p:cNvPr id="3" name="Title 2"/>
          <p:cNvSpPr>
            <a:spLocks noGrp="1"/>
          </p:cNvSpPr>
          <p:nvPr>
            <p:ph type="title"/>
          </p:nvPr>
        </p:nvSpPr>
        <p:spPr/>
        <p:txBody>
          <a:bodyPr/>
          <a:lstStyle/>
          <a:p>
            <a:r>
              <a:rPr lang="fr-FR" altLang="en-US" dirty="0"/>
              <a:t>So all </a:t>
            </a:r>
            <a:r>
              <a:rPr lang="fr-FR" altLang="en-US" dirty="0" err="1"/>
              <a:t>is</a:t>
            </a:r>
            <a:r>
              <a:rPr lang="fr-FR" altLang="en-US" dirty="0"/>
              <a:t> fine?</a:t>
            </a:r>
            <a:endParaRPr lang="en-US" dirty="0"/>
          </a:p>
        </p:txBody>
      </p:sp>
      <p:sp>
        <p:nvSpPr>
          <p:cNvPr id="4" name="Slide Number Placeholder 3"/>
          <p:cNvSpPr>
            <a:spLocks noGrp="1"/>
          </p:cNvSpPr>
          <p:nvPr>
            <p:ph type="sldNum" sz="quarter" idx="4"/>
          </p:nvPr>
        </p:nvSpPr>
        <p:spPr/>
        <p:txBody>
          <a:bodyPr/>
          <a:lstStyle/>
          <a:p>
            <a:r>
              <a:rPr lang="en-US"/>
              <a:t>Network Layer: 4-</a:t>
            </a:r>
            <a:fld id="{C4204591-24BD-A542-B9D5-F8D8A88D2FEE}" type="slidenum">
              <a:rPr lang="en-US" smtClean="0"/>
              <a:pPr/>
              <a:t>61</a:t>
            </a:fld>
            <a:endParaRPr lang="en-US" dirty="0"/>
          </a:p>
        </p:txBody>
      </p:sp>
    </p:spTree>
    <p:extLst>
      <p:ext uri="{BB962C8B-B14F-4D97-AF65-F5344CB8AC3E}">
        <p14:creationId xmlns:p14="http://schemas.microsoft.com/office/powerpoint/2010/main" val="36783700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CBA3599-2464-4683-BB6A-B753CD4CE2FE}"/>
              </a:ext>
            </a:extLst>
          </p:cNvPr>
          <p:cNvSpPr>
            <a:spLocks noGrp="1"/>
          </p:cNvSpPr>
          <p:nvPr>
            <p:ph type="body" sz="quarter" idx="11"/>
          </p:nvPr>
        </p:nvSpPr>
        <p:spPr>
          <a:xfrm>
            <a:off x="2861934" y="138666"/>
            <a:ext cx="6255069" cy="562262"/>
          </a:xfrm>
        </p:spPr>
        <p:txBody>
          <a:bodyPr>
            <a:noAutofit/>
          </a:bodyPr>
          <a:lstStyle/>
          <a:p>
            <a:endParaRPr lang="en-GB" sz="4050" dirty="0">
              <a:solidFill>
                <a:srgbClr val="002060"/>
              </a:solidFill>
            </a:endParaRPr>
          </a:p>
          <a:p>
            <a:r>
              <a:rPr lang="en-GB" sz="6000" u="sng" dirty="0">
                <a:solidFill>
                  <a:srgbClr val="002060"/>
                </a:solidFill>
              </a:rPr>
              <a:t>Thank You All</a:t>
            </a:r>
          </a:p>
          <a:p>
            <a:endParaRPr lang="en-GB" sz="4050" dirty="0">
              <a:solidFill>
                <a:srgbClr val="002060"/>
              </a:solidFill>
            </a:endParaRPr>
          </a:p>
          <a:p>
            <a:r>
              <a:rPr lang="en-GB" sz="9600" dirty="0">
                <a:solidFill>
                  <a:srgbClr val="002060"/>
                </a:solidFill>
                <a:sym typeface="Wingdings" panose="05000000000000000000" pitchFamily="2" charset="2"/>
              </a:rPr>
              <a:t></a:t>
            </a:r>
            <a:endParaRPr lang="en-GB" sz="8800" dirty="0">
              <a:solidFill>
                <a:srgbClr val="002060"/>
              </a:solidFill>
              <a:sym typeface="Wingdings" panose="05000000000000000000" pitchFamily="2" charset="2"/>
            </a:endParaRPr>
          </a:p>
          <a:p>
            <a:r>
              <a:rPr lang="en-GB" sz="9600" dirty="0">
                <a:solidFill>
                  <a:srgbClr val="002060"/>
                </a:solidFill>
              </a:rPr>
              <a:t> </a:t>
            </a:r>
          </a:p>
        </p:txBody>
      </p:sp>
      <p:sp>
        <p:nvSpPr>
          <p:cNvPr id="2" name="Rectangle 1">
            <a:extLst>
              <a:ext uri="{FF2B5EF4-FFF2-40B4-BE49-F238E27FC236}">
                <a16:creationId xmlns:a16="http://schemas.microsoft.com/office/drawing/2014/main" id="{5E81A3CA-6F5F-48F1-9334-E874BA214332}"/>
              </a:ext>
            </a:extLst>
          </p:cNvPr>
          <p:cNvSpPr/>
          <p:nvPr/>
        </p:nvSpPr>
        <p:spPr>
          <a:xfrm>
            <a:off x="5048436" y="964945"/>
            <a:ext cx="2320461" cy="538609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4400" b="0" i="0" u="none" strike="noStrike" kern="1200" cap="none" spc="0" normalizeH="0" baseline="0" noProof="0" dirty="0">
                <a:ln>
                  <a:noFill/>
                </a:ln>
                <a:solidFill>
                  <a:srgbClr val="002060"/>
                </a:solidFill>
                <a:effectLst/>
                <a:uLnTx/>
                <a:uFillTx/>
                <a:latin typeface="Calibri"/>
                <a:ea typeface="+mn-ea"/>
                <a:cs typeface="+mn-cs"/>
                <a:sym typeface="Wingdings" panose="05000000000000000000" pitchFamily="2" charset="2"/>
              </a:rPr>
              <a:t>?</a:t>
            </a:r>
          </a:p>
        </p:txBody>
      </p:sp>
      <p:sp>
        <p:nvSpPr>
          <p:cNvPr id="3" name="TextBox 2">
            <a:extLst>
              <a:ext uri="{FF2B5EF4-FFF2-40B4-BE49-F238E27FC236}">
                <a16:creationId xmlns:a16="http://schemas.microsoft.com/office/drawing/2014/main" id="{B9ABC608-9CBB-4275-B191-ACB5BD64857F}"/>
              </a:ext>
            </a:extLst>
          </p:cNvPr>
          <p:cNvSpPr txBox="1"/>
          <p:nvPr/>
        </p:nvSpPr>
        <p:spPr>
          <a:xfrm>
            <a:off x="566333" y="6117205"/>
            <a:ext cx="10991273"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 note on the origin of these </a:t>
            </a:r>
            <a:r>
              <a:rPr kumimoji="0" lang="en-US" altLang="en-US" sz="1400" b="1" i="1" u="sng" strike="noStrike" kern="1200" cap="none" spc="0" normalizeH="0" baseline="0" noProof="0" dirty="0" err="1">
                <a:ln>
                  <a:noFill/>
                </a:ln>
                <a:solidFill>
                  <a:srgbClr val="0000A3"/>
                </a:solidFill>
                <a:effectLst/>
                <a:uLnTx/>
                <a:uFillTx/>
                <a:latin typeface="Calibri" panose="020F0502020204030204"/>
                <a:ea typeface="ＭＳ Ｐゴシック" panose="020B0600070205080204" pitchFamily="34" charset="-128"/>
                <a:cs typeface="+mn-cs"/>
              </a:rPr>
              <a:t>ppt</a:t>
            </a:r>
            <a:r>
              <a:rPr kumimoji="0" lang="en-US" altLang="en-US"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 slides:</a:t>
            </a:r>
            <a:endParaRPr kumimoji="0" lang="en-US" altLang="ja-JP"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All material copyright 1996-2020 J.F Kurose and K.W. Ross, All Rights Reserved</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These slides </a:t>
            </a:r>
            <a:r>
              <a:rPr kumimoji="0" lang="fr-FR"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are </a:t>
            </a:r>
            <a:r>
              <a:rPr kumimoji="0" lang="en-US"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freely provided by the book authors and it represents a lot of work on their part. We would like to thank </a:t>
            </a:r>
            <a:r>
              <a:rPr kumimoji="0" lang="en-US" altLang="en-US"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 J.F Kurose and K.W. Ross.</a:t>
            </a:r>
          </a:p>
        </p:txBody>
      </p:sp>
      <p:sp>
        <p:nvSpPr>
          <p:cNvPr id="7" name="Flowchart: Connector 6">
            <a:extLst>
              <a:ext uri="{FF2B5EF4-FFF2-40B4-BE49-F238E27FC236}">
                <a16:creationId xmlns:a16="http://schemas.microsoft.com/office/drawing/2014/main" id="{DE4B911A-EB88-4B33-B4F1-A750A284DB4B}"/>
              </a:ext>
            </a:extLst>
          </p:cNvPr>
          <p:cNvSpPr/>
          <p:nvPr/>
        </p:nvSpPr>
        <p:spPr>
          <a:xfrm>
            <a:off x="5761609" y="4574689"/>
            <a:ext cx="600722" cy="576837"/>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descr="A picture containing outdoor, water, bridge, building&#10;&#10;Description automatically generated">
            <a:extLst>
              <a:ext uri="{FF2B5EF4-FFF2-40B4-BE49-F238E27FC236}">
                <a16:creationId xmlns:a16="http://schemas.microsoft.com/office/drawing/2014/main" id="{8FF33017-B1D4-1D43-9BC0-3EC96B262BA1}"/>
              </a:ext>
            </a:extLst>
          </p:cNvPr>
          <p:cNvPicPr>
            <a:picLocks noChangeAspect="1"/>
          </p:cNvPicPr>
          <p:nvPr/>
        </p:nvPicPr>
        <p:blipFill>
          <a:blip r:embed="rId3"/>
          <a:stretch>
            <a:fillRect/>
          </a:stretch>
        </p:blipFill>
        <p:spPr>
          <a:xfrm>
            <a:off x="7232440" y="2194950"/>
            <a:ext cx="2340864" cy="29260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063" y="2194950"/>
            <a:ext cx="2364274" cy="2926080"/>
          </a:xfrm>
          <a:prstGeom prst="rect">
            <a:avLst/>
          </a:prstGeom>
        </p:spPr>
      </p:pic>
      <p:sp>
        <p:nvSpPr>
          <p:cNvPr id="9" name="Slide Number Placeholder 2">
            <a:extLst>
              <a:ext uri="{FF2B5EF4-FFF2-40B4-BE49-F238E27FC236}">
                <a16:creationId xmlns:a16="http://schemas.microsoft.com/office/drawing/2014/main" id="{807E4337-A925-084B-B48F-23146A4A73A1}"/>
              </a:ext>
            </a:extLst>
          </p:cNvPr>
          <p:cNvSpPr txBox="1">
            <a:spLocks/>
          </p:cNvSpPr>
          <p:nvPr/>
        </p:nvSpPr>
        <p:spPr>
          <a:xfrm>
            <a:off x="9448800" y="635103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Transport Layer: 3-150</a:t>
            </a:r>
          </a:p>
        </p:txBody>
      </p:sp>
    </p:spTree>
    <p:extLst>
      <p:ext uri="{BB962C8B-B14F-4D97-AF65-F5344CB8AC3E}">
        <p14:creationId xmlns:p14="http://schemas.microsoft.com/office/powerpoint/2010/main" val="471176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46D7-DEDF-364B-99E9-3FB1F889B8A9}"/>
              </a:ext>
            </a:extLst>
          </p:cNvPr>
          <p:cNvSpPr>
            <a:spLocks noGrp="1"/>
          </p:cNvSpPr>
          <p:nvPr>
            <p:ph type="title"/>
          </p:nvPr>
        </p:nvSpPr>
        <p:spPr>
          <a:xfrm>
            <a:off x="838200" y="279543"/>
            <a:ext cx="10515600" cy="894622"/>
          </a:xfrm>
        </p:spPr>
        <p:txBody>
          <a:bodyPr>
            <a:normAutofit/>
          </a:bodyPr>
          <a:lstStyle/>
          <a:p>
            <a:r>
              <a:rPr lang="en-US" sz="4800" dirty="0"/>
              <a:t>Per-router control plane</a:t>
            </a:r>
          </a:p>
        </p:txBody>
      </p:sp>
      <p:sp>
        <p:nvSpPr>
          <p:cNvPr id="4" name="TextBox 257">
            <a:extLst>
              <a:ext uri="{FF2B5EF4-FFF2-40B4-BE49-F238E27FC236}">
                <a16:creationId xmlns:a16="http://schemas.microsoft.com/office/drawing/2014/main" id="{8EB40520-A927-A94E-975A-4093319F1CF3}"/>
              </a:ext>
            </a:extLst>
          </p:cNvPr>
          <p:cNvSpPr txBox="1">
            <a:spLocks noChangeArrowheads="1"/>
          </p:cNvSpPr>
          <p:nvPr/>
        </p:nvSpPr>
        <p:spPr bwMode="auto">
          <a:xfrm>
            <a:off x="780773" y="1101105"/>
            <a:ext cx="1098715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Individual routing algorithm components </a:t>
            </a:r>
            <a:r>
              <a:rPr kumimoji="0" lang="en-US" altLang="en-US" sz="3200" b="0" i="1" u="none" strike="noStrike" kern="1200" cap="none" spc="0" normalizeH="0" baseline="0" noProof="0" dirty="0">
                <a:ln>
                  <a:noFill/>
                </a:ln>
                <a:solidFill>
                  <a:srgbClr val="000090"/>
                </a:solidFill>
                <a:effectLst/>
                <a:uLnTx/>
                <a:uFillTx/>
                <a:latin typeface="Calibri" panose="020F0502020204030204"/>
                <a:ea typeface="ＭＳ Ｐゴシック" panose="020B0600070205080204" pitchFamily="34" charset="-128"/>
                <a:cs typeface="+mn-cs"/>
              </a:rPr>
              <a:t>in each and every router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interact in the control plane</a:t>
            </a:r>
          </a:p>
        </p:txBody>
      </p:sp>
      <p:sp>
        <p:nvSpPr>
          <p:cNvPr id="238" name="Freeform 2">
            <a:extLst>
              <a:ext uri="{FF2B5EF4-FFF2-40B4-BE49-F238E27FC236}">
                <a16:creationId xmlns:a16="http://schemas.microsoft.com/office/drawing/2014/main" id="{66A80B54-F93B-A94A-938E-DFA6C3C90E64}"/>
              </a:ext>
            </a:extLst>
          </p:cNvPr>
          <p:cNvSpPr>
            <a:spLocks/>
          </p:cNvSpPr>
          <p:nvPr/>
        </p:nvSpPr>
        <p:spPr bwMode="auto">
          <a:xfrm>
            <a:off x="4182648" y="5476945"/>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39" name="Straight Connector 238">
            <a:extLst>
              <a:ext uri="{FF2B5EF4-FFF2-40B4-BE49-F238E27FC236}">
                <a16:creationId xmlns:a16="http://schemas.microsoft.com/office/drawing/2014/main" id="{6B89A56E-4B45-1449-B1CC-C8EF7ABE50B3}"/>
              </a:ext>
            </a:extLst>
          </p:cNvPr>
          <p:cNvCxnSpPr/>
          <p:nvPr/>
        </p:nvCxnSpPr>
        <p:spPr>
          <a:xfrm flipV="1">
            <a:off x="4812885" y="5629345"/>
            <a:ext cx="1316038" cy="131762"/>
          </a:xfrm>
          <a:prstGeom prst="line">
            <a:avLst/>
          </a:prstGeom>
          <a:noFill/>
          <a:ln w="12700" cap="flat" cmpd="sng" algn="ctr">
            <a:solidFill>
              <a:srgbClr val="000000"/>
            </a:solidFill>
            <a:prstDash val="solid"/>
          </a:ln>
          <a:effectLst/>
        </p:spPr>
      </p:cxnSp>
      <p:cxnSp>
        <p:nvCxnSpPr>
          <p:cNvPr id="240" name="Straight Connector 239">
            <a:extLst>
              <a:ext uri="{FF2B5EF4-FFF2-40B4-BE49-F238E27FC236}">
                <a16:creationId xmlns:a16="http://schemas.microsoft.com/office/drawing/2014/main" id="{2740CBE6-0A59-E645-A69D-A9AE662529A8}"/>
              </a:ext>
            </a:extLst>
          </p:cNvPr>
          <p:cNvCxnSpPr/>
          <p:nvPr/>
        </p:nvCxnSpPr>
        <p:spPr>
          <a:xfrm>
            <a:off x="4701760" y="5815082"/>
            <a:ext cx="2259013" cy="300038"/>
          </a:xfrm>
          <a:prstGeom prst="line">
            <a:avLst/>
          </a:prstGeom>
          <a:noFill/>
          <a:ln w="12700" cap="flat" cmpd="sng" algn="ctr">
            <a:solidFill>
              <a:srgbClr val="000000"/>
            </a:solidFill>
            <a:prstDash val="solid"/>
          </a:ln>
          <a:effectLst/>
        </p:spPr>
      </p:cxnSp>
      <p:cxnSp>
        <p:nvCxnSpPr>
          <p:cNvPr id="241" name="Straight Connector 240">
            <a:extLst>
              <a:ext uri="{FF2B5EF4-FFF2-40B4-BE49-F238E27FC236}">
                <a16:creationId xmlns:a16="http://schemas.microsoft.com/office/drawing/2014/main" id="{FEDEF0D8-C674-7A42-948E-7E305FE7E98D}"/>
              </a:ext>
            </a:extLst>
          </p:cNvPr>
          <p:cNvCxnSpPr/>
          <p:nvPr/>
        </p:nvCxnSpPr>
        <p:spPr>
          <a:xfrm>
            <a:off x="4714460" y="5921445"/>
            <a:ext cx="714375" cy="274637"/>
          </a:xfrm>
          <a:prstGeom prst="line">
            <a:avLst/>
          </a:prstGeom>
          <a:noFill/>
          <a:ln w="12700" cap="flat" cmpd="sng" algn="ctr">
            <a:solidFill>
              <a:srgbClr val="000000"/>
            </a:solidFill>
            <a:prstDash val="solid"/>
          </a:ln>
          <a:effectLst/>
        </p:spPr>
      </p:cxnSp>
      <p:cxnSp>
        <p:nvCxnSpPr>
          <p:cNvPr id="242" name="Straight Connector 241">
            <a:extLst>
              <a:ext uri="{FF2B5EF4-FFF2-40B4-BE49-F238E27FC236}">
                <a16:creationId xmlns:a16="http://schemas.microsoft.com/office/drawing/2014/main" id="{88FEC270-B253-8E44-A411-9C7971EEB2C5}"/>
              </a:ext>
            </a:extLst>
          </p:cNvPr>
          <p:cNvCxnSpPr/>
          <p:nvPr/>
        </p:nvCxnSpPr>
        <p:spPr>
          <a:xfrm flipV="1">
            <a:off x="5732048" y="6115120"/>
            <a:ext cx="1247775" cy="80962"/>
          </a:xfrm>
          <a:prstGeom prst="line">
            <a:avLst/>
          </a:prstGeom>
          <a:noFill/>
          <a:ln w="12700" cap="flat" cmpd="sng" algn="ctr">
            <a:solidFill>
              <a:srgbClr val="000000"/>
            </a:solidFill>
            <a:prstDash val="solid"/>
          </a:ln>
          <a:effectLst/>
        </p:spPr>
      </p:cxnSp>
      <p:cxnSp>
        <p:nvCxnSpPr>
          <p:cNvPr id="243" name="Straight Connector 242">
            <a:extLst>
              <a:ext uri="{FF2B5EF4-FFF2-40B4-BE49-F238E27FC236}">
                <a16:creationId xmlns:a16="http://schemas.microsoft.com/office/drawing/2014/main" id="{829E7CD6-E2DF-3F41-969B-DA845A408D9F}"/>
              </a:ext>
            </a:extLst>
          </p:cNvPr>
          <p:cNvCxnSpPr/>
          <p:nvPr/>
        </p:nvCxnSpPr>
        <p:spPr>
          <a:xfrm>
            <a:off x="6392448" y="5661095"/>
            <a:ext cx="1057275" cy="123825"/>
          </a:xfrm>
          <a:prstGeom prst="line">
            <a:avLst/>
          </a:prstGeom>
          <a:noFill/>
          <a:ln w="12700" cap="flat" cmpd="sng" algn="ctr">
            <a:solidFill>
              <a:srgbClr val="000000"/>
            </a:solidFill>
            <a:prstDash val="solid"/>
          </a:ln>
          <a:effectLst/>
        </p:spPr>
      </p:cxnSp>
      <p:cxnSp>
        <p:nvCxnSpPr>
          <p:cNvPr id="244" name="Straight Connector 243">
            <a:extLst>
              <a:ext uri="{FF2B5EF4-FFF2-40B4-BE49-F238E27FC236}">
                <a16:creationId xmlns:a16="http://schemas.microsoft.com/office/drawing/2014/main" id="{DE601DF1-8D2D-2A46-BC8F-F868A11F76CA}"/>
              </a:ext>
            </a:extLst>
          </p:cNvPr>
          <p:cNvCxnSpPr/>
          <p:nvPr/>
        </p:nvCxnSpPr>
        <p:spPr>
          <a:xfrm flipV="1">
            <a:off x="5676485" y="5815082"/>
            <a:ext cx="1790700" cy="300038"/>
          </a:xfrm>
          <a:prstGeom prst="line">
            <a:avLst/>
          </a:prstGeom>
          <a:noFill/>
          <a:ln w="12700" cap="flat" cmpd="sng" algn="ctr">
            <a:solidFill>
              <a:srgbClr val="000000"/>
            </a:solidFill>
            <a:prstDash val="solid"/>
          </a:ln>
          <a:effectLst/>
        </p:spPr>
      </p:cxnSp>
      <p:cxnSp>
        <p:nvCxnSpPr>
          <p:cNvPr id="245" name="Straight Connector 244">
            <a:extLst>
              <a:ext uri="{FF2B5EF4-FFF2-40B4-BE49-F238E27FC236}">
                <a16:creationId xmlns:a16="http://schemas.microsoft.com/office/drawing/2014/main" id="{A11DDE0B-F575-FA48-8F6B-03D4A7733DCF}"/>
              </a:ext>
            </a:extLst>
          </p:cNvPr>
          <p:cNvCxnSpPr/>
          <p:nvPr/>
        </p:nvCxnSpPr>
        <p:spPr>
          <a:xfrm flipV="1">
            <a:off x="7003635" y="5843657"/>
            <a:ext cx="588963" cy="271463"/>
          </a:xfrm>
          <a:prstGeom prst="line">
            <a:avLst/>
          </a:prstGeom>
          <a:noFill/>
          <a:ln w="12700" cap="flat" cmpd="sng" algn="ctr">
            <a:solidFill>
              <a:srgbClr val="000000"/>
            </a:solidFill>
            <a:prstDash val="solid"/>
          </a:ln>
          <a:effectLst/>
        </p:spPr>
      </p:cxnSp>
      <p:cxnSp>
        <p:nvCxnSpPr>
          <p:cNvPr id="246" name="Straight Connector 245">
            <a:extLst>
              <a:ext uri="{FF2B5EF4-FFF2-40B4-BE49-F238E27FC236}">
                <a16:creationId xmlns:a16="http://schemas.microsoft.com/office/drawing/2014/main" id="{ADA6CD88-616E-B24E-8E41-831DCFC74F88}"/>
              </a:ext>
            </a:extLst>
          </p:cNvPr>
          <p:cNvCxnSpPr/>
          <p:nvPr/>
        </p:nvCxnSpPr>
        <p:spPr>
          <a:xfrm>
            <a:off x="6146385" y="5629345"/>
            <a:ext cx="814388" cy="400050"/>
          </a:xfrm>
          <a:prstGeom prst="line">
            <a:avLst/>
          </a:prstGeom>
          <a:noFill/>
          <a:ln w="12700" cap="flat" cmpd="sng" algn="ctr">
            <a:solidFill>
              <a:srgbClr val="000000"/>
            </a:solidFill>
            <a:prstDash val="solid"/>
          </a:ln>
          <a:effectLst/>
        </p:spPr>
      </p:cxnSp>
      <p:grpSp>
        <p:nvGrpSpPr>
          <p:cNvPr id="247" name="Group 7">
            <a:extLst>
              <a:ext uri="{FF2B5EF4-FFF2-40B4-BE49-F238E27FC236}">
                <a16:creationId xmlns:a16="http://schemas.microsoft.com/office/drawing/2014/main" id="{F23FF8D1-2C6B-9448-B97C-26AA0FF38328}"/>
              </a:ext>
            </a:extLst>
          </p:cNvPr>
          <p:cNvGrpSpPr>
            <a:grpSpLocks/>
          </p:cNvGrpSpPr>
          <p:nvPr/>
        </p:nvGrpSpPr>
        <p:grpSpPr bwMode="auto">
          <a:xfrm>
            <a:off x="5271673" y="6054795"/>
            <a:ext cx="563562" cy="293687"/>
            <a:chOff x="1871277" y="1576300"/>
            <a:chExt cx="1128371" cy="437861"/>
          </a:xfrm>
        </p:grpSpPr>
        <p:sp>
          <p:nvSpPr>
            <p:cNvPr id="248" name="Oval 247">
              <a:extLst>
                <a:ext uri="{FF2B5EF4-FFF2-40B4-BE49-F238E27FC236}">
                  <a16:creationId xmlns:a16="http://schemas.microsoft.com/office/drawing/2014/main" id="{F781E7E0-A5A4-AD4A-A844-E9A7BB7A7970}"/>
                </a:ext>
              </a:extLst>
            </p:cNvPr>
            <p:cNvSpPr>
              <a:spLocks noChangeArrowheads="1"/>
            </p:cNvSpPr>
            <p:nvPr/>
          </p:nvSpPr>
          <p:spPr bwMode="auto">
            <a:xfrm flipV="1">
              <a:off x="1874455" y="1694641"/>
              <a:ext cx="1125193"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49" name="Rectangle 248">
              <a:extLst>
                <a:ext uri="{FF2B5EF4-FFF2-40B4-BE49-F238E27FC236}">
                  <a16:creationId xmlns:a16="http://schemas.microsoft.com/office/drawing/2014/main" id="{3D5BD08E-FA2E-E04F-A545-2E0866784F93}"/>
                </a:ext>
              </a:extLst>
            </p:cNvPr>
            <p:cNvSpPr/>
            <p:nvPr/>
          </p:nvSpPr>
          <p:spPr bwMode="auto">
            <a:xfrm>
              <a:off x="1871277" y="1739610"/>
              <a:ext cx="1128371" cy="11597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50" name="Oval 249">
              <a:extLst>
                <a:ext uri="{FF2B5EF4-FFF2-40B4-BE49-F238E27FC236}">
                  <a16:creationId xmlns:a16="http://schemas.microsoft.com/office/drawing/2014/main" id="{01E234FF-7C0E-FD47-9DA3-FA9619013171}"/>
                </a:ext>
              </a:extLst>
            </p:cNvPr>
            <p:cNvSpPr>
              <a:spLocks noChangeArrowheads="1"/>
            </p:cNvSpPr>
            <p:nvPr/>
          </p:nvSpPr>
          <p:spPr bwMode="auto">
            <a:xfrm flipV="1">
              <a:off x="1871277" y="1576300"/>
              <a:ext cx="1125193"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51" name="Freeform 250">
              <a:extLst>
                <a:ext uri="{FF2B5EF4-FFF2-40B4-BE49-F238E27FC236}">
                  <a16:creationId xmlns:a16="http://schemas.microsoft.com/office/drawing/2014/main" id="{563210E5-D710-8E45-8417-02EB79B5C81A}"/>
                </a:ext>
              </a:extLst>
            </p:cNvPr>
            <p:cNvSpPr/>
            <p:nvPr/>
          </p:nvSpPr>
          <p:spPr bwMode="auto">
            <a:xfrm>
              <a:off x="2160521" y="1673339"/>
              <a:ext cx="546704"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52" name="Freeform 251">
              <a:extLst>
                <a:ext uri="{FF2B5EF4-FFF2-40B4-BE49-F238E27FC236}">
                  <a16:creationId xmlns:a16="http://schemas.microsoft.com/office/drawing/2014/main" id="{430FD04E-46A2-3749-B589-BEE902C8D592}"/>
                </a:ext>
              </a:extLst>
            </p:cNvPr>
            <p:cNvSpPr>
              <a:spLocks/>
            </p:cNvSpPr>
            <p:nvPr/>
          </p:nvSpPr>
          <p:spPr bwMode="auto">
            <a:xfrm>
              <a:off x="2103307" y="1633104"/>
              <a:ext cx="661131" cy="111240"/>
            </a:xfrm>
            <a:custGeom>
              <a:avLst/>
              <a:gdLst>
                <a:gd name="T0" fmla="*/ 0 w 3723451"/>
                <a:gd name="T1" fmla="*/ 27215 h 932950"/>
                <a:gd name="T2" fmla="*/ 116331 w 3723451"/>
                <a:gd name="T3" fmla="*/ 321 h 932950"/>
                <a:gd name="T4" fmla="*/ 329509 w 3723451"/>
                <a:gd name="T5" fmla="*/ 62069 h 932950"/>
                <a:gd name="T6" fmla="*/ 532884 w 3723451"/>
                <a:gd name="T7" fmla="*/ 0 h 932950"/>
                <a:gd name="T8" fmla="*/ 661131 w 3723451"/>
                <a:gd name="T9" fmla="*/ 24699 h 932950"/>
                <a:gd name="T10" fmla="*/ 565716 w 3723451"/>
                <a:gd name="T11" fmla="*/ 55071 h 932950"/>
                <a:gd name="T12" fmla="*/ 534996 w 3723451"/>
                <a:gd name="T13" fmla="*/ 46883 h 932950"/>
                <a:gd name="T14" fmla="*/ 333255 w 3723451"/>
                <a:gd name="T15" fmla="*/ 111240 h 932950"/>
                <a:gd name="T16" fmla="*/ 126353 w 3723451"/>
                <a:gd name="T17" fmla="*/ 49250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3" name="Freeform 252">
              <a:extLst>
                <a:ext uri="{FF2B5EF4-FFF2-40B4-BE49-F238E27FC236}">
                  <a16:creationId xmlns:a16="http://schemas.microsoft.com/office/drawing/2014/main" id="{BDBA4CA4-485A-D94A-B148-5C44318A1988}"/>
                </a:ext>
              </a:extLst>
            </p:cNvPr>
            <p:cNvSpPr>
              <a:spLocks/>
            </p:cNvSpPr>
            <p:nvPr/>
          </p:nvSpPr>
          <p:spPr bwMode="auto">
            <a:xfrm>
              <a:off x="2538765" y="1727776"/>
              <a:ext cx="241567" cy="97039"/>
            </a:xfrm>
            <a:custGeom>
              <a:avLst/>
              <a:gdLst>
                <a:gd name="T0" fmla="*/ 0 w 1366596"/>
                <a:gd name="T1" fmla="*/ 0 h 809868"/>
                <a:gd name="T2" fmla="*/ 241567 w 1366596"/>
                <a:gd name="T3" fmla="*/ 74985 h 809868"/>
                <a:gd name="T4" fmla="*/ 152911 w 1366596"/>
                <a:gd name="T5" fmla="*/ 97039 h 809868"/>
                <a:gd name="T6" fmla="*/ 813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4" name="Freeform 253">
              <a:extLst>
                <a:ext uri="{FF2B5EF4-FFF2-40B4-BE49-F238E27FC236}">
                  <a16:creationId xmlns:a16="http://schemas.microsoft.com/office/drawing/2014/main" id="{4F7BCFB0-4862-0040-98EF-79148CCE20CE}"/>
                </a:ext>
              </a:extLst>
            </p:cNvPr>
            <p:cNvSpPr>
              <a:spLocks/>
            </p:cNvSpPr>
            <p:nvPr/>
          </p:nvSpPr>
          <p:spPr bwMode="auto">
            <a:xfrm>
              <a:off x="2090593" y="1730143"/>
              <a:ext cx="238389" cy="97040"/>
            </a:xfrm>
            <a:custGeom>
              <a:avLst/>
              <a:gdLst>
                <a:gd name="T0" fmla="*/ 235135 w 1348191"/>
                <a:gd name="T1" fmla="*/ 0 h 791462"/>
                <a:gd name="T2" fmla="*/ 238389 w 1348191"/>
                <a:gd name="T3" fmla="*/ 46827 h 791462"/>
                <a:gd name="T4" fmla="*/ 86243 w 1348191"/>
                <a:gd name="T5" fmla="*/ 97040 h 791462"/>
                <a:gd name="T6" fmla="*/ 0 w 1348191"/>
                <a:gd name="T7" fmla="*/ 75037 h 791462"/>
                <a:gd name="T8" fmla="*/ 23513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55" name="Straight Connector 254">
              <a:extLst>
                <a:ext uri="{FF2B5EF4-FFF2-40B4-BE49-F238E27FC236}">
                  <a16:creationId xmlns:a16="http://schemas.microsoft.com/office/drawing/2014/main" id="{FA80ECE7-29EF-E045-8DE9-443E8B56CBA4}"/>
                </a:ext>
              </a:extLst>
            </p:cNvPr>
            <p:cNvCxnSpPr>
              <a:cxnSpLocks noChangeShapeType="1"/>
              <a:endCxn id="250" idx="2"/>
            </p:cNvCxnSpPr>
            <p:nvPr/>
          </p:nvCxnSpPr>
          <p:spPr bwMode="auto">
            <a:xfrm flipH="1" flipV="1">
              <a:off x="1871277" y="1737244"/>
              <a:ext cx="3178"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56" name="Straight Connector 255">
              <a:extLst>
                <a:ext uri="{FF2B5EF4-FFF2-40B4-BE49-F238E27FC236}">
                  <a16:creationId xmlns:a16="http://schemas.microsoft.com/office/drawing/2014/main" id="{886C4C8B-81F8-494E-B3C9-F2C152BA755D}"/>
                </a:ext>
              </a:extLst>
            </p:cNvPr>
            <p:cNvCxnSpPr>
              <a:cxnSpLocks noChangeShapeType="1"/>
            </p:cNvCxnSpPr>
            <p:nvPr/>
          </p:nvCxnSpPr>
          <p:spPr bwMode="auto">
            <a:xfrm flipH="1" flipV="1">
              <a:off x="2996470" y="1734876"/>
              <a:ext cx="3178"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57" name="Group 327">
            <a:extLst>
              <a:ext uri="{FF2B5EF4-FFF2-40B4-BE49-F238E27FC236}">
                <a16:creationId xmlns:a16="http://schemas.microsoft.com/office/drawing/2014/main" id="{C6D6E434-396F-824D-B42D-39B257E17412}"/>
              </a:ext>
            </a:extLst>
          </p:cNvPr>
          <p:cNvGrpSpPr>
            <a:grpSpLocks/>
          </p:cNvGrpSpPr>
          <p:nvPr/>
        </p:nvGrpSpPr>
        <p:grpSpPr bwMode="auto">
          <a:xfrm>
            <a:off x="5966998" y="5513457"/>
            <a:ext cx="565150" cy="292100"/>
            <a:chOff x="1871277" y="1576300"/>
            <a:chExt cx="1128371" cy="437861"/>
          </a:xfrm>
        </p:grpSpPr>
        <p:sp>
          <p:nvSpPr>
            <p:cNvPr id="258" name="Oval 257">
              <a:extLst>
                <a:ext uri="{FF2B5EF4-FFF2-40B4-BE49-F238E27FC236}">
                  <a16:creationId xmlns:a16="http://schemas.microsoft.com/office/drawing/2014/main" id="{BD523501-0761-ED43-9FA5-AEA15E2D1C9C}"/>
                </a:ext>
              </a:extLst>
            </p:cNvPr>
            <p:cNvSpPr>
              <a:spLocks noChangeArrowheads="1"/>
            </p:cNvSpPr>
            <p:nvPr/>
          </p:nvSpPr>
          <p:spPr bwMode="auto">
            <a:xfrm flipV="1">
              <a:off x="1874446" y="1692905"/>
              <a:ext cx="1125202" cy="32125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59" name="Rectangle 258">
              <a:extLst>
                <a:ext uri="{FF2B5EF4-FFF2-40B4-BE49-F238E27FC236}">
                  <a16:creationId xmlns:a16="http://schemas.microsoft.com/office/drawing/2014/main" id="{1B2C53EE-99C4-9041-B078-E1DEA73E56F8}"/>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60" name="Oval 259">
              <a:extLst>
                <a:ext uri="{FF2B5EF4-FFF2-40B4-BE49-F238E27FC236}">
                  <a16:creationId xmlns:a16="http://schemas.microsoft.com/office/drawing/2014/main" id="{27361595-2FF4-1B46-839D-326969B484FA}"/>
                </a:ext>
              </a:extLst>
            </p:cNvPr>
            <p:cNvSpPr>
              <a:spLocks noChangeArrowheads="1"/>
            </p:cNvSpPr>
            <p:nvPr/>
          </p:nvSpPr>
          <p:spPr bwMode="auto">
            <a:xfrm flipV="1">
              <a:off x="1871277" y="1576300"/>
              <a:ext cx="1125200" cy="32125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61" name="Freeform 260">
              <a:extLst>
                <a:ext uri="{FF2B5EF4-FFF2-40B4-BE49-F238E27FC236}">
                  <a16:creationId xmlns:a16="http://schemas.microsoft.com/office/drawing/2014/main" id="{89642470-FD74-1047-9747-D0EB2363B800}"/>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62" name="Freeform 261">
              <a:extLst>
                <a:ext uri="{FF2B5EF4-FFF2-40B4-BE49-F238E27FC236}">
                  <a16:creationId xmlns:a16="http://schemas.microsoft.com/office/drawing/2014/main" id="{12E17BAF-3675-9946-91CF-C0BD05A47A02}"/>
                </a:ext>
              </a:extLst>
            </p:cNvPr>
            <p:cNvSpPr>
              <a:spLocks/>
            </p:cNvSpPr>
            <p:nvPr/>
          </p:nvSpPr>
          <p:spPr bwMode="auto">
            <a:xfrm>
              <a:off x="2102655" y="1633412"/>
              <a:ext cx="662444" cy="111846"/>
            </a:xfrm>
            <a:custGeom>
              <a:avLst/>
              <a:gdLst>
                <a:gd name="T0" fmla="*/ 0 w 3723451"/>
                <a:gd name="T1" fmla="*/ 27363 h 932950"/>
                <a:gd name="T2" fmla="*/ 116562 w 3723451"/>
                <a:gd name="T3" fmla="*/ 322 h 932950"/>
                <a:gd name="T4" fmla="*/ 330164 w 3723451"/>
                <a:gd name="T5" fmla="*/ 62407 h 932950"/>
                <a:gd name="T6" fmla="*/ 533943 w 3723451"/>
                <a:gd name="T7" fmla="*/ 0 h 932950"/>
                <a:gd name="T8" fmla="*/ 662444 w 3723451"/>
                <a:gd name="T9" fmla="*/ 24834 h 932950"/>
                <a:gd name="T10" fmla="*/ 566839 w 3723451"/>
                <a:gd name="T11" fmla="*/ 55371 h 932950"/>
                <a:gd name="T12" fmla="*/ 536059 w 3723451"/>
                <a:gd name="T13" fmla="*/ 47138 h 932950"/>
                <a:gd name="T14" fmla="*/ 333917 w 3723451"/>
                <a:gd name="T15" fmla="*/ 111846 h 932950"/>
                <a:gd name="T16" fmla="*/ 126604 w 3723451"/>
                <a:gd name="T17" fmla="*/ 49519 h 932950"/>
                <a:gd name="T18" fmla="*/ 93086 w 3723451"/>
                <a:gd name="T19" fmla="*/ 56246 h 932950"/>
                <a:gd name="T20" fmla="*/ 0 w 3723451"/>
                <a:gd name="T21" fmla="*/ 2736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3" name="Freeform 262">
              <a:extLst>
                <a:ext uri="{FF2B5EF4-FFF2-40B4-BE49-F238E27FC236}">
                  <a16:creationId xmlns:a16="http://schemas.microsoft.com/office/drawing/2014/main" id="{FB02D5C9-E16C-D545-9658-9B08CD700FC7}"/>
                </a:ext>
              </a:extLst>
            </p:cNvPr>
            <p:cNvSpPr>
              <a:spLocks/>
            </p:cNvSpPr>
            <p:nvPr/>
          </p:nvSpPr>
          <p:spPr bwMode="auto">
            <a:xfrm>
              <a:off x="2536889" y="1728599"/>
              <a:ext cx="244057" cy="97568"/>
            </a:xfrm>
            <a:custGeom>
              <a:avLst/>
              <a:gdLst>
                <a:gd name="T0" fmla="*/ 0 w 1366596"/>
                <a:gd name="T1" fmla="*/ 0 h 809868"/>
                <a:gd name="T2" fmla="*/ 244057 w 1366596"/>
                <a:gd name="T3" fmla="*/ 75393 h 809868"/>
                <a:gd name="T4" fmla="*/ 154487 w 1366596"/>
                <a:gd name="T5" fmla="*/ 97568 h 809868"/>
                <a:gd name="T6" fmla="*/ 822 w 1366596"/>
                <a:gd name="T7" fmla="*/ 5155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4" name="Freeform 263">
              <a:extLst>
                <a:ext uri="{FF2B5EF4-FFF2-40B4-BE49-F238E27FC236}">
                  <a16:creationId xmlns:a16="http://schemas.microsoft.com/office/drawing/2014/main" id="{43C530C6-57F7-D943-BF8C-3B8BE501FC32}"/>
                </a:ext>
              </a:extLst>
            </p:cNvPr>
            <p:cNvSpPr>
              <a:spLocks/>
            </p:cNvSpPr>
            <p:nvPr/>
          </p:nvSpPr>
          <p:spPr bwMode="auto">
            <a:xfrm>
              <a:off x="2089977" y="1730980"/>
              <a:ext cx="240888" cy="95187"/>
            </a:xfrm>
            <a:custGeom>
              <a:avLst/>
              <a:gdLst>
                <a:gd name="T0" fmla="*/ 237599 w 1348191"/>
                <a:gd name="T1" fmla="*/ 0 h 791462"/>
                <a:gd name="T2" fmla="*/ 240888 w 1348191"/>
                <a:gd name="T3" fmla="*/ 45933 h 791462"/>
                <a:gd name="T4" fmla="*/ 87147 w 1348191"/>
                <a:gd name="T5" fmla="*/ 95187 h 791462"/>
                <a:gd name="T6" fmla="*/ 0 w 1348191"/>
                <a:gd name="T7" fmla="*/ 73604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65" name="Straight Connector 264">
              <a:extLst>
                <a:ext uri="{FF2B5EF4-FFF2-40B4-BE49-F238E27FC236}">
                  <a16:creationId xmlns:a16="http://schemas.microsoft.com/office/drawing/2014/main" id="{04998C4B-6CC3-804D-8149-EB9753D18CA7}"/>
                </a:ext>
              </a:extLst>
            </p:cNvPr>
            <p:cNvCxnSpPr>
              <a:cxnSpLocks noChangeShapeType="1"/>
              <a:endCxn id="260" idx="2"/>
            </p:cNvCxnSpPr>
            <p:nvPr/>
          </p:nvCxnSpPr>
          <p:spPr bwMode="auto">
            <a:xfrm flipH="1" flipV="1">
              <a:off x="1871277" y="1735739"/>
              <a:ext cx="3169" cy="12374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66" name="Straight Connector 265">
              <a:extLst>
                <a:ext uri="{FF2B5EF4-FFF2-40B4-BE49-F238E27FC236}">
                  <a16:creationId xmlns:a16="http://schemas.microsoft.com/office/drawing/2014/main" id="{565D2A47-CC6C-8440-A5DF-83E670BCAF12}"/>
                </a:ext>
              </a:extLst>
            </p:cNvPr>
            <p:cNvCxnSpPr>
              <a:cxnSpLocks noChangeShapeType="1"/>
            </p:cNvCxnSpPr>
            <p:nvPr/>
          </p:nvCxnSpPr>
          <p:spPr bwMode="auto">
            <a:xfrm flipH="1" flipV="1">
              <a:off x="2996477" y="1733359"/>
              <a:ext cx="3171" cy="12374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67" name="Group 337">
            <a:extLst>
              <a:ext uri="{FF2B5EF4-FFF2-40B4-BE49-F238E27FC236}">
                <a16:creationId xmlns:a16="http://schemas.microsoft.com/office/drawing/2014/main" id="{82B40A4C-BCB9-0F49-86D8-65358510B247}"/>
              </a:ext>
            </a:extLst>
          </p:cNvPr>
          <p:cNvGrpSpPr>
            <a:grpSpLocks/>
          </p:cNvGrpSpPr>
          <p:nvPr/>
        </p:nvGrpSpPr>
        <p:grpSpPr bwMode="auto">
          <a:xfrm>
            <a:off x="6609935" y="5967482"/>
            <a:ext cx="563563" cy="293688"/>
            <a:chOff x="1871277" y="1576300"/>
            <a:chExt cx="1128371" cy="437861"/>
          </a:xfrm>
        </p:grpSpPr>
        <p:sp>
          <p:nvSpPr>
            <p:cNvPr id="268" name="Oval 267">
              <a:extLst>
                <a:ext uri="{FF2B5EF4-FFF2-40B4-BE49-F238E27FC236}">
                  <a16:creationId xmlns:a16="http://schemas.microsoft.com/office/drawing/2014/main" id="{683F4F4C-42FD-9846-A017-5B90A1CDF30A}"/>
                </a:ext>
              </a:extLst>
            </p:cNvPr>
            <p:cNvSpPr>
              <a:spLocks noChangeArrowheads="1"/>
            </p:cNvSpPr>
            <p:nvPr/>
          </p:nvSpPr>
          <p:spPr bwMode="auto">
            <a:xfrm flipV="1">
              <a:off x="1874457" y="1694641"/>
              <a:ext cx="1125191"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69" name="Rectangle 268">
              <a:extLst>
                <a:ext uri="{FF2B5EF4-FFF2-40B4-BE49-F238E27FC236}">
                  <a16:creationId xmlns:a16="http://schemas.microsoft.com/office/drawing/2014/main" id="{3F600344-6D5A-5149-9480-8AD325F910A2}"/>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70" name="Oval 269">
              <a:extLst>
                <a:ext uri="{FF2B5EF4-FFF2-40B4-BE49-F238E27FC236}">
                  <a16:creationId xmlns:a16="http://schemas.microsoft.com/office/drawing/2014/main" id="{358912A5-2365-7548-98D1-05C254AB8C93}"/>
                </a:ext>
              </a:extLst>
            </p:cNvPr>
            <p:cNvSpPr>
              <a:spLocks noChangeArrowheads="1"/>
            </p:cNvSpPr>
            <p:nvPr/>
          </p:nvSpPr>
          <p:spPr bwMode="auto">
            <a:xfrm flipV="1">
              <a:off x="1871277" y="1576300"/>
              <a:ext cx="1125191"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71" name="Freeform 270">
              <a:extLst>
                <a:ext uri="{FF2B5EF4-FFF2-40B4-BE49-F238E27FC236}">
                  <a16:creationId xmlns:a16="http://schemas.microsoft.com/office/drawing/2014/main" id="{856A4118-FA0A-BF49-876A-9D235E6C6E2E}"/>
                </a:ext>
              </a:extLst>
            </p:cNvPr>
            <p:cNvSpPr/>
            <p:nvPr/>
          </p:nvSpPr>
          <p:spPr bwMode="auto">
            <a:xfrm>
              <a:off x="2160522" y="1673340"/>
              <a:ext cx="546703"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72" name="Freeform 271">
              <a:extLst>
                <a:ext uri="{FF2B5EF4-FFF2-40B4-BE49-F238E27FC236}">
                  <a16:creationId xmlns:a16="http://schemas.microsoft.com/office/drawing/2014/main" id="{73066D64-2E3F-F24D-B741-44F8F9E6C32A}"/>
                </a:ext>
              </a:extLst>
            </p:cNvPr>
            <p:cNvSpPr>
              <a:spLocks/>
            </p:cNvSpPr>
            <p:nvPr/>
          </p:nvSpPr>
          <p:spPr bwMode="auto">
            <a:xfrm>
              <a:off x="2103309" y="1633103"/>
              <a:ext cx="661129" cy="111241"/>
            </a:xfrm>
            <a:custGeom>
              <a:avLst/>
              <a:gdLst>
                <a:gd name="T0" fmla="*/ 0 w 3723451"/>
                <a:gd name="T1" fmla="*/ 27215 h 932950"/>
                <a:gd name="T2" fmla="*/ 116330 w 3723451"/>
                <a:gd name="T3" fmla="*/ 321 h 932950"/>
                <a:gd name="T4" fmla="*/ 329508 w 3723451"/>
                <a:gd name="T5" fmla="*/ 62070 h 932950"/>
                <a:gd name="T6" fmla="*/ 532883 w 3723451"/>
                <a:gd name="T7" fmla="*/ 0 h 932950"/>
                <a:gd name="T8" fmla="*/ 661129 w 3723451"/>
                <a:gd name="T9" fmla="*/ 24700 h 932950"/>
                <a:gd name="T10" fmla="*/ 565714 w 3723451"/>
                <a:gd name="T11" fmla="*/ 55072 h 932950"/>
                <a:gd name="T12" fmla="*/ 534995 w 3723451"/>
                <a:gd name="T13" fmla="*/ 46883 h 932950"/>
                <a:gd name="T14" fmla="*/ 333254 w 3723451"/>
                <a:gd name="T15" fmla="*/ 111241 h 932950"/>
                <a:gd name="T16" fmla="*/ 126353 w 3723451"/>
                <a:gd name="T17" fmla="*/ 49251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3" name="Freeform 272">
              <a:extLst>
                <a:ext uri="{FF2B5EF4-FFF2-40B4-BE49-F238E27FC236}">
                  <a16:creationId xmlns:a16="http://schemas.microsoft.com/office/drawing/2014/main" id="{63C7C818-A6BA-5B46-8663-C7EB1B1CEB1A}"/>
                </a:ext>
              </a:extLst>
            </p:cNvPr>
            <p:cNvSpPr>
              <a:spLocks/>
            </p:cNvSpPr>
            <p:nvPr/>
          </p:nvSpPr>
          <p:spPr bwMode="auto">
            <a:xfrm>
              <a:off x="2538763" y="1727776"/>
              <a:ext cx="241567" cy="97040"/>
            </a:xfrm>
            <a:custGeom>
              <a:avLst/>
              <a:gdLst>
                <a:gd name="T0" fmla="*/ 0 w 1366596"/>
                <a:gd name="T1" fmla="*/ 0 h 809868"/>
                <a:gd name="T2" fmla="*/ 241567 w 1366596"/>
                <a:gd name="T3" fmla="*/ 74985 h 809868"/>
                <a:gd name="T4" fmla="*/ 152911 w 1366596"/>
                <a:gd name="T5" fmla="*/ 97040 h 809868"/>
                <a:gd name="T6" fmla="*/ 813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4" name="Freeform 273">
              <a:extLst>
                <a:ext uri="{FF2B5EF4-FFF2-40B4-BE49-F238E27FC236}">
                  <a16:creationId xmlns:a16="http://schemas.microsoft.com/office/drawing/2014/main" id="{958FEB88-75FB-2D44-9A10-0367FDB3A463}"/>
                </a:ext>
              </a:extLst>
            </p:cNvPr>
            <p:cNvSpPr>
              <a:spLocks/>
            </p:cNvSpPr>
            <p:nvPr/>
          </p:nvSpPr>
          <p:spPr bwMode="auto">
            <a:xfrm>
              <a:off x="2090595" y="1730144"/>
              <a:ext cx="238387" cy="97039"/>
            </a:xfrm>
            <a:custGeom>
              <a:avLst/>
              <a:gdLst>
                <a:gd name="T0" fmla="*/ 235133 w 1348191"/>
                <a:gd name="T1" fmla="*/ 0 h 791462"/>
                <a:gd name="T2" fmla="*/ 238387 w 1348191"/>
                <a:gd name="T3" fmla="*/ 46827 h 791462"/>
                <a:gd name="T4" fmla="*/ 86242 w 1348191"/>
                <a:gd name="T5" fmla="*/ 97039 h 791462"/>
                <a:gd name="T6" fmla="*/ 0 w 1348191"/>
                <a:gd name="T7" fmla="*/ 75036 h 791462"/>
                <a:gd name="T8" fmla="*/ 23513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75" name="Straight Connector 274">
              <a:extLst>
                <a:ext uri="{FF2B5EF4-FFF2-40B4-BE49-F238E27FC236}">
                  <a16:creationId xmlns:a16="http://schemas.microsoft.com/office/drawing/2014/main" id="{E5F8810D-58B9-1B41-9069-743A57CBD942}"/>
                </a:ext>
              </a:extLst>
            </p:cNvPr>
            <p:cNvCxnSpPr>
              <a:cxnSpLocks noChangeShapeType="1"/>
              <a:endCxn id="270" idx="2"/>
            </p:cNvCxnSpPr>
            <p:nvPr/>
          </p:nvCxnSpPr>
          <p:spPr bwMode="auto">
            <a:xfrm flipH="1" flipV="1">
              <a:off x="1871277" y="1737243"/>
              <a:ext cx="3180"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76" name="Straight Connector 275">
              <a:extLst>
                <a:ext uri="{FF2B5EF4-FFF2-40B4-BE49-F238E27FC236}">
                  <a16:creationId xmlns:a16="http://schemas.microsoft.com/office/drawing/2014/main" id="{B7248C01-1BC9-084D-9C19-4C517E66801B}"/>
                </a:ext>
              </a:extLst>
            </p:cNvPr>
            <p:cNvCxnSpPr>
              <a:cxnSpLocks noChangeShapeType="1"/>
            </p:cNvCxnSpPr>
            <p:nvPr/>
          </p:nvCxnSpPr>
          <p:spPr bwMode="auto">
            <a:xfrm flipH="1" flipV="1">
              <a:off x="2996468" y="1734877"/>
              <a:ext cx="3180"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77" name="Group 347">
            <a:extLst>
              <a:ext uri="{FF2B5EF4-FFF2-40B4-BE49-F238E27FC236}">
                <a16:creationId xmlns:a16="http://schemas.microsoft.com/office/drawing/2014/main" id="{EA66C38A-2A9F-054D-B190-0607C48440C0}"/>
              </a:ext>
            </a:extLst>
          </p:cNvPr>
          <p:cNvGrpSpPr>
            <a:grpSpLocks/>
          </p:cNvGrpSpPr>
          <p:nvPr/>
        </p:nvGrpSpPr>
        <p:grpSpPr bwMode="auto">
          <a:xfrm>
            <a:off x="7332248" y="5653157"/>
            <a:ext cx="565150" cy="293688"/>
            <a:chOff x="1871277" y="1576300"/>
            <a:chExt cx="1128371" cy="437861"/>
          </a:xfrm>
        </p:grpSpPr>
        <p:sp>
          <p:nvSpPr>
            <p:cNvPr id="278" name="Oval 277">
              <a:extLst>
                <a:ext uri="{FF2B5EF4-FFF2-40B4-BE49-F238E27FC236}">
                  <a16:creationId xmlns:a16="http://schemas.microsoft.com/office/drawing/2014/main" id="{578C6C8A-3C2C-CA47-A52F-E5336E397A8C}"/>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79" name="Rectangle 278">
              <a:extLst>
                <a:ext uri="{FF2B5EF4-FFF2-40B4-BE49-F238E27FC236}">
                  <a16:creationId xmlns:a16="http://schemas.microsoft.com/office/drawing/2014/main" id="{40527894-E8D6-8847-A758-9F4A98B89D5B}"/>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80" name="Oval 279">
              <a:extLst>
                <a:ext uri="{FF2B5EF4-FFF2-40B4-BE49-F238E27FC236}">
                  <a16:creationId xmlns:a16="http://schemas.microsoft.com/office/drawing/2014/main" id="{50FCBF9F-6CE0-7B47-94FC-CD5787B788A2}"/>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81" name="Freeform 280">
              <a:extLst>
                <a:ext uri="{FF2B5EF4-FFF2-40B4-BE49-F238E27FC236}">
                  <a16:creationId xmlns:a16="http://schemas.microsoft.com/office/drawing/2014/main" id="{5D5ADD21-3F21-8E47-B87D-2BDC146712B9}"/>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82" name="Freeform 281">
              <a:extLst>
                <a:ext uri="{FF2B5EF4-FFF2-40B4-BE49-F238E27FC236}">
                  <a16:creationId xmlns:a16="http://schemas.microsoft.com/office/drawing/2014/main" id="{0FF22D66-78A9-2245-ACA6-A35063B9545F}"/>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3" name="Freeform 282">
              <a:extLst>
                <a:ext uri="{FF2B5EF4-FFF2-40B4-BE49-F238E27FC236}">
                  <a16:creationId xmlns:a16="http://schemas.microsoft.com/office/drawing/2014/main" id="{A86BA2E2-E459-454D-98E3-2CB0E41E1ED3}"/>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4" name="Freeform 283">
              <a:extLst>
                <a:ext uri="{FF2B5EF4-FFF2-40B4-BE49-F238E27FC236}">
                  <a16:creationId xmlns:a16="http://schemas.microsoft.com/office/drawing/2014/main" id="{32EB212F-0575-FD42-B1AF-F3AAD1FDE604}"/>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85" name="Straight Connector 284">
              <a:extLst>
                <a:ext uri="{FF2B5EF4-FFF2-40B4-BE49-F238E27FC236}">
                  <a16:creationId xmlns:a16="http://schemas.microsoft.com/office/drawing/2014/main" id="{913FC001-18AF-3A49-BFB4-0B914F19FFD8}"/>
                </a:ext>
              </a:extLst>
            </p:cNvPr>
            <p:cNvCxnSpPr>
              <a:cxnSpLocks noChangeShapeType="1"/>
              <a:endCxn id="280"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86" name="Straight Connector 285">
              <a:extLst>
                <a:ext uri="{FF2B5EF4-FFF2-40B4-BE49-F238E27FC236}">
                  <a16:creationId xmlns:a16="http://schemas.microsoft.com/office/drawing/2014/main" id="{7194EB53-3E3D-024D-B0D2-5596DAD2A331}"/>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87" name="Group 286">
            <a:extLst>
              <a:ext uri="{FF2B5EF4-FFF2-40B4-BE49-F238E27FC236}">
                <a16:creationId xmlns:a16="http://schemas.microsoft.com/office/drawing/2014/main" id="{7169FC3C-178E-6048-AB6C-8493893B17E5}"/>
              </a:ext>
            </a:extLst>
          </p:cNvPr>
          <p:cNvGrpSpPr>
            <a:grpSpLocks/>
          </p:cNvGrpSpPr>
          <p:nvPr/>
        </p:nvGrpSpPr>
        <p:grpSpPr bwMode="auto">
          <a:xfrm>
            <a:off x="3347623" y="2370207"/>
            <a:ext cx="5270500" cy="3805238"/>
            <a:chOff x="1757805" y="2331054"/>
            <a:chExt cx="5270058" cy="3804634"/>
          </a:xfrm>
        </p:grpSpPr>
        <p:sp>
          <p:nvSpPr>
            <p:cNvPr id="288" name="Freeform 287">
              <a:extLst>
                <a:ext uri="{FF2B5EF4-FFF2-40B4-BE49-F238E27FC236}">
                  <a16:creationId xmlns:a16="http://schemas.microsoft.com/office/drawing/2014/main" id="{440C625E-763F-DC45-B239-42BFE9E9081B}"/>
                </a:ext>
              </a:extLst>
            </p:cNvPr>
            <p:cNvSpPr/>
            <p:nvPr/>
          </p:nvSpPr>
          <p:spPr>
            <a:xfrm>
              <a:off x="1776853" y="4829382"/>
              <a:ext cx="1220685" cy="920604"/>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10" h="921649">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rotWithShape="1">
              <a:gsLst>
                <a:gs pos="0">
                  <a:srgbClr val="FFFFFF">
                    <a:lumMod val="9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89" name="Freeform 288">
              <a:extLst>
                <a:ext uri="{FF2B5EF4-FFF2-40B4-BE49-F238E27FC236}">
                  <a16:creationId xmlns:a16="http://schemas.microsoft.com/office/drawing/2014/main" id="{7B2A49C4-873B-2743-B356-AA474598AAC7}"/>
                </a:ext>
              </a:extLst>
            </p:cNvPr>
            <p:cNvSpPr/>
            <p:nvPr/>
          </p:nvSpPr>
          <p:spPr>
            <a:xfrm>
              <a:off x="6102428" y="4916682"/>
              <a:ext cx="925435" cy="75711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304" h="758185">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90" name="Freeform 289">
              <a:extLst>
                <a:ext uri="{FF2B5EF4-FFF2-40B4-BE49-F238E27FC236}">
                  <a16:creationId xmlns:a16="http://schemas.microsoft.com/office/drawing/2014/main" id="{0D9AB348-D7F2-A742-9B0C-84535C1F8A96}"/>
                </a:ext>
              </a:extLst>
            </p:cNvPr>
            <p:cNvSpPr/>
            <p:nvPr/>
          </p:nvSpPr>
          <p:spPr>
            <a:xfrm>
              <a:off x="5288109" y="4937315"/>
              <a:ext cx="725426" cy="109996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09" h="1101479">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91" name="Freeform 290">
              <a:extLst>
                <a:ext uri="{FF2B5EF4-FFF2-40B4-BE49-F238E27FC236}">
                  <a16:creationId xmlns:a16="http://schemas.microsoft.com/office/drawing/2014/main" id="{98F06BD2-BA43-1144-B69F-BF325541EB43}"/>
                </a:ext>
              </a:extLst>
            </p:cNvPr>
            <p:cNvSpPr/>
            <p:nvPr/>
          </p:nvSpPr>
          <p:spPr>
            <a:xfrm>
              <a:off x="4300767" y="4956362"/>
              <a:ext cx="514307" cy="57775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578353">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92" name="Freeform 291">
              <a:extLst>
                <a:ext uri="{FF2B5EF4-FFF2-40B4-BE49-F238E27FC236}">
                  <a16:creationId xmlns:a16="http://schemas.microsoft.com/office/drawing/2014/main" id="{57135A78-79C3-CB4B-8E8E-D9A274265F07}"/>
                </a:ext>
              </a:extLst>
            </p:cNvPr>
            <p:cNvSpPr/>
            <p:nvPr/>
          </p:nvSpPr>
          <p:spPr>
            <a:xfrm>
              <a:off x="3521369" y="4919856"/>
              <a:ext cx="593675" cy="121583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13" h="1215612">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grpSp>
          <p:nvGrpSpPr>
            <p:cNvPr id="293" name="Group 17">
              <a:extLst>
                <a:ext uri="{FF2B5EF4-FFF2-40B4-BE49-F238E27FC236}">
                  <a16:creationId xmlns:a16="http://schemas.microsoft.com/office/drawing/2014/main" id="{3DCFE7AC-3DDA-544E-9FBA-E2013CB1F765}"/>
                </a:ext>
              </a:extLst>
            </p:cNvPr>
            <p:cNvGrpSpPr>
              <a:grpSpLocks/>
            </p:cNvGrpSpPr>
            <p:nvPr/>
          </p:nvGrpSpPr>
          <p:grpSpPr bwMode="auto">
            <a:xfrm>
              <a:off x="1757805" y="2331054"/>
              <a:ext cx="1079500" cy="2674334"/>
              <a:chOff x="1757805" y="2331054"/>
              <a:chExt cx="1079500" cy="2674334"/>
            </a:xfrm>
          </p:grpSpPr>
          <p:sp>
            <p:nvSpPr>
              <p:cNvPr id="380" name="Rectangle 379">
                <a:extLst>
                  <a:ext uri="{FF2B5EF4-FFF2-40B4-BE49-F238E27FC236}">
                    <a16:creationId xmlns:a16="http://schemas.microsoft.com/office/drawing/2014/main" id="{4A6C83BC-7EC5-0F45-B8BB-C3B547B3E007}"/>
                  </a:ext>
                </a:extLst>
              </p:cNvPr>
              <p:cNvSpPr/>
              <p:nvPr/>
            </p:nvSpPr>
            <p:spPr bwMode="auto">
              <a:xfrm rot="10800000">
                <a:off x="1789552" y="2580252"/>
                <a:ext cx="1027025" cy="1084090"/>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grpSp>
            <p:nvGrpSpPr>
              <p:cNvPr id="381" name="Group 104">
                <a:extLst>
                  <a:ext uri="{FF2B5EF4-FFF2-40B4-BE49-F238E27FC236}">
                    <a16:creationId xmlns:a16="http://schemas.microsoft.com/office/drawing/2014/main" id="{C49CCBB3-581C-F744-9C12-88066A544A1A}"/>
                  </a:ext>
                </a:extLst>
              </p:cNvPr>
              <p:cNvGrpSpPr>
                <a:grpSpLocks/>
              </p:cNvGrpSpPr>
              <p:nvPr/>
            </p:nvGrpSpPr>
            <p:grpSpPr bwMode="auto">
              <a:xfrm>
                <a:off x="1782739" y="4616206"/>
                <a:ext cx="1034710" cy="389182"/>
                <a:chOff x="4128636" y="3606589"/>
                <a:chExt cx="568145" cy="338667"/>
              </a:xfrm>
            </p:grpSpPr>
            <p:sp>
              <p:nvSpPr>
                <p:cNvPr id="395" name="Oval 394">
                  <a:extLst>
                    <a:ext uri="{FF2B5EF4-FFF2-40B4-BE49-F238E27FC236}">
                      <a16:creationId xmlns:a16="http://schemas.microsoft.com/office/drawing/2014/main" id="{1360C793-55DD-E448-BB09-2AF9F40ABA16}"/>
                    </a:ext>
                  </a:extLst>
                </p:cNvPr>
                <p:cNvSpPr/>
                <p:nvPr/>
              </p:nvSpPr>
              <p:spPr>
                <a:xfrm>
                  <a:off x="4128891" y="3720271"/>
                  <a:ext cx="565669" cy="22514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96" name="Rectangle 395">
                  <a:extLst>
                    <a:ext uri="{FF2B5EF4-FFF2-40B4-BE49-F238E27FC236}">
                      <a16:creationId xmlns:a16="http://schemas.microsoft.com/office/drawing/2014/main" id="{B5E5E126-5712-074A-827E-49B7AB6291A3}"/>
                    </a:ext>
                  </a:extLst>
                </p:cNvPr>
                <p:cNvSpPr/>
                <p:nvPr/>
              </p:nvSpPr>
              <p:spPr>
                <a:xfrm>
                  <a:off x="4128891" y="3720271"/>
                  <a:ext cx="565669" cy="111880"/>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97" name="Oval 396">
                  <a:extLst>
                    <a:ext uri="{FF2B5EF4-FFF2-40B4-BE49-F238E27FC236}">
                      <a16:creationId xmlns:a16="http://schemas.microsoft.com/office/drawing/2014/main" id="{90782D44-406D-1A44-B8FA-7DABB141B919}"/>
                    </a:ext>
                  </a:extLst>
                </p:cNvPr>
                <p:cNvSpPr/>
                <p:nvPr/>
              </p:nvSpPr>
              <p:spPr>
                <a:xfrm>
                  <a:off x="4128891" y="3607011"/>
                  <a:ext cx="565669" cy="225140"/>
                </a:xfrm>
                <a:prstGeom prst="ellipse">
                  <a:avLst/>
                </a:prstGeom>
                <a:solidFill>
                  <a:srgbClr val="3333CC">
                    <a:lumMod val="60000"/>
                    <a:lumOff val="40000"/>
                    <a:alpha val="7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98" name="Straight Connector 397">
                  <a:extLst>
                    <a:ext uri="{FF2B5EF4-FFF2-40B4-BE49-F238E27FC236}">
                      <a16:creationId xmlns:a16="http://schemas.microsoft.com/office/drawing/2014/main" id="{91CE1BD1-E198-874C-A63D-F01D330549A7}"/>
                    </a:ext>
                  </a:extLst>
                </p:cNvPr>
                <p:cNvCxnSpPr/>
                <p:nvPr/>
              </p:nvCxnSpPr>
              <p:spPr>
                <a:xfrm>
                  <a:off x="4694560" y="3720271"/>
                  <a:ext cx="0" cy="111880"/>
                </a:xfrm>
                <a:prstGeom prst="line">
                  <a:avLst/>
                </a:prstGeom>
                <a:noFill/>
                <a:ln w="6350" cap="flat" cmpd="sng" algn="ctr">
                  <a:solidFill>
                    <a:srgbClr val="000000"/>
                  </a:solidFill>
                  <a:prstDash val="solid"/>
                </a:ln>
                <a:effectLst/>
              </p:spPr>
            </p:cxnSp>
            <p:cxnSp>
              <p:nvCxnSpPr>
                <p:cNvPr id="399" name="Straight Connector 398">
                  <a:extLst>
                    <a:ext uri="{FF2B5EF4-FFF2-40B4-BE49-F238E27FC236}">
                      <a16:creationId xmlns:a16="http://schemas.microsoft.com/office/drawing/2014/main" id="{5C32A76A-C218-CD4F-A5EA-5F04BEBB7C8B}"/>
                    </a:ext>
                  </a:extLst>
                </p:cNvPr>
                <p:cNvCxnSpPr/>
                <p:nvPr/>
              </p:nvCxnSpPr>
              <p:spPr>
                <a:xfrm>
                  <a:off x="4128891" y="3720271"/>
                  <a:ext cx="0" cy="111880"/>
                </a:xfrm>
                <a:prstGeom prst="line">
                  <a:avLst/>
                </a:prstGeom>
                <a:noFill/>
                <a:ln w="6350" cap="flat" cmpd="sng" algn="ctr">
                  <a:solidFill>
                    <a:srgbClr val="000000"/>
                  </a:solidFill>
                  <a:prstDash val="solid"/>
                </a:ln>
                <a:effectLst/>
              </p:spPr>
            </p:cxnSp>
          </p:grpSp>
          <p:sp>
            <p:nvSpPr>
              <p:cNvPr id="382" name="Rectangle 381">
                <a:extLst>
                  <a:ext uri="{FF2B5EF4-FFF2-40B4-BE49-F238E27FC236}">
                    <a16:creationId xmlns:a16="http://schemas.microsoft.com/office/drawing/2014/main" id="{9568C327-A8B8-714A-9EC6-981C762ACAD5}"/>
                  </a:ext>
                </a:extLst>
              </p:cNvPr>
              <p:cNvSpPr/>
              <p:nvPr/>
            </p:nvSpPr>
            <p:spPr bwMode="auto">
              <a:xfrm>
                <a:off x="1802251" y="3602440"/>
                <a:ext cx="1027025" cy="1163452"/>
              </a:xfrm>
              <a:prstGeom prst="rect">
                <a:avLst/>
              </a:prstGeom>
              <a:gradFill rotWithShape="1">
                <a:gsLst>
                  <a:gs pos="0">
                    <a:srgbClr val="3333CC">
                      <a:lumMod val="40000"/>
                      <a:lumOff val="6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83" name="Straight Connector 382">
                <a:extLst>
                  <a:ext uri="{FF2B5EF4-FFF2-40B4-BE49-F238E27FC236}">
                    <a16:creationId xmlns:a16="http://schemas.microsoft.com/office/drawing/2014/main" id="{CE43604B-D39F-7044-94F2-CD4AD82F1987}"/>
                  </a:ext>
                </a:extLst>
              </p:cNvPr>
              <p:cNvCxnSpPr/>
              <p:nvPr/>
            </p:nvCxnSpPr>
            <p:spPr bwMode="auto">
              <a:xfrm>
                <a:off x="1781615" y="2805642"/>
                <a:ext cx="20636" cy="2020566"/>
              </a:xfrm>
              <a:prstGeom prst="line">
                <a:avLst/>
              </a:prstGeom>
              <a:noFill/>
              <a:ln w="3175" cap="flat" cmpd="sng" algn="ctr">
                <a:solidFill>
                  <a:srgbClr val="000000"/>
                </a:solidFill>
                <a:prstDash val="sysDash"/>
              </a:ln>
              <a:effectLst/>
            </p:spPr>
          </p:cxnSp>
          <p:cxnSp>
            <p:nvCxnSpPr>
              <p:cNvPr id="384" name="Straight Connector 383">
                <a:extLst>
                  <a:ext uri="{FF2B5EF4-FFF2-40B4-BE49-F238E27FC236}">
                    <a16:creationId xmlns:a16="http://schemas.microsoft.com/office/drawing/2014/main" id="{5C4C1EF2-5AB5-114F-AE30-53470A226E36}"/>
                  </a:ext>
                </a:extLst>
              </p:cNvPr>
              <p:cNvCxnSpPr/>
              <p:nvPr/>
            </p:nvCxnSpPr>
            <p:spPr bwMode="auto">
              <a:xfrm flipH="1">
                <a:off x="2818166" y="2805642"/>
                <a:ext cx="4762" cy="1976123"/>
              </a:xfrm>
              <a:prstGeom prst="line">
                <a:avLst/>
              </a:prstGeom>
              <a:noFill/>
              <a:ln w="3175" cap="flat" cmpd="sng" algn="ctr">
                <a:solidFill>
                  <a:srgbClr val="000000"/>
                </a:solidFill>
                <a:prstDash val="sysDash"/>
              </a:ln>
              <a:effectLst/>
            </p:spPr>
          </p:cxnSp>
          <p:grpSp>
            <p:nvGrpSpPr>
              <p:cNvPr id="385" name="Group 9">
                <a:extLst>
                  <a:ext uri="{FF2B5EF4-FFF2-40B4-BE49-F238E27FC236}">
                    <a16:creationId xmlns:a16="http://schemas.microsoft.com/office/drawing/2014/main" id="{052F022E-CD26-8744-AC3E-C859146E3805}"/>
                  </a:ext>
                </a:extLst>
              </p:cNvPr>
              <p:cNvGrpSpPr>
                <a:grpSpLocks/>
              </p:cNvGrpSpPr>
              <p:nvPr/>
            </p:nvGrpSpPr>
            <p:grpSpPr bwMode="auto">
              <a:xfrm>
                <a:off x="1757805" y="2331054"/>
                <a:ext cx="1079500" cy="430213"/>
                <a:chOff x="2183302" y="1574638"/>
                <a:chExt cx="1200154" cy="430181"/>
              </a:xfrm>
            </p:grpSpPr>
            <p:sp>
              <p:nvSpPr>
                <p:cNvPr id="386" name="Oval 385">
                  <a:extLst>
                    <a:ext uri="{FF2B5EF4-FFF2-40B4-BE49-F238E27FC236}">
                      <a16:creationId xmlns:a16="http://schemas.microsoft.com/office/drawing/2014/main" id="{80AE789D-EAFB-F44C-ACC8-D4E9E127F29B}"/>
                    </a:ext>
                  </a:extLst>
                </p:cNvPr>
                <p:cNvSpPr/>
                <p:nvPr/>
              </p:nvSpPr>
              <p:spPr bwMode="auto">
                <a:xfrm flipV="1">
                  <a:off x="2186832" y="1690499"/>
                  <a:ext cx="1194758" cy="314252"/>
                </a:xfrm>
                <a:prstGeom prst="ellipse">
                  <a:avLst/>
                </a:prstGeom>
                <a:gradFill flip="none" rotWithShape="1">
                  <a:gsLst>
                    <a:gs pos="0">
                      <a:srgbClr val="3333CC">
                        <a:lumMod val="75000"/>
                      </a:srgbClr>
                    </a:gs>
                    <a:gs pos="31000">
                      <a:srgbClr val="3333CC">
                        <a:lumMod val="60000"/>
                        <a:lumOff val="40000"/>
                      </a:srgbClr>
                    </a:gs>
                    <a:gs pos="100000">
                      <a:srgbClr val="3333CC">
                        <a:lumMod val="20000"/>
                        <a:lumOff val="80000"/>
                      </a:srgbClr>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87" name="Rectangle 386">
                  <a:extLst>
                    <a:ext uri="{FF2B5EF4-FFF2-40B4-BE49-F238E27FC236}">
                      <a16:creationId xmlns:a16="http://schemas.microsoft.com/office/drawing/2014/main" id="{5F200699-ED1E-0245-9D7A-C9227AC90EC0}"/>
                    </a:ext>
                  </a:extLst>
                </p:cNvPr>
                <p:cNvSpPr/>
                <p:nvPr/>
              </p:nvSpPr>
              <p:spPr bwMode="auto">
                <a:xfrm>
                  <a:off x="2183302" y="1734939"/>
                  <a:ext cx="1198287" cy="112686"/>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88" name="Oval 387">
                  <a:extLst>
                    <a:ext uri="{FF2B5EF4-FFF2-40B4-BE49-F238E27FC236}">
                      <a16:creationId xmlns:a16="http://schemas.microsoft.com/office/drawing/2014/main" id="{1653876D-5808-4845-8D45-41E30CCABC5A}"/>
                    </a:ext>
                  </a:extLst>
                </p:cNvPr>
                <p:cNvSpPr>
                  <a:spLocks noChangeArrowheads="1"/>
                </p:cNvSpPr>
                <p:nvPr/>
              </p:nvSpPr>
              <p:spPr bwMode="auto">
                <a:xfrm flipV="1">
                  <a:off x="2183302" y="1574638"/>
                  <a:ext cx="1196523" cy="314252"/>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89" name="Freeform 388">
                  <a:extLst>
                    <a:ext uri="{FF2B5EF4-FFF2-40B4-BE49-F238E27FC236}">
                      <a16:creationId xmlns:a16="http://schemas.microsoft.com/office/drawing/2014/main" id="{B63C1A57-A326-E44D-89A7-AE4E169A70AE}"/>
                    </a:ext>
                  </a:extLst>
                </p:cNvPr>
                <p:cNvSpPr/>
                <p:nvPr/>
              </p:nvSpPr>
              <p:spPr bwMode="auto">
                <a:xfrm>
                  <a:off x="2490374" y="1671453"/>
                  <a:ext cx="582379" cy="15712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90" name="Freeform 389">
                  <a:extLst>
                    <a:ext uri="{FF2B5EF4-FFF2-40B4-BE49-F238E27FC236}">
                      <a16:creationId xmlns:a16="http://schemas.microsoft.com/office/drawing/2014/main" id="{C060360D-64F4-6C46-9C73-B1B076DAA15D}"/>
                    </a:ext>
                  </a:extLst>
                </p:cNvPr>
                <p:cNvSpPr>
                  <a:spLocks/>
                </p:cNvSpPr>
                <p:nvPr/>
              </p:nvSpPr>
              <p:spPr bwMode="auto">
                <a:xfrm>
                  <a:off x="2430372" y="1630188"/>
                  <a:ext cx="702384" cy="109512"/>
                </a:xfrm>
                <a:custGeom>
                  <a:avLst/>
                  <a:gdLst>
                    <a:gd name="T0" fmla="*/ 0 w 3723451"/>
                    <a:gd name="T1" fmla="*/ 26792 h 932950"/>
                    <a:gd name="T2" fmla="*/ 123590 w 3723451"/>
                    <a:gd name="T3" fmla="*/ 316 h 932950"/>
                    <a:gd name="T4" fmla="*/ 350070 w 3723451"/>
                    <a:gd name="T5" fmla="*/ 61105 h 932950"/>
                    <a:gd name="T6" fmla="*/ 566135 w 3723451"/>
                    <a:gd name="T7" fmla="*/ 0 h 932950"/>
                    <a:gd name="T8" fmla="*/ 702384 w 3723451"/>
                    <a:gd name="T9" fmla="*/ 24316 h 932950"/>
                    <a:gd name="T10" fmla="*/ 601015 w 3723451"/>
                    <a:gd name="T11" fmla="*/ 54216 h 932950"/>
                    <a:gd name="T12" fmla="*/ 568379 w 3723451"/>
                    <a:gd name="T13" fmla="*/ 46155 h 932950"/>
                    <a:gd name="T14" fmla="*/ 354049 w 3723451"/>
                    <a:gd name="T15" fmla="*/ 109512 h 932950"/>
                    <a:gd name="T16" fmla="*/ 134237 w 3723451"/>
                    <a:gd name="T17" fmla="*/ 48485 h 932950"/>
                    <a:gd name="T18" fmla="*/ 98698 w 3723451"/>
                    <a:gd name="T19" fmla="*/ 55072 h 932950"/>
                    <a:gd name="T20" fmla="*/ 0 w 3723451"/>
                    <a:gd name="T21" fmla="*/ 2679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1" name="Freeform 390">
                  <a:extLst>
                    <a:ext uri="{FF2B5EF4-FFF2-40B4-BE49-F238E27FC236}">
                      <a16:creationId xmlns:a16="http://schemas.microsoft.com/office/drawing/2014/main" id="{6762EEAF-2C47-B149-8689-0C95EC53C318}"/>
                    </a:ext>
                  </a:extLst>
                </p:cNvPr>
                <p:cNvSpPr>
                  <a:spLocks/>
                </p:cNvSpPr>
                <p:nvPr/>
              </p:nvSpPr>
              <p:spPr bwMode="auto">
                <a:xfrm>
                  <a:off x="2892745" y="1723828"/>
                  <a:ext cx="257658" cy="95228"/>
                </a:xfrm>
                <a:custGeom>
                  <a:avLst/>
                  <a:gdLst>
                    <a:gd name="T0" fmla="*/ 0 w 1366596"/>
                    <a:gd name="T1" fmla="*/ 0 h 809868"/>
                    <a:gd name="T2" fmla="*/ 257658 w 1366596"/>
                    <a:gd name="T3" fmla="*/ 73585 h 809868"/>
                    <a:gd name="T4" fmla="*/ 163097 w 1366596"/>
                    <a:gd name="T5" fmla="*/ 95228 h 809868"/>
                    <a:gd name="T6" fmla="*/ 867 w 1366596"/>
                    <a:gd name="T7" fmla="*/ 5031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2" name="Freeform 391">
                  <a:extLst>
                    <a:ext uri="{FF2B5EF4-FFF2-40B4-BE49-F238E27FC236}">
                      <a16:creationId xmlns:a16="http://schemas.microsoft.com/office/drawing/2014/main" id="{EEF29461-B5AA-2744-A3DA-2814904A2E2F}"/>
                    </a:ext>
                  </a:extLst>
                </p:cNvPr>
                <p:cNvSpPr>
                  <a:spLocks/>
                </p:cNvSpPr>
                <p:nvPr/>
              </p:nvSpPr>
              <p:spPr bwMode="auto">
                <a:xfrm>
                  <a:off x="2418018" y="1725416"/>
                  <a:ext cx="254129" cy="95228"/>
                </a:xfrm>
                <a:custGeom>
                  <a:avLst/>
                  <a:gdLst>
                    <a:gd name="T0" fmla="*/ 250660 w 1348191"/>
                    <a:gd name="T1" fmla="*/ 0 h 791462"/>
                    <a:gd name="T2" fmla="*/ 254129 w 1348191"/>
                    <a:gd name="T3" fmla="*/ 45953 h 791462"/>
                    <a:gd name="T4" fmla="*/ 91938 w 1348191"/>
                    <a:gd name="T5" fmla="*/ 95228 h 791462"/>
                    <a:gd name="T6" fmla="*/ 0 w 1348191"/>
                    <a:gd name="T7" fmla="*/ 73636 h 791462"/>
                    <a:gd name="T8" fmla="*/ 25066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93" name="Straight Connector 392">
                  <a:extLst>
                    <a:ext uri="{FF2B5EF4-FFF2-40B4-BE49-F238E27FC236}">
                      <a16:creationId xmlns:a16="http://schemas.microsoft.com/office/drawing/2014/main" id="{BE5A273A-2FEE-9545-BB88-87C7E505179F}"/>
                    </a:ext>
                  </a:extLst>
                </p:cNvPr>
                <p:cNvCxnSpPr>
                  <a:cxnSpLocks noChangeShapeType="1"/>
                  <a:endCxn id="388" idx="2"/>
                </p:cNvCxnSpPr>
                <p:nvPr/>
              </p:nvCxnSpPr>
              <p:spPr bwMode="auto">
                <a:xfrm flipH="1" flipV="1">
                  <a:off x="2183302" y="1731764"/>
                  <a:ext cx="3530" cy="12220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94" name="Straight Connector 393">
                  <a:extLst>
                    <a:ext uri="{FF2B5EF4-FFF2-40B4-BE49-F238E27FC236}">
                      <a16:creationId xmlns:a16="http://schemas.microsoft.com/office/drawing/2014/main" id="{3C46EAE7-509B-4E45-A6E7-9A33E4F0FC70}"/>
                    </a:ext>
                  </a:extLst>
                </p:cNvPr>
                <p:cNvCxnSpPr>
                  <a:cxnSpLocks noChangeShapeType="1"/>
                </p:cNvCxnSpPr>
                <p:nvPr/>
              </p:nvCxnSpPr>
              <p:spPr bwMode="auto">
                <a:xfrm flipH="1" flipV="1">
                  <a:off x="3379825" y="1728590"/>
                  <a:ext cx="3530" cy="12220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4" name="Group 18">
              <a:extLst>
                <a:ext uri="{FF2B5EF4-FFF2-40B4-BE49-F238E27FC236}">
                  <a16:creationId xmlns:a16="http://schemas.microsoft.com/office/drawing/2014/main" id="{482172DC-CB77-9547-9B55-AA80104E7E80}"/>
                </a:ext>
              </a:extLst>
            </p:cNvPr>
            <p:cNvGrpSpPr>
              <a:grpSpLocks/>
            </p:cNvGrpSpPr>
            <p:nvPr/>
          </p:nvGrpSpPr>
          <p:grpSpPr bwMode="auto">
            <a:xfrm>
              <a:off x="3500438" y="3174091"/>
              <a:ext cx="522287" cy="1831297"/>
              <a:chOff x="3500438" y="3174091"/>
              <a:chExt cx="522287" cy="1831297"/>
            </a:xfrm>
          </p:grpSpPr>
          <p:sp>
            <p:nvSpPr>
              <p:cNvPr id="359" name="Rectangle 358">
                <a:extLst>
                  <a:ext uri="{FF2B5EF4-FFF2-40B4-BE49-F238E27FC236}">
                    <a16:creationId xmlns:a16="http://schemas.microsoft.com/office/drawing/2014/main" id="{62075464-1A4E-BF45-A532-01A9C76E55CE}"/>
                  </a:ext>
                </a:extLst>
              </p:cNvPr>
              <p:cNvSpPr/>
              <p:nvPr/>
            </p:nvSpPr>
            <p:spPr bwMode="auto">
              <a:xfrm rot="10800000">
                <a:off x="3507320" y="3287221"/>
                <a:ext cx="498349" cy="30662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60" name="Straight Connector 359">
                <a:extLst>
                  <a:ext uri="{FF2B5EF4-FFF2-40B4-BE49-F238E27FC236}">
                    <a16:creationId xmlns:a16="http://schemas.microsoft.com/office/drawing/2014/main" id="{E6476089-4E8D-9748-8A20-B65AB809DCB0}"/>
                  </a:ext>
                </a:extLst>
              </p:cNvPr>
              <p:cNvCxnSpPr/>
              <p:nvPr/>
            </p:nvCxnSpPr>
            <p:spPr bwMode="auto">
              <a:xfrm flipH="1">
                <a:off x="4019802" y="3321497"/>
                <a:ext cx="1588" cy="1536456"/>
              </a:xfrm>
              <a:prstGeom prst="line">
                <a:avLst/>
              </a:prstGeom>
              <a:noFill/>
              <a:ln w="3175" cap="flat" cmpd="sng" algn="ctr">
                <a:solidFill>
                  <a:srgbClr val="000000"/>
                </a:solidFill>
                <a:prstDash val="sysDash"/>
              </a:ln>
              <a:effectLst/>
            </p:spPr>
          </p:cxnSp>
          <p:pic>
            <p:nvPicPr>
              <p:cNvPr id="361" name="Picture 86" descr="router_top.png">
                <a:extLst>
                  <a:ext uri="{FF2B5EF4-FFF2-40B4-BE49-F238E27FC236}">
                    <a16:creationId xmlns:a16="http://schemas.microsoft.com/office/drawing/2014/main" id="{903307E4-A9C2-9644-824F-D336213F44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0438" y="3194292"/>
                <a:ext cx="522287" cy="22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2" name="Group 82">
                <a:extLst>
                  <a:ext uri="{FF2B5EF4-FFF2-40B4-BE49-F238E27FC236}">
                    <a16:creationId xmlns:a16="http://schemas.microsoft.com/office/drawing/2014/main" id="{F71CE2FF-B936-C547-A3CE-97AE0CF5BB65}"/>
                  </a:ext>
                </a:extLst>
              </p:cNvPr>
              <p:cNvGrpSpPr>
                <a:grpSpLocks/>
              </p:cNvGrpSpPr>
              <p:nvPr/>
            </p:nvGrpSpPr>
            <p:grpSpPr bwMode="auto">
              <a:xfrm>
                <a:off x="3511442" y="4783543"/>
                <a:ext cx="507858" cy="221845"/>
                <a:chOff x="4128636" y="3606589"/>
                <a:chExt cx="568145" cy="338667"/>
              </a:xfrm>
            </p:grpSpPr>
            <p:sp>
              <p:nvSpPr>
                <p:cNvPr id="375" name="Oval 374">
                  <a:extLst>
                    <a:ext uri="{FF2B5EF4-FFF2-40B4-BE49-F238E27FC236}">
                      <a16:creationId xmlns:a16="http://schemas.microsoft.com/office/drawing/2014/main" id="{586404AE-C86C-2743-98EF-9CF4A95F4440}"/>
                    </a:ext>
                  </a:extLst>
                </p:cNvPr>
                <p:cNvSpPr/>
                <p:nvPr/>
              </p:nvSpPr>
              <p:spPr>
                <a:xfrm>
                  <a:off x="4129087" y="3720182"/>
                  <a:ext cx="568256" cy="225348"/>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76" name="Rectangle 375">
                  <a:extLst>
                    <a:ext uri="{FF2B5EF4-FFF2-40B4-BE49-F238E27FC236}">
                      <a16:creationId xmlns:a16="http://schemas.microsoft.com/office/drawing/2014/main" id="{5396A314-1026-4E4E-A149-99672789B306}"/>
                    </a:ext>
                  </a:extLst>
                </p:cNvPr>
                <p:cNvSpPr/>
                <p:nvPr/>
              </p:nvSpPr>
              <p:spPr>
                <a:xfrm>
                  <a:off x="4129087" y="3720182"/>
                  <a:ext cx="568256" cy="111462"/>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77" name="Oval 376">
                  <a:extLst>
                    <a:ext uri="{FF2B5EF4-FFF2-40B4-BE49-F238E27FC236}">
                      <a16:creationId xmlns:a16="http://schemas.microsoft.com/office/drawing/2014/main" id="{23054A25-C068-9244-9B31-DD0F45D202D9}"/>
                    </a:ext>
                  </a:extLst>
                </p:cNvPr>
                <p:cNvSpPr/>
                <p:nvPr/>
              </p:nvSpPr>
              <p:spPr>
                <a:xfrm>
                  <a:off x="4129087" y="3606297"/>
                  <a:ext cx="568256" cy="225346"/>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78" name="Straight Connector 377">
                  <a:extLst>
                    <a:ext uri="{FF2B5EF4-FFF2-40B4-BE49-F238E27FC236}">
                      <a16:creationId xmlns:a16="http://schemas.microsoft.com/office/drawing/2014/main" id="{CD4A2AA1-5618-3140-9C21-11DC36124DCC}"/>
                    </a:ext>
                  </a:extLst>
                </p:cNvPr>
                <p:cNvCxnSpPr/>
                <p:nvPr/>
              </p:nvCxnSpPr>
              <p:spPr>
                <a:xfrm>
                  <a:off x="4697343" y="3720182"/>
                  <a:ext cx="0" cy="111462"/>
                </a:xfrm>
                <a:prstGeom prst="line">
                  <a:avLst/>
                </a:prstGeom>
                <a:noFill/>
                <a:ln w="6350" cap="flat" cmpd="sng" algn="ctr">
                  <a:solidFill>
                    <a:srgbClr val="000000"/>
                  </a:solidFill>
                  <a:prstDash val="solid"/>
                </a:ln>
                <a:effectLst/>
              </p:spPr>
            </p:cxnSp>
            <p:cxnSp>
              <p:nvCxnSpPr>
                <p:cNvPr id="379" name="Straight Connector 378">
                  <a:extLst>
                    <a:ext uri="{FF2B5EF4-FFF2-40B4-BE49-F238E27FC236}">
                      <a16:creationId xmlns:a16="http://schemas.microsoft.com/office/drawing/2014/main" id="{C0356843-B7EB-A343-9F3C-424592CF11BD}"/>
                    </a:ext>
                  </a:extLst>
                </p:cNvPr>
                <p:cNvCxnSpPr/>
                <p:nvPr/>
              </p:nvCxnSpPr>
              <p:spPr>
                <a:xfrm>
                  <a:off x="4129087" y="3720182"/>
                  <a:ext cx="0" cy="111462"/>
                </a:xfrm>
                <a:prstGeom prst="line">
                  <a:avLst/>
                </a:prstGeom>
                <a:noFill/>
                <a:ln w="6350" cap="flat" cmpd="sng" algn="ctr">
                  <a:solidFill>
                    <a:srgbClr val="000000"/>
                  </a:solidFill>
                  <a:prstDash val="solid"/>
                </a:ln>
                <a:effectLst/>
              </p:spPr>
            </p:cxnSp>
          </p:grpSp>
          <p:sp>
            <p:nvSpPr>
              <p:cNvPr id="363" name="Rectangle 362">
                <a:extLst>
                  <a:ext uri="{FF2B5EF4-FFF2-40B4-BE49-F238E27FC236}">
                    <a16:creationId xmlns:a16="http://schemas.microsoft.com/office/drawing/2014/main" id="{AC6DBBE1-F8C8-7C49-A55E-1A360F9F0FF8}"/>
                  </a:ext>
                </a:extLst>
              </p:cNvPr>
              <p:cNvSpPr/>
              <p:nvPr/>
            </p:nvSpPr>
            <p:spPr bwMode="auto">
              <a:xfrm>
                <a:off x="3516608" y="3697675"/>
                <a:ext cx="498433" cy="1163452"/>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64" name="Straight Connector 363">
                <a:extLst>
                  <a:ext uri="{FF2B5EF4-FFF2-40B4-BE49-F238E27FC236}">
                    <a16:creationId xmlns:a16="http://schemas.microsoft.com/office/drawing/2014/main" id="{30264003-6422-A246-8128-339027C2EFE4}"/>
                  </a:ext>
                </a:extLst>
              </p:cNvPr>
              <p:cNvCxnSpPr>
                <a:stCxn id="368" idx="2"/>
              </p:cNvCxnSpPr>
              <p:nvPr/>
            </p:nvCxnSpPr>
            <p:spPr bwMode="auto">
              <a:xfrm flipH="1">
                <a:off x="3507083" y="3262769"/>
                <a:ext cx="4762" cy="1688832"/>
              </a:xfrm>
              <a:prstGeom prst="line">
                <a:avLst/>
              </a:prstGeom>
              <a:noFill/>
              <a:ln w="3175" cap="flat" cmpd="sng" algn="ctr">
                <a:solidFill>
                  <a:srgbClr val="000000"/>
                </a:solidFill>
                <a:prstDash val="sysDash"/>
              </a:ln>
              <a:effectLst/>
            </p:spPr>
          </p:cxnSp>
          <p:grpSp>
            <p:nvGrpSpPr>
              <p:cNvPr id="365" name="Group 377">
                <a:extLst>
                  <a:ext uri="{FF2B5EF4-FFF2-40B4-BE49-F238E27FC236}">
                    <a16:creationId xmlns:a16="http://schemas.microsoft.com/office/drawing/2014/main" id="{39ED4179-25C2-BD40-8CB0-2D2D19D3B89E}"/>
                  </a:ext>
                </a:extLst>
              </p:cNvPr>
              <p:cNvGrpSpPr>
                <a:grpSpLocks/>
              </p:cNvGrpSpPr>
              <p:nvPr/>
            </p:nvGrpSpPr>
            <p:grpSpPr bwMode="auto">
              <a:xfrm>
                <a:off x="3511057" y="3174091"/>
                <a:ext cx="504096" cy="242719"/>
                <a:chOff x="2183302" y="1574638"/>
                <a:chExt cx="1200154" cy="430218"/>
              </a:xfrm>
            </p:grpSpPr>
            <p:sp>
              <p:nvSpPr>
                <p:cNvPr id="366" name="Oval 365">
                  <a:extLst>
                    <a:ext uri="{FF2B5EF4-FFF2-40B4-BE49-F238E27FC236}">
                      <a16:creationId xmlns:a16="http://schemas.microsoft.com/office/drawing/2014/main" id="{8E546C63-6051-664A-A3B3-09898899A0F6}"/>
                    </a:ext>
                  </a:extLst>
                </p:cNvPr>
                <p:cNvSpPr/>
                <p:nvPr/>
              </p:nvSpPr>
              <p:spPr bwMode="auto">
                <a:xfrm flipV="1">
                  <a:off x="2188958" y="1689617"/>
                  <a:ext cx="1194231" cy="3150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67" name="Rectangle 366">
                  <a:extLst>
                    <a:ext uri="{FF2B5EF4-FFF2-40B4-BE49-F238E27FC236}">
                      <a16:creationId xmlns:a16="http://schemas.microsoft.com/office/drawing/2014/main" id="{F85D8891-4691-274F-8A4C-6EB421E1A629}"/>
                    </a:ext>
                  </a:extLst>
                </p:cNvPr>
                <p:cNvSpPr/>
                <p:nvPr/>
              </p:nvSpPr>
              <p:spPr bwMode="auto">
                <a:xfrm>
                  <a:off x="2185178" y="1734631"/>
                  <a:ext cx="1198011" cy="112535"/>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68" name="Oval 367">
                  <a:extLst>
                    <a:ext uri="{FF2B5EF4-FFF2-40B4-BE49-F238E27FC236}">
                      <a16:creationId xmlns:a16="http://schemas.microsoft.com/office/drawing/2014/main" id="{F6D6309A-F621-8F43-966A-42EE2F5341A2}"/>
                    </a:ext>
                  </a:extLst>
                </p:cNvPr>
                <p:cNvSpPr>
                  <a:spLocks noChangeArrowheads="1"/>
                </p:cNvSpPr>
                <p:nvPr/>
              </p:nvSpPr>
              <p:spPr bwMode="auto">
                <a:xfrm flipV="1">
                  <a:off x="2185178" y="1574269"/>
                  <a:ext cx="1194231" cy="315099"/>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69" name="Freeform 368">
                  <a:extLst>
                    <a:ext uri="{FF2B5EF4-FFF2-40B4-BE49-F238E27FC236}">
                      <a16:creationId xmlns:a16="http://schemas.microsoft.com/office/drawing/2014/main" id="{E0967AA3-A871-A446-BBBF-E652596BA5E0}"/>
                    </a:ext>
                  </a:extLst>
                </p:cNvPr>
                <p:cNvSpPr/>
                <p:nvPr/>
              </p:nvSpPr>
              <p:spPr bwMode="auto">
                <a:xfrm>
                  <a:off x="2491295" y="1669924"/>
                  <a:ext cx="581999" cy="15754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70" name="Freeform 369">
                  <a:extLst>
                    <a:ext uri="{FF2B5EF4-FFF2-40B4-BE49-F238E27FC236}">
                      <a16:creationId xmlns:a16="http://schemas.microsoft.com/office/drawing/2014/main" id="{928F9198-71DD-1048-BF0F-138BFE3045B5}"/>
                    </a:ext>
                  </a:extLst>
                </p:cNvPr>
                <p:cNvSpPr>
                  <a:spLocks/>
                </p:cNvSpPr>
                <p:nvPr/>
              </p:nvSpPr>
              <p:spPr bwMode="auto">
                <a:xfrm>
                  <a:off x="2430828" y="1630537"/>
                  <a:ext cx="702933" cy="109721"/>
                </a:xfrm>
                <a:custGeom>
                  <a:avLst/>
                  <a:gdLst>
                    <a:gd name="T0" fmla="*/ 0 w 3723451"/>
                    <a:gd name="T1" fmla="*/ 26843 h 932950"/>
                    <a:gd name="T2" fmla="*/ 123686 w 3723451"/>
                    <a:gd name="T3" fmla="*/ 316 h 932950"/>
                    <a:gd name="T4" fmla="*/ 350344 w 3723451"/>
                    <a:gd name="T5" fmla="*/ 61221 h 932950"/>
                    <a:gd name="T6" fmla="*/ 566578 w 3723451"/>
                    <a:gd name="T7" fmla="*/ 0 h 932950"/>
                    <a:gd name="T8" fmla="*/ 702933 w 3723451"/>
                    <a:gd name="T9" fmla="*/ 24362 h 932950"/>
                    <a:gd name="T10" fmla="*/ 601485 w 3723451"/>
                    <a:gd name="T11" fmla="*/ 54319 h 932950"/>
                    <a:gd name="T12" fmla="*/ 568823 w 3723451"/>
                    <a:gd name="T13" fmla="*/ 46243 h 932950"/>
                    <a:gd name="T14" fmla="*/ 354326 w 3723451"/>
                    <a:gd name="T15" fmla="*/ 109721 h 932950"/>
                    <a:gd name="T16" fmla="*/ 134342 w 3723451"/>
                    <a:gd name="T17" fmla="*/ 48578 h 932950"/>
                    <a:gd name="T18" fmla="*/ 98775 w 3723451"/>
                    <a:gd name="T19" fmla="*/ 55177 h 932950"/>
                    <a:gd name="T20" fmla="*/ 0 w 3723451"/>
                    <a:gd name="T21" fmla="*/ 2684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1" name="Freeform 370">
                  <a:extLst>
                    <a:ext uri="{FF2B5EF4-FFF2-40B4-BE49-F238E27FC236}">
                      <a16:creationId xmlns:a16="http://schemas.microsoft.com/office/drawing/2014/main" id="{1C72F53E-6D8A-1247-85AD-4F6DFA9BC40F}"/>
                    </a:ext>
                  </a:extLst>
                </p:cNvPr>
                <p:cNvSpPr>
                  <a:spLocks/>
                </p:cNvSpPr>
                <p:nvPr/>
              </p:nvSpPr>
              <p:spPr bwMode="auto">
                <a:xfrm>
                  <a:off x="2891892" y="1723378"/>
                  <a:ext cx="260764" cy="95655"/>
                </a:xfrm>
                <a:custGeom>
                  <a:avLst/>
                  <a:gdLst>
                    <a:gd name="T0" fmla="*/ 0 w 1366596"/>
                    <a:gd name="T1" fmla="*/ 0 h 809868"/>
                    <a:gd name="T2" fmla="*/ 260764 w 1366596"/>
                    <a:gd name="T3" fmla="*/ 73915 h 809868"/>
                    <a:gd name="T4" fmla="*/ 165063 w 1366596"/>
                    <a:gd name="T5" fmla="*/ 95655 h 809868"/>
                    <a:gd name="T6" fmla="*/ 878 w 1366596"/>
                    <a:gd name="T7" fmla="*/ 5054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2" name="Freeform 371">
                  <a:extLst>
                    <a:ext uri="{FF2B5EF4-FFF2-40B4-BE49-F238E27FC236}">
                      <a16:creationId xmlns:a16="http://schemas.microsoft.com/office/drawing/2014/main" id="{AC38375A-6308-3C42-8428-1BC8EF1E3EF6}"/>
                    </a:ext>
                  </a:extLst>
                </p:cNvPr>
                <p:cNvSpPr>
                  <a:spLocks/>
                </p:cNvSpPr>
                <p:nvPr/>
              </p:nvSpPr>
              <p:spPr bwMode="auto">
                <a:xfrm>
                  <a:off x="2419489" y="1726192"/>
                  <a:ext cx="253208" cy="92841"/>
                </a:xfrm>
                <a:custGeom>
                  <a:avLst/>
                  <a:gdLst>
                    <a:gd name="T0" fmla="*/ 249751 w 1348191"/>
                    <a:gd name="T1" fmla="*/ 0 h 791462"/>
                    <a:gd name="T2" fmla="*/ 253208 w 1348191"/>
                    <a:gd name="T3" fmla="*/ 44801 h 791462"/>
                    <a:gd name="T4" fmla="*/ 91604 w 1348191"/>
                    <a:gd name="T5" fmla="*/ 92841 h 791462"/>
                    <a:gd name="T6" fmla="*/ 0 w 1348191"/>
                    <a:gd name="T7" fmla="*/ 71790 h 791462"/>
                    <a:gd name="T8" fmla="*/ 24975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73" name="Straight Connector 372">
                  <a:extLst>
                    <a:ext uri="{FF2B5EF4-FFF2-40B4-BE49-F238E27FC236}">
                      <a16:creationId xmlns:a16="http://schemas.microsoft.com/office/drawing/2014/main" id="{2676B342-72B9-EC4E-BEB9-884A31061112}"/>
                    </a:ext>
                  </a:extLst>
                </p:cNvPr>
                <p:cNvCxnSpPr>
                  <a:cxnSpLocks noChangeShapeType="1"/>
                  <a:endCxn id="368" idx="2"/>
                </p:cNvCxnSpPr>
                <p:nvPr/>
              </p:nvCxnSpPr>
              <p:spPr bwMode="auto">
                <a:xfrm flipH="1" flipV="1">
                  <a:off x="2185178" y="1731819"/>
                  <a:ext cx="3780" cy="1209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74" name="Straight Connector 373">
                  <a:extLst>
                    <a:ext uri="{FF2B5EF4-FFF2-40B4-BE49-F238E27FC236}">
                      <a16:creationId xmlns:a16="http://schemas.microsoft.com/office/drawing/2014/main" id="{C9E5ACD2-0571-394B-B54A-E4FD99B680A6}"/>
                    </a:ext>
                  </a:extLst>
                </p:cNvPr>
                <p:cNvCxnSpPr>
                  <a:cxnSpLocks noChangeShapeType="1"/>
                </p:cNvCxnSpPr>
                <p:nvPr/>
              </p:nvCxnSpPr>
              <p:spPr bwMode="auto">
                <a:xfrm flipH="1" flipV="1">
                  <a:off x="3379409" y="1729005"/>
                  <a:ext cx="3780" cy="120976"/>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5" name="Group 19">
              <a:extLst>
                <a:ext uri="{FF2B5EF4-FFF2-40B4-BE49-F238E27FC236}">
                  <a16:creationId xmlns:a16="http://schemas.microsoft.com/office/drawing/2014/main" id="{3F4E53BA-5956-854C-B31F-6EC1D0D219D1}"/>
                </a:ext>
              </a:extLst>
            </p:cNvPr>
            <p:cNvGrpSpPr>
              <a:grpSpLocks/>
            </p:cNvGrpSpPr>
            <p:nvPr/>
          </p:nvGrpSpPr>
          <p:grpSpPr bwMode="auto">
            <a:xfrm>
              <a:off x="4299212" y="2486508"/>
              <a:ext cx="528376" cy="2517292"/>
              <a:chOff x="4299212" y="2486508"/>
              <a:chExt cx="528376" cy="2517292"/>
            </a:xfrm>
          </p:grpSpPr>
          <p:sp>
            <p:nvSpPr>
              <p:cNvPr id="339" name="Rectangle 338">
                <a:extLst>
                  <a:ext uri="{FF2B5EF4-FFF2-40B4-BE49-F238E27FC236}">
                    <a16:creationId xmlns:a16="http://schemas.microsoft.com/office/drawing/2014/main" id="{E47F6DBD-7B1F-E84E-80B1-B0007CEE2ECA}"/>
                  </a:ext>
                </a:extLst>
              </p:cNvPr>
              <p:cNvSpPr/>
              <p:nvPr/>
            </p:nvSpPr>
            <p:spPr bwMode="auto">
              <a:xfrm rot="10800000">
                <a:off x="4315358" y="2675960"/>
                <a:ext cx="498350" cy="91657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40" name="Straight Connector 339">
                <a:extLst>
                  <a:ext uri="{FF2B5EF4-FFF2-40B4-BE49-F238E27FC236}">
                    <a16:creationId xmlns:a16="http://schemas.microsoft.com/office/drawing/2014/main" id="{AD6BA39E-C72A-2B46-89AC-72BC6ECE8737}"/>
                  </a:ext>
                </a:extLst>
              </p:cNvPr>
              <p:cNvCxnSpPr/>
              <p:nvPr/>
            </p:nvCxnSpPr>
            <p:spPr bwMode="auto">
              <a:xfrm>
                <a:off x="4821424" y="2642154"/>
                <a:ext cx="6349" cy="2214211"/>
              </a:xfrm>
              <a:prstGeom prst="line">
                <a:avLst/>
              </a:prstGeom>
              <a:noFill/>
              <a:ln w="3175" cap="flat" cmpd="sng" algn="ctr">
                <a:solidFill>
                  <a:srgbClr val="000000"/>
                </a:solidFill>
                <a:prstDash val="sysDash"/>
              </a:ln>
              <a:effectLst/>
            </p:spPr>
          </p:cxnSp>
          <p:grpSp>
            <p:nvGrpSpPr>
              <p:cNvPr id="341" name="Group 442">
                <a:extLst>
                  <a:ext uri="{FF2B5EF4-FFF2-40B4-BE49-F238E27FC236}">
                    <a16:creationId xmlns:a16="http://schemas.microsoft.com/office/drawing/2014/main" id="{3A2CD557-2097-8643-A2CC-2FC42E115686}"/>
                  </a:ext>
                </a:extLst>
              </p:cNvPr>
              <p:cNvGrpSpPr>
                <a:grpSpLocks/>
              </p:cNvGrpSpPr>
              <p:nvPr/>
            </p:nvGrpSpPr>
            <p:grpSpPr bwMode="auto">
              <a:xfrm>
                <a:off x="4319479" y="4781999"/>
                <a:ext cx="507859" cy="221801"/>
                <a:chOff x="4128636" y="3606589"/>
                <a:chExt cx="568145" cy="338667"/>
              </a:xfrm>
            </p:grpSpPr>
            <p:sp>
              <p:nvSpPr>
                <p:cNvPr id="354" name="Oval 353">
                  <a:extLst>
                    <a:ext uri="{FF2B5EF4-FFF2-40B4-BE49-F238E27FC236}">
                      <a16:creationId xmlns:a16="http://schemas.microsoft.com/office/drawing/2014/main" id="{B01BCE74-1665-8347-ABE7-7ED7C4611208}"/>
                    </a:ext>
                  </a:extLst>
                </p:cNvPr>
                <p:cNvSpPr/>
                <p:nvPr/>
              </p:nvSpPr>
              <p:spPr>
                <a:xfrm>
                  <a:off x="4129012" y="3720139"/>
                  <a:ext cx="568256" cy="225391"/>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55" name="Rectangle 354">
                  <a:extLst>
                    <a:ext uri="{FF2B5EF4-FFF2-40B4-BE49-F238E27FC236}">
                      <a16:creationId xmlns:a16="http://schemas.microsoft.com/office/drawing/2014/main" id="{3E2DD078-496C-2B4E-9AB7-8E3ED7B0B010}"/>
                    </a:ext>
                  </a:extLst>
                </p:cNvPr>
                <p:cNvSpPr/>
                <p:nvPr/>
              </p:nvSpPr>
              <p:spPr>
                <a:xfrm>
                  <a:off x="4129012" y="3720139"/>
                  <a:ext cx="568256" cy="111484"/>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56" name="Oval 355">
                  <a:extLst>
                    <a:ext uri="{FF2B5EF4-FFF2-40B4-BE49-F238E27FC236}">
                      <a16:creationId xmlns:a16="http://schemas.microsoft.com/office/drawing/2014/main" id="{0589AD59-3F91-674B-AB1F-9687AE0A7155}"/>
                    </a:ext>
                  </a:extLst>
                </p:cNvPr>
                <p:cNvSpPr/>
                <p:nvPr/>
              </p:nvSpPr>
              <p:spPr>
                <a:xfrm>
                  <a:off x="4129012" y="3606230"/>
                  <a:ext cx="568256" cy="225392"/>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57" name="Straight Connector 356">
                  <a:extLst>
                    <a:ext uri="{FF2B5EF4-FFF2-40B4-BE49-F238E27FC236}">
                      <a16:creationId xmlns:a16="http://schemas.microsoft.com/office/drawing/2014/main" id="{D7DF9909-4629-2B41-A097-0EE5060D231F}"/>
                    </a:ext>
                  </a:extLst>
                </p:cNvPr>
                <p:cNvCxnSpPr/>
                <p:nvPr/>
              </p:nvCxnSpPr>
              <p:spPr>
                <a:xfrm>
                  <a:off x="4697268" y="3720139"/>
                  <a:ext cx="0" cy="111484"/>
                </a:xfrm>
                <a:prstGeom prst="line">
                  <a:avLst/>
                </a:prstGeom>
                <a:noFill/>
                <a:ln w="6350" cap="flat" cmpd="sng" algn="ctr">
                  <a:solidFill>
                    <a:srgbClr val="000000"/>
                  </a:solidFill>
                  <a:prstDash val="solid"/>
                </a:ln>
                <a:effectLst/>
              </p:spPr>
            </p:cxnSp>
            <p:cxnSp>
              <p:nvCxnSpPr>
                <p:cNvPr id="358" name="Straight Connector 357">
                  <a:extLst>
                    <a:ext uri="{FF2B5EF4-FFF2-40B4-BE49-F238E27FC236}">
                      <a16:creationId xmlns:a16="http://schemas.microsoft.com/office/drawing/2014/main" id="{E00A7AA3-4A7D-5A4A-923D-8190368DDD2A}"/>
                    </a:ext>
                  </a:extLst>
                </p:cNvPr>
                <p:cNvCxnSpPr/>
                <p:nvPr/>
              </p:nvCxnSpPr>
              <p:spPr>
                <a:xfrm>
                  <a:off x="4129012" y="3720139"/>
                  <a:ext cx="0" cy="111484"/>
                </a:xfrm>
                <a:prstGeom prst="line">
                  <a:avLst/>
                </a:prstGeom>
                <a:noFill/>
                <a:ln w="6350" cap="flat" cmpd="sng" algn="ctr">
                  <a:solidFill>
                    <a:srgbClr val="000000"/>
                  </a:solidFill>
                  <a:prstDash val="solid"/>
                </a:ln>
                <a:effectLst/>
              </p:spPr>
            </p:cxnSp>
          </p:grpSp>
          <p:sp>
            <p:nvSpPr>
              <p:cNvPr id="342" name="Rectangle 341">
                <a:extLst>
                  <a:ext uri="{FF2B5EF4-FFF2-40B4-BE49-F238E27FC236}">
                    <a16:creationId xmlns:a16="http://schemas.microsoft.com/office/drawing/2014/main" id="{BC350F5D-A217-434B-B0AD-B82598901D58}"/>
                  </a:ext>
                </a:extLst>
              </p:cNvPr>
              <p:cNvSpPr/>
              <p:nvPr/>
            </p:nvSpPr>
            <p:spPr bwMode="auto">
              <a:xfrm>
                <a:off x="4324577" y="3696087"/>
                <a:ext cx="498433" cy="116345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43" name="Straight Connector 342">
                <a:extLst>
                  <a:ext uri="{FF2B5EF4-FFF2-40B4-BE49-F238E27FC236}">
                    <a16:creationId xmlns:a16="http://schemas.microsoft.com/office/drawing/2014/main" id="{59C23D10-C5AD-324E-A998-0B2D8811551A}"/>
                  </a:ext>
                </a:extLst>
              </p:cNvPr>
              <p:cNvCxnSpPr>
                <a:stCxn id="345" idx="2"/>
              </p:cNvCxnSpPr>
              <p:nvPr/>
            </p:nvCxnSpPr>
            <p:spPr bwMode="auto">
              <a:xfrm>
                <a:off x="4300767" y="2640568"/>
                <a:ext cx="14286" cy="2309445"/>
              </a:xfrm>
              <a:prstGeom prst="line">
                <a:avLst/>
              </a:prstGeom>
              <a:noFill/>
              <a:ln w="3175" cap="flat" cmpd="sng" algn="ctr">
                <a:solidFill>
                  <a:srgbClr val="000000"/>
                </a:solidFill>
                <a:prstDash val="sysDash"/>
              </a:ln>
              <a:effectLst/>
            </p:spPr>
          </p:cxnSp>
          <p:grpSp>
            <p:nvGrpSpPr>
              <p:cNvPr id="344" name="Group 456">
                <a:extLst>
                  <a:ext uri="{FF2B5EF4-FFF2-40B4-BE49-F238E27FC236}">
                    <a16:creationId xmlns:a16="http://schemas.microsoft.com/office/drawing/2014/main" id="{3D4ED6A7-656E-564B-9724-777A0E00F8CF}"/>
                  </a:ext>
                </a:extLst>
              </p:cNvPr>
              <p:cNvGrpSpPr>
                <a:grpSpLocks/>
              </p:cNvGrpSpPr>
              <p:nvPr/>
            </p:nvGrpSpPr>
            <p:grpSpPr bwMode="auto">
              <a:xfrm>
                <a:off x="4299212" y="2486508"/>
                <a:ext cx="504825" cy="242888"/>
                <a:chOff x="2183302" y="1574638"/>
                <a:chExt cx="1200154" cy="430218"/>
              </a:xfrm>
            </p:grpSpPr>
            <p:sp>
              <p:nvSpPr>
                <p:cNvPr id="345" name="Oval 344">
                  <a:extLst>
                    <a:ext uri="{FF2B5EF4-FFF2-40B4-BE49-F238E27FC236}">
                      <a16:creationId xmlns:a16="http://schemas.microsoft.com/office/drawing/2014/main" id="{5CA9CA10-6CB9-8C4D-9798-DE3642585FBF}"/>
                    </a:ext>
                  </a:extLst>
                </p:cNvPr>
                <p:cNvSpPr/>
                <p:nvPr/>
              </p:nvSpPr>
              <p:spPr bwMode="auto">
                <a:xfrm flipV="1">
                  <a:off x="2186998" y="1690077"/>
                  <a:ext cx="1196279" cy="314880"/>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46" name="Rectangle 345">
                  <a:extLst>
                    <a:ext uri="{FF2B5EF4-FFF2-40B4-BE49-F238E27FC236}">
                      <a16:creationId xmlns:a16="http://schemas.microsoft.com/office/drawing/2014/main" id="{ED7DFE49-0AB2-5F4A-8804-D8EE2F5D8051}"/>
                    </a:ext>
                  </a:extLst>
                </p:cNvPr>
                <p:cNvSpPr/>
                <p:nvPr/>
              </p:nvSpPr>
              <p:spPr bwMode="auto">
                <a:xfrm>
                  <a:off x="2183224" y="1735060"/>
                  <a:ext cx="1200054"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47" name="Oval 346">
                  <a:extLst>
                    <a:ext uri="{FF2B5EF4-FFF2-40B4-BE49-F238E27FC236}">
                      <a16:creationId xmlns:a16="http://schemas.microsoft.com/office/drawing/2014/main" id="{D9CC071E-9384-A844-AEDF-4D3D5A3D016C}"/>
                    </a:ext>
                  </a:extLst>
                </p:cNvPr>
                <p:cNvSpPr>
                  <a:spLocks noChangeArrowheads="1"/>
                </p:cNvSpPr>
                <p:nvPr/>
              </p:nvSpPr>
              <p:spPr bwMode="auto">
                <a:xfrm flipV="1">
                  <a:off x="2183224" y="1574808"/>
                  <a:ext cx="1196282" cy="31488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48" name="Freeform 347">
                  <a:extLst>
                    <a:ext uri="{FF2B5EF4-FFF2-40B4-BE49-F238E27FC236}">
                      <a16:creationId xmlns:a16="http://schemas.microsoft.com/office/drawing/2014/main" id="{9221CFD6-F2B1-BC4A-8685-E97AB592CAEA}"/>
                    </a:ext>
                  </a:extLst>
                </p:cNvPr>
                <p:cNvSpPr/>
                <p:nvPr/>
              </p:nvSpPr>
              <p:spPr bwMode="auto">
                <a:xfrm>
                  <a:off x="2488899" y="1670396"/>
                  <a:ext cx="584931"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49" name="Freeform 348">
                  <a:extLst>
                    <a:ext uri="{FF2B5EF4-FFF2-40B4-BE49-F238E27FC236}">
                      <a16:creationId xmlns:a16="http://schemas.microsoft.com/office/drawing/2014/main" id="{E1EB2301-9912-744E-B205-5948ED836C1B}"/>
                    </a:ext>
                  </a:extLst>
                </p:cNvPr>
                <p:cNvSpPr>
                  <a:spLocks/>
                </p:cNvSpPr>
                <p:nvPr/>
              </p:nvSpPr>
              <p:spPr bwMode="auto">
                <a:xfrm>
                  <a:off x="2428519" y="1631037"/>
                  <a:ext cx="705691" cy="109646"/>
                </a:xfrm>
                <a:custGeom>
                  <a:avLst/>
                  <a:gdLst>
                    <a:gd name="T0" fmla="*/ 0 w 3723451"/>
                    <a:gd name="T1" fmla="*/ 26825 h 932950"/>
                    <a:gd name="T2" fmla="*/ 124171 w 3723451"/>
                    <a:gd name="T3" fmla="*/ 316 h 932950"/>
                    <a:gd name="T4" fmla="*/ 351718 w 3723451"/>
                    <a:gd name="T5" fmla="*/ 61180 h 932950"/>
                    <a:gd name="T6" fmla="*/ 568801 w 3723451"/>
                    <a:gd name="T7" fmla="*/ 0 h 932950"/>
                    <a:gd name="T8" fmla="*/ 705691 w 3723451"/>
                    <a:gd name="T9" fmla="*/ 24345 h 932950"/>
                    <a:gd name="T10" fmla="*/ 603845 w 3723451"/>
                    <a:gd name="T11" fmla="*/ 54282 h 932950"/>
                    <a:gd name="T12" fmla="*/ 571055 w 3723451"/>
                    <a:gd name="T13" fmla="*/ 46211 h 932950"/>
                    <a:gd name="T14" fmla="*/ 355716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0" name="Freeform 349">
                  <a:extLst>
                    <a:ext uri="{FF2B5EF4-FFF2-40B4-BE49-F238E27FC236}">
                      <a16:creationId xmlns:a16="http://schemas.microsoft.com/office/drawing/2014/main" id="{274D27B5-7E68-5C4D-964B-A01609731F22}"/>
                    </a:ext>
                  </a:extLst>
                </p:cNvPr>
                <p:cNvSpPr>
                  <a:spLocks/>
                </p:cNvSpPr>
                <p:nvPr/>
              </p:nvSpPr>
              <p:spPr bwMode="auto">
                <a:xfrm>
                  <a:off x="2892690" y="1723814"/>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Freeform 350">
                  <a:extLst>
                    <a:ext uri="{FF2B5EF4-FFF2-40B4-BE49-F238E27FC236}">
                      <a16:creationId xmlns:a16="http://schemas.microsoft.com/office/drawing/2014/main" id="{CCCB88EE-5244-8644-B451-9B5D239AEB91}"/>
                    </a:ext>
                  </a:extLst>
                </p:cNvPr>
                <p:cNvSpPr>
                  <a:spLocks/>
                </p:cNvSpPr>
                <p:nvPr/>
              </p:nvSpPr>
              <p:spPr bwMode="auto">
                <a:xfrm>
                  <a:off x="2417196" y="1726625"/>
                  <a:ext cx="252843" cy="92778"/>
                </a:xfrm>
                <a:custGeom>
                  <a:avLst/>
                  <a:gdLst>
                    <a:gd name="T0" fmla="*/ 249391 w 1348191"/>
                    <a:gd name="T1" fmla="*/ 0 h 791462"/>
                    <a:gd name="T2" fmla="*/ 252843 w 1348191"/>
                    <a:gd name="T3" fmla="*/ 44771 h 791462"/>
                    <a:gd name="T4" fmla="*/ 91472 w 1348191"/>
                    <a:gd name="T5" fmla="*/ 92778 h 791462"/>
                    <a:gd name="T6" fmla="*/ 0 w 1348191"/>
                    <a:gd name="T7" fmla="*/ 71741 h 791462"/>
                    <a:gd name="T8" fmla="*/ 24939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52" name="Straight Connector 351">
                  <a:extLst>
                    <a:ext uri="{FF2B5EF4-FFF2-40B4-BE49-F238E27FC236}">
                      <a16:creationId xmlns:a16="http://schemas.microsoft.com/office/drawing/2014/main" id="{4DFA4F03-E97A-1E4E-8C06-5FCF8ACB1D15}"/>
                    </a:ext>
                  </a:extLst>
                </p:cNvPr>
                <p:cNvCxnSpPr>
                  <a:cxnSpLocks noChangeShapeType="1"/>
                  <a:endCxn id="347" idx="2"/>
                </p:cNvCxnSpPr>
                <p:nvPr/>
              </p:nvCxnSpPr>
              <p:spPr bwMode="auto">
                <a:xfrm flipH="1" flipV="1">
                  <a:off x="2183224" y="1732248"/>
                  <a:ext cx="3775" cy="12089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53" name="Straight Connector 352">
                  <a:extLst>
                    <a:ext uri="{FF2B5EF4-FFF2-40B4-BE49-F238E27FC236}">
                      <a16:creationId xmlns:a16="http://schemas.microsoft.com/office/drawing/2014/main" id="{8A9EDB0B-D51F-9C4D-A606-035EEB4B8D26}"/>
                    </a:ext>
                  </a:extLst>
                </p:cNvPr>
                <p:cNvCxnSpPr>
                  <a:cxnSpLocks noChangeShapeType="1"/>
                </p:cNvCxnSpPr>
                <p:nvPr/>
              </p:nvCxnSpPr>
              <p:spPr bwMode="auto">
                <a:xfrm flipH="1" flipV="1">
                  <a:off x="3379505" y="1729437"/>
                  <a:ext cx="3773" cy="12089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6" name="Group 20">
              <a:extLst>
                <a:ext uri="{FF2B5EF4-FFF2-40B4-BE49-F238E27FC236}">
                  <a16:creationId xmlns:a16="http://schemas.microsoft.com/office/drawing/2014/main" id="{7B3927DE-D2D4-0549-B6FC-DB36E97AF650}"/>
                </a:ext>
              </a:extLst>
            </p:cNvPr>
            <p:cNvGrpSpPr>
              <a:grpSpLocks/>
            </p:cNvGrpSpPr>
            <p:nvPr/>
          </p:nvGrpSpPr>
          <p:grpSpPr bwMode="auto">
            <a:xfrm>
              <a:off x="5491163" y="3179295"/>
              <a:ext cx="522287" cy="1824505"/>
              <a:chOff x="5491163" y="3179295"/>
              <a:chExt cx="522287" cy="1824505"/>
            </a:xfrm>
          </p:grpSpPr>
          <p:sp>
            <p:nvSpPr>
              <p:cNvPr id="318" name="Rectangle 317">
                <a:extLst>
                  <a:ext uri="{FF2B5EF4-FFF2-40B4-BE49-F238E27FC236}">
                    <a16:creationId xmlns:a16="http://schemas.microsoft.com/office/drawing/2014/main" id="{94693F99-2D5B-7E44-B2D3-365FDA0CFBDB}"/>
                  </a:ext>
                </a:extLst>
              </p:cNvPr>
              <p:cNvSpPr/>
              <p:nvPr/>
            </p:nvSpPr>
            <p:spPr bwMode="auto">
              <a:xfrm rot="10800000">
                <a:off x="5498044" y="3266845"/>
                <a:ext cx="498349" cy="325689"/>
              </a:xfrm>
              <a:prstGeom prst="rect">
                <a:avLst/>
              </a:prstGeom>
              <a:gradFill rotWithShape="1">
                <a:gsLst>
                  <a:gs pos="1000">
                    <a:srgbClr val="3333CC">
                      <a:lumMod val="75000"/>
                      <a:alpha val="62000"/>
                    </a:srgbClr>
                  </a:gs>
                  <a:gs pos="5400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19" name="Straight Connector 318">
                <a:extLst>
                  <a:ext uri="{FF2B5EF4-FFF2-40B4-BE49-F238E27FC236}">
                    <a16:creationId xmlns:a16="http://schemas.microsoft.com/office/drawing/2014/main" id="{0BE62149-301B-CD40-877F-421A14409479}"/>
                  </a:ext>
                </a:extLst>
              </p:cNvPr>
              <p:cNvCxnSpPr>
                <a:stCxn id="327" idx="6"/>
              </p:cNvCxnSpPr>
              <p:nvPr/>
            </p:nvCxnSpPr>
            <p:spPr bwMode="auto">
              <a:xfrm>
                <a:off x="6004011" y="3267530"/>
                <a:ext cx="6349" cy="1582486"/>
              </a:xfrm>
              <a:prstGeom prst="line">
                <a:avLst/>
              </a:prstGeom>
              <a:noFill/>
              <a:ln w="3175" cap="flat" cmpd="sng" algn="ctr">
                <a:solidFill>
                  <a:srgbClr val="000000"/>
                </a:solidFill>
                <a:prstDash val="sysDash"/>
              </a:ln>
              <a:effectLst/>
            </p:spPr>
          </p:cxnSp>
          <p:pic>
            <p:nvPicPr>
              <p:cNvPr id="320" name="Picture 469" descr="router_top.png">
                <a:extLst>
                  <a:ext uri="{FF2B5EF4-FFF2-40B4-BE49-F238E27FC236}">
                    <a16:creationId xmlns:a16="http://schemas.microsoft.com/office/drawing/2014/main" id="{DD59AE55-8859-5841-B6AC-641E9B1FF7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1163" y="3206725"/>
                <a:ext cx="522287" cy="22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1" name="Group 471">
                <a:extLst>
                  <a:ext uri="{FF2B5EF4-FFF2-40B4-BE49-F238E27FC236}">
                    <a16:creationId xmlns:a16="http://schemas.microsoft.com/office/drawing/2014/main" id="{387A8315-A9E2-CD41-9540-BE22EB264718}"/>
                  </a:ext>
                </a:extLst>
              </p:cNvPr>
              <p:cNvGrpSpPr>
                <a:grpSpLocks/>
              </p:cNvGrpSpPr>
              <p:nvPr/>
            </p:nvGrpSpPr>
            <p:grpSpPr bwMode="auto">
              <a:xfrm>
                <a:off x="5502167" y="4781999"/>
                <a:ext cx="507858" cy="221801"/>
                <a:chOff x="4128636" y="3606589"/>
                <a:chExt cx="568145" cy="338667"/>
              </a:xfrm>
            </p:grpSpPr>
            <p:sp>
              <p:nvSpPr>
                <p:cNvPr id="334" name="Oval 333">
                  <a:extLst>
                    <a:ext uri="{FF2B5EF4-FFF2-40B4-BE49-F238E27FC236}">
                      <a16:creationId xmlns:a16="http://schemas.microsoft.com/office/drawing/2014/main" id="{5439A4FE-DB6E-D74D-95B5-D1F4AE9642E7}"/>
                    </a:ext>
                  </a:extLst>
                </p:cNvPr>
                <p:cNvSpPr/>
                <p:nvPr/>
              </p:nvSpPr>
              <p:spPr>
                <a:xfrm>
                  <a:off x="4128900" y="3720139"/>
                  <a:ext cx="568256" cy="225391"/>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35" name="Rectangle 334">
                  <a:extLst>
                    <a:ext uri="{FF2B5EF4-FFF2-40B4-BE49-F238E27FC236}">
                      <a16:creationId xmlns:a16="http://schemas.microsoft.com/office/drawing/2014/main" id="{FA27B6FA-AB40-0D4B-BBE7-6000E55B03D1}"/>
                    </a:ext>
                  </a:extLst>
                </p:cNvPr>
                <p:cNvSpPr/>
                <p:nvPr/>
              </p:nvSpPr>
              <p:spPr>
                <a:xfrm>
                  <a:off x="4128900" y="3720139"/>
                  <a:ext cx="568256" cy="111484"/>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36" name="Oval 335">
                  <a:extLst>
                    <a:ext uri="{FF2B5EF4-FFF2-40B4-BE49-F238E27FC236}">
                      <a16:creationId xmlns:a16="http://schemas.microsoft.com/office/drawing/2014/main" id="{C6FD79C0-1B1A-AB4A-A3BD-6514A1F64FCB}"/>
                    </a:ext>
                  </a:extLst>
                </p:cNvPr>
                <p:cNvSpPr/>
                <p:nvPr/>
              </p:nvSpPr>
              <p:spPr>
                <a:xfrm>
                  <a:off x="4128900" y="3606230"/>
                  <a:ext cx="568256" cy="225392"/>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37" name="Straight Connector 336">
                  <a:extLst>
                    <a:ext uri="{FF2B5EF4-FFF2-40B4-BE49-F238E27FC236}">
                      <a16:creationId xmlns:a16="http://schemas.microsoft.com/office/drawing/2014/main" id="{C730D6A9-51D0-864D-9F88-3CA108609D03}"/>
                    </a:ext>
                  </a:extLst>
                </p:cNvPr>
                <p:cNvCxnSpPr/>
                <p:nvPr/>
              </p:nvCxnSpPr>
              <p:spPr>
                <a:xfrm>
                  <a:off x="4697156" y="3720139"/>
                  <a:ext cx="0" cy="111484"/>
                </a:xfrm>
                <a:prstGeom prst="line">
                  <a:avLst/>
                </a:prstGeom>
                <a:noFill/>
                <a:ln w="6350" cap="flat" cmpd="sng" algn="ctr">
                  <a:solidFill>
                    <a:srgbClr val="000000"/>
                  </a:solidFill>
                  <a:prstDash val="solid"/>
                </a:ln>
                <a:effectLst/>
              </p:spPr>
            </p:cxnSp>
            <p:cxnSp>
              <p:nvCxnSpPr>
                <p:cNvPr id="338" name="Straight Connector 337">
                  <a:extLst>
                    <a:ext uri="{FF2B5EF4-FFF2-40B4-BE49-F238E27FC236}">
                      <a16:creationId xmlns:a16="http://schemas.microsoft.com/office/drawing/2014/main" id="{41EA4558-0D04-634B-A8B0-CAB6FB1D2028}"/>
                    </a:ext>
                  </a:extLst>
                </p:cNvPr>
                <p:cNvCxnSpPr/>
                <p:nvPr/>
              </p:nvCxnSpPr>
              <p:spPr>
                <a:xfrm>
                  <a:off x="4128900" y="3720139"/>
                  <a:ext cx="0" cy="111484"/>
                </a:xfrm>
                <a:prstGeom prst="line">
                  <a:avLst/>
                </a:prstGeom>
                <a:noFill/>
                <a:ln w="6350" cap="flat" cmpd="sng" algn="ctr">
                  <a:solidFill>
                    <a:srgbClr val="000000"/>
                  </a:solidFill>
                  <a:prstDash val="solid"/>
                </a:ln>
                <a:effectLst/>
              </p:spPr>
            </p:cxnSp>
          </p:grpSp>
          <p:sp>
            <p:nvSpPr>
              <p:cNvPr id="322" name="Rectangle 321">
                <a:extLst>
                  <a:ext uri="{FF2B5EF4-FFF2-40B4-BE49-F238E27FC236}">
                    <a16:creationId xmlns:a16="http://schemas.microsoft.com/office/drawing/2014/main" id="{3670DAE7-C167-BA4B-9FB3-842EEBB6E0BC}"/>
                  </a:ext>
                </a:extLst>
              </p:cNvPr>
              <p:cNvSpPr/>
              <p:nvPr/>
            </p:nvSpPr>
            <p:spPr bwMode="auto">
              <a:xfrm>
                <a:off x="5507166" y="3694500"/>
                <a:ext cx="498433" cy="1165040"/>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23" name="Straight Connector 322">
                <a:extLst>
                  <a:ext uri="{FF2B5EF4-FFF2-40B4-BE49-F238E27FC236}">
                    <a16:creationId xmlns:a16="http://schemas.microsoft.com/office/drawing/2014/main" id="{FDAD1200-F8CD-4C4C-B862-839CDCE380A4}"/>
                  </a:ext>
                </a:extLst>
              </p:cNvPr>
              <p:cNvCxnSpPr>
                <a:stCxn id="320" idx="1"/>
              </p:cNvCxnSpPr>
              <p:nvPr/>
            </p:nvCxnSpPr>
            <p:spPr bwMode="auto">
              <a:xfrm>
                <a:off x="5491292" y="3316735"/>
                <a:ext cx="6349" cy="1633277"/>
              </a:xfrm>
              <a:prstGeom prst="line">
                <a:avLst/>
              </a:prstGeom>
              <a:noFill/>
              <a:ln w="3175" cap="flat" cmpd="sng" algn="ctr">
                <a:solidFill>
                  <a:srgbClr val="000000"/>
                </a:solidFill>
                <a:prstDash val="sysDash"/>
              </a:ln>
              <a:effectLst/>
            </p:spPr>
          </p:cxnSp>
          <p:grpSp>
            <p:nvGrpSpPr>
              <p:cNvPr id="324" name="Group 485">
                <a:extLst>
                  <a:ext uri="{FF2B5EF4-FFF2-40B4-BE49-F238E27FC236}">
                    <a16:creationId xmlns:a16="http://schemas.microsoft.com/office/drawing/2014/main" id="{A6200FD6-2FAC-504D-AC15-41C2E0E5FE4E}"/>
                  </a:ext>
                </a:extLst>
              </p:cNvPr>
              <p:cNvGrpSpPr>
                <a:grpSpLocks/>
              </p:cNvGrpSpPr>
              <p:nvPr/>
            </p:nvGrpSpPr>
            <p:grpSpPr bwMode="auto">
              <a:xfrm>
                <a:off x="5500688" y="3179295"/>
                <a:ext cx="504825" cy="242888"/>
                <a:chOff x="2183302" y="1574638"/>
                <a:chExt cx="1200154" cy="430218"/>
              </a:xfrm>
            </p:grpSpPr>
            <p:sp>
              <p:nvSpPr>
                <p:cNvPr id="325" name="Oval 324">
                  <a:extLst>
                    <a:ext uri="{FF2B5EF4-FFF2-40B4-BE49-F238E27FC236}">
                      <a16:creationId xmlns:a16="http://schemas.microsoft.com/office/drawing/2014/main" id="{ECDA45FA-C7C9-1D42-AD17-0A94B356D9C2}"/>
                    </a:ext>
                  </a:extLst>
                </p:cNvPr>
                <p:cNvSpPr/>
                <p:nvPr/>
              </p:nvSpPr>
              <p:spPr bwMode="auto">
                <a:xfrm flipV="1">
                  <a:off x="2187379" y="1688754"/>
                  <a:ext cx="1196279" cy="314880"/>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26" name="Rectangle 325">
                  <a:extLst>
                    <a:ext uri="{FF2B5EF4-FFF2-40B4-BE49-F238E27FC236}">
                      <a16:creationId xmlns:a16="http://schemas.microsoft.com/office/drawing/2014/main" id="{66DEE6E1-40E6-CC4A-9BD2-12B0FC5617F6}"/>
                    </a:ext>
                  </a:extLst>
                </p:cNvPr>
                <p:cNvSpPr/>
                <p:nvPr/>
              </p:nvSpPr>
              <p:spPr bwMode="auto">
                <a:xfrm>
                  <a:off x="2183606" y="1733737"/>
                  <a:ext cx="1200052"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27" name="Oval 326">
                  <a:extLst>
                    <a:ext uri="{FF2B5EF4-FFF2-40B4-BE49-F238E27FC236}">
                      <a16:creationId xmlns:a16="http://schemas.microsoft.com/office/drawing/2014/main" id="{3B2579C2-CFB4-C243-A571-87CC47767059}"/>
                    </a:ext>
                  </a:extLst>
                </p:cNvPr>
                <p:cNvSpPr>
                  <a:spLocks noChangeArrowheads="1"/>
                </p:cNvSpPr>
                <p:nvPr/>
              </p:nvSpPr>
              <p:spPr bwMode="auto">
                <a:xfrm flipV="1">
                  <a:off x="2183606" y="1573485"/>
                  <a:ext cx="1196277" cy="31488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28" name="Freeform 327">
                  <a:extLst>
                    <a:ext uri="{FF2B5EF4-FFF2-40B4-BE49-F238E27FC236}">
                      <a16:creationId xmlns:a16="http://schemas.microsoft.com/office/drawing/2014/main" id="{8C20CAF5-F7F2-8C4F-BF4C-8061B2C174B5}"/>
                    </a:ext>
                  </a:extLst>
                </p:cNvPr>
                <p:cNvSpPr/>
                <p:nvPr/>
              </p:nvSpPr>
              <p:spPr bwMode="auto">
                <a:xfrm>
                  <a:off x="2489279" y="1669074"/>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29" name="Freeform 328">
                  <a:extLst>
                    <a:ext uri="{FF2B5EF4-FFF2-40B4-BE49-F238E27FC236}">
                      <a16:creationId xmlns:a16="http://schemas.microsoft.com/office/drawing/2014/main" id="{751DAB4D-7078-0843-8893-ECF4AEBB832A}"/>
                    </a:ext>
                  </a:extLst>
                </p:cNvPr>
                <p:cNvSpPr>
                  <a:spLocks/>
                </p:cNvSpPr>
                <p:nvPr/>
              </p:nvSpPr>
              <p:spPr bwMode="auto">
                <a:xfrm>
                  <a:off x="2428899" y="1629714"/>
                  <a:ext cx="705692" cy="109646"/>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5 h 932950"/>
                    <a:gd name="T10" fmla="*/ 603846 w 3723451"/>
                    <a:gd name="T11" fmla="*/ 54282 h 932950"/>
                    <a:gd name="T12" fmla="*/ 571056 w 3723451"/>
                    <a:gd name="T13" fmla="*/ 46211 h 932950"/>
                    <a:gd name="T14" fmla="*/ 355717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0" name="Freeform 329">
                  <a:extLst>
                    <a:ext uri="{FF2B5EF4-FFF2-40B4-BE49-F238E27FC236}">
                      <a16:creationId xmlns:a16="http://schemas.microsoft.com/office/drawing/2014/main" id="{49F08601-D11A-7246-97C4-4796E28716C2}"/>
                    </a:ext>
                  </a:extLst>
                </p:cNvPr>
                <p:cNvSpPr>
                  <a:spLocks/>
                </p:cNvSpPr>
                <p:nvPr/>
              </p:nvSpPr>
              <p:spPr bwMode="auto">
                <a:xfrm>
                  <a:off x="2893071" y="1722492"/>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1" name="Freeform 330">
                  <a:extLst>
                    <a:ext uri="{FF2B5EF4-FFF2-40B4-BE49-F238E27FC236}">
                      <a16:creationId xmlns:a16="http://schemas.microsoft.com/office/drawing/2014/main" id="{0F35FC16-0782-6242-8A31-B2C90A57D832}"/>
                    </a:ext>
                  </a:extLst>
                </p:cNvPr>
                <p:cNvSpPr>
                  <a:spLocks/>
                </p:cNvSpPr>
                <p:nvPr/>
              </p:nvSpPr>
              <p:spPr bwMode="auto">
                <a:xfrm>
                  <a:off x="2417579" y="1725302"/>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32" name="Straight Connector 331">
                  <a:extLst>
                    <a:ext uri="{FF2B5EF4-FFF2-40B4-BE49-F238E27FC236}">
                      <a16:creationId xmlns:a16="http://schemas.microsoft.com/office/drawing/2014/main" id="{28B38805-D14D-6F4E-9C2D-85288858DC4A}"/>
                    </a:ext>
                  </a:extLst>
                </p:cNvPr>
                <p:cNvCxnSpPr>
                  <a:cxnSpLocks noChangeShapeType="1"/>
                  <a:endCxn id="327" idx="2"/>
                </p:cNvCxnSpPr>
                <p:nvPr/>
              </p:nvCxnSpPr>
              <p:spPr bwMode="auto">
                <a:xfrm flipH="1" flipV="1">
                  <a:off x="2183606" y="1730925"/>
                  <a:ext cx="3773" cy="12089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33" name="Straight Connector 332">
                  <a:extLst>
                    <a:ext uri="{FF2B5EF4-FFF2-40B4-BE49-F238E27FC236}">
                      <a16:creationId xmlns:a16="http://schemas.microsoft.com/office/drawing/2014/main" id="{839A4B18-24F7-8748-BABF-156684EACDA2}"/>
                    </a:ext>
                  </a:extLst>
                </p:cNvPr>
                <p:cNvCxnSpPr>
                  <a:cxnSpLocks noChangeShapeType="1"/>
                </p:cNvCxnSpPr>
                <p:nvPr/>
              </p:nvCxnSpPr>
              <p:spPr bwMode="auto">
                <a:xfrm flipH="1" flipV="1">
                  <a:off x="3379883" y="1728114"/>
                  <a:ext cx="3775" cy="12089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7" name="Group 21">
              <a:extLst>
                <a:ext uri="{FF2B5EF4-FFF2-40B4-BE49-F238E27FC236}">
                  <a16:creationId xmlns:a16="http://schemas.microsoft.com/office/drawing/2014/main" id="{9CDA8888-DE9C-FA48-880D-EF852C6370C1}"/>
                </a:ext>
              </a:extLst>
            </p:cNvPr>
            <p:cNvGrpSpPr>
              <a:grpSpLocks/>
            </p:cNvGrpSpPr>
            <p:nvPr/>
          </p:nvGrpSpPr>
          <p:grpSpPr bwMode="auto">
            <a:xfrm>
              <a:off x="6472366" y="2647932"/>
              <a:ext cx="522159" cy="2354282"/>
              <a:chOff x="6472366" y="2647932"/>
              <a:chExt cx="522159" cy="2354282"/>
            </a:xfrm>
          </p:grpSpPr>
          <p:sp>
            <p:nvSpPr>
              <p:cNvPr id="298" name="Rectangle 297">
                <a:extLst>
                  <a:ext uri="{FF2B5EF4-FFF2-40B4-BE49-F238E27FC236}">
                    <a16:creationId xmlns:a16="http://schemas.microsoft.com/office/drawing/2014/main" id="{995D8FCE-884F-0F40-A676-D4D29F8E694C}"/>
                  </a:ext>
                </a:extLst>
              </p:cNvPr>
              <p:cNvSpPr/>
              <p:nvPr/>
            </p:nvSpPr>
            <p:spPr bwMode="auto">
              <a:xfrm rot="10800000">
                <a:off x="6482296" y="2777838"/>
                <a:ext cx="498349" cy="72203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299" name="Straight Connector 298">
                <a:extLst>
                  <a:ext uri="{FF2B5EF4-FFF2-40B4-BE49-F238E27FC236}">
                    <a16:creationId xmlns:a16="http://schemas.microsoft.com/office/drawing/2014/main" id="{316D5606-0146-DC48-97E2-18F369EDE031}"/>
                  </a:ext>
                </a:extLst>
              </p:cNvPr>
              <p:cNvCxnSpPr/>
              <p:nvPr/>
            </p:nvCxnSpPr>
            <p:spPr bwMode="auto">
              <a:xfrm>
                <a:off x="6994528" y="2846910"/>
                <a:ext cx="0" cy="1998345"/>
              </a:xfrm>
              <a:prstGeom prst="line">
                <a:avLst/>
              </a:prstGeom>
              <a:noFill/>
              <a:ln w="3175" cap="flat" cmpd="sng" algn="ctr">
                <a:solidFill>
                  <a:srgbClr val="000000"/>
                </a:solidFill>
                <a:prstDash val="sysDash"/>
              </a:ln>
              <a:effectLst/>
            </p:spPr>
          </p:cxnSp>
          <p:grpSp>
            <p:nvGrpSpPr>
              <p:cNvPr id="300" name="Group 500">
                <a:extLst>
                  <a:ext uri="{FF2B5EF4-FFF2-40B4-BE49-F238E27FC236}">
                    <a16:creationId xmlns:a16="http://schemas.microsoft.com/office/drawing/2014/main" id="{AA425C1A-E91E-6E4A-A356-24012E642772}"/>
                  </a:ext>
                </a:extLst>
              </p:cNvPr>
              <p:cNvGrpSpPr>
                <a:grpSpLocks/>
              </p:cNvGrpSpPr>
              <p:nvPr/>
            </p:nvGrpSpPr>
            <p:grpSpPr bwMode="auto">
              <a:xfrm>
                <a:off x="6486417" y="4766099"/>
                <a:ext cx="507858" cy="236115"/>
                <a:chOff x="4128636" y="3606589"/>
                <a:chExt cx="568145" cy="338667"/>
              </a:xfrm>
            </p:grpSpPr>
            <p:sp>
              <p:nvSpPr>
                <p:cNvPr id="313" name="Oval 312">
                  <a:extLst>
                    <a:ext uri="{FF2B5EF4-FFF2-40B4-BE49-F238E27FC236}">
                      <a16:creationId xmlns:a16="http://schemas.microsoft.com/office/drawing/2014/main" id="{16CAB2BE-001A-5849-8EFC-BF1C74D20DA6}"/>
                    </a:ext>
                  </a:extLst>
                </p:cNvPr>
                <p:cNvSpPr/>
                <p:nvPr/>
              </p:nvSpPr>
              <p:spPr>
                <a:xfrm>
                  <a:off x="4128808" y="3720125"/>
                  <a:ext cx="568256" cy="225387"/>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14" name="Rectangle 313">
                  <a:extLst>
                    <a:ext uri="{FF2B5EF4-FFF2-40B4-BE49-F238E27FC236}">
                      <a16:creationId xmlns:a16="http://schemas.microsoft.com/office/drawing/2014/main" id="{ED3C727A-F086-5345-9D90-47A10FCD45F2}"/>
                    </a:ext>
                  </a:extLst>
                </p:cNvPr>
                <p:cNvSpPr/>
                <p:nvPr/>
              </p:nvSpPr>
              <p:spPr>
                <a:xfrm>
                  <a:off x="4128808" y="3720125"/>
                  <a:ext cx="568256" cy="111556"/>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15" name="Oval 314">
                  <a:extLst>
                    <a:ext uri="{FF2B5EF4-FFF2-40B4-BE49-F238E27FC236}">
                      <a16:creationId xmlns:a16="http://schemas.microsoft.com/office/drawing/2014/main" id="{49C1B443-F565-5F4C-B75C-09F669AC3DE7}"/>
                    </a:ext>
                  </a:extLst>
                </p:cNvPr>
                <p:cNvSpPr/>
                <p:nvPr/>
              </p:nvSpPr>
              <p:spPr>
                <a:xfrm>
                  <a:off x="4128808" y="3606294"/>
                  <a:ext cx="568256" cy="225387"/>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16" name="Straight Connector 315">
                  <a:extLst>
                    <a:ext uri="{FF2B5EF4-FFF2-40B4-BE49-F238E27FC236}">
                      <a16:creationId xmlns:a16="http://schemas.microsoft.com/office/drawing/2014/main" id="{FBA53D70-9A4D-7E4E-AC09-D42784DF8272}"/>
                    </a:ext>
                  </a:extLst>
                </p:cNvPr>
                <p:cNvCxnSpPr/>
                <p:nvPr/>
              </p:nvCxnSpPr>
              <p:spPr>
                <a:xfrm>
                  <a:off x="4697064" y="3720125"/>
                  <a:ext cx="0" cy="111556"/>
                </a:xfrm>
                <a:prstGeom prst="line">
                  <a:avLst/>
                </a:prstGeom>
                <a:noFill/>
                <a:ln w="6350" cap="flat" cmpd="sng" algn="ctr">
                  <a:solidFill>
                    <a:srgbClr val="000000"/>
                  </a:solidFill>
                  <a:prstDash val="solid"/>
                </a:ln>
                <a:effectLst/>
              </p:spPr>
            </p:cxnSp>
            <p:cxnSp>
              <p:nvCxnSpPr>
                <p:cNvPr id="317" name="Straight Connector 316">
                  <a:extLst>
                    <a:ext uri="{FF2B5EF4-FFF2-40B4-BE49-F238E27FC236}">
                      <a16:creationId xmlns:a16="http://schemas.microsoft.com/office/drawing/2014/main" id="{A5C3BEC2-90B0-8B41-88A4-351B428CAFB4}"/>
                    </a:ext>
                  </a:extLst>
                </p:cNvPr>
                <p:cNvCxnSpPr/>
                <p:nvPr/>
              </p:nvCxnSpPr>
              <p:spPr>
                <a:xfrm>
                  <a:off x="4128808" y="3720125"/>
                  <a:ext cx="0" cy="111556"/>
                </a:xfrm>
                <a:prstGeom prst="line">
                  <a:avLst/>
                </a:prstGeom>
                <a:noFill/>
                <a:ln w="6350" cap="flat" cmpd="sng" algn="ctr">
                  <a:solidFill>
                    <a:srgbClr val="000000"/>
                  </a:solidFill>
                  <a:prstDash val="solid"/>
                </a:ln>
                <a:effectLst/>
              </p:spPr>
            </p:cxnSp>
          </p:grpSp>
          <p:sp>
            <p:nvSpPr>
              <p:cNvPr id="301" name="Rectangle 300">
                <a:extLst>
                  <a:ext uri="{FF2B5EF4-FFF2-40B4-BE49-F238E27FC236}">
                    <a16:creationId xmlns:a16="http://schemas.microsoft.com/office/drawing/2014/main" id="{2309F1E7-7D26-E941-9221-C8DF0612EE28}"/>
                  </a:ext>
                </a:extLst>
              </p:cNvPr>
              <p:cNvSpPr/>
              <p:nvPr/>
            </p:nvSpPr>
            <p:spPr bwMode="auto">
              <a:xfrm>
                <a:off x="6491333" y="3610376"/>
                <a:ext cx="498433" cy="123805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02" name="Straight Connector 301">
                <a:extLst>
                  <a:ext uri="{FF2B5EF4-FFF2-40B4-BE49-F238E27FC236}">
                    <a16:creationId xmlns:a16="http://schemas.microsoft.com/office/drawing/2014/main" id="{9C251E47-5FE5-B64D-8E6E-2491993604B5}"/>
                  </a:ext>
                </a:extLst>
              </p:cNvPr>
              <p:cNvCxnSpPr/>
              <p:nvPr/>
            </p:nvCxnSpPr>
            <p:spPr bwMode="auto">
              <a:xfrm>
                <a:off x="6472285" y="2818340"/>
                <a:ext cx="9524" cy="2126912"/>
              </a:xfrm>
              <a:prstGeom prst="line">
                <a:avLst/>
              </a:prstGeom>
              <a:noFill/>
              <a:ln w="3175" cap="flat" cmpd="sng" algn="ctr">
                <a:solidFill>
                  <a:srgbClr val="000000"/>
                </a:solidFill>
                <a:prstDash val="sysDash"/>
              </a:ln>
              <a:effectLst/>
            </p:spPr>
          </p:cxnSp>
          <p:grpSp>
            <p:nvGrpSpPr>
              <p:cNvPr id="303" name="Group 514">
                <a:extLst>
                  <a:ext uri="{FF2B5EF4-FFF2-40B4-BE49-F238E27FC236}">
                    <a16:creationId xmlns:a16="http://schemas.microsoft.com/office/drawing/2014/main" id="{9B7D3C6F-466A-3143-9B8E-F60B2AAFD7B5}"/>
                  </a:ext>
                </a:extLst>
              </p:cNvPr>
              <p:cNvGrpSpPr>
                <a:grpSpLocks/>
              </p:cNvGrpSpPr>
              <p:nvPr/>
            </p:nvGrpSpPr>
            <p:grpSpPr bwMode="auto">
              <a:xfrm>
                <a:off x="6478146" y="2647932"/>
                <a:ext cx="504825" cy="242887"/>
                <a:chOff x="2183302" y="1574638"/>
                <a:chExt cx="1200154" cy="430218"/>
              </a:xfrm>
            </p:grpSpPr>
            <p:sp>
              <p:nvSpPr>
                <p:cNvPr id="304" name="Oval 303">
                  <a:extLst>
                    <a:ext uri="{FF2B5EF4-FFF2-40B4-BE49-F238E27FC236}">
                      <a16:creationId xmlns:a16="http://schemas.microsoft.com/office/drawing/2014/main" id="{12A307F7-5B73-2445-A2F4-C0FA1266E373}"/>
                    </a:ext>
                  </a:extLst>
                </p:cNvPr>
                <p:cNvSpPr/>
                <p:nvPr/>
              </p:nvSpPr>
              <p:spPr bwMode="auto">
                <a:xfrm flipV="1">
                  <a:off x="2188237" y="1690921"/>
                  <a:ext cx="1196279" cy="314881"/>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05" name="Rectangle 304">
                  <a:extLst>
                    <a:ext uri="{FF2B5EF4-FFF2-40B4-BE49-F238E27FC236}">
                      <a16:creationId xmlns:a16="http://schemas.microsoft.com/office/drawing/2014/main" id="{33E19D46-3715-614C-AAF4-022904355894}"/>
                    </a:ext>
                  </a:extLst>
                </p:cNvPr>
                <p:cNvSpPr/>
                <p:nvPr/>
              </p:nvSpPr>
              <p:spPr bwMode="auto">
                <a:xfrm>
                  <a:off x="2184464" y="1735904"/>
                  <a:ext cx="1200052"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06" name="Oval 305">
                  <a:extLst>
                    <a:ext uri="{FF2B5EF4-FFF2-40B4-BE49-F238E27FC236}">
                      <a16:creationId xmlns:a16="http://schemas.microsoft.com/office/drawing/2014/main" id="{E55709E7-7775-884D-A34A-45191B84AF9C}"/>
                    </a:ext>
                  </a:extLst>
                </p:cNvPr>
                <p:cNvSpPr>
                  <a:spLocks noChangeArrowheads="1"/>
                </p:cNvSpPr>
                <p:nvPr/>
              </p:nvSpPr>
              <p:spPr bwMode="auto">
                <a:xfrm flipV="1">
                  <a:off x="2184464" y="1575651"/>
                  <a:ext cx="1196277" cy="314881"/>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07" name="Freeform 306">
                  <a:extLst>
                    <a:ext uri="{FF2B5EF4-FFF2-40B4-BE49-F238E27FC236}">
                      <a16:creationId xmlns:a16="http://schemas.microsoft.com/office/drawing/2014/main" id="{53C2A2DA-53F1-794E-A987-B42C0AC0022C}"/>
                    </a:ext>
                  </a:extLst>
                </p:cNvPr>
                <p:cNvSpPr/>
                <p:nvPr/>
              </p:nvSpPr>
              <p:spPr bwMode="auto">
                <a:xfrm>
                  <a:off x="2490137" y="1671240"/>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08" name="Freeform 307">
                  <a:extLst>
                    <a:ext uri="{FF2B5EF4-FFF2-40B4-BE49-F238E27FC236}">
                      <a16:creationId xmlns:a16="http://schemas.microsoft.com/office/drawing/2014/main" id="{9EECC5D2-5F03-5B4A-A066-DEC9954D666C}"/>
                    </a:ext>
                  </a:extLst>
                </p:cNvPr>
                <p:cNvSpPr>
                  <a:spLocks/>
                </p:cNvSpPr>
                <p:nvPr/>
              </p:nvSpPr>
              <p:spPr bwMode="auto">
                <a:xfrm>
                  <a:off x="2429757" y="1631880"/>
                  <a:ext cx="705692" cy="109647"/>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6 h 932950"/>
                    <a:gd name="T10" fmla="*/ 603846 w 3723451"/>
                    <a:gd name="T11" fmla="*/ 54283 h 932950"/>
                    <a:gd name="T12" fmla="*/ 571056 w 3723451"/>
                    <a:gd name="T13" fmla="*/ 46212 h 932950"/>
                    <a:gd name="T14" fmla="*/ 355717 w 3723451"/>
                    <a:gd name="T15" fmla="*/ 109647 h 932950"/>
                    <a:gd name="T16" fmla="*/ 134869 w 3723451"/>
                    <a:gd name="T17" fmla="*/ 48545 h 932950"/>
                    <a:gd name="T18" fmla="*/ 99163 w 3723451"/>
                    <a:gd name="T19" fmla="*/ 55140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9" name="Freeform 308">
                  <a:extLst>
                    <a:ext uri="{FF2B5EF4-FFF2-40B4-BE49-F238E27FC236}">
                      <a16:creationId xmlns:a16="http://schemas.microsoft.com/office/drawing/2014/main" id="{8388544E-A2CB-0640-A29C-1662E6885FE0}"/>
                    </a:ext>
                  </a:extLst>
                </p:cNvPr>
                <p:cNvSpPr>
                  <a:spLocks/>
                </p:cNvSpPr>
                <p:nvPr/>
              </p:nvSpPr>
              <p:spPr bwMode="auto">
                <a:xfrm>
                  <a:off x="2893929" y="1724658"/>
                  <a:ext cx="256615" cy="95589"/>
                </a:xfrm>
                <a:custGeom>
                  <a:avLst/>
                  <a:gdLst>
                    <a:gd name="T0" fmla="*/ 0 w 1366596"/>
                    <a:gd name="T1" fmla="*/ 0 h 809868"/>
                    <a:gd name="T2" fmla="*/ 256615 w 1366596"/>
                    <a:gd name="T3" fmla="*/ 73864 h 809868"/>
                    <a:gd name="T4" fmla="*/ 162436 w 1366596"/>
                    <a:gd name="T5" fmla="*/ 95589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0" name="Freeform 309">
                  <a:extLst>
                    <a:ext uri="{FF2B5EF4-FFF2-40B4-BE49-F238E27FC236}">
                      <a16:creationId xmlns:a16="http://schemas.microsoft.com/office/drawing/2014/main" id="{0DDF3C4E-5F2E-864E-88A4-D785A5D6EEF6}"/>
                    </a:ext>
                  </a:extLst>
                </p:cNvPr>
                <p:cNvSpPr>
                  <a:spLocks/>
                </p:cNvSpPr>
                <p:nvPr/>
              </p:nvSpPr>
              <p:spPr bwMode="auto">
                <a:xfrm>
                  <a:off x="2418437" y="1727469"/>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11" name="Straight Connector 310">
                  <a:extLst>
                    <a:ext uri="{FF2B5EF4-FFF2-40B4-BE49-F238E27FC236}">
                      <a16:creationId xmlns:a16="http://schemas.microsoft.com/office/drawing/2014/main" id="{5A28B5B0-5BAC-8C46-B4B8-9BCB18DCD1DD}"/>
                    </a:ext>
                  </a:extLst>
                </p:cNvPr>
                <p:cNvCxnSpPr>
                  <a:cxnSpLocks noChangeShapeType="1"/>
                  <a:endCxn id="306" idx="2"/>
                </p:cNvCxnSpPr>
                <p:nvPr/>
              </p:nvCxnSpPr>
              <p:spPr bwMode="auto">
                <a:xfrm flipH="1" flipV="1">
                  <a:off x="2184464" y="1733091"/>
                  <a:ext cx="3773" cy="1208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12" name="Straight Connector 311">
                  <a:extLst>
                    <a:ext uri="{FF2B5EF4-FFF2-40B4-BE49-F238E27FC236}">
                      <a16:creationId xmlns:a16="http://schemas.microsoft.com/office/drawing/2014/main" id="{3A010796-660C-4C4D-865E-8D108EDA01B6}"/>
                    </a:ext>
                  </a:extLst>
                </p:cNvPr>
                <p:cNvCxnSpPr>
                  <a:cxnSpLocks noChangeShapeType="1"/>
                </p:cNvCxnSpPr>
                <p:nvPr/>
              </p:nvCxnSpPr>
              <p:spPr bwMode="auto">
                <a:xfrm flipH="1" flipV="1">
                  <a:off x="3380741" y="1730281"/>
                  <a:ext cx="3775" cy="120891"/>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grpSp>
        <p:nvGrpSpPr>
          <p:cNvPr id="400" name="Group 399">
            <a:extLst>
              <a:ext uri="{FF2B5EF4-FFF2-40B4-BE49-F238E27FC236}">
                <a16:creationId xmlns:a16="http://schemas.microsoft.com/office/drawing/2014/main" id="{094E25C2-45E6-0C43-ADA4-684E51DC703A}"/>
              </a:ext>
            </a:extLst>
          </p:cNvPr>
          <p:cNvGrpSpPr>
            <a:grpSpLocks/>
          </p:cNvGrpSpPr>
          <p:nvPr/>
        </p:nvGrpSpPr>
        <p:grpSpPr bwMode="auto">
          <a:xfrm>
            <a:off x="3419060" y="2725807"/>
            <a:ext cx="5111750" cy="879475"/>
            <a:chOff x="1866825" y="707349"/>
            <a:chExt cx="5112820" cy="879389"/>
          </a:xfrm>
        </p:grpSpPr>
        <p:sp>
          <p:nvSpPr>
            <p:cNvPr id="401" name="Oval 400">
              <a:extLst>
                <a:ext uri="{FF2B5EF4-FFF2-40B4-BE49-F238E27FC236}">
                  <a16:creationId xmlns:a16="http://schemas.microsoft.com/office/drawing/2014/main" id="{C759FDA4-4088-0A4C-9E92-BD72D7D52B56}"/>
                </a:ext>
              </a:extLst>
            </p:cNvPr>
            <p:cNvSpPr/>
            <p:nvPr/>
          </p:nvSpPr>
          <p:spPr>
            <a:xfrm>
              <a:off x="1866825" y="785129"/>
              <a:ext cx="954288" cy="49207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402" name="TextBox 233">
              <a:extLst>
                <a:ext uri="{FF2B5EF4-FFF2-40B4-BE49-F238E27FC236}">
                  <a16:creationId xmlns:a16="http://schemas.microsoft.com/office/drawing/2014/main" id="{91B4E7D9-6C4B-6C4B-86F5-8BB66F936B0C}"/>
                </a:ext>
              </a:extLst>
            </p:cNvPr>
            <p:cNvSpPr txBox="1">
              <a:spLocks noChangeArrowheads="1"/>
            </p:cNvSpPr>
            <p:nvPr/>
          </p:nvSpPr>
          <p:spPr bwMode="auto">
            <a:xfrm>
              <a:off x="1891781" y="783191"/>
              <a:ext cx="910613" cy="47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Routing</a:t>
              </a:r>
            </a:p>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Algorithm</a:t>
              </a:r>
            </a:p>
          </p:txBody>
        </p:sp>
        <p:cxnSp>
          <p:nvCxnSpPr>
            <p:cNvPr id="403" name="Straight Arrow Connector 402">
              <a:extLst>
                <a:ext uri="{FF2B5EF4-FFF2-40B4-BE49-F238E27FC236}">
                  <a16:creationId xmlns:a16="http://schemas.microsoft.com/office/drawing/2014/main" id="{86DA61DF-3320-724E-9861-CF654B1F47AF}"/>
                </a:ext>
              </a:extLst>
            </p:cNvPr>
            <p:cNvCxnSpPr/>
            <p:nvPr/>
          </p:nvCxnSpPr>
          <p:spPr>
            <a:xfrm flipV="1">
              <a:off x="2833815" y="807352"/>
              <a:ext cx="1517968" cy="214291"/>
            </a:xfrm>
            <a:prstGeom prst="straightConnector1">
              <a:avLst/>
            </a:prstGeom>
            <a:noFill/>
            <a:ln w="25400" cap="flat" cmpd="sng" algn="ctr">
              <a:solidFill>
                <a:srgbClr val="CC0000"/>
              </a:solidFill>
              <a:prstDash val="solid"/>
              <a:headEnd type="triangle"/>
              <a:tailEnd type="triangle"/>
            </a:ln>
            <a:effectLst/>
          </p:spPr>
        </p:cxnSp>
        <p:cxnSp>
          <p:nvCxnSpPr>
            <p:cNvPr id="404" name="Straight Arrow Connector 403">
              <a:extLst>
                <a:ext uri="{FF2B5EF4-FFF2-40B4-BE49-F238E27FC236}">
                  <a16:creationId xmlns:a16="http://schemas.microsoft.com/office/drawing/2014/main" id="{FA99C173-8DEF-3940-BC9B-72CA3FA99281}"/>
                </a:ext>
              </a:extLst>
            </p:cNvPr>
            <p:cNvCxnSpPr/>
            <p:nvPr/>
          </p:nvCxnSpPr>
          <p:spPr>
            <a:xfrm>
              <a:off x="2751248" y="1201014"/>
              <a:ext cx="797092" cy="279373"/>
            </a:xfrm>
            <a:prstGeom prst="straightConnector1">
              <a:avLst/>
            </a:prstGeom>
            <a:noFill/>
            <a:ln w="25400" cap="flat" cmpd="sng" algn="ctr">
              <a:solidFill>
                <a:srgbClr val="CC0000"/>
              </a:solidFill>
              <a:prstDash val="solid"/>
              <a:headEnd type="triangle"/>
              <a:tailEnd type="triangle"/>
            </a:ln>
            <a:effectLst/>
          </p:spPr>
        </p:cxnSp>
        <p:cxnSp>
          <p:nvCxnSpPr>
            <p:cNvPr id="405" name="Straight Arrow Connector 404">
              <a:extLst>
                <a:ext uri="{FF2B5EF4-FFF2-40B4-BE49-F238E27FC236}">
                  <a16:creationId xmlns:a16="http://schemas.microsoft.com/office/drawing/2014/main" id="{57AAE988-13E3-6642-B8CC-252C9113ABCC}"/>
                </a:ext>
              </a:extLst>
            </p:cNvPr>
            <p:cNvCxnSpPr/>
            <p:nvPr/>
          </p:nvCxnSpPr>
          <p:spPr>
            <a:xfrm>
              <a:off x="4685228" y="894656"/>
              <a:ext cx="892362" cy="509538"/>
            </a:xfrm>
            <a:prstGeom prst="straightConnector1">
              <a:avLst/>
            </a:prstGeom>
            <a:noFill/>
            <a:ln w="25400" cap="flat" cmpd="sng" algn="ctr">
              <a:solidFill>
                <a:srgbClr val="CC0000"/>
              </a:solidFill>
              <a:prstDash val="solid"/>
              <a:headEnd type="triangle"/>
              <a:tailEnd type="triangle"/>
            </a:ln>
            <a:effectLst/>
          </p:spPr>
        </p:cxnSp>
        <p:cxnSp>
          <p:nvCxnSpPr>
            <p:cNvPr id="406" name="Straight Arrow Connector 405">
              <a:extLst>
                <a:ext uri="{FF2B5EF4-FFF2-40B4-BE49-F238E27FC236}">
                  <a16:creationId xmlns:a16="http://schemas.microsoft.com/office/drawing/2014/main" id="{286126FC-663F-E140-85FF-EA643857EAAB}"/>
                </a:ext>
              </a:extLst>
            </p:cNvPr>
            <p:cNvCxnSpPr/>
            <p:nvPr/>
          </p:nvCxnSpPr>
          <p:spPr>
            <a:xfrm>
              <a:off x="4801139" y="801003"/>
              <a:ext cx="1695805" cy="130162"/>
            </a:xfrm>
            <a:prstGeom prst="straightConnector1">
              <a:avLst/>
            </a:prstGeom>
            <a:noFill/>
            <a:ln w="25400" cap="flat" cmpd="sng" algn="ctr">
              <a:solidFill>
                <a:srgbClr val="CC0000"/>
              </a:solidFill>
              <a:prstDash val="solid"/>
              <a:headEnd type="triangle"/>
              <a:tailEnd type="triangle"/>
            </a:ln>
            <a:effectLst/>
          </p:spPr>
        </p:cxnSp>
        <p:sp>
          <p:nvSpPr>
            <p:cNvPr id="407" name="Oval 406">
              <a:extLst>
                <a:ext uri="{FF2B5EF4-FFF2-40B4-BE49-F238E27FC236}">
                  <a16:creationId xmlns:a16="http://schemas.microsoft.com/office/drawing/2014/main" id="{4DA7DE45-D335-D548-B5FE-488518B7B2B7}"/>
                </a:ext>
              </a:extLst>
            </p:cNvPr>
            <p:cNvSpPr/>
            <p:nvPr/>
          </p:nvSpPr>
          <p:spPr>
            <a:xfrm>
              <a:off x="6558870" y="894656"/>
              <a:ext cx="420775" cy="18095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408" name="Oval 407">
              <a:extLst>
                <a:ext uri="{FF2B5EF4-FFF2-40B4-BE49-F238E27FC236}">
                  <a16:creationId xmlns:a16="http://schemas.microsoft.com/office/drawing/2014/main" id="{E0F6C35C-914C-3B41-9CC4-D8179FFB699E}"/>
                </a:ext>
              </a:extLst>
            </p:cNvPr>
            <p:cNvSpPr/>
            <p:nvPr/>
          </p:nvSpPr>
          <p:spPr>
            <a:xfrm>
              <a:off x="5572826" y="1404194"/>
              <a:ext cx="420776" cy="182544"/>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409" name="Oval 408">
              <a:extLst>
                <a:ext uri="{FF2B5EF4-FFF2-40B4-BE49-F238E27FC236}">
                  <a16:creationId xmlns:a16="http://schemas.microsoft.com/office/drawing/2014/main" id="{F2328B0F-766B-A544-ACA3-A1877D849A35}"/>
                </a:ext>
              </a:extLst>
            </p:cNvPr>
            <p:cNvSpPr/>
            <p:nvPr/>
          </p:nvSpPr>
          <p:spPr>
            <a:xfrm>
              <a:off x="4367661" y="707349"/>
              <a:ext cx="420775" cy="182545"/>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410" name="Oval 409">
              <a:extLst>
                <a:ext uri="{FF2B5EF4-FFF2-40B4-BE49-F238E27FC236}">
                  <a16:creationId xmlns:a16="http://schemas.microsoft.com/office/drawing/2014/main" id="{4E049E95-C6A9-FE4D-937B-C134ECB1D9AB}"/>
                </a:ext>
              </a:extLst>
            </p:cNvPr>
            <p:cNvSpPr/>
            <p:nvPr/>
          </p:nvSpPr>
          <p:spPr>
            <a:xfrm>
              <a:off x="3572157" y="1402606"/>
              <a:ext cx="420776" cy="18095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411" name="Straight Arrow Connector 410">
              <a:extLst>
                <a:ext uri="{FF2B5EF4-FFF2-40B4-BE49-F238E27FC236}">
                  <a16:creationId xmlns:a16="http://schemas.microsoft.com/office/drawing/2014/main" id="{C5FBB1F6-0839-A343-AE4E-8487D7B4403B}"/>
                </a:ext>
              </a:extLst>
            </p:cNvPr>
            <p:cNvCxnSpPr/>
            <p:nvPr/>
          </p:nvCxnSpPr>
          <p:spPr>
            <a:xfrm>
              <a:off x="2821113" y="1105773"/>
              <a:ext cx="2739010" cy="339692"/>
            </a:xfrm>
            <a:prstGeom prst="straightConnector1">
              <a:avLst/>
            </a:prstGeom>
            <a:noFill/>
            <a:ln w="25400" cap="flat" cmpd="sng" algn="ctr">
              <a:solidFill>
                <a:srgbClr val="CC0000"/>
              </a:solidFill>
              <a:prstDash val="solid"/>
              <a:headEnd type="triangle"/>
              <a:tailEnd type="triangle"/>
            </a:ln>
            <a:effectLst/>
          </p:spPr>
        </p:cxnSp>
        <p:cxnSp>
          <p:nvCxnSpPr>
            <p:cNvPr id="412" name="Straight Arrow Connector 411">
              <a:extLst>
                <a:ext uri="{FF2B5EF4-FFF2-40B4-BE49-F238E27FC236}">
                  <a16:creationId xmlns:a16="http://schemas.microsoft.com/office/drawing/2014/main" id="{01507C1D-D7CC-314D-9BC2-599E67963164}"/>
                </a:ext>
              </a:extLst>
            </p:cNvPr>
            <p:cNvCxnSpPr>
              <a:endCxn id="407" idx="2"/>
            </p:cNvCxnSpPr>
            <p:nvPr/>
          </p:nvCxnSpPr>
          <p:spPr>
            <a:xfrm flipV="1">
              <a:off x="3997696" y="985135"/>
              <a:ext cx="2561174" cy="469854"/>
            </a:xfrm>
            <a:prstGeom prst="straightConnector1">
              <a:avLst/>
            </a:prstGeom>
            <a:noFill/>
            <a:ln w="25400" cap="flat" cmpd="sng" algn="ctr">
              <a:solidFill>
                <a:srgbClr val="CC0000"/>
              </a:solidFill>
              <a:prstDash val="solid"/>
              <a:headEnd type="triangle"/>
              <a:tailEnd type="triangle"/>
            </a:ln>
            <a:effectLst/>
          </p:spPr>
        </p:cxnSp>
        <p:cxnSp>
          <p:nvCxnSpPr>
            <p:cNvPr id="413" name="Straight Arrow Connector 412">
              <a:extLst>
                <a:ext uri="{FF2B5EF4-FFF2-40B4-BE49-F238E27FC236}">
                  <a16:creationId xmlns:a16="http://schemas.microsoft.com/office/drawing/2014/main" id="{0D0AA51C-C88C-DA40-BB5F-C90D75401B35}"/>
                </a:ext>
              </a:extLst>
            </p:cNvPr>
            <p:cNvCxnSpPr/>
            <p:nvPr/>
          </p:nvCxnSpPr>
          <p:spPr>
            <a:xfrm flipV="1">
              <a:off x="3991345" y="1508959"/>
              <a:ext cx="1581481" cy="0"/>
            </a:xfrm>
            <a:prstGeom prst="straightConnector1">
              <a:avLst/>
            </a:prstGeom>
            <a:noFill/>
            <a:ln w="25400" cap="flat" cmpd="sng" algn="ctr">
              <a:solidFill>
                <a:srgbClr val="CC0000"/>
              </a:solidFill>
              <a:prstDash val="solid"/>
              <a:headEnd type="triangle"/>
              <a:tailEnd type="triangle"/>
            </a:ln>
            <a:effectLst/>
          </p:spPr>
        </p:cxnSp>
        <p:cxnSp>
          <p:nvCxnSpPr>
            <p:cNvPr id="414" name="Straight Arrow Connector 413">
              <a:extLst>
                <a:ext uri="{FF2B5EF4-FFF2-40B4-BE49-F238E27FC236}">
                  <a16:creationId xmlns:a16="http://schemas.microsoft.com/office/drawing/2014/main" id="{B8B513D7-9162-0648-BC71-8BEBCC27917A}"/>
                </a:ext>
              </a:extLst>
            </p:cNvPr>
            <p:cNvCxnSpPr/>
            <p:nvPr/>
          </p:nvCxnSpPr>
          <p:spPr>
            <a:xfrm flipV="1">
              <a:off x="5996777" y="1083550"/>
              <a:ext cx="751044" cy="396836"/>
            </a:xfrm>
            <a:prstGeom prst="straightConnector1">
              <a:avLst/>
            </a:prstGeom>
            <a:noFill/>
            <a:ln w="25400" cap="flat" cmpd="sng" algn="ctr">
              <a:solidFill>
                <a:srgbClr val="CC0000"/>
              </a:solidFill>
              <a:prstDash val="solid"/>
              <a:headEnd type="triangle"/>
              <a:tailEnd type="triangle"/>
            </a:ln>
            <a:effectLst/>
          </p:spPr>
        </p:cxnSp>
      </p:grpSp>
      <p:grpSp>
        <p:nvGrpSpPr>
          <p:cNvPr id="415" name="Group 414">
            <a:extLst>
              <a:ext uri="{FF2B5EF4-FFF2-40B4-BE49-F238E27FC236}">
                <a16:creationId xmlns:a16="http://schemas.microsoft.com/office/drawing/2014/main" id="{C4AAA334-C4B2-DD48-A566-2EA2C1AA11DF}"/>
              </a:ext>
            </a:extLst>
          </p:cNvPr>
          <p:cNvGrpSpPr>
            <a:grpSpLocks/>
          </p:cNvGrpSpPr>
          <p:nvPr/>
        </p:nvGrpSpPr>
        <p:grpSpPr bwMode="auto">
          <a:xfrm>
            <a:off x="3147598" y="3114745"/>
            <a:ext cx="6375400" cy="1047750"/>
            <a:chOff x="1557338" y="3074988"/>
            <a:chExt cx="6375400" cy="1047750"/>
          </a:xfrm>
        </p:grpSpPr>
        <p:sp>
          <p:nvSpPr>
            <p:cNvPr id="416" name="TextBox 232">
              <a:extLst>
                <a:ext uri="{FF2B5EF4-FFF2-40B4-BE49-F238E27FC236}">
                  <a16:creationId xmlns:a16="http://schemas.microsoft.com/office/drawing/2014/main" id="{97D7EB84-BAC0-D448-A55F-A56C30BB6A4D}"/>
                </a:ext>
              </a:extLst>
            </p:cNvPr>
            <p:cNvSpPr txBox="1">
              <a:spLocks noChangeArrowheads="1"/>
            </p:cNvSpPr>
            <p:nvPr/>
          </p:nvSpPr>
          <p:spPr bwMode="auto">
            <a:xfrm>
              <a:off x="7292975" y="3651250"/>
              <a:ext cx="595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sp>
          <p:nvSpPr>
            <p:cNvPr id="417" name="TextBox 233">
              <a:extLst>
                <a:ext uri="{FF2B5EF4-FFF2-40B4-BE49-F238E27FC236}">
                  <a16:creationId xmlns:a16="http://schemas.microsoft.com/office/drawing/2014/main" id="{24A4F1C7-4BF4-EB42-A291-47BAC2502CDB}"/>
                </a:ext>
              </a:extLst>
            </p:cNvPr>
            <p:cNvSpPr txBox="1">
              <a:spLocks noChangeArrowheads="1"/>
            </p:cNvSpPr>
            <p:nvPr/>
          </p:nvSpPr>
          <p:spPr bwMode="auto">
            <a:xfrm>
              <a:off x="7224713" y="3074988"/>
              <a:ext cx="7080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control</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cxnSp>
          <p:nvCxnSpPr>
            <p:cNvPr id="418" name="Straight Connector 417">
              <a:extLst>
                <a:ext uri="{FF2B5EF4-FFF2-40B4-BE49-F238E27FC236}">
                  <a16:creationId xmlns:a16="http://schemas.microsoft.com/office/drawing/2014/main" id="{61FEE5A3-FA87-164D-B072-015586DE3B9B}"/>
                </a:ext>
              </a:extLst>
            </p:cNvPr>
            <p:cNvCxnSpPr/>
            <p:nvPr/>
          </p:nvCxnSpPr>
          <p:spPr>
            <a:xfrm>
              <a:off x="1557338" y="3613150"/>
              <a:ext cx="6207125" cy="0"/>
            </a:xfrm>
            <a:prstGeom prst="line">
              <a:avLst/>
            </a:prstGeom>
            <a:noFill/>
            <a:ln w="25400" cap="flat" cmpd="sng" algn="ctr">
              <a:solidFill>
                <a:srgbClr val="000000"/>
              </a:solidFill>
              <a:prstDash val="dash"/>
            </a:ln>
            <a:effectLst/>
          </p:spPr>
        </p:cxnSp>
      </p:grpSp>
      <p:grpSp>
        <p:nvGrpSpPr>
          <p:cNvPr id="419" name="Group 418">
            <a:extLst>
              <a:ext uri="{FF2B5EF4-FFF2-40B4-BE49-F238E27FC236}">
                <a16:creationId xmlns:a16="http://schemas.microsoft.com/office/drawing/2014/main" id="{DB2133B7-0204-944D-9F85-D90FA61B1AAF}"/>
              </a:ext>
            </a:extLst>
          </p:cNvPr>
          <p:cNvGrpSpPr>
            <a:grpSpLocks/>
          </p:cNvGrpSpPr>
          <p:nvPr/>
        </p:nvGrpSpPr>
        <p:grpSpPr bwMode="auto">
          <a:xfrm>
            <a:off x="3419060" y="3741807"/>
            <a:ext cx="5126038" cy="1120775"/>
            <a:chOff x="-4746102" y="4471477"/>
            <a:chExt cx="5126173" cy="1120753"/>
          </a:xfrm>
        </p:grpSpPr>
        <p:pic>
          <p:nvPicPr>
            <p:cNvPr id="420" name="Picture 10" descr="fig42_table.pdf">
              <a:extLst>
                <a:ext uri="{FF2B5EF4-FFF2-40B4-BE49-F238E27FC236}">
                  <a16:creationId xmlns:a16="http://schemas.microsoft.com/office/drawing/2014/main" id="{B9B148BF-D420-D548-A8E4-2E44EE4354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46102" y="4471477"/>
              <a:ext cx="966463" cy="966962"/>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grpSp>
          <p:nvGrpSpPr>
            <p:cNvPr id="421" name="Group 25">
              <a:extLst>
                <a:ext uri="{FF2B5EF4-FFF2-40B4-BE49-F238E27FC236}">
                  <a16:creationId xmlns:a16="http://schemas.microsoft.com/office/drawing/2014/main" id="{6DCB3611-5B47-554A-AF9F-B20E8866BE38}"/>
                </a:ext>
              </a:extLst>
            </p:cNvPr>
            <p:cNvGrpSpPr>
              <a:grpSpLocks/>
            </p:cNvGrpSpPr>
            <p:nvPr/>
          </p:nvGrpSpPr>
          <p:grpSpPr bwMode="auto">
            <a:xfrm>
              <a:off x="-3025264" y="5228984"/>
              <a:ext cx="3405335" cy="363246"/>
              <a:chOff x="-3025264" y="5228984"/>
              <a:chExt cx="3405335" cy="363246"/>
            </a:xfrm>
          </p:grpSpPr>
          <p:grpSp>
            <p:nvGrpSpPr>
              <p:cNvPr id="422" name="Group 241">
                <a:extLst>
                  <a:ext uri="{FF2B5EF4-FFF2-40B4-BE49-F238E27FC236}">
                    <a16:creationId xmlns:a16="http://schemas.microsoft.com/office/drawing/2014/main" id="{18B65E09-A0C2-A34F-9844-081D03E2EEEF}"/>
                  </a:ext>
                </a:extLst>
              </p:cNvPr>
              <p:cNvGrpSpPr>
                <a:grpSpLocks/>
              </p:cNvGrpSpPr>
              <p:nvPr/>
            </p:nvGrpSpPr>
            <p:grpSpPr bwMode="auto">
              <a:xfrm>
                <a:off x="-3025264" y="5262858"/>
                <a:ext cx="430360" cy="329372"/>
                <a:chOff x="2931664" y="3912603"/>
                <a:chExt cx="430450" cy="329314"/>
              </a:xfrm>
            </p:grpSpPr>
            <p:sp>
              <p:nvSpPr>
                <p:cNvPr id="438" name="Rectangle 437">
                  <a:extLst>
                    <a:ext uri="{FF2B5EF4-FFF2-40B4-BE49-F238E27FC236}">
                      <a16:creationId xmlns:a16="http://schemas.microsoft.com/office/drawing/2014/main" id="{510D7726-2281-144B-B722-F9A0F8992620}"/>
                    </a:ext>
                  </a:extLst>
                </p:cNvPr>
                <p:cNvSpPr/>
                <p:nvPr/>
              </p:nvSpPr>
              <p:spPr>
                <a:xfrm>
                  <a:off x="2936485" y="3908607"/>
                  <a:ext cx="425550" cy="333310"/>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439" name="Straight Connector 438">
                  <a:extLst>
                    <a:ext uri="{FF2B5EF4-FFF2-40B4-BE49-F238E27FC236}">
                      <a16:creationId xmlns:a16="http://schemas.microsoft.com/office/drawing/2014/main" id="{B663A8A6-A483-9C45-9694-3F60B5B96577}"/>
                    </a:ext>
                  </a:extLst>
                </p:cNvPr>
                <p:cNvCxnSpPr/>
                <p:nvPr/>
              </p:nvCxnSpPr>
              <p:spPr>
                <a:xfrm>
                  <a:off x="2931721" y="4003838"/>
                  <a:ext cx="425550" cy="0"/>
                </a:xfrm>
                <a:prstGeom prst="line">
                  <a:avLst/>
                </a:prstGeom>
                <a:noFill/>
                <a:ln w="3175" cap="flat" cmpd="sng" algn="ctr">
                  <a:solidFill>
                    <a:srgbClr val="000000"/>
                  </a:solidFill>
                  <a:prstDash val="solid"/>
                </a:ln>
                <a:effectLst/>
              </p:spPr>
            </p:cxnSp>
            <p:cxnSp>
              <p:nvCxnSpPr>
                <p:cNvPr id="440" name="Straight Connector 439">
                  <a:extLst>
                    <a:ext uri="{FF2B5EF4-FFF2-40B4-BE49-F238E27FC236}">
                      <a16:creationId xmlns:a16="http://schemas.microsoft.com/office/drawing/2014/main" id="{50FC0E77-85DF-A44F-A7EA-DB2E7EDC7F79}"/>
                    </a:ext>
                  </a:extLst>
                </p:cNvPr>
                <p:cNvCxnSpPr/>
                <p:nvPr/>
              </p:nvCxnSpPr>
              <p:spPr>
                <a:xfrm>
                  <a:off x="2931721" y="4067326"/>
                  <a:ext cx="425550" cy="0"/>
                </a:xfrm>
                <a:prstGeom prst="line">
                  <a:avLst/>
                </a:prstGeom>
                <a:noFill/>
                <a:ln w="3175" cap="flat" cmpd="sng" algn="ctr">
                  <a:solidFill>
                    <a:srgbClr val="000000"/>
                  </a:solidFill>
                  <a:prstDash val="solid"/>
                </a:ln>
                <a:effectLst/>
              </p:spPr>
            </p:cxnSp>
            <p:cxnSp>
              <p:nvCxnSpPr>
                <p:cNvPr id="441" name="Straight Connector 440">
                  <a:extLst>
                    <a:ext uri="{FF2B5EF4-FFF2-40B4-BE49-F238E27FC236}">
                      <a16:creationId xmlns:a16="http://schemas.microsoft.com/office/drawing/2014/main" id="{6DCCCE94-F2A7-3D41-B0D1-67C30138A31B}"/>
                    </a:ext>
                  </a:extLst>
                </p:cNvPr>
                <p:cNvCxnSpPr>
                  <a:stCxn id="438" idx="2"/>
                </p:cNvCxnSpPr>
                <p:nvPr/>
              </p:nvCxnSpPr>
              <p:spPr>
                <a:xfrm flipH="1" flipV="1">
                  <a:off x="3147672" y="4003838"/>
                  <a:ext cx="1588" cy="238079"/>
                </a:xfrm>
                <a:prstGeom prst="line">
                  <a:avLst/>
                </a:prstGeom>
                <a:noFill/>
                <a:ln w="3175" cap="flat" cmpd="sng" algn="ctr">
                  <a:solidFill>
                    <a:srgbClr val="000000"/>
                  </a:solidFill>
                  <a:prstDash val="solid"/>
                </a:ln>
                <a:effectLst/>
              </p:spPr>
            </p:cxnSp>
          </p:grpSp>
          <p:grpSp>
            <p:nvGrpSpPr>
              <p:cNvPr id="423" name="Group 444">
                <a:extLst>
                  <a:ext uri="{FF2B5EF4-FFF2-40B4-BE49-F238E27FC236}">
                    <a16:creationId xmlns:a16="http://schemas.microsoft.com/office/drawing/2014/main" id="{80000B7B-1868-0545-96E2-2F3AE96E33EA}"/>
                  </a:ext>
                </a:extLst>
              </p:cNvPr>
              <p:cNvGrpSpPr>
                <a:grpSpLocks/>
              </p:cNvGrpSpPr>
              <p:nvPr/>
            </p:nvGrpSpPr>
            <p:grpSpPr bwMode="auto">
              <a:xfrm>
                <a:off x="-2217227" y="5261364"/>
                <a:ext cx="430361" cy="329307"/>
                <a:chOff x="2931664" y="3912603"/>
                <a:chExt cx="430450" cy="329314"/>
              </a:xfrm>
            </p:grpSpPr>
            <p:sp>
              <p:nvSpPr>
                <p:cNvPr id="434" name="Rectangle 433">
                  <a:extLst>
                    <a:ext uri="{FF2B5EF4-FFF2-40B4-BE49-F238E27FC236}">
                      <a16:creationId xmlns:a16="http://schemas.microsoft.com/office/drawing/2014/main" id="{152E459E-7CA1-E445-B3BA-7DCA2E4A2C56}"/>
                    </a:ext>
                  </a:extLst>
                </p:cNvPr>
                <p:cNvSpPr/>
                <p:nvPr/>
              </p:nvSpPr>
              <p:spPr>
                <a:xfrm>
                  <a:off x="2936506" y="3908513"/>
                  <a:ext cx="425549" cy="33337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435" name="Straight Connector 434">
                  <a:extLst>
                    <a:ext uri="{FF2B5EF4-FFF2-40B4-BE49-F238E27FC236}">
                      <a16:creationId xmlns:a16="http://schemas.microsoft.com/office/drawing/2014/main" id="{89A2E2E8-DA8D-6D49-B2DC-12FC2FC6D3C4}"/>
                    </a:ext>
                  </a:extLst>
                </p:cNvPr>
                <p:cNvCxnSpPr/>
                <p:nvPr/>
              </p:nvCxnSpPr>
              <p:spPr>
                <a:xfrm>
                  <a:off x="2931743" y="4003763"/>
                  <a:ext cx="425549" cy="0"/>
                </a:xfrm>
                <a:prstGeom prst="line">
                  <a:avLst/>
                </a:prstGeom>
                <a:noFill/>
                <a:ln w="3175" cap="flat" cmpd="sng" algn="ctr">
                  <a:solidFill>
                    <a:srgbClr val="000000"/>
                  </a:solidFill>
                  <a:prstDash val="solid"/>
                </a:ln>
                <a:effectLst/>
              </p:spPr>
            </p:cxnSp>
            <p:cxnSp>
              <p:nvCxnSpPr>
                <p:cNvPr id="436" name="Straight Connector 435">
                  <a:extLst>
                    <a:ext uri="{FF2B5EF4-FFF2-40B4-BE49-F238E27FC236}">
                      <a16:creationId xmlns:a16="http://schemas.microsoft.com/office/drawing/2014/main" id="{D4FBE92F-02C8-4244-A63E-618F5A912844}"/>
                    </a:ext>
                  </a:extLst>
                </p:cNvPr>
                <p:cNvCxnSpPr/>
                <p:nvPr/>
              </p:nvCxnSpPr>
              <p:spPr>
                <a:xfrm>
                  <a:off x="2931743" y="4067263"/>
                  <a:ext cx="425549" cy="0"/>
                </a:xfrm>
                <a:prstGeom prst="line">
                  <a:avLst/>
                </a:prstGeom>
                <a:noFill/>
                <a:ln w="3175" cap="flat" cmpd="sng" algn="ctr">
                  <a:solidFill>
                    <a:srgbClr val="000000"/>
                  </a:solidFill>
                  <a:prstDash val="solid"/>
                </a:ln>
                <a:effectLst/>
              </p:spPr>
            </p:cxnSp>
            <p:cxnSp>
              <p:nvCxnSpPr>
                <p:cNvPr id="437" name="Straight Connector 436">
                  <a:extLst>
                    <a:ext uri="{FF2B5EF4-FFF2-40B4-BE49-F238E27FC236}">
                      <a16:creationId xmlns:a16="http://schemas.microsoft.com/office/drawing/2014/main" id="{760EDE61-1AAF-D848-91CB-39C5F318690E}"/>
                    </a:ext>
                  </a:extLst>
                </p:cNvPr>
                <p:cNvCxnSpPr>
                  <a:stCxn id="434" idx="2"/>
                </p:cNvCxnSpPr>
                <p:nvPr/>
              </p:nvCxnSpPr>
              <p:spPr>
                <a:xfrm flipH="1" flipV="1">
                  <a:off x="3147693" y="4003763"/>
                  <a:ext cx="1587" cy="238126"/>
                </a:xfrm>
                <a:prstGeom prst="line">
                  <a:avLst/>
                </a:prstGeom>
                <a:noFill/>
                <a:ln w="3175" cap="flat" cmpd="sng" algn="ctr">
                  <a:solidFill>
                    <a:srgbClr val="000000"/>
                  </a:solidFill>
                  <a:prstDash val="solid"/>
                </a:ln>
                <a:effectLst/>
              </p:spPr>
            </p:cxnSp>
          </p:grpSp>
          <p:grpSp>
            <p:nvGrpSpPr>
              <p:cNvPr id="424" name="Group 473">
                <a:extLst>
                  <a:ext uri="{FF2B5EF4-FFF2-40B4-BE49-F238E27FC236}">
                    <a16:creationId xmlns:a16="http://schemas.microsoft.com/office/drawing/2014/main" id="{80D1C087-9836-C245-B670-1284428A4A6A}"/>
                  </a:ext>
                </a:extLst>
              </p:cNvPr>
              <p:cNvGrpSpPr>
                <a:grpSpLocks/>
              </p:cNvGrpSpPr>
              <p:nvPr/>
            </p:nvGrpSpPr>
            <p:grpSpPr bwMode="auto">
              <a:xfrm>
                <a:off x="-1034539" y="5261364"/>
                <a:ext cx="430360" cy="329307"/>
                <a:chOff x="2931664" y="3912603"/>
                <a:chExt cx="430450" cy="329314"/>
              </a:xfrm>
            </p:grpSpPr>
            <p:sp>
              <p:nvSpPr>
                <p:cNvPr id="430" name="Rectangle 429">
                  <a:extLst>
                    <a:ext uri="{FF2B5EF4-FFF2-40B4-BE49-F238E27FC236}">
                      <a16:creationId xmlns:a16="http://schemas.microsoft.com/office/drawing/2014/main" id="{C9A7D412-65DC-9649-A008-5ED26335CCA7}"/>
                    </a:ext>
                  </a:extLst>
                </p:cNvPr>
                <p:cNvSpPr/>
                <p:nvPr/>
              </p:nvSpPr>
              <p:spPr>
                <a:xfrm>
                  <a:off x="2936538" y="3908513"/>
                  <a:ext cx="425550" cy="33337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431" name="Straight Connector 430">
                  <a:extLst>
                    <a:ext uri="{FF2B5EF4-FFF2-40B4-BE49-F238E27FC236}">
                      <a16:creationId xmlns:a16="http://schemas.microsoft.com/office/drawing/2014/main" id="{2F282FB7-7000-B945-8F5A-E39A5A12E34F}"/>
                    </a:ext>
                  </a:extLst>
                </p:cNvPr>
                <p:cNvCxnSpPr/>
                <p:nvPr/>
              </p:nvCxnSpPr>
              <p:spPr>
                <a:xfrm>
                  <a:off x="2931774" y="4003763"/>
                  <a:ext cx="425550" cy="0"/>
                </a:xfrm>
                <a:prstGeom prst="line">
                  <a:avLst/>
                </a:prstGeom>
                <a:noFill/>
                <a:ln w="3175" cap="flat" cmpd="sng" algn="ctr">
                  <a:solidFill>
                    <a:srgbClr val="000000"/>
                  </a:solidFill>
                  <a:prstDash val="solid"/>
                </a:ln>
                <a:effectLst/>
              </p:spPr>
            </p:cxnSp>
            <p:cxnSp>
              <p:nvCxnSpPr>
                <p:cNvPr id="432" name="Straight Connector 431">
                  <a:extLst>
                    <a:ext uri="{FF2B5EF4-FFF2-40B4-BE49-F238E27FC236}">
                      <a16:creationId xmlns:a16="http://schemas.microsoft.com/office/drawing/2014/main" id="{6613E38A-F502-9F4F-9071-21665BB1F3DD}"/>
                    </a:ext>
                  </a:extLst>
                </p:cNvPr>
                <p:cNvCxnSpPr/>
                <p:nvPr/>
              </p:nvCxnSpPr>
              <p:spPr>
                <a:xfrm>
                  <a:off x="2931774" y="4067263"/>
                  <a:ext cx="425550" cy="0"/>
                </a:xfrm>
                <a:prstGeom prst="line">
                  <a:avLst/>
                </a:prstGeom>
                <a:noFill/>
                <a:ln w="3175" cap="flat" cmpd="sng" algn="ctr">
                  <a:solidFill>
                    <a:srgbClr val="000000"/>
                  </a:solidFill>
                  <a:prstDash val="solid"/>
                </a:ln>
                <a:effectLst/>
              </p:spPr>
            </p:cxnSp>
            <p:cxnSp>
              <p:nvCxnSpPr>
                <p:cNvPr id="433" name="Straight Connector 432">
                  <a:extLst>
                    <a:ext uri="{FF2B5EF4-FFF2-40B4-BE49-F238E27FC236}">
                      <a16:creationId xmlns:a16="http://schemas.microsoft.com/office/drawing/2014/main" id="{29B42128-C51A-6040-824E-C554F8EE3D12}"/>
                    </a:ext>
                  </a:extLst>
                </p:cNvPr>
                <p:cNvCxnSpPr>
                  <a:stCxn id="430" idx="2"/>
                </p:cNvCxnSpPr>
                <p:nvPr/>
              </p:nvCxnSpPr>
              <p:spPr>
                <a:xfrm flipH="1" flipV="1">
                  <a:off x="3147725" y="4003763"/>
                  <a:ext cx="1588" cy="238126"/>
                </a:xfrm>
                <a:prstGeom prst="line">
                  <a:avLst/>
                </a:prstGeom>
                <a:noFill/>
                <a:ln w="3175" cap="flat" cmpd="sng" algn="ctr">
                  <a:solidFill>
                    <a:srgbClr val="000000"/>
                  </a:solidFill>
                  <a:prstDash val="solid"/>
                </a:ln>
                <a:effectLst/>
              </p:spPr>
            </p:cxnSp>
          </p:grpSp>
          <p:grpSp>
            <p:nvGrpSpPr>
              <p:cNvPr id="425" name="Group 502">
                <a:extLst>
                  <a:ext uri="{FF2B5EF4-FFF2-40B4-BE49-F238E27FC236}">
                    <a16:creationId xmlns:a16="http://schemas.microsoft.com/office/drawing/2014/main" id="{C30D5DDC-A13E-034A-A1BA-1E146390EA7D}"/>
                  </a:ext>
                </a:extLst>
              </p:cNvPr>
              <p:cNvGrpSpPr>
                <a:grpSpLocks/>
              </p:cNvGrpSpPr>
              <p:nvPr/>
            </p:nvGrpSpPr>
            <p:grpSpPr bwMode="auto">
              <a:xfrm>
                <a:off x="-50289" y="5228984"/>
                <a:ext cx="430360" cy="350559"/>
                <a:chOff x="2931664" y="3912603"/>
                <a:chExt cx="430450" cy="329314"/>
              </a:xfrm>
            </p:grpSpPr>
            <p:sp>
              <p:nvSpPr>
                <p:cNvPr id="426" name="Rectangle 425">
                  <a:extLst>
                    <a:ext uri="{FF2B5EF4-FFF2-40B4-BE49-F238E27FC236}">
                      <a16:creationId xmlns:a16="http://schemas.microsoft.com/office/drawing/2014/main" id="{63A91007-6182-8647-9879-8292A71EAFEF}"/>
                    </a:ext>
                  </a:extLst>
                </p:cNvPr>
                <p:cNvSpPr/>
                <p:nvPr/>
              </p:nvSpPr>
              <p:spPr>
                <a:xfrm>
                  <a:off x="2936564" y="3912336"/>
                  <a:ext cx="425550" cy="329569"/>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427" name="Straight Connector 426">
                  <a:extLst>
                    <a:ext uri="{FF2B5EF4-FFF2-40B4-BE49-F238E27FC236}">
                      <a16:creationId xmlns:a16="http://schemas.microsoft.com/office/drawing/2014/main" id="{0674F85B-15F4-F446-AD9E-DD534F9C342D}"/>
                    </a:ext>
                  </a:extLst>
                </p:cNvPr>
                <p:cNvCxnSpPr/>
                <p:nvPr/>
              </p:nvCxnSpPr>
              <p:spPr>
                <a:xfrm>
                  <a:off x="2931800" y="4003303"/>
                  <a:ext cx="425550" cy="0"/>
                </a:xfrm>
                <a:prstGeom prst="line">
                  <a:avLst/>
                </a:prstGeom>
                <a:noFill/>
                <a:ln w="3175" cap="flat" cmpd="sng" algn="ctr">
                  <a:solidFill>
                    <a:srgbClr val="000000"/>
                  </a:solidFill>
                  <a:prstDash val="solid"/>
                </a:ln>
                <a:effectLst/>
              </p:spPr>
            </p:cxnSp>
            <p:cxnSp>
              <p:nvCxnSpPr>
                <p:cNvPr id="428" name="Straight Connector 427">
                  <a:extLst>
                    <a:ext uri="{FF2B5EF4-FFF2-40B4-BE49-F238E27FC236}">
                      <a16:creationId xmlns:a16="http://schemas.microsoft.com/office/drawing/2014/main" id="{60409E77-E63A-824F-A704-D7AE94C9BA5F}"/>
                    </a:ext>
                  </a:extLst>
                </p:cNvPr>
                <p:cNvCxnSpPr/>
                <p:nvPr/>
              </p:nvCxnSpPr>
              <p:spPr>
                <a:xfrm>
                  <a:off x="2931800" y="4067428"/>
                  <a:ext cx="425550" cy="0"/>
                </a:xfrm>
                <a:prstGeom prst="line">
                  <a:avLst/>
                </a:prstGeom>
                <a:noFill/>
                <a:ln w="3175" cap="flat" cmpd="sng" algn="ctr">
                  <a:solidFill>
                    <a:srgbClr val="000000"/>
                  </a:solidFill>
                  <a:prstDash val="solid"/>
                </a:ln>
                <a:effectLst/>
              </p:spPr>
            </p:cxnSp>
            <p:cxnSp>
              <p:nvCxnSpPr>
                <p:cNvPr id="429" name="Straight Connector 428">
                  <a:extLst>
                    <a:ext uri="{FF2B5EF4-FFF2-40B4-BE49-F238E27FC236}">
                      <a16:creationId xmlns:a16="http://schemas.microsoft.com/office/drawing/2014/main" id="{76DF7BD3-201B-AE4F-909F-AB196C0CDB0D}"/>
                    </a:ext>
                  </a:extLst>
                </p:cNvPr>
                <p:cNvCxnSpPr>
                  <a:stCxn id="426" idx="2"/>
                </p:cNvCxnSpPr>
                <p:nvPr/>
              </p:nvCxnSpPr>
              <p:spPr>
                <a:xfrm flipH="1" flipV="1">
                  <a:off x="3147751" y="4003303"/>
                  <a:ext cx="1588" cy="238602"/>
                </a:xfrm>
                <a:prstGeom prst="line">
                  <a:avLst/>
                </a:prstGeom>
                <a:noFill/>
                <a:ln w="3175" cap="flat" cmpd="sng" algn="ctr">
                  <a:solidFill>
                    <a:srgbClr val="000000"/>
                  </a:solidFill>
                  <a:prstDash val="solid"/>
                </a:ln>
                <a:effectLst/>
              </p:spPr>
            </p:cxnSp>
          </p:grpSp>
        </p:grpSp>
      </p:grpSp>
      <p:grpSp>
        <p:nvGrpSpPr>
          <p:cNvPr id="442" name="Group 441">
            <a:extLst>
              <a:ext uri="{FF2B5EF4-FFF2-40B4-BE49-F238E27FC236}">
                <a16:creationId xmlns:a16="http://schemas.microsoft.com/office/drawing/2014/main" id="{DC317182-2E9B-354F-9E6B-904AD53D9670}"/>
              </a:ext>
            </a:extLst>
          </p:cNvPr>
          <p:cNvGrpSpPr>
            <a:grpSpLocks/>
          </p:cNvGrpSpPr>
          <p:nvPr/>
        </p:nvGrpSpPr>
        <p:grpSpPr bwMode="auto">
          <a:xfrm>
            <a:off x="3873085" y="2922657"/>
            <a:ext cx="4437063" cy="1577975"/>
            <a:chOff x="-4267279" y="3655204"/>
            <a:chExt cx="4437063" cy="1578510"/>
          </a:xfrm>
        </p:grpSpPr>
        <p:cxnSp>
          <p:nvCxnSpPr>
            <p:cNvPr id="443" name="Straight Arrow Connector 442">
              <a:extLst>
                <a:ext uri="{FF2B5EF4-FFF2-40B4-BE49-F238E27FC236}">
                  <a16:creationId xmlns:a16="http://schemas.microsoft.com/office/drawing/2014/main" id="{AEBEBCEA-9DEC-FC46-95E5-83FE63BD526A}"/>
                </a:ext>
              </a:extLst>
            </p:cNvPr>
            <p:cNvCxnSpPr/>
            <p:nvPr/>
          </p:nvCxnSpPr>
          <p:spPr bwMode="auto">
            <a:xfrm>
              <a:off x="-4267279" y="4047450"/>
              <a:ext cx="0" cy="422418"/>
            </a:xfrm>
            <a:prstGeom prst="straightConnector1">
              <a:avLst/>
            </a:prstGeom>
            <a:noFill/>
            <a:ln w="12700" cap="flat" cmpd="sng" algn="ctr">
              <a:solidFill>
                <a:srgbClr val="CC0000"/>
              </a:solidFill>
              <a:prstDash val="solid"/>
              <a:tailEnd type="triangle"/>
            </a:ln>
            <a:effectLst/>
          </p:spPr>
        </p:cxnSp>
        <p:cxnSp>
          <p:nvCxnSpPr>
            <p:cNvPr id="444" name="Straight Arrow Connector 443">
              <a:extLst>
                <a:ext uri="{FF2B5EF4-FFF2-40B4-BE49-F238E27FC236}">
                  <a16:creationId xmlns:a16="http://schemas.microsoft.com/office/drawing/2014/main" id="{8ADE9CEC-EEA0-A54D-AC1A-85CC293083F6}"/>
                </a:ext>
              </a:extLst>
            </p:cNvPr>
            <p:cNvCxnSpPr>
              <a:cxnSpLocks noChangeShapeType="1"/>
            </p:cNvCxnSpPr>
            <p:nvPr/>
          </p:nvCxnSpPr>
          <p:spPr bwMode="auto">
            <a:xfrm flipH="1">
              <a:off x="-2808366" y="4361882"/>
              <a:ext cx="0" cy="87183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 name="Straight Arrow Connector 444">
              <a:extLst>
                <a:ext uri="{FF2B5EF4-FFF2-40B4-BE49-F238E27FC236}">
                  <a16:creationId xmlns:a16="http://schemas.microsoft.com/office/drawing/2014/main" id="{6391DEC8-23F8-A847-ACF3-AD06E6E59A69}"/>
                </a:ext>
              </a:extLst>
            </p:cNvPr>
            <p:cNvCxnSpPr>
              <a:cxnSpLocks noChangeShapeType="1"/>
            </p:cNvCxnSpPr>
            <p:nvPr/>
          </p:nvCxnSpPr>
          <p:spPr bwMode="auto">
            <a:xfrm>
              <a:off x="-2006679" y="3655204"/>
              <a:ext cx="6350" cy="157692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 name="Straight Arrow Connector 445">
              <a:extLst>
                <a:ext uri="{FF2B5EF4-FFF2-40B4-BE49-F238E27FC236}">
                  <a16:creationId xmlns:a16="http://schemas.microsoft.com/office/drawing/2014/main" id="{C40B4987-DD61-E544-9ED1-243F1836BF7B}"/>
                </a:ext>
              </a:extLst>
            </p:cNvPr>
            <p:cNvCxnSpPr>
              <a:cxnSpLocks noChangeShapeType="1"/>
            </p:cNvCxnSpPr>
            <p:nvPr/>
          </p:nvCxnSpPr>
          <p:spPr bwMode="auto">
            <a:xfrm>
              <a:off x="-823991" y="4326945"/>
              <a:ext cx="6350" cy="90518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7" name="Straight Arrow Connector 446">
              <a:extLst>
                <a:ext uri="{FF2B5EF4-FFF2-40B4-BE49-F238E27FC236}">
                  <a16:creationId xmlns:a16="http://schemas.microsoft.com/office/drawing/2014/main" id="{B6FD6F72-9B1A-9E49-BC03-FF4EB3F432F8}"/>
                </a:ext>
              </a:extLst>
            </p:cNvPr>
            <p:cNvCxnSpPr>
              <a:cxnSpLocks noChangeShapeType="1"/>
            </p:cNvCxnSpPr>
            <p:nvPr/>
          </p:nvCxnSpPr>
          <p:spPr bwMode="auto">
            <a:xfrm flipH="1">
              <a:off x="166609" y="3798127"/>
              <a:ext cx="3175" cy="139906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48" name="Straight Connector 447">
            <a:extLst>
              <a:ext uri="{FF2B5EF4-FFF2-40B4-BE49-F238E27FC236}">
                <a16:creationId xmlns:a16="http://schemas.microsoft.com/office/drawing/2014/main" id="{EBF459C0-AF75-AC4B-82FD-7B57E1803EDC}"/>
              </a:ext>
            </a:extLst>
          </p:cNvPr>
          <p:cNvCxnSpPr/>
          <p:nvPr/>
        </p:nvCxnSpPr>
        <p:spPr>
          <a:xfrm flipH="1">
            <a:off x="2872960" y="5842070"/>
            <a:ext cx="1508125" cy="1587"/>
          </a:xfrm>
          <a:prstGeom prst="line">
            <a:avLst/>
          </a:prstGeom>
          <a:noFill/>
          <a:ln w="9525" cap="flat" cmpd="sng" algn="ctr">
            <a:solidFill>
              <a:srgbClr val="000000"/>
            </a:solidFill>
            <a:prstDash val="solid"/>
          </a:ln>
          <a:effectLst/>
        </p:spPr>
      </p:cxnSp>
      <p:sp>
        <p:nvSpPr>
          <p:cNvPr id="449" name="TextBox 265">
            <a:extLst>
              <a:ext uri="{FF2B5EF4-FFF2-40B4-BE49-F238E27FC236}">
                <a16:creationId xmlns:a16="http://schemas.microsoft.com/office/drawing/2014/main" id="{8D6CC213-50D8-D143-AB2E-8A70AD0BD3DA}"/>
              </a:ext>
            </a:extLst>
          </p:cNvPr>
          <p:cNvSpPr txBox="1">
            <a:spLocks noChangeArrowheads="1"/>
          </p:cNvSpPr>
          <p:nvPr/>
        </p:nvSpPr>
        <p:spPr bwMode="auto">
          <a:xfrm>
            <a:off x="4789073" y="5513457"/>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450" name="TextBox 281">
            <a:extLst>
              <a:ext uri="{FF2B5EF4-FFF2-40B4-BE49-F238E27FC236}">
                <a16:creationId xmlns:a16="http://schemas.microsoft.com/office/drawing/2014/main" id="{FD871173-63C8-004A-B893-95B0B94D0C38}"/>
              </a:ext>
            </a:extLst>
          </p:cNvPr>
          <p:cNvSpPr txBox="1">
            <a:spLocks noChangeArrowheads="1"/>
          </p:cNvSpPr>
          <p:nvPr/>
        </p:nvSpPr>
        <p:spPr bwMode="auto">
          <a:xfrm>
            <a:off x="4963698" y="5800795"/>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grpSp>
        <p:nvGrpSpPr>
          <p:cNvPr id="451" name="Group 5">
            <a:extLst>
              <a:ext uri="{FF2B5EF4-FFF2-40B4-BE49-F238E27FC236}">
                <a16:creationId xmlns:a16="http://schemas.microsoft.com/office/drawing/2014/main" id="{57C14B28-467E-9240-8CC3-03FBD986B649}"/>
              </a:ext>
            </a:extLst>
          </p:cNvPr>
          <p:cNvGrpSpPr>
            <a:grpSpLocks/>
          </p:cNvGrpSpPr>
          <p:nvPr/>
        </p:nvGrpSpPr>
        <p:grpSpPr bwMode="auto">
          <a:xfrm>
            <a:off x="2528473" y="5276920"/>
            <a:ext cx="1616075" cy="487362"/>
            <a:chOff x="-4079003" y="2717403"/>
            <a:chExt cx="1616718" cy="488475"/>
          </a:xfrm>
        </p:grpSpPr>
        <p:sp>
          <p:nvSpPr>
            <p:cNvPr id="453" name="Rectangle 98">
              <a:extLst>
                <a:ext uri="{FF2B5EF4-FFF2-40B4-BE49-F238E27FC236}">
                  <a16:creationId xmlns:a16="http://schemas.microsoft.com/office/drawing/2014/main" id="{693A8054-41EF-F147-A07F-2F6F499255AB}"/>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4" name="Line 99">
              <a:extLst>
                <a:ext uri="{FF2B5EF4-FFF2-40B4-BE49-F238E27FC236}">
                  <a16:creationId xmlns:a16="http://schemas.microsoft.com/office/drawing/2014/main" id="{F72989E1-2AE2-724E-BB5A-C3EDBBB6AF66}"/>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5" name="Rectangle 104">
              <a:extLst>
                <a:ext uri="{FF2B5EF4-FFF2-40B4-BE49-F238E27FC236}">
                  <a16:creationId xmlns:a16="http://schemas.microsoft.com/office/drawing/2014/main" id="{5AC95A09-8057-7147-9F57-6EFF2A5E5336}"/>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6" name="Text Box 105">
              <a:extLst>
                <a:ext uri="{FF2B5EF4-FFF2-40B4-BE49-F238E27FC236}">
                  <a16:creationId xmlns:a16="http://schemas.microsoft.com/office/drawing/2014/main" id="{47FDF11B-1F9E-D148-996F-69ECC9F11F21}"/>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457" name="Line 119">
              <a:extLst>
                <a:ext uri="{FF2B5EF4-FFF2-40B4-BE49-F238E27FC236}">
                  <a16:creationId xmlns:a16="http://schemas.microsoft.com/office/drawing/2014/main" id="{CD73CAA3-C367-7049-8128-3C09B270BBE7}"/>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58" name="Freeform 120">
            <a:extLst>
              <a:ext uri="{FF2B5EF4-FFF2-40B4-BE49-F238E27FC236}">
                <a16:creationId xmlns:a16="http://schemas.microsoft.com/office/drawing/2014/main" id="{9B17F469-9813-DD46-ADCC-A6A37DCBE4CD}"/>
              </a:ext>
            </a:extLst>
          </p:cNvPr>
          <p:cNvSpPr>
            <a:spLocks/>
          </p:cNvSpPr>
          <p:nvPr/>
        </p:nvSpPr>
        <p:spPr bwMode="auto">
          <a:xfrm>
            <a:off x="4084223" y="5708720"/>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59" name="Group 357">
            <a:extLst>
              <a:ext uri="{FF2B5EF4-FFF2-40B4-BE49-F238E27FC236}">
                <a16:creationId xmlns:a16="http://schemas.microsoft.com/office/drawing/2014/main" id="{F5E5FC5C-1765-2446-9583-0A67B919000D}"/>
              </a:ext>
            </a:extLst>
          </p:cNvPr>
          <p:cNvGrpSpPr>
            <a:grpSpLocks/>
          </p:cNvGrpSpPr>
          <p:nvPr/>
        </p:nvGrpSpPr>
        <p:grpSpPr bwMode="auto">
          <a:xfrm>
            <a:off x="4304885" y="5699195"/>
            <a:ext cx="565150" cy="293687"/>
            <a:chOff x="1871277" y="1576300"/>
            <a:chExt cx="1128371" cy="437861"/>
          </a:xfrm>
        </p:grpSpPr>
        <p:sp>
          <p:nvSpPr>
            <p:cNvPr id="460" name="Oval 459">
              <a:extLst>
                <a:ext uri="{FF2B5EF4-FFF2-40B4-BE49-F238E27FC236}">
                  <a16:creationId xmlns:a16="http://schemas.microsoft.com/office/drawing/2014/main" id="{BE27647C-3DCE-C848-8559-90456AA1A4C1}"/>
                </a:ext>
              </a:extLst>
            </p:cNvPr>
            <p:cNvSpPr>
              <a:spLocks noChangeArrowheads="1"/>
            </p:cNvSpPr>
            <p:nvPr/>
          </p:nvSpPr>
          <p:spPr bwMode="auto">
            <a:xfrm flipV="1">
              <a:off x="1874448" y="1694641"/>
              <a:ext cx="1125200"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61" name="Rectangle 460">
              <a:extLst>
                <a:ext uri="{FF2B5EF4-FFF2-40B4-BE49-F238E27FC236}">
                  <a16:creationId xmlns:a16="http://schemas.microsoft.com/office/drawing/2014/main" id="{59B28033-FF2E-0D49-AE8B-150A3DAC870E}"/>
                </a:ext>
              </a:extLst>
            </p:cNvPr>
            <p:cNvSpPr/>
            <p:nvPr/>
          </p:nvSpPr>
          <p:spPr bwMode="auto">
            <a:xfrm>
              <a:off x="1871277" y="1739610"/>
              <a:ext cx="1128371" cy="11597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462" name="Oval 461">
              <a:extLst>
                <a:ext uri="{FF2B5EF4-FFF2-40B4-BE49-F238E27FC236}">
                  <a16:creationId xmlns:a16="http://schemas.microsoft.com/office/drawing/2014/main" id="{90E87BE2-8DD5-F949-9609-CEE42558EC64}"/>
                </a:ext>
              </a:extLst>
            </p:cNvPr>
            <p:cNvSpPr>
              <a:spLocks noChangeArrowheads="1"/>
            </p:cNvSpPr>
            <p:nvPr/>
          </p:nvSpPr>
          <p:spPr bwMode="auto">
            <a:xfrm flipV="1">
              <a:off x="1871277" y="1576300"/>
              <a:ext cx="1125202"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63" name="Freeform 462">
              <a:extLst>
                <a:ext uri="{FF2B5EF4-FFF2-40B4-BE49-F238E27FC236}">
                  <a16:creationId xmlns:a16="http://schemas.microsoft.com/office/drawing/2014/main" id="{E67E4AB2-89E6-9547-93D2-34CED5D46ECE}"/>
                </a:ext>
              </a:extLst>
            </p:cNvPr>
            <p:cNvSpPr/>
            <p:nvPr/>
          </p:nvSpPr>
          <p:spPr bwMode="auto">
            <a:xfrm>
              <a:off x="2159710" y="1673339"/>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464" name="Freeform 463">
              <a:extLst>
                <a:ext uri="{FF2B5EF4-FFF2-40B4-BE49-F238E27FC236}">
                  <a16:creationId xmlns:a16="http://schemas.microsoft.com/office/drawing/2014/main" id="{E0013E89-2E09-C94F-888A-0764BFC4C3DF}"/>
                </a:ext>
              </a:extLst>
            </p:cNvPr>
            <p:cNvSpPr>
              <a:spLocks/>
            </p:cNvSpPr>
            <p:nvPr/>
          </p:nvSpPr>
          <p:spPr bwMode="auto">
            <a:xfrm>
              <a:off x="2102657" y="1633104"/>
              <a:ext cx="662442" cy="111240"/>
            </a:xfrm>
            <a:custGeom>
              <a:avLst/>
              <a:gdLst>
                <a:gd name="T0" fmla="*/ 0 w 3723451"/>
                <a:gd name="T1" fmla="*/ 27215 h 932950"/>
                <a:gd name="T2" fmla="*/ 116561 w 3723451"/>
                <a:gd name="T3" fmla="*/ 321 h 932950"/>
                <a:gd name="T4" fmla="*/ 330163 w 3723451"/>
                <a:gd name="T5" fmla="*/ 62069 h 932950"/>
                <a:gd name="T6" fmla="*/ 533941 w 3723451"/>
                <a:gd name="T7" fmla="*/ 0 h 932950"/>
                <a:gd name="T8" fmla="*/ 662442 w 3723451"/>
                <a:gd name="T9" fmla="*/ 24699 h 932950"/>
                <a:gd name="T10" fmla="*/ 566838 w 3723451"/>
                <a:gd name="T11" fmla="*/ 55071 h 932950"/>
                <a:gd name="T12" fmla="*/ 536057 w 3723451"/>
                <a:gd name="T13" fmla="*/ 46883 h 932950"/>
                <a:gd name="T14" fmla="*/ 333916 w 3723451"/>
                <a:gd name="T15" fmla="*/ 111240 h 932950"/>
                <a:gd name="T16" fmla="*/ 126604 w 3723451"/>
                <a:gd name="T17" fmla="*/ 49250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5" name="Freeform 464">
              <a:extLst>
                <a:ext uri="{FF2B5EF4-FFF2-40B4-BE49-F238E27FC236}">
                  <a16:creationId xmlns:a16="http://schemas.microsoft.com/office/drawing/2014/main" id="{D4D31051-3F76-8D4A-A94B-F0DCA0AFF250}"/>
                </a:ext>
              </a:extLst>
            </p:cNvPr>
            <p:cNvSpPr>
              <a:spLocks/>
            </p:cNvSpPr>
            <p:nvPr/>
          </p:nvSpPr>
          <p:spPr bwMode="auto">
            <a:xfrm>
              <a:off x="2536889" y="1727776"/>
              <a:ext cx="244059" cy="97039"/>
            </a:xfrm>
            <a:custGeom>
              <a:avLst/>
              <a:gdLst>
                <a:gd name="T0" fmla="*/ 0 w 1366596"/>
                <a:gd name="T1" fmla="*/ 0 h 809868"/>
                <a:gd name="T2" fmla="*/ 244059 w 1366596"/>
                <a:gd name="T3" fmla="*/ 74985 h 809868"/>
                <a:gd name="T4" fmla="*/ 154488 w 1366596"/>
                <a:gd name="T5" fmla="*/ 97039 h 809868"/>
                <a:gd name="T6" fmla="*/ 822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6" name="Freeform 465">
              <a:extLst>
                <a:ext uri="{FF2B5EF4-FFF2-40B4-BE49-F238E27FC236}">
                  <a16:creationId xmlns:a16="http://schemas.microsoft.com/office/drawing/2014/main" id="{DFC93EA6-DE5D-3E40-831C-1084B477EA4E}"/>
                </a:ext>
              </a:extLst>
            </p:cNvPr>
            <p:cNvSpPr>
              <a:spLocks/>
            </p:cNvSpPr>
            <p:nvPr/>
          </p:nvSpPr>
          <p:spPr bwMode="auto">
            <a:xfrm>
              <a:off x="2089979" y="1730143"/>
              <a:ext cx="240888" cy="97040"/>
            </a:xfrm>
            <a:custGeom>
              <a:avLst/>
              <a:gdLst>
                <a:gd name="T0" fmla="*/ 237599 w 1348191"/>
                <a:gd name="T1" fmla="*/ 0 h 791462"/>
                <a:gd name="T2" fmla="*/ 240888 w 1348191"/>
                <a:gd name="T3" fmla="*/ 46827 h 791462"/>
                <a:gd name="T4" fmla="*/ 87147 w 1348191"/>
                <a:gd name="T5" fmla="*/ 97040 h 791462"/>
                <a:gd name="T6" fmla="*/ 0 w 1348191"/>
                <a:gd name="T7" fmla="*/ 75037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467" name="Straight Connector 466">
              <a:extLst>
                <a:ext uri="{FF2B5EF4-FFF2-40B4-BE49-F238E27FC236}">
                  <a16:creationId xmlns:a16="http://schemas.microsoft.com/office/drawing/2014/main" id="{4C149BB2-DFC7-984A-98E9-3C4AA2DDC501}"/>
                </a:ext>
              </a:extLst>
            </p:cNvPr>
            <p:cNvCxnSpPr>
              <a:cxnSpLocks noChangeShapeType="1"/>
              <a:endCxn id="462" idx="2"/>
            </p:cNvCxnSpPr>
            <p:nvPr/>
          </p:nvCxnSpPr>
          <p:spPr bwMode="auto">
            <a:xfrm flipH="1" flipV="1">
              <a:off x="1871277" y="1737244"/>
              <a:ext cx="3171"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68" name="Straight Connector 467">
              <a:extLst>
                <a:ext uri="{FF2B5EF4-FFF2-40B4-BE49-F238E27FC236}">
                  <a16:creationId xmlns:a16="http://schemas.microsoft.com/office/drawing/2014/main" id="{7AD8C9C3-3ED3-FC4C-9678-8E0AF3B54004}"/>
                </a:ext>
              </a:extLst>
            </p:cNvPr>
            <p:cNvCxnSpPr>
              <a:cxnSpLocks noChangeShapeType="1"/>
            </p:cNvCxnSpPr>
            <p:nvPr/>
          </p:nvCxnSpPr>
          <p:spPr bwMode="auto">
            <a:xfrm flipH="1" flipV="1">
              <a:off x="2996479" y="1734876"/>
              <a:ext cx="3169"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69" name="TextBox 6">
            <a:extLst>
              <a:ext uri="{FF2B5EF4-FFF2-40B4-BE49-F238E27FC236}">
                <a16:creationId xmlns:a16="http://schemas.microsoft.com/office/drawing/2014/main" id="{EED866B1-9598-C54F-A0E0-D641030E1752}"/>
              </a:ext>
            </a:extLst>
          </p:cNvPr>
          <p:cNvSpPr txBox="1">
            <a:spLocks noChangeArrowheads="1"/>
          </p:cNvSpPr>
          <p:nvPr/>
        </p:nvSpPr>
        <p:spPr bwMode="auto">
          <a:xfrm>
            <a:off x="1787110" y="4943545"/>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0" name="TextBox 282">
            <a:extLst>
              <a:ext uri="{FF2B5EF4-FFF2-40B4-BE49-F238E27FC236}">
                <a16:creationId xmlns:a16="http://schemas.microsoft.com/office/drawing/2014/main" id="{CE2B3699-263C-CA42-8354-6E8A61868F04}"/>
              </a:ext>
            </a:extLst>
          </p:cNvPr>
          <p:cNvSpPr txBox="1">
            <a:spLocks noChangeArrowheads="1"/>
          </p:cNvSpPr>
          <p:nvPr/>
        </p:nvSpPr>
        <p:spPr bwMode="auto">
          <a:xfrm>
            <a:off x="4658898" y="5902395"/>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sp>
        <p:nvSpPr>
          <p:cNvPr id="236" name="Slide Number Placeholder 4">
            <a:extLst>
              <a:ext uri="{FF2B5EF4-FFF2-40B4-BE49-F238E27FC236}">
                <a16:creationId xmlns:a16="http://schemas.microsoft.com/office/drawing/2014/main" id="{ED6517D9-F18B-5447-8ABE-90D9847B304D}"/>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7</a:t>
            </a:fld>
            <a:endParaRPr lang="en-US" dirty="0"/>
          </a:p>
        </p:txBody>
      </p:sp>
    </p:spTree>
    <p:extLst>
      <p:ext uri="{BB962C8B-B14F-4D97-AF65-F5344CB8AC3E}">
        <p14:creationId xmlns:p14="http://schemas.microsoft.com/office/powerpoint/2010/main" val="90495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wipe(down)">
                                      <p:cBhvr>
                                        <p:cTn id="7" dur="1000"/>
                                        <p:tgtEl>
                                          <p:spTgt spid="2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9"/>
                                        </p:tgtEl>
                                        <p:attrNameLst>
                                          <p:attrName>style.visibility</p:attrName>
                                        </p:attrNameLst>
                                      </p:cBhvr>
                                      <p:to>
                                        <p:strVal val="visible"/>
                                      </p:to>
                                    </p:set>
                                    <p:animEffect transition="in" filter="dissolve">
                                      <p:cBhvr>
                                        <p:cTn id="12" dur="500"/>
                                        <p:tgtEl>
                                          <p:spTgt spid="4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0"/>
                                        </p:tgtEl>
                                        <p:attrNameLst>
                                          <p:attrName>style.visibility</p:attrName>
                                        </p:attrNameLst>
                                      </p:cBhvr>
                                      <p:to>
                                        <p:strVal val="visible"/>
                                      </p:to>
                                    </p:set>
                                    <p:animEffect transition="in" filter="dissolve">
                                      <p:cBhvr>
                                        <p:cTn id="17" dur="500"/>
                                        <p:tgtEl>
                                          <p:spTgt spid="4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42"/>
                                        </p:tgtEl>
                                        <p:attrNameLst>
                                          <p:attrName>style.visibility</p:attrName>
                                        </p:attrNameLst>
                                      </p:cBhvr>
                                      <p:to>
                                        <p:strVal val="visible"/>
                                      </p:to>
                                    </p:set>
                                    <p:animEffect transition="in" filter="wipe(up)">
                                      <p:cBhvr>
                                        <p:cTn id="22" dur="500"/>
                                        <p:tgtEl>
                                          <p:spTgt spid="44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15"/>
                                        </p:tgtEl>
                                        <p:attrNameLst>
                                          <p:attrName>style.visibility</p:attrName>
                                        </p:attrNameLst>
                                      </p:cBhvr>
                                      <p:to>
                                        <p:strVal val="visible"/>
                                      </p:to>
                                    </p:set>
                                    <p:animEffect transition="in" filter="dissolve">
                                      <p:cBhvr>
                                        <p:cTn id="27" dur="500"/>
                                        <p:tgtEl>
                                          <p:spTgt spid="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46D7-DEDF-364B-99E9-3FB1F889B8A9}"/>
              </a:ext>
            </a:extLst>
          </p:cNvPr>
          <p:cNvSpPr>
            <a:spLocks noGrp="1"/>
          </p:cNvSpPr>
          <p:nvPr>
            <p:ph type="title"/>
          </p:nvPr>
        </p:nvSpPr>
        <p:spPr>
          <a:xfrm>
            <a:off x="417576" y="261255"/>
            <a:ext cx="11213592" cy="894622"/>
          </a:xfrm>
        </p:spPr>
        <p:txBody>
          <a:bodyPr>
            <a:normAutofit fontScale="90000"/>
          </a:bodyPr>
          <a:lstStyle/>
          <a:p>
            <a:r>
              <a:rPr lang="en-US" sz="4800" dirty="0"/>
              <a:t>Software-Defined Networking (SDN) control plane</a:t>
            </a:r>
          </a:p>
        </p:txBody>
      </p:sp>
      <p:sp>
        <p:nvSpPr>
          <p:cNvPr id="4" name="TextBox 257">
            <a:extLst>
              <a:ext uri="{FF2B5EF4-FFF2-40B4-BE49-F238E27FC236}">
                <a16:creationId xmlns:a16="http://schemas.microsoft.com/office/drawing/2014/main" id="{8EB40520-A927-A94E-975A-4093319F1CF3}"/>
              </a:ext>
            </a:extLst>
          </p:cNvPr>
          <p:cNvSpPr txBox="1">
            <a:spLocks noChangeArrowheads="1"/>
          </p:cNvSpPr>
          <p:nvPr/>
        </p:nvSpPr>
        <p:spPr bwMode="auto">
          <a:xfrm>
            <a:off x="292609" y="1064529"/>
            <a:ext cx="1131073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Remote controller computes, installs forwarding tables in routers</a:t>
            </a:r>
          </a:p>
        </p:txBody>
      </p:sp>
      <p:grpSp>
        <p:nvGrpSpPr>
          <p:cNvPr id="817" name="Group 816">
            <a:extLst>
              <a:ext uri="{FF2B5EF4-FFF2-40B4-BE49-F238E27FC236}">
                <a16:creationId xmlns:a16="http://schemas.microsoft.com/office/drawing/2014/main" id="{0035B262-335A-2042-8F0A-4D25C5CCAA4C}"/>
              </a:ext>
            </a:extLst>
          </p:cNvPr>
          <p:cNvGrpSpPr>
            <a:grpSpLocks/>
          </p:cNvGrpSpPr>
          <p:nvPr/>
        </p:nvGrpSpPr>
        <p:grpSpPr bwMode="auto">
          <a:xfrm>
            <a:off x="3203430" y="1967880"/>
            <a:ext cx="6027738" cy="1439862"/>
            <a:chOff x="1492879" y="2061336"/>
            <a:chExt cx="6027737" cy="1440135"/>
          </a:xfrm>
        </p:grpSpPr>
        <p:sp>
          <p:nvSpPr>
            <p:cNvPr id="818" name="Rectangle 817">
              <a:extLst>
                <a:ext uri="{FF2B5EF4-FFF2-40B4-BE49-F238E27FC236}">
                  <a16:creationId xmlns:a16="http://schemas.microsoft.com/office/drawing/2014/main" id="{2911F90D-6E6D-8D44-A029-2BB47782B47E}"/>
                </a:ext>
              </a:extLst>
            </p:cNvPr>
            <p:cNvSpPr/>
            <p:nvPr/>
          </p:nvSpPr>
          <p:spPr bwMode="auto">
            <a:xfrm>
              <a:off x="1929442" y="2064512"/>
              <a:ext cx="5043486" cy="1017780"/>
            </a:xfrm>
            <a:prstGeom prst="rect">
              <a:avLst/>
            </a:prstGeom>
            <a:solidFill>
              <a:srgbClr val="2D2DB9">
                <a:lumMod val="20000"/>
                <a:lumOff val="80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19" name="Freeform 818">
              <a:extLst>
                <a:ext uri="{FF2B5EF4-FFF2-40B4-BE49-F238E27FC236}">
                  <a16:creationId xmlns:a16="http://schemas.microsoft.com/office/drawing/2014/main" id="{24B8DF14-13D1-7B4D-AA8E-6D4B866768A6}"/>
                </a:ext>
              </a:extLst>
            </p:cNvPr>
            <p:cNvSpPr/>
            <p:nvPr/>
          </p:nvSpPr>
          <p:spPr bwMode="auto">
            <a:xfrm>
              <a:off x="1740529" y="2067687"/>
              <a:ext cx="198438" cy="1386150"/>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5" h="1385496">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rotWithShape="1">
              <a:gsLst>
                <a:gs pos="0">
                  <a:srgbClr val="FFFFFF">
                    <a:lumMod val="95000"/>
                  </a:srgbClr>
                </a:gs>
                <a:gs pos="100000">
                  <a:srgbClr val="2D2DB9">
                    <a:lumMod val="20000"/>
                    <a:lumOff val="80000"/>
                  </a:srgbClr>
                </a:gs>
              </a:gsLst>
              <a:lin ang="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20" name="Freeform 819">
              <a:extLst>
                <a:ext uri="{FF2B5EF4-FFF2-40B4-BE49-F238E27FC236}">
                  <a16:creationId xmlns:a16="http://schemas.microsoft.com/office/drawing/2014/main" id="{B3477997-2171-D144-8F62-1363F13885FD}"/>
                </a:ext>
              </a:extLst>
            </p:cNvPr>
            <p:cNvSpPr/>
            <p:nvPr/>
          </p:nvSpPr>
          <p:spPr bwMode="auto">
            <a:xfrm flipH="1">
              <a:off x="6969753" y="2061336"/>
              <a:ext cx="219075" cy="1370272"/>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0 w 219519"/>
                <a:gd name="connsiteY0" fmla="*/ 730359 h 1370199"/>
                <a:gd name="connsiteX1" fmla="*/ 219401 w 219519"/>
                <a:gd name="connsiteY1" fmla="*/ 0 h 1370199"/>
                <a:gd name="connsiteX2" fmla="*/ 199855 w 219519"/>
                <a:gd name="connsiteY2" fmla="*/ 1012572 h 1370199"/>
                <a:gd name="connsiteX3" fmla="*/ 4471 w 219519"/>
                <a:gd name="connsiteY3" fmla="*/ 1370199 h 1370199"/>
                <a:gd name="connsiteX4" fmla="*/ 0 w 219519"/>
                <a:gd name="connsiteY4" fmla="*/ 730359 h 1370199"/>
                <a:gd name="connsiteX0" fmla="*/ 0 w 219602"/>
                <a:gd name="connsiteY0" fmla="*/ 730359 h 1370199"/>
                <a:gd name="connsiteX1" fmla="*/ 219401 w 219602"/>
                <a:gd name="connsiteY1" fmla="*/ 0 h 1370199"/>
                <a:gd name="connsiteX2" fmla="*/ 210047 w 219602"/>
                <a:gd name="connsiteY2" fmla="*/ 1007473 h 1370199"/>
                <a:gd name="connsiteX3" fmla="*/ 4471 w 219602"/>
                <a:gd name="connsiteY3" fmla="*/ 1370199 h 1370199"/>
                <a:gd name="connsiteX4" fmla="*/ 0 w 219602"/>
                <a:gd name="connsiteY4" fmla="*/ 730359 h 1370199"/>
                <a:gd name="connsiteX0" fmla="*/ 0 w 220239"/>
                <a:gd name="connsiteY0" fmla="*/ 730359 h 1370199"/>
                <a:gd name="connsiteX1" fmla="*/ 219401 w 220239"/>
                <a:gd name="connsiteY1" fmla="*/ 0 h 1370199"/>
                <a:gd name="connsiteX2" fmla="*/ 220239 w 220239"/>
                <a:gd name="connsiteY2" fmla="*/ 1007473 h 1370199"/>
                <a:gd name="connsiteX3" fmla="*/ 4471 w 220239"/>
                <a:gd name="connsiteY3" fmla="*/ 1370199 h 1370199"/>
                <a:gd name="connsiteX4" fmla="*/ 0 w 220239"/>
                <a:gd name="connsiteY4" fmla="*/ 730359 h 137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39" h="1370199">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rotWithShape="1">
              <a:gsLst>
                <a:gs pos="0">
                  <a:srgbClr val="2D2DB9">
                    <a:lumMod val="20000"/>
                    <a:lumOff val="80000"/>
                  </a:srgbClr>
                </a:gs>
                <a:gs pos="100000">
                  <a:srgbClr val="FFFFFF"/>
                </a:gs>
              </a:gsLst>
              <a:lin ang="108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821" name="Group 950">
              <a:extLst>
                <a:ext uri="{FF2B5EF4-FFF2-40B4-BE49-F238E27FC236}">
                  <a16:creationId xmlns:a16="http://schemas.microsoft.com/office/drawing/2014/main" id="{DB6AE1A4-24E9-664C-A51D-C17F6021B3EC}"/>
                </a:ext>
              </a:extLst>
            </p:cNvPr>
            <p:cNvGrpSpPr>
              <a:grpSpLocks/>
            </p:cNvGrpSpPr>
            <p:nvPr/>
          </p:nvGrpSpPr>
          <p:grpSpPr bwMode="auto">
            <a:xfrm>
              <a:off x="1492879" y="2820676"/>
              <a:ext cx="338137" cy="653816"/>
              <a:chOff x="4140" y="429"/>
              <a:chExt cx="1425" cy="2396"/>
            </a:xfrm>
          </p:grpSpPr>
          <p:sp>
            <p:nvSpPr>
              <p:cNvPr id="855" name="Freeform 951">
                <a:extLst>
                  <a:ext uri="{FF2B5EF4-FFF2-40B4-BE49-F238E27FC236}">
                    <a16:creationId xmlns:a16="http://schemas.microsoft.com/office/drawing/2014/main" id="{BFB37BD8-4427-2A47-AE85-B992137B4E8C}"/>
                  </a:ext>
                </a:extLst>
              </p:cNvPr>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6" name="Rectangle 952">
                <a:extLst>
                  <a:ext uri="{FF2B5EF4-FFF2-40B4-BE49-F238E27FC236}">
                    <a16:creationId xmlns:a16="http://schemas.microsoft.com/office/drawing/2014/main" id="{D33ED3AE-893B-0641-B3D0-6332B98270D9}"/>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7" name="Freeform 953">
                <a:extLst>
                  <a:ext uri="{FF2B5EF4-FFF2-40B4-BE49-F238E27FC236}">
                    <a16:creationId xmlns:a16="http://schemas.microsoft.com/office/drawing/2014/main" id="{7F8B5734-537E-2D40-ABC5-1153CA76F023}"/>
                  </a:ext>
                </a:extLst>
              </p:cNvPr>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8" name="Freeform 954">
                <a:extLst>
                  <a:ext uri="{FF2B5EF4-FFF2-40B4-BE49-F238E27FC236}">
                    <a16:creationId xmlns:a16="http://schemas.microsoft.com/office/drawing/2014/main" id="{A27CC3E2-8472-FE49-B22C-8BAD36D3F1D7}"/>
                  </a:ext>
                </a:extLst>
              </p:cNvPr>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9" name="Rectangle 955">
                <a:extLst>
                  <a:ext uri="{FF2B5EF4-FFF2-40B4-BE49-F238E27FC236}">
                    <a16:creationId xmlns:a16="http://schemas.microsoft.com/office/drawing/2014/main" id="{11CD015D-401B-EC42-A713-37F4F580649A}"/>
                  </a:ext>
                </a:extLst>
              </p:cNvPr>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0" name="Group 956">
                <a:extLst>
                  <a:ext uri="{FF2B5EF4-FFF2-40B4-BE49-F238E27FC236}">
                    <a16:creationId xmlns:a16="http://schemas.microsoft.com/office/drawing/2014/main" id="{A208DF6A-EF9F-044D-8302-1B9476D1841A}"/>
                  </a:ext>
                </a:extLst>
              </p:cNvPr>
              <p:cNvGrpSpPr>
                <a:grpSpLocks/>
              </p:cNvGrpSpPr>
              <p:nvPr/>
            </p:nvGrpSpPr>
            <p:grpSpPr bwMode="auto">
              <a:xfrm>
                <a:off x="4749" y="668"/>
                <a:ext cx="581" cy="145"/>
                <a:chOff x="614" y="2568"/>
                <a:chExt cx="725" cy="139"/>
              </a:xfrm>
            </p:grpSpPr>
            <p:sp>
              <p:nvSpPr>
                <p:cNvPr id="885" name="AutoShape 957">
                  <a:extLst>
                    <a:ext uri="{FF2B5EF4-FFF2-40B4-BE49-F238E27FC236}">
                      <a16:creationId xmlns:a16="http://schemas.microsoft.com/office/drawing/2014/main" id="{FCC50AD6-31B9-FD4A-9D12-E293AC79E312}"/>
                    </a:ext>
                  </a:extLst>
                </p:cNvPr>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6" name="AutoShape 958">
                  <a:extLst>
                    <a:ext uri="{FF2B5EF4-FFF2-40B4-BE49-F238E27FC236}">
                      <a16:creationId xmlns:a16="http://schemas.microsoft.com/office/drawing/2014/main" id="{9515A907-A38B-AC46-9351-9821F9262FDC}"/>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1" name="Rectangle 959">
                <a:extLst>
                  <a:ext uri="{FF2B5EF4-FFF2-40B4-BE49-F238E27FC236}">
                    <a16:creationId xmlns:a16="http://schemas.microsoft.com/office/drawing/2014/main" id="{DA74175D-E323-954D-B321-A525406F9D7F}"/>
                  </a:ext>
                </a:extLst>
              </p:cNvPr>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2" name="Group 960">
                <a:extLst>
                  <a:ext uri="{FF2B5EF4-FFF2-40B4-BE49-F238E27FC236}">
                    <a16:creationId xmlns:a16="http://schemas.microsoft.com/office/drawing/2014/main" id="{28DE356C-C6F7-BA40-87C6-C5B5BE6C2BFE}"/>
                  </a:ext>
                </a:extLst>
              </p:cNvPr>
              <p:cNvGrpSpPr>
                <a:grpSpLocks/>
              </p:cNvGrpSpPr>
              <p:nvPr/>
            </p:nvGrpSpPr>
            <p:grpSpPr bwMode="auto">
              <a:xfrm>
                <a:off x="4747" y="994"/>
                <a:ext cx="581" cy="134"/>
                <a:chOff x="614" y="2568"/>
                <a:chExt cx="725" cy="139"/>
              </a:xfrm>
            </p:grpSpPr>
            <p:sp>
              <p:nvSpPr>
                <p:cNvPr id="883" name="AutoShape 961">
                  <a:extLst>
                    <a:ext uri="{FF2B5EF4-FFF2-40B4-BE49-F238E27FC236}">
                      <a16:creationId xmlns:a16="http://schemas.microsoft.com/office/drawing/2014/main" id="{9643844A-45E6-7443-A468-4BC3D1762A71}"/>
                    </a:ext>
                  </a:extLst>
                </p:cNvPr>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4" name="AutoShape 962">
                  <a:extLst>
                    <a:ext uri="{FF2B5EF4-FFF2-40B4-BE49-F238E27FC236}">
                      <a16:creationId xmlns:a16="http://schemas.microsoft.com/office/drawing/2014/main" id="{60C84F35-0A59-8349-91F6-D5FECFED7428}"/>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3" name="Rectangle 963">
                <a:extLst>
                  <a:ext uri="{FF2B5EF4-FFF2-40B4-BE49-F238E27FC236}">
                    <a16:creationId xmlns:a16="http://schemas.microsoft.com/office/drawing/2014/main" id="{92014399-9751-FC4F-9035-A395245BCD44}"/>
                  </a:ext>
                </a:extLst>
              </p:cNvPr>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4" name="Rectangle 964">
                <a:extLst>
                  <a:ext uri="{FF2B5EF4-FFF2-40B4-BE49-F238E27FC236}">
                    <a16:creationId xmlns:a16="http://schemas.microsoft.com/office/drawing/2014/main" id="{9B818A3E-FD1D-F04D-8158-62E78EE4B0DC}"/>
                  </a:ext>
                </a:extLst>
              </p:cNvPr>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5" name="Group 965">
                <a:extLst>
                  <a:ext uri="{FF2B5EF4-FFF2-40B4-BE49-F238E27FC236}">
                    <a16:creationId xmlns:a16="http://schemas.microsoft.com/office/drawing/2014/main" id="{4CE95AA0-C88F-3D48-98E7-F3E038739D8B}"/>
                  </a:ext>
                </a:extLst>
              </p:cNvPr>
              <p:cNvGrpSpPr>
                <a:grpSpLocks/>
              </p:cNvGrpSpPr>
              <p:nvPr/>
            </p:nvGrpSpPr>
            <p:grpSpPr bwMode="auto">
              <a:xfrm>
                <a:off x="4735" y="1627"/>
                <a:ext cx="582" cy="151"/>
                <a:chOff x="614" y="2568"/>
                <a:chExt cx="725" cy="139"/>
              </a:xfrm>
            </p:grpSpPr>
            <p:sp>
              <p:nvSpPr>
                <p:cNvPr id="881" name="AutoShape 966">
                  <a:extLst>
                    <a:ext uri="{FF2B5EF4-FFF2-40B4-BE49-F238E27FC236}">
                      <a16:creationId xmlns:a16="http://schemas.microsoft.com/office/drawing/2014/main" id="{5B978760-D630-664D-941B-E0517C2034E6}"/>
                    </a:ext>
                  </a:extLst>
                </p:cNvPr>
                <p:cNvSpPr>
                  <a:spLocks noChangeArrowheads="1"/>
                </p:cNvSpPr>
                <p:nvPr/>
              </p:nvSpPr>
              <p:spPr bwMode="auto">
                <a:xfrm>
                  <a:off x="618" y="2586"/>
                  <a:ext cx="720" cy="12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2" name="AutoShape 967">
                  <a:extLst>
                    <a:ext uri="{FF2B5EF4-FFF2-40B4-BE49-F238E27FC236}">
                      <a16:creationId xmlns:a16="http://schemas.microsoft.com/office/drawing/2014/main" id="{66581CC6-E163-4349-98BB-7B8F11B58428}"/>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6" name="Freeform 968">
                <a:extLst>
                  <a:ext uri="{FF2B5EF4-FFF2-40B4-BE49-F238E27FC236}">
                    <a16:creationId xmlns:a16="http://schemas.microsoft.com/office/drawing/2014/main" id="{0C578B43-7341-984A-8E2E-758C1FE627B0}"/>
                  </a:ext>
                </a:extLst>
              </p:cNvPr>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7" name="Group 969">
                <a:extLst>
                  <a:ext uri="{FF2B5EF4-FFF2-40B4-BE49-F238E27FC236}">
                    <a16:creationId xmlns:a16="http://schemas.microsoft.com/office/drawing/2014/main" id="{00F4A952-5D56-894B-BE04-57FD8D9A8FC1}"/>
                  </a:ext>
                </a:extLst>
              </p:cNvPr>
              <p:cNvGrpSpPr>
                <a:grpSpLocks/>
              </p:cNvGrpSpPr>
              <p:nvPr/>
            </p:nvGrpSpPr>
            <p:grpSpPr bwMode="auto">
              <a:xfrm>
                <a:off x="4739" y="1327"/>
                <a:ext cx="582" cy="139"/>
                <a:chOff x="614" y="2568"/>
                <a:chExt cx="725" cy="139"/>
              </a:xfrm>
            </p:grpSpPr>
            <p:sp>
              <p:nvSpPr>
                <p:cNvPr id="879" name="AutoShape 970">
                  <a:extLst>
                    <a:ext uri="{FF2B5EF4-FFF2-40B4-BE49-F238E27FC236}">
                      <a16:creationId xmlns:a16="http://schemas.microsoft.com/office/drawing/2014/main" id="{C6D2E1F8-9BE6-1340-A97F-25C96F4EA328}"/>
                    </a:ext>
                  </a:extLst>
                </p:cNvPr>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0" name="AutoShape 971">
                  <a:extLst>
                    <a:ext uri="{FF2B5EF4-FFF2-40B4-BE49-F238E27FC236}">
                      <a16:creationId xmlns:a16="http://schemas.microsoft.com/office/drawing/2014/main" id="{076B7F4B-58FD-394A-A7D1-825421A0DDC3}"/>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8" name="Rectangle 972">
                <a:extLst>
                  <a:ext uri="{FF2B5EF4-FFF2-40B4-BE49-F238E27FC236}">
                    <a16:creationId xmlns:a16="http://schemas.microsoft.com/office/drawing/2014/main" id="{9CF6079F-A485-B34F-BAE1-E461B27BC01A}"/>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9" name="Freeform 973">
                <a:extLst>
                  <a:ext uri="{FF2B5EF4-FFF2-40B4-BE49-F238E27FC236}">
                    <a16:creationId xmlns:a16="http://schemas.microsoft.com/office/drawing/2014/main" id="{4D22F667-50F0-554D-A2A3-06E318F9206C}"/>
                  </a:ext>
                </a:extLst>
              </p:cNvPr>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0" name="Freeform 974">
                <a:extLst>
                  <a:ext uri="{FF2B5EF4-FFF2-40B4-BE49-F238E27FC236}">
                    <a16:creationId xmlns:a16="http://schemas.microsoft.com/office/drawing/2014/main" id="{FEA6AA77-7341-EC44-9A1C-8FF6D3429B9A}"/>
                  </a:ext>
                </a:extLst>
              </p:cNvPr>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1" name="Oval 975">
                <a:extLst>
                  <a:ext uri="{FF2B5EF4-FFF2-40B4-BE49-F238E27FC236}">
                    <a16:creationId xmlns:a16="http://schemas.microsoft.com/office/drawing/2014/main" id="{A02843C6-28FA-9945-9CEB-7717E68BC3D2}"/>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2" name="Freeform 976">
                <a:extLst>
                  <a:ext uri="{FF2B5EF4-FFF2-40B4-BE49-F238E27FC236}">
                    <a16:creationId xmlns:a16="http://schemas.microsoft.com/office/drawing/2014/main" id="{B41467ED-71ED-774D-B5B1-0E498264B3FE}"/>
                  </a:ext>
                </a:extLst>
              </p:cNvPr>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3" name="AutoShape 977">
                <a:extLst>
                  <a:ext uri="{FF2B5EF4-FFF2-40B4-BE49-F238E27FC236}">
                    <a16:creationId xmlns:a16="http://schemas.microsoft.com/office/drawing/2014/main" id="{9B5749F0-C743-D247-9288-DD5C4B670C67}"/>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4" name="AutoShape 978">
                <a:extLst>
                  <a:ext uri="{FF2B5EF4-FFF2-40B4-BE49-F238E27FC236}">
                    <a16:creationId xmlns:a16="http://schemas.microsoft.com/office/drawing/2014/main" id="{990B835A-E601-8B4A-913C-86C2C6F75DF1}"/>
                  </a:ext>
                </a:extLst>
              </p:cNvPr>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5" name="Oval 979">
                <a:extLst>
                  <a:ext uri="{FF2B5EF4-FFF2-40B4-BE49-F238E27FC236}">
                    <a16:creationId xmlns:a16="http://schemas.microsoft.com/office/drawing/2014/main" id="{54D6634C-D1A9-6142-9854-19C444BA4C3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6" name="Oval 980">
                <a:extLst>
                  <a:ext uri="{FF2B5EF4-FFF2-40B4-BE49-F238E27FC236}">
                    <a16:creationId xmlns:a16="http://schemas.microsoft.com/office/drawing/2014/main" id="{4B663C71-DBAC-684F-AC10-C3062136DE50}"/>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endParaRPr>
              </a:p>
            </p:txBody>
          </p:sp>
          <p:sp>
            <p:nvSpPr>
              <p:cNvPr id="877" name="Oval 981">
                <a:extLst>
                  <a:ext uri="{FF2B5EF4-FFF2-40B4-BE49-F238E27FC236}">
                    <a16:creationId xmlns:a16="http://schemas.microsoft.com/office/drawing/2014/main" id="{89DA651A-7990-3046-B6A9-BDF3A76B185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8" name="Rectangle 982">
                <a:extLst>
                  <a:ext uri="{FF2B5EF4-FFF2-40B4-BE49-F238E27FC236}">
                    <a16:creationId xmlns:a16="http://schemas.microsoft.com/office/drawing/2014/main" id="{97BCC976-FD19-5C44-A0F3-970A14677F1F}"/>
                  </a:ext>
                </a:extLst>
              </p:cNvPr>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22" name="Group 950">
              <a:extLst>
                <a:ext uri="{FF2B5EF4-FFF2-40B4-BE49-F238E27FC236}">
                  <a16:creationId xmlns:a16="http://schemas.microsoft.com/office/drawing/2014/main" id="{408FB985-1A5F-F147-891F-C6EE203F1727}"/>
                </a:ext>
              </a:extLst>
            </p:cNvPr>
            <p:cNvGrpSpPr>
              <a:grpSpLocks/>
            </p:cNvGrpSpPr>
            <p:nvPr/>
          </p:nvGrpSpPr>
          <p:grpSpPr bwMode="auto">
            <a:xfrm>
              <a:off x="7182479" y="2847655"/>
              <a:ext cx="338137" cy="653816"/>
              <a:chOff x="4140" y="429"/>
              <a:chExt cx="1425" cy="2396"/>
            </a:xfrm>
          </p:grpSpPr>
          <p:sp>
            <p:nvSpPr>
              <p:cNvPr id="823" name="Freeform 951">
                <a:extLst>
                  <a:ext uri="{FF2B5EF4-FFF2-40B4-BE49-F238E27FC236}">
                    <a16:creationId xmlns:a16="http://schemas.microsoft.com/office/drawing/2014/main" id="{E5433180-28F2-BE4A-AA7C-A7B21A6324C8}"/>
                  </a:ext>
                </a:extLst>
              </p:cNvPr>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4" name="Rectangle 952">
                <a:extLst>
                  <a:ext uri="{FF2B5EF4-FFF2-40B4-BE49-F238E27FC236}">
                    <a16:creationId xmlns:a16="http://schemas.microsoft.com/office/drawing/2014/main" id="{8C5BD778-66FD-3945-B836-91E6ED4A0B33}"/>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5" name="Freeform 953">
                <a:extLst>
                  <a:ext uri="{FF2B5EF4-FFF2-40B4-BE49-F238E27FC236}">
                    <a16:creationId xmlns:a16="http://schemas.microsoft.com/office/drawing/2014/main" id="{2A91ACBD-8D41-DD4C-A2B1-048B348B9E49}"/>
                  </a:ext>
                </a:extLst>
              </p:cNvPr>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6" name="Freeform 954">
                <a:extLst>
                  <a:ext uri="{FF2B5EF4-FFF2-40B4-BE49-F238E27FC236}">
                    <a16:creationId xmlns:a16="http://schemas.microsoft.com/office/drawing/2014/main" id="{FD9AFB84-DB6D-6046-8467-AD372F41387B}"/>
                  </a:ext>
                </a:extLst>
              </p:cNvPr>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7" name="Rectangle 955">
                <a:extLst>
                  <a:ext uri="{FF2B5EF4-FFF2-40B4-BE49-F238E27FC236}">
                    <a16:creationId xmlns:a16="http://schemas.microsoft.com/office/drawing/2014/main" id="{77DBE4BA-8D67-5B43-8297-B9D264FE9BE2}"/>
                  </a:ext>
                </a:extLst>
              </p:cNvPr>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28" name="Group 956">
                <a:extLst>
                  <a:ext uri="{FF2B5EF4-FFF2-40B4-BE49-F238E27FC236}">
                    <a16:creationId xmlns:a16="http://schemas.microsoft.com/office/drawing/2014/main" id="{F3DA3736-9C54-FD40-9182-376547A2AE83}"/>
                  </a:ext>
                </a:extLst>
              </p:cNvPr>
              <p:cNvGrpSpPr>
                <a:grpSpLocks/>
              </p:cNvGrpSpPr>
              <p:nvPr/>
            </p:nvGrpSpPr>
            <p:grpSpPr bwMode="auto">
              <a:xfrm>
                <a:off x="4749" y="668"/>
                <a:ext cx="581" cy="145"/>
                <a:chOff x="614" y="2568"/>
                <a:chExt cx="725" cy="139"/>
              </a:xfrm>
            </p:grpSpPr>
            <p:sp>
              <p:nvSpPr>
                <p:cNvPr id="853" name="AutoShape 957">
                  <a:extLst>
                    <a:ext uri="{FF2B5EF4-FFF2-40B4-BE49-F238E27FC236}">
                      <a16:creationId xmlns:a16="http://schemas.microsoft.com/office/drawing/2014/main" id="{AF6DA2C1-3BA8-9F42-8082-1828FAC4EDA9}"/>
                    </a:ext>
                  </a:extLst>
                </p:cNvPr>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4" name="AutoShape 958">
                  <a:extLst>
                    <a:ext uri="{FF2B5EF4-FFF2-40B4-BE49-F238E27FC236}">
                      <a16:creationId xmlns:a16="http://schemas.microsoft.com/office/drawing/2014/main" id="{7E65A1C9-4BD5-C648-BDA4-FE7A4B1268D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29" name="Rectangle 959">
                <a:extLst>
                  <a:ext uri="{FF2B5EF4-FFF2-40B4-BE49-F238E27FC236}">
                    <a16:creationId xmlns:a16="http://schemas.microsoft.com/office/drawing/2014/main" id="{EC0E4CD1-FF46-4441-8D14-832711884C57}"/>
                  </a:ext>
                </a:extLst>
              </p:cNvPr>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0" name="Group 960">
                <a:extLst>
                  <a:ext uri="{FF2B5EF4-FFF2-40B4-BE49-F238E27FC236}">
                    <a16:creationId xmlns:a16="http://schemas.microsoft.com/office/drawing/2014/main" id="{E64F3582-6063-6041-8631-63DD7426A470}"/>
                  </a:ext>
                </a:extLst>
              </p:cNvPr>
              <p:cNvGrpSpPr>
                <a:grpSpLocks/>
              </p:cNvGrpSpPr>
              <p:nvPr/>
            </p:nvGrpSpPr>
            <p:grpSpPr bwMode="auto">
              <a:xfrm>
                <a:off x="4747" y="994"/>
                <a:ext cx="581" cy="134"/>
                <a:chOff x="614" y="2568"/>
                <a:chExt cx="725" cy="139"/>
              </a:xfrm>
            </p:grpSpPr>
            <p:sp>
              <p:nvSpPr>
                <p:cNvPr id="851" name="AutoShape 961">
                  <a:extLst>
                    <a:ext uri="{FF2B5EF4-FFF2-40B4-BE49-F238E27FC236}">
                      <a16:creationId xmlns:a16="http://schemas.microsoft.com/office/drawing/2014/main" id="{C34EAECD-E1EF-8646-9F61-922B7F0EA0BF}"/>
                    </a:ext>
                  </a:extLst>
                </p:cNvPr>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2" name="AutoShape 962">
                  <a:extLst>
                    <a:ext uri="{FF2B5EF4-FFF2-40B4-BE49-F238E27FC236}">
                      <a16:creationId xmlns:a16="http://schemas.microsoft.com/office/drawing/2014/main" id="{9D855FB6-3F8B-4F48-BB63-40E93ACB20A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31" name="Rectangle 963">
                <a:extLst>
                  <a:ext uri="{FF2B5EF4-FFF2-40B4-BE49-F238E27FC236}">
                    <a16:creationId xmlns:a16="http://schemas.microsoft.com/office/drawing/2014/main" id="{F062D5F9-755C-724B-955A-7A2BDC06D583}"/>
                  </a:ext>
                </a:extLst>
              </p:cNvPr>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2" name="Rectangle 964">
                <a:extLst>
                  <a:ext uri="{FF2B5EF4-FFF2-40B4-BE49-F238E27FC236}">
                    <a16:creationId xmlns:a16="http://schemas.microsoft.com/office/drawing/2014/main" id="{177A8ED0-5EFF-1249-9487-CD3CEB431A85}"/>
                  </a:ext>
                </a:extLst>
              </p:cNvPr>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3" name="Group 965">
                <a:extLst>
                  <a:ext uri="{FF2B5EF4-FFF2-40B4-BE49-F238E27FC236}">
                    <a16:creationId xmlns:a16="http://schemas.microsoft.com/office/drawing/2014/main" id="{A1DF88D1-CA38-D94A-B614-BF080EB38912}"/>
                  </a:ext>
                </a:extLst>
              </p:cNvPr>
              <p:cNvGrpSpPr>
                <a:grpSpLocks/>
              </p:cNvGrpSpPr>
              <p:nvPr/>
            </p:nvGrpSpPr>
            <p:grpSpPr bwMode="auto">
              <a:xfrm>
                <a:off x="4735" y="1627"/>
                <a:ext cx="582" cy="151"/>
                <a:chOff x="614" y="2568"/>
                <a:chExt cx="725" cy="139"/>
              </a:xfrm>
            </p:grpSpPr>
            <p:sp>
              <p:nvSpPr>
                <p:cNvPr id="849" name="AutoShape 966">
                  <a:extLst>
                    <a:ext uri="{FF2B5EF4-FFF2-40B4-BE49-F238E27FC236}">
                      <a16:creationId xmlns:a16="http://schemas.microsoft.com/office/drawing/2014/main" id="{F38F11ED-A8CE-5249-99B7-BC200E46CAC5}"/>
                    </a:ext>
                  </a:extLst>
                </p:cNvPr>
                <p:cNvSpPr>
                  <a:spLocks noChangeArrowheads="1"/>
                </p:cNvSpPr>
                <p:nvPr/>
              </p:nvSpPr>
              <p:spPr bwMode="auto">
                <a:xfrm>
                  <a:off x="618" y="2586"/>
                  <a:ext cx="720" cy="12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0" name="AutoShape 967">
                  <a:extLst>
                    <a:ext uri="{FF2B5EF4-FFF2-40B4-BE49-F238E27FC236}">
                      <a16:creationId xmlns:a16="http://schemas.microsoft.com/office/drawing/2014/main" id="{BE8854EE-7F90-844A-B45E-E7DD53A00DD1}"/>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34" name="Freeform 968">
                <a:extLst>
                  <a:ext uri="{FF2B5EF4-FFF2-40B4-BE49-F238E27FC236}">
                    <a16:creationId xmlns:a16="http://schemas.microsoft.com/office/drawing/2014/main" id="{C685DB2D-2CAC-9042-82A0-DF8A8A5C76FB}"/>
                  </a:ext>
                </a:extLst>
              </p:cNvPr>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5" name="Group 969">
                <a:extLst>
                  <a:ext uri="{FF2B5EF4-FFF2-40B4-BE49-F238E27FC236}">
                    <a16:creationId xmlns:a16="http://schemas.microsoft.com/office/drawing/2014/main" id="{17E8E7C0-53DA-9845-A7EC-5C2E647C9876}"/>
                  </a:ext>
                </a:extLst>
              </p:cNvPr>
              <p:cNvGrpSpPr>
                <a:grpSpLocks/>
              </p:cNvGrpSpPr>
              <p:nvPr/>
            </p:nvGrpSpPr>
            <p:grpSpPr bwMode="auto">
              <a:xfrm>
                <a:off x="4739" y="1327"/>
                <a:ext cx="582" cy="139"/>
                <a:chOff x="614" y="2568"/>
                <a:chExt cx="725" cy="139"/>
              </a:xfrm>
            </p:grpSpPr>
            <p:sp>
              <p:nvSpPr>
                <p:cNvPr id="847" name="AutoShape 970">
                  <a:extLst>
                    <a:ext uri="{FF2B5EF4-FFF2-40B4-BE49-F238E27FC236}">
                      <a16:creationId xmlns:a16="http://schemas.microsoft.com/office/drawing/2014/main" id="{B5CA9A5E-F11C-004B-9937-AD191292AEAD}"/>
                    </a:ext>
                  </a:extLst>
                </p:cNvPr>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8" name="AutoShape 971">
                  <a:extLst>
                    <a:ext uri="{FF2B5EF4-FFF2-40B4-BE49-F238E27FC236}">
                      <a16:creationId xmlns:a16="http://schemas.microsoft.com/office/drawing/2014/main" id="{96386543-71E7-1D42-9624-7949180883CB}"/>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36" name="Rectangle 972">
                <a:extLst>
                  <a:ext uri="{FF2B5EF4-FFF2-40B4-BE49-F238E27FC236}">
                    <a16:creationId xmlns:a16="http://schemas.microsoft.com/office/drawing/2014/main" id="{C1AF9949-5911-9240-A6AD-91975A73F019}"/>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7" name="Freeform 973">
                <a:extLst>
                  <a:ext uri="{FF2B5EF4-FFF2-40B4-BE49-F238E27FC236}">
                    <a16:creationId xmlns:a16="http://schemas.microsoft.com/office/drawing/2014/main" id="{27BBB8ED-9D76-4E4F-BF4D-5A7FF5643591}"/>
                  </a:ext>
                </a:extLst>
              </p:cNvPr>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8" name="Freeform 974">
                <a:extLst>
                  <a:ext uri="{FF2B5EF4-FFF2-40B4-BE49-F238E27FC236}">
                    <a16:creationId xmlns:a16="http://schemas.microsoft.com/office/drawing/2014/main" id="{02E9A54F-05AA-404E-91E8-11085F7EBD45}"/>
                  </a:ext>
                </a:extLst>
              </p:cNvPr>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9" name="Oval 975">
                <a:extLst>
                  <a:ext uri="{FF2B5EF4-FFF2-40B4-BE49-F238E27FC236}">
                    <a16:creationId xmlns:a16="http://schemas.microsoft.com/office/drawing/2014/main" id="{9AC3BA29-CFE0-7A41-866E-F884B95B87E3}"/>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0" name="Freeform 976">
                <a:extLst>
                  <a:ext uri="{FF2B5EF4-FFF2-40B4-BE49-F238E27FC236}">
                    <a16:creationId xmlns:a16="http://schemas.microsoft.com/office/drawing/2014/main" id="{E7FFF245-8A0A-2749-A793-25B6F30E9636}"/>
                  </a:ext>
                </a:extLst>
              </p:cNvPr>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1" name="AutoShape 977">
                <a:extLst>
                  <a:ext uri="{FF2B5EF4-FFF2-40B4-BE49-F238E27FC236}">
                    <a16:creationId xmlns:a16="http://schemas.microsoft.com/office/drawing/2014/main" id="{774C1F7E-EF61-9041-A67B-B2D38BDB148F}"/>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2" name="AutoShape 978">
                <a:extLst>
                  <a:ext uri="{FF2B5EF4-FFF2-40B4-BE49-F238E27FC236}">
                    <a16:creationId xmlns:a16="http://schemas.microsoft.com/office/drawing/2014/main" id="{8321AD11-FD38-2140-803F-0861F460D9A8}"/>
                  </a:ext>
                </a:extLst>
              </p:cNvPr>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3" name="Oval 979">
                <a:extLst>
                  <a:ext uri="{FF2B5EF4-FFF2-40B4-BE49-F238E27FC236}">
                    <a16:creationId xmlns:a16="http://schemas.microsoft.com/office/drawing/2014/main" id="{3B03DD16-3989-194B-BD6E-9FAE3F6CDAA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4" name="Oval 980">
                <a:extLst>
                  <a:ext uri="{FF2B5EF4-FFF2-40B4-BE49-F238E27FC236}">
                    <a16:creationId xmlns:a16="http://schemas.microsoft.com/office/drawing/2014/main" id="{FB43C4D6-3355-2049-A335-F477077CE12E}"/>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endParaRPr>
              </a:p>
            </p:txBody>
          </p:sp>
          <p:sp>
            <p:nvSpPr>
              <p:cNvPr id="845" name="Oval 981">
                <a:extLst>
                  <a:ext uri="{FF2B5EF4-FFF2-40B4-BE49-F238E27FC236}">
                    <a16:creationId xmlns:a16="http://schemas.microsoft.com/office/drawing/2014/main" id="{8045FE53-47F3-754E-922B-AF14C0360602}"/>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6" name="Rectangle 982">
                <a:extLst>
                  <a:ext uri="{FF2B5EF4-FFF2-40B4-BE49-F238E27FC236}">
                    <a16:creationId xmlns:a16="http://schemas.microsoft.com/office/drawing/2014/main" id="{970F4A74-CE34-AE4C-A565-ABAC41470B99}"/>
                  </a:ext>
                </a:extLst>
              </p:cNvPr>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887" name="Freeform 2">
            <a:extLst>
              <a:ext uri="{FF2B5EF4-FFF2-40B4-BE49-F238E27FC236}">
                <a16:creationId xmlns:a16="http://schemas.microsoft.com/office/drawing/2014/main" id="{73B896A4-C009-EC47-9EB3-507C0C7CCB88}"/>
              </a:ext>
            </a:extLst>
          </p:cNvPr>
          <p:cNvSpPr>
            <a:spLocks/>
          </p:cNvSpPr>
          <p:nvPr/>
        </p:nvSpPr>
        <p:spPr bwMode="auto">
          <a:xfrm>
            <a:off x="4341668" y="5696917"/>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888" name="Straight Connector 887">
            <a:extLst>
              <a:ext uri="{FF2B5EF4-FFF2-40B4-BE49-F238E27FC236}">
                <a16:creationId xmlns:a16="http://schemas.microsoft.com/office/drawing/2014/main" id="{BFDE916B-AF97-DB4F-88E3-3211F74E07F5}"/>
              </a:ext>
            </a:extLst>
          </p:cNvPr>
          <p:cNvCxnSpPr/>
          <p:nvPr/>
        </p:nvCxnSpPr>
        <p:spPr>
          <a:xfrm flipV="1">
            <a:off x="5011593" y="5847730"/>
            <a:ext cx="1316037" cy="131762"/>
          </a:xfrm>
          <a:prstGeom prst="line">
            <a:avLst/>
          </a:prstGeom>
          <a:noFill/>
          <a:ln w="12700" cap="flat" cmpd="sng" algn="ctr">
            <a:solidFill>
              <a:srgbClr val="000000"/>
            </a:solidFill>
            <a:prstDash val="solid"/>
          </a:ln>
          <a:effectLst/>
        </p:spPr>
      </p:cxnSp>
      <p:cxnSp>
        <p:nvCxnSpPr>
          <p:cNvPr id="889" name="Straight Connector 888">
            <a:extLst>
              <a:ext uri="{FF2B5EF4-FFF2-40B4-BE49-F238E27FC236}">
                <a16:creationId xmlns:a16="http://schemas.microsoft.com/office/drawing/2014/main" id="{11A6A20F-5B1F-E34C-A889-7D7216BC52A6}"/>
              </a:ext>
            </a:extLst>
          </p:cNvPr>
          <p:cNvCxnSpPr/>
          <p:nvPr/>
        </p:nvCxnSpPr>
        <p:spPr>
          <a:xfrm>
            <a:off x="4900468" y="6035055"/>
            <a:ext cx="2259012" cy="298450"/>
          </a:xfrm>
          <a:prstGeom prst="line">
            <a:avLst/>
          </a:prstGeom>
          <a:noFill/>
          <a:ln w="12700" cap="flat" cmpd="sng" algn="ctr">
            <a:solidFill>
              <a:srgbClr val="000000"/>
            </a:solidFill>
            <a:prstDash val="solid"/>
          </a:ln>
          <a:effectLst/>
        </p:spPr>
      </p:cxnSp>
      <p:cxnSp>
        <p:nvCxnSpPr>
          <p:cNvPr id="890" name="Straight Connector 889">
            <a:extLst>
              <a:ext uri="{FF2B5EF4-FFF2-40B4-BE49-F238E27FC236}">
                <a16:creationId xmlns:a16="http://schemas.microsoft.com/office/drawing/2014/main" id="{EC3A188E-9403-584D-9DE4-BD063B6A9984}"/>
              </a:ext>
            </a:extLst>
          </p:cNvPr>
          <p:cNvCxnSpPr/>
          <p:nvPr/>
        </p:nvCxnSpPr>
        <p:spPr>
          <a:xfrm>
            <a:off x="4913168" y="6139830"/>
            <a:ext cx="714375" cy="276225"/>
          </a:xfrm>
          <a:prstGeom prst="line">
            <a:avLst/>
          </a:prstGeom>
          <a:noFill/>
          <a:ln w="12700" cap="flat" cmpd="sng" algn="ctr">
            <a:solidFill>
              <a:srgbClr val="000000"/>
            </a:solidFill>
            <a:prstDash val="solid"/>
          </a:ln>
          <a:effectLst/>
        </p:spPr>
      </p:cxnSp>
      <p:cxnSp>
        <p:nvCxnSpPr>
          <p:cNvPr id="891" name="Straight Connector 890">
            <a:extLst>
              <a:ext uri="{FF2B5EF4-FFF2-40B4-BE49-F238E27FC236}">
                <a16:creationId xmlns:a16="http://schemas.microsoft.com/office/drawing/2014/main" id="{CA8EFEA7-A8AA-F945-BA1D-4ACB721622E5}"/>
              </a:ext>
            </a:extLst>
          </p:cNvPr>
          <p:cNvCxnSpPr/>
          <p:nvPr/>
        </p:nvCxnSpPr>
        <p:spPr>
          <a:xfrm flipV="1">
            <a:off x="5930755" y="6333505"/>
            <a:ext cx="1247775" cy="82550"/>
          </a:xfrm>
          <a:prstGeom prst="line">
            <a:avLst/>
          </a:prstGeom>
          <a:noFill/>
          <a:ln w="12700" cap="flat" cmpd="sng" algn="ctr">
            <a:solidFill>
              <a:srgbClr val="000000"/>
            </a:solidFill>
            <a:prstDash val="solid"/>
          </a:ln>
          <a:effectLst/>
        </p:spPr>
      </p:cxnSp>
      <p:cxnSp>
        <p:nvCxnSpPr>
          <p:cNvPr id="892" name="Straight Connector 891">
            <a:extLst>
              <a:ext uri="{FF2B5EF4-FFF2-40B4-BE49-F238E27FC236}">
                <a16:creationId xmlns:a16="http://schemas.microsoft.com/office/drawing/2014/main" id="{B2D0340F-062D-4B43-ADB5-74954D542D1B}"/>
              </a:ext>
            </a:extLst>
          </p:cNvPr>
          <p:cNvCxnSpPr/>
          <p:nvPr/>
        </p:nvCxnSpPr>
        <p:spPr>
          <a:xfrm>
            <a:off x="6591155" y="5881067"/>
            <a:ext cx="1057275" cy="123825"/>
          </a:xfrm>
          <a:prstGeom prst="line">
            <a:avLst/>
          </a:prstGeom>
          <a:noFill/>
          <a:ln w="12700" cap="flat" cmpd="sng" algn="ctr">
            <a:solidFill>
              <a:srgbClr val="000000"/>
            </a:solidFill>
            <a:prstDash val="solid"/>
          </a:ln>
          <a:effectLst/>
        </p:spPr>
      </p:cxnSp>
      <p:cxnSp>
        <p:nvCxnSpPr>
          <p:cNvPr id="893" name="Straight Connector 892">
            <a:extLst>
              <a:ext uri="{FF2B5EF4-FFF2-40B4-BE49-F238E27FC236}">
                <a16:creationId xmlns:a16="http://schemas.microsoft.com/office/drawing/2014/main" id="{694966F7-E79E-AC42-A981-710223649ACC}"/>
              </a:ext>
            </a:extLst>
          </p:cNvPr>
          <p:cNvCxnSpPr/>
          <p:nvPr/>
        </p:nvCxnSpPr>
        <p:spPr>
          <a:xfrm flipV="1">
            <a:off x="5875193" y="6035055"/>
            <a:ext cx="1790700" cy="298450"/>
          </a:xfrm>
          <a:prstGeom prst="line">
            <a:avLst/>
          </a:prstGeom>
          <a:noFill/>
          <a:ln w="12700" cap="flat" cmpd="sng" algn="ctr">
            <a:solidFill>
              <a:srgbClr val="000000"/>
            </a:solidFill>
            <a:prstDash val="solid"/>
          </a:ln>
          <a:effectLst/>
        </p:spPr>
      </p:cxnSp>
      <p:cxnSp>
        <p:nvCxnSpPr>
          <p:cNvPr id="894" name="Straight Connector 893">
            <a:extLst>
              <a:ext uri="{FF2B5EF4-FFF2-40B4-BE49-F238E27FC236}">
                <a16:creationId xmlns:a16="http://schemas.microsoft.com/office/drawing/2014/main" id="{E084439A-562F-9047-916D-8BFA8D983C78}"/>
              </a:ext>
            </a:extLst>
          </p:cNvPr>
          <p:cNvCxnSpPr/>
          <p:nvPr/>
        </p:nvCxnSpPr>
        <p:spPr>
          <a:xfrm flipV="1">
            <a:off x="7202343" y="6063630"/>
            <a:ext cx="588962" cy="269875"/>
          </a:xfrm>
          <a:prstGeom prst="line">
            <a:avLst/>
          </a:prstGeom>
          <a:noFill/>
          <a:ln w="12700" cap="flat" cmpd="sng" algn="ctr">
            <a:solidFill>
              <a:srgbClr val="000000"/>
            </a:solidFill>
            <a:prstDash val="solid"/>
          </a:ln>
          <a:effectLst/>
        </p:spPr>
      </p:cxnSp>
      <p:cxnSp>
        <p:nvCxnSpPr>
          <p:cNvPr id="895" name="Straight Connector 894">
            <a:extLst>
              <a:ext uri="{FF2B5EF4-FFF2-40B4-BE49-F238E27FC236}">
                <a16:creationId xmlns:a16="http://schemas.microsoft.com/office/drawing/2014/main" id="{B834EF84-01CE-DB43-AA3A-31C4F6601F10}"/>
              </a:ext>
            </a:extLst>
          </p:cNvPr>
          <p:cNvCxnSpPr/>
          <p:nvPr/>
        </p:nvCxnSpPr>
        <p:spPr>
          <a:xfrm>
            <a:off x="6345093" y="5847730"/>
            <a:ext cx="814387" cy="401637"/>
          </a:xfrm>
          <a:prstGeom prst="line">
            <a:avLst/>
          </a:prstGeom>
          <a:noFill/>
          <a:ln w="12700" cap="flat" cmpd="sng" algn="ctr">
            <a:solidFill>
              <a:srgbClr val="000000"/>
            </a:solidFill>
            <a:prstDash val="solid"/>
          </a:ln>
          <a:effectLst/>
        </p:spPr>
      </p:cxnSp>
      <p:grpSp>
        <p:nvGrpSpPr>
          <p:cNvPr id="896" name="Group 895">
            <a:extLst>
              <a:ext uri="{FF2B5EF4-FFF2-40B4-BE49-F238E27FC236}">
                <a16:creationId xmlns:a16="http://schemas.microsoft.com/office/drawing/2014/main" id="{711F93EB-336F-294F-9B30-EC65C9DC0F9C}"/>
              </a:ext>
            </a:extLst>
          </p:cNvPr>
          <p:cNvGrpSpPr>
            <a:grpSpLocks/>
          </p:cNvGrpSpPr>
          <p:nvPr/>
        </p:nvGrpSpPr>
        <p:grpSpPr bwMode="auto">
          <a:xfrm>
            <a:off x="3274868" y="2950542"/>
            <a:ext cx="6978650" cy="1096963"/>
            <a:chOff x="1526216" y="3003498"/>
            <a:chExt cx="6978041" cy="1096962"/>
          </a:xfrm>
        </p:grpSpPr>
        <p:sp>
          <p:nvSpPr>
            <p:cNvPr id="897" name="TextBox 399">
              <a:extLst>
                <a:ext uri="{FF2B5EF4-FFF2-40B4-BE49-F238E27FC236}">
                  <a16:creationId xmlns:a16="http://schemas.microsoft.com/office/drawing/2014/main" id="{02C371D3-2C1E-5244-9747-22984982BA7B}"/>
                </a:ext>
              </a:extLst>
            </p:cNvPr>
            <p:cNvSpPr txBox="1">
              <a:spLocks noChangeArrowheads="1"/>
            </p:cNvSpPr>
            <p:nvPr/>
          </p:nvSpPr>
          <p:spPr bwMode="auto">
            <a:xfrm>
              <a:off x="7714291" y="3628973"/>
              <a:ext cx="59531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sp>
          <p:nvSpPr>
            <p:cNvPr id="898" name="TextBox 400">
              <a:extLst>
                <a:ext uri="{FF2B5EF4-FFF2-40B4-BE49-F238E27FC236}">
                  <a16:creationId xmlns:a16="http://schemas.microsoft.com/office/drawing/2014/main" id="{E9FCEA42-739D-C647-B0B2-29DF6799176C}"/>
                </a:ext>
              </a:extLst>
            </p:cNvPr>
            <p:cNvSpPr txBox="1">
              <a:spLocks noChangeArrowheads="1"/>
            </p:cNvSpPr>
            <p:nvPr/>
          </p:nvSpPr>
          <p:spPr bwMode="auto">
            <a:xfrm>
              <a:off x="7728579" y="3003498"/>
              <a:ext cx="70961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control</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cxnSp>
          <p:nvCxnSpPr>
            <p:cNvPr id="899" name="Straight Connector 898">
              <a:extLst>
                <a:ext uri="{FF2B5EF4-FFF2-40B4-BE49-F238E27FC236}">
                  <a16:creationId xmlns:a16="http://schemas.microsoft.com/office/drawing/2014/main" id="{B4D02647-EB69-3549-8B8C-C214B4362D0C}"/>
                </a:ext>
              </a:extLst>
            </p:cNvPr>
            <p:cNvCxnSpPr/>
            <p:nvPr/>
          </p:nvCxnSpPr>
          <p:spPr bwMode="auto">
            <a:xfrm flipV="1">
              <a:off x="1526216" y="3579760"/>
              <a:ext cx="6978041" cy="11112"/>
            </a:xfrm>
            <a:prstGeom prst="line">
              <a:avLst/>
            </a:prstGeom>
            <a:noFill/>
            <a:ln w="25400" cap="flat" cmpd="sng" algn="ctr">
              <a:solidFill>
                <a:srgbClr val="000000"/>
              </a:solidFill>
              <a:prstDash val="dash"/>
            </a:ln>
            <a:effectLst/>
          </p:spPr>
        </p:cxnSp>
      </p:grpSp>
      <p:grpSp>
        <p:nvGrpSpPr>
          <p:cNvPr id="900" name="Group 899">
            <a:extLst>
              <a:ext uri="{FF2B5EF4-FFF2-40B4-BE49-F238E27FC236}">
                <a16:creationId xmlns:a16="http://schemas.microsoft.com/office/drawing/2014/main" id="{D1C980A1-7A81-E64E-86E7-AE4ADB468ED3}"/>
              </a:ext>
            </a:extLst>
          </p:cNvPr>
          <p:cNvGrpSpPr>
            <a:grpSpLocks/>
          </p:cNvGrpSpPr>
          <p:nvPr/>
        </p:nvGrpSpPr>
        <p:grpSpPr bwMode="auto">
          <a:xfrm>
            <a:off x="4186093" y="2682255"/>
            <a:ext cx="4295775" cy="320675"/>
            <a:chOff x="2433511" y="2792111"/>
            <a:chExt cx="4296530" cy="320561"/>
          </a:xfrm>
        </p:grpSpPr>
        <p:grpSp>
          <p:nvGrpSpPr>
            <p:cNvPr id="901" name="Group 401">
              <a:extLst>
                <a:ext uri="{FF2B5EF4-FFF2-40B4-BE49-F238E27FC236}">
                  <a16:creationId xmlns:a16="http://schemas.microsoft.com/office/drawing/2014/main" id="{0C7ACA51-7903-9B4D-A9BA-79FE11C0D1D4}"/>
                </a:ext>
              </a:extLst>
            </p:cNvPr>
            <p:cNvGrpSpPr>
              <a:grpSpLocks/>
            </p:cNvGrpSpPr>
            <p:nvPr/>
          </p:nvGrpSpPr>
          <p:grpSpPr bwMode="auto">
            <a:xfrm>
              <a:off x="2433511" y="2794083"/>
              <a:ext cx="349250" cy="317387"/>
              <a:chOff x="2931664" y="3912603"/>
              <a:chExt cx="430450" cy="329314"/>
            </a:xfrm>
          </p:grpSpPr>
          <p:sp>
            <p:nvSpPr>
              <p:cNvPr id="922" name="Rectangle 921">
                <a:extLst>
                  <a:ext uri="{FF2B5EF4-FFF2-40B4-BE49-F238E27FC236}">
                    <a16:creationId xmlns:a16="http://schemas.microsoft.com/office/drawing/2014/main" id="{4D33FA09-AAF7-044A-A5A8-F3F23C68AF3C}"/>
                  </a:ext>
                </a:extLst>
              </p:cNvPr>
              <p:cNvSpPr/>
              <p:nvPr/>
            </p:nvSpPr>
            <p:spPr>
              <a:xfrm>
                <a:off x="2937534" y="3912203"/>
                <a:ext cx="424655"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23" name="Straight Connector 922">
                <a:extLst>
                  <a:ext uri="{FF2B5EF4-FFF2-40B4-BE49-F238E27FC236}">
                    <a16:creationId xmlns:a16="http://schemas.microsoft.com/office/drawing/2014/main" id="{C201AD05-8A56-4949-B304-A2A9AB5DD587}"/>
                  </a:ext>
                </a:extLst>
              </p:cNvPr>
              <p:cNvCxnSpPr/>
              <p:nvPr/>
            </p:nvCxnSpPr>
            <p:spPr>
              <a:xfrm>
                <a:off x="2931664" y="4004411"/>
                <a:ext cx="424654" cy="0"/>
              </a:xfrm>
              <a:prstGeom prst="line">
                <a:avLst/>
              </a:prstGeom>
              <a:noFill/>
              <a:ln w="3175" cap="flat" cmpd="sng" algn="ctr">
                <a:solidFill>
                  <a:srgbClr val="CC0000"/>
                </a:solidFill>
                <a:prstDash val="solid"/>
              </a:ln>
              <a:effectLst/>
            </p:spPr>
          </p:cxnSp>
          <p:cxnSp>
            <p:nvCxnSpPr>
              <p:cNvPr id="924" name="Straight Connector 923">
                <a:extLst>
                  <a:ext uri="{FF2B5EF4-FFF2-40B4-BE49-F238E27FC236}">
                    <a16:creationId xmlns:a16="http://schemas.microsoft.com/office/drawing/2014/main" id="{ED7C9AD7-08A8-D942-BF3A-F53E94AF4B95}"/>
                  </a:ext>
                </a:extLst>
              </p:cNvPr>
              <p:cNvCxnSpPr/>
              <p:nvPr/>
            </p:nvCxnSpPr>
            <p:spPr>
              <a:xfrm>
                <a:off x="2931664" y="4066980"/>
                <a:ext cx="424654" cy="0"/>
              </a:xfrm>
              <a:prstGeom prst="line">
                <a:avLst/>
              </a:prstGeom>
              <a:noFill/>
              <a:ln w="3175" cap="flat" cmpd="sng" algn="ctr">
                <a:solidFill>
                  <a:srgbClr val="CC0000"/>
                </a:solidFill>
                <a:prstDash val="solid"/>
              </a:ln>
              <a:effectLst/>
            </p:spPr>
          </p:cxnSp>
          <p:cxnSp>
            <p:nvCxnSpPr>
              <p:cNvPr id="925" name="Straight Connector 924">
                <a:extLst>
                  <a:ext uri="{FF2B5EF4-FFF2-40B4-BE49-F238E27FC236}">
                    <a16:creationId xmlns:a16="http://schemas.microsoft.com/office/drawing/2014/main" id="{143A10B8-06CC-D647-AEF7-2670CD772003}"/>
                  </a:ext>
                </a:extLst>
              </p:cNvPr>
              <p:cNvCxnSpPr>
                <a:stCxn id="922" idx="2"/>
              </p:cNvCxnSpPr>
              <p:nvPr/>
            </p:nvCxnSpPr>
            <p:spPr>
              <a:xfrm flipH="1" flipV="1">
                <a:off x="3148883" y="4004411"/>
                <a:ext cx="0" cy="237106"/>
              </a:xfrm>
              <a:prstGeom prst="line">
                <a:avLst/>
              </a:prstGeom>
              <a:noFill/>
              <a:ln w="3175" cap="flat" cmpd="sng" algn="ctr">
                <a:solidFill>
                  <a:srgbClr val="CC0000"/>
                </a:solidFill>
                <a:prstDash val="solid"/>
              </a:ln>
              <a:effectLst/>
            </p:spPr>
          </p:cxnSp>
        </p:grpSp>
        <p:grpSp>
          <p:nvGrpSpPr>
            <p:cNvPr id="902" name="Group 406">
              <a:extLst>
                <a:ext uri="{FF2B5EF4-FFF2-40B4-BE49-F238E27FC236}">
                  <a16:creationId xmlns:a16="http://schemas.microsoft.com/office/drawing/2014/main" id="{508A07A5-EEA9-904C-A972-4C4DADB52684}"/>
                </a:ext>
              </a:extLst>
            </p:cNvPr>
            <p:cNvGrpSpPr>
              <a:grpSpLocks/>
            </p:cNvGrpSpPr>
            <p:nvPr/>
          </p:nvGrpSpPr>
          <p:grpSpPr bwMode="auto">
            <a:xfrm>
              <a:off x="3348666" y="2792111"/>
              <a:ext cx="350838" cy="317387"/>
              <a:chOff x="2931664" y="3912603"/>
              <a:chExt cx="430450" cy="329314"/>
            </a:xfrm>
          </p:grpSpPr>
          <p:sp>
            <p:nvSpPr>
              <p:cNvPr id="918" name="Rectangle 917">
                <a:extLst>
                  <a:ext uri="{FF2B5EF4-FFF2-40B4-BE49-F238E27FC236}">
                    <a16:creationId xmlns:a16="http://schemas.microsoft.com/office/drawing/2014/main" id="{3F286581-2453-1F47-8CC7-5657614015DB}"/>
                  </a:ext>
                </a:extLst>
              </p:cNvPr>
              <p:cNvSpPr/>
              <p:nvPr/>
            </p:nvSpPr>
            <p:spPr>
              <a:xfrm>
                <a:off x="2936779" y="3912603"/>
                <a:ext cx="424681"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19" name="Straight Connector 918">
                <a:extLst>
                  <a:ext uri="{FF2B5EF4-FFF2-40B4-BE49-F238E27FC236}">
                    <a16:creationId xmlns:a16="http://schemas.microsoft.com/office/drawing/2014/main" id="{30F55D65-689B-184E-A7EE-17D45743B000}"/>
                  </a:ext>
                </a:extLst>
              </p:cNvPr>
              <p:cNvCxnSpPr/>
              <p:nvPr/>
            </p:nvCxnSpPr>
            <p:spPr>
              <a:xfrm>
                <a:off x="2930935" y="4004811"/>
                <a:ext cx="424681" cy="0"/>
              </a:xfrm>
              <a:prstGeom prst="line">
                <a:avLst/>
              </a:prstGeom>
              <a:noFill/>
              <a:ln w="3175" cap="flat" cmpd="sng" algn="ctr">
                <a:solidFill>
                  <a:srgbClr val="CC0000"/>
                </a:solidFill>
                <a:prstDash val="solid"/>
              </a:ln>
              <a:effectLst/>
            </p:spPr>
          </p:cxnSp>
          <p:cxnSp>
            <p:nvCxnSpPr>
              <p:cNvPr id="920" name="Straight Connector 919">
                <a:extLst>
                  <a:ext uri="{FF2B5EF4-FFF2-40B4-BE49-F238E27FC236}">
                    <a16:creationId xmlns:a16="http://schemas.microsoft.com/office/drawing/2014/main" id="{076ADE22-2AEF-5040-9FA3-121B2C370E3A}"/>
                  </a:ext>
                </a:extLst>
              </p:cNvPr>
              <p:cNvCxnSpPr/>
              <p:nvPr/>
            </p:nvCxnSpPr>
            <p:spPr>
              <a:xfrm>
                <a:off x="2930935" y="4067381"/>
                <a:ext cx="424681" cy="0"/>
              </a:xfrm>
              <a:prstGeom prst="line">
                <a:avLst/>
              </a:prstGeom>
              <a:noFill/>
              <a:ln w="3175" cap="flat" cmpd="sng" algn="ctr">
                <a:solidFill>
                  <a:srgbClr val="CC0000"/>
                </a:solidFill>
                <a:prstDash val="solid"/>
              </a:ln>
              <a:effectLst/>
            </p:spPr>
          </p:cxnSp>
          <p:cxnSp>
            <p:nvCxnSpPr>
              <p:cNvPr id="921" name="Straight Connector 920">
                <a:extLst>
                  <a:ext uri="{FF2B5EF4-FFF2-40B4-BE49-F238E27FC236}">
                    <a16:creationId xmlns:a16="http://schemas.microsoft.com/office/drawing/2014/main" id="{F2B6C973-6DE4-2349-9A6A-64B1F7541845}"/>
                  </a:ext>
                </a:extLst>
              </p:cNvPr>
              <p:cNvCxnSpPr>
                <a:stCxn id="918" idx="2"/>
              </p:cNvCxnSpPr>
              <p:nvPr/>
            </p:nvCxnSpPr>
            <p:spPr>
              <a:xfrm flipH="1" flipV="1">
                <a:off x="3147171" y="4004811"/>
                <a:ext cx="1949" cy="237106"/>
              </a:xfrm>
              <a:prstGeom prst="line">
                <a:avLst/>
              </a:prstGeom>
              <a:noFill/>
              <a:ln w="3175" cap="flat" cmpd="sng" algn="ctr">
                <a:solidFill>
                  <a:srgbClr val="CC0000"/>
                </a:solidFill>
                <a:prstDash val="solid"/>
              </a:ln>
              <a:effectLst/>
            </p:spPr>
          </p:cxnSp>
        </p:grpSp>
        <p:grpSp>
          <p:nvGrpSpPr>
            <p:cNvPr id="903" name="Group 411">
              <a:extLst>
                <a:ext uri="{FF2B5EF4-FFF2-40B4-BE49-F238E27FC236}">
                  <a16:creationId xmlns:a16="http://schemas.microsoft.com/office/drawing/2014/main" id="{AB449866-D0BC-6B4F-801B-0FA210DD8325}"/>
                </a:ext>
              </a:extLst>
            </p:cNvPr>
            <p:cNvGrpSpPr>
              <a:grpSpLocks/>
            </p:cNvGrpSpPr>
            <p:nvPr/>
          </p:nvGrpSpPr>
          <p:grpSpPr bwMode="auto">
            <a:xfrm>
              <a:off x="4182104" y="2792111"/>
              <a:ext cx="350837" cy="317387"/>
              <a:chOff x="2931664" y="3912603"/>
              <a:chExt cx="430450" cy="329314"/>
            </a:xfrm>
          </p:grpSpPr>
          <p:sp>
            <p:nvSpPr>
              <p:cNvPr id="914" name="Rectangle 913">
                <a:extLst>
                  <a:ext uri="{FF2B5EF4-FFF2-40B4-BE49-F238E27FC236}">
                    <a16:creationId xmlns:a16="http://schemas.microsoft.com/office/drawing/2014/main" id="{4E4F9BC1-F5BE-B344-A249-E838C680C739}"/>
                  </a:ext>
                </a:extLst>
              </p:cNvPr>
              <p:cNvSpPr/>
              <p:nvPr/>
            </p:nvSpPr>
            <p:spPr>
              <a:xfrm>
                <a:off x="2936958" y="3912603"/>
                <a:ext cx="424682"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15" name="Straight Connector 914">
                <a:extLst>
                  <a:ext uri="{FF2B5EF4-FFF2-40B4-BE49-F238E27FC236}">
                    <a16:creationId xmlns:a16="http://schemas.microsoft.com/office/drawing/2014/main" id="{DB20F410-274B-C043-A0B4-75FDB2F514FF}"/>
                  </a:ext>
                </a:extLst>
              </p:cNvPr>
              <p:cNvCxnSpPr/>
              <p:nvPr/>
            </p:nvCxnSpPr>
            <p:spPr>
              <a:xfrm>
                <a:off x="2931113" y="4004811"/>
                <a:ext cx="424682" cy="0"/>
              </a:xfrm>
              <a:prstGeom prst="line">
                <a:avLst/>
              </a:prstGeom>
              <a:noFill/>
              <a:ln w="3175" cap="flat" cmpd="sng" algn="ctr">
                <a:solidFill>
                  <a:srgbClr val="CC0000"/>
                </a:solidFill>
                <a:prstDash val="solid"/>
              </a:ln>
              <a:effectLst/>
            </p:spPr>
          </p:cxnSp>
          <p:cxnSp>
            <p:nvCxnSpPr>
              <p:cNvPr id="916" name="Straight Connector 915">
                <a:extLst>
                  <a:ext uri="{FF2B5EF4-FFF2-40B4-BE49-F238E27FC236}">
                    <a16:creationId xmlns:a16="http://schemas.microsoft.com/office/drawing/2014/main" id="{7E028785-0101-4B45-BBD3-8308680B4792}"/>
                  </a:ext>
                </a:extLst>
              </p:cNvPr>
              <p:cNvCxnSpPr/>
              <p:nvPr/>
            </p:nvCxnSpPr>
            <p:spPr>
              <a:xfrm>
                <a:off x="2931113" y="4067381"/>
                <a:ext cx="424682" cy="0"/>
              </a:xfrm>
              <a:prstGeom prst="line">
                <a:avLst/>
              </a:prstGeom>
              <a:noFill/>
              <a:ln w="3175" cap="flat" cmpd="sng" algn="ctr">
                <a:solidFill>
                  <a:srgbClr val="CC0000"/>
                </a:solidFill>
                <a:prstDash val="solid"/>
              </a:ln>
              <a:effectLst/>
            </p:spPr>
          </p:cxnSp>
          <p:cxnSp>
            <p:nvCxnSpPr>
              <p:cNvPr id="917" name="Straight Connector 916">
                <a:extLst>
                  <a:ext uri="{FF2B5EF4-FFF2-40B4-BE49-F238E27FC236}">
                    <a16:creationId xmlns:a16="http://schemas.microsoft.com/office/drawing/2014/main" id="{A47B9AA0-7155-B643-A937-D99E939A959D}"/>
                  </a:ext>
                </a:extLst>
              </p:cNvPr>
              <p:cNvCxnSpPr>
                <a:stCxn id="914" idx="2"/>
              </p:cNvCxnSpPr>
              <p:nvPr/>
            </p:nvCxnSpPr>
            <p:spPr>
              <a:xfrm flipH="1" flipV="1">
                <a:off x="3147351" y="4004811"/>
                <a:ext cx="1947" cy="237106"/>
              </a:xfrm>
              <a:prstGeom prst="line">
                <a:avLst/>
              </a:prstGeom>
              <a:noFill/>
              <a:ln w="3175" cap="flat" cmpd="sng" algn="ctr">
                <a:solidFill>
                  <a:srgbClr val="CC0000"/>
                </a:solidFill>
                <a:prstDash val="solid"/>
              </a:ln>
              <a:effectLst/>
            </p:spPr>
          </p:cxnSp>
        </p:grpSp>
        <p:grpSp>
          <p:nvGrpSpPr>
            <p:cNvPr id="904" name="Group 416">
              <a:extLst>
                <a:ext uri="{FF2B5EF4-FFF2-40B4-BE49-F238E27FC236}">
                  <a16:creationId xmlns:a16="http://schemas.microsoft.com/office/drawing/2014/main" id="{6CFC219B-7363-534F-BBB9-2940C18F6DDC}"/>
                </a:ext>
              </a:extLst>
            </p:cNvPr>
            <p:cNvGrpSpPr>
              <a:grpSpLocks/>
            </p:cNvGrpSpPr>
            <p:nvPr/>
          </p:nvGrpSpPr>
          <p:grpSpPr bwMode="auto">
            <a:xfrm>
              <a:off x="5374316" y="2795285"/>
              <a:ext cx="349250" cy="317387"/>
              <a:chOff x="2931664" y="3912603"/>
              <a:chExt cx="430450" cy="329314"/>
            </a:xfrm>
          </p:grpSpPr>
          <p:sp>
            <p:nvSpPr>
              <p:cNvPr id="910" name="Rectangle 909">
                <a:extLst>
                  <a:ext uri="{FF2B5EF4-FFF2-40B4-BE49-F238E27FC236}">
                    <a16:creationId xmlns:a16="http://schemas.microsoft.com/office/drawing/2014/main" id="{A90F17FE-7DC7-C744-AC85-74012E165AB3}"/>
                  </a:ext>
                </a:extLst>
              </p:cNvPr>
              <p:cNvSpPr/>
              <p:nvPr/>
            </p:nvSpPr>
            <p:spPr>
              <a:xfrm>
                <a:off x="2937241" y="3912603"/>
                <a:ext cx="424655"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11" name="Straight Connector 910">
                <a:extLst>
                  <a:ext uri="{FF2B5EF4-FFF2-40B4-BE49-F238E27FC236}">
                    <a16:creationId xmlns:a16="http://schemas.microsoft.com/office/drawing/2014/main" id="{493DE14E-A2F1-A249-AD60-B96754D395E1}"/>
                  </a:ext>
                </a:extLst>
              </p:cNvPr>
              <p:cNvCxnSpPr/>
              <p:nvPr/>
            </p:nvCxnSpPr>
            <p:spPr>
              <a:xfrm>
                <a:off x="2931371" y="4004811"/>
                <a:ext cx="424654" cy="0"/>
              </a:xfrm>
              <a:prstGeom prst="line">
                <a:avLst/>
              </a:prstGeom>
              <a:noFill/>
              <a:ln w="3175" cap="flat" cmpd="sng" algn="ctr">
                <a:solidFill>
                  <a:srgbClr val="CC0000"/>
                </a:solidFill>
                <a:prstDash val="solid"/>
              </a:ln>
              <a:effectLst/>
            </p:spPr>
          </p:cxnSp>
          <p:cxnSp>
            <p:nvCxnSpPr>
              <p:cNvPr id="912" name="Straight Connector 911">
                <a:extLst>
                  <a:ext uri="{FF2B5EF4-FFF2-40B4-BE49-F238E27FC236}">
                    <a16:creationId xmlns:a16="http://schemas.microsoft.com/office/drawing/2014/main" id="{8DFE02DA-2A86-4844-B164-F4DC02A4123A}"/>
                  </a:ext>
                </a:extLst>
              </p:cNvPr>
              <p:cNvCxnSpPr/>
              <p:nvPr/>
            </p:nvCxnSpPr>
            <p:spPr>
              <a:xfrm>
                <a:off x="2931371" y="4067381"/>
                <a:ext cx="424654" cy="0"/>
              </a:xfrm>
              <a:prstGeom prst="line">
                <a:avLst/>
              </a:prstGeom>
              <a:noFill/>
              <a:ln w="3175" cap="flat" cmpd="sng" algn="ctr">
                <a:solidFill>
                  <a:srgbClr val="CC0000"/>
                </a:solidFill>
                <a:prstDash val="solid"/>
              </a:ln>
              <a:effectLst/>
            </p:spPr>
          </p:cxnSp>
          <p:cxnSp>
            <p:nvCxnSpPr>
              <p:cNvPr id="913" name="Straight Connector 912">
                <a:extLst>
                  <a:ext uri="{FF2B5EF4-FFF2-40B4-BE49-F238E27FC236}">
                    <a16:creationId xmlns:a16="http://schemas.microsoft.com/office/drawing/2014/main" id="{C4AA7EE7-5C2E-8D48-989F-F7194666A353}"/>
                  </a:ext>
                </a:extLst>
              </p:cNvPr>
              <p:cNvCxnSpPr>
                <a:stCxn id="910" idx="2"/>
              </p:cNvCxnSpPr>
              <p:nvPr/>
            </p:nvCxnSpPr>
            <p:spPr>
              <a:xfrm flipH="1" flipV="1">
                <a:off x="3148590" y="4004811"/>
                <a:ext cx="0" cy="237106"/>
              </a:xfrm>
              <a:prstGeom prst="line">
                <a:avLst/>
              </a:prstGeom>
              <a:noFill/>
              <a:ln w="3175" cap="flat" cmpd="sng" algn="ctr">
                <a:solidFill>
                  <a:srgbClr val="CC0000"/>
                </a:solidFill>
                <a:prstDash val="solid"/>
              </a:ln>
              <a:effectLst/>
            </p:spPr>
          </p:cxnSp>
        </p:grpSp>
        <p:grpSp>
          <p:nvGrpSpPr>
            <p:cNvPr id="905" name="Group 421">
              <a:extLst>
                <a:ext uri="{FF2B5EF4-FFF2-40B4-BE49-F238E27FC236}">
                  <a16:creationId xmlns:a16="http://schemas.microsoft.com/office/drawing/2014/main" id="{1FA36B18-95B0-CB4E-95BE-59E9718161E7}"/>
                </a:ext>
              </a:extLst>
            </p:cNvPr>
            <p:cNvGrpSpPr>
              <a:grpSpLocks/>
            </p:cNvGrpSpPr>
            <p:nvPr/>
          </p:nvGrpSpPr>
          <p:grpSpPr bwMode="auto">
            <a:xfrm>
              <a:off x="6379204" y="2792111"/>
              <a:ext cx="350837" cy="317387"/>
              <a:chOff x="2931664" y="3912603"/>
              <a:chExt cx="430450" cy="329314"/>
            </a:xfrm>
          </p:grpSpPr>
          <p:sp>
            <p:nvSpPr>
              <p:cNvPr id="906" name="Rectangle 905">
                <a:extLst>
                  <a:ext uri="{FF2B5EF4-FFF2-40B4-BE49-F238E27FC236}">
                    <a16:creationId xmlns:a16="http://schemas.microsoft.com/office/drawing/2014/main" id="{EE684161-8E76-E041-95F6-E692F09DB739}"/>
                  </a:ext>
                </a:extLst>
              </p:cNvPr>
              <p:cNvSpPr/>
              <p:nvPr/>
            </p:nvSpPr>
            <p:spPr>
              <a:xfrm>
                <a:off x="2937432" y="3912603"/>
                <a:ext cx="424682"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07" name="Straight Connector 906">
                <a:extLst>
                  <a:ext uri="{FF2B5EF4-FFF2-40B4-BE49-F238E27FC236}">
                    <a16:creationId xmlns:a16="http://schemas.microsoft.com/office/drawing/2014/main" id="{7927B3EE-2CC2-B44C-94F1-B69CA0A815A2}"/>
                  </a:ext>
                </a:extLst>
              </p:cNvPr>
              <p:cNvCxnSpPr/>
              <p:nvPr/>
            </p:nvCxnSpPr>
            <p:spPr>
              <a:xfrm>
                <a:off x="2931587" y="4004811"/>
                <a:ext cx="424682" cy="0"/>
              </a:xfrm>
              <a:prstGeom prst="line">
                <a:avLst/>
              </a:prstGeom>
              <a:noFill/>
              <a:ln w="3175" cap="flat" cmpd="sng" algn="ctr">
                <a:solidFill>
                  <a:srgbClr val="CC0000"/>
                </a:solidFill>
                <a:prstDash val="solid"/>
              </a:ln>
              <a:effectLst/>
            </p:spPr>
          </p:cxnSp>
          <p:cxnSp>
            <p:nvCxnSpPr>
              <p:cNvPr id="908" name="Straight Connector 907">
                <a:extLst>
                  <a:ext uri="{FF2B5EF4-FFF2-40B4-BE49-F238E27FC236}">
                    <a16:creationId xmlns:a16="http://schemas.microsoft.com/office/drawing/2014/main" id="{89B6595F-CFF0-3B40-B47C-ADB86E974281}"/>
                  </a:ext>
                </a:extLst>
              </p:cNvPr>
              <p:cNvCxnSpPr/>
              <p:nvPr/>
            </p:nvCxnSpPr>
            <p:spPr>
              <a:xfrm>
                <a:off x="2931587" y="4067381"/>
                <a:ext cx="424682" cy="0"/>
              </a:xfrm>
              <a:prstGeom prst="line">
                <a:avLst/>
              </a:prstGeom>
              <a:noFill/>
              <a:ln w="3175" cap="flat" cmpd="sng" algn="ctr">
                <a:solidFill>
                  <a:srgbClr val="CC0000"/>
                </a:solidFill>
                <a:prstDash val="solid"/>
              </a:ln>
              <a:effectLst/>
            </p:spPr>
          </p:cxnSp>
          <p:cxnSp>
            <p:nvCxnSpPr>
              <p:cNvPr id="909" name="Straight Connector 908">
                <a:extLst>
                  <a:ext uri="{FF2B5EF4-FFF2-40B4-BE49-F238E27FC236}">
                    <a16:creationId xmlns:a16="http://schemas.microsoft.com/office/drawing/2014/main" id="{C551D2B6-035F-CE4D-A43A-5FFB5AFCEED5}"/>
                  </a:ext>
                </a:extLst>
              </p:cNvPr>
              <p:cNvCxnSpPr>
                <a:stCxn id="906" idx="2"/>
              </p:cNvCxnSpPr>
              <p:nvPr/>
            </p:nvCxnSpPr>
            <p:spPr>
              <a:xfrm flipH="1" flipV="1">
                <a:off x="3147825" y="4004811"/>
                <a:ext cx="1947" cy="237106"/>
              </a:xfrm>
              <a:prstGeom prst="line">
                <a:avLst/>
              </a:prstGeom>
              <a:noFill/>
              <a:ln w="3175" cap="flat" cmpd="sng" algn="ctr">
                <a:solidFill>
                  <a:srgbClr val="CC0000"/>
                </a:solidFill>
                <a:prstDash val="solid"/>
              </a:ln>
              <a:effectLst/>
            </p:spPr>
          </p:cxnSp>
        </p:grpSp>
      </p:grpSp>
      <p:grpSp>
        <p:nvGrpSpPr>
          <p:cNvPr id="926" name="Group 925">
            <a:extLst>
              <a:ext uri="{FF2B5EF4-FFF2-40B4-BE49-F238E27FC236}">
                <a16:creationId xmlns:a16="http://schemas.microsoft.com/office/drawing/2014/main" id="{A988FEAF-222E-2C4B-8C38-8B6C17D4D63D}"/>
              </a:ext>
            </a:extLst>
          </p:cNvPr>
          <p:cNvGrpSpPr>
            <a:grpSpLocks/>
          </p:cNvGrpSpPr>
          <p:nvPr/>
        </p:nvGrpSpPr>
        <p:grpSpPr bwMode="auto">
          <a:xfrm>
            <a:off x="3605068" y="3656980"/>
            <a:ext cx="5211762" cy="2740025"/>
            <a:chOff x="1856416" y="3709935"/>
            <a:chExt cx="5211763" cy="2739614"/>
          </a:xfrm>
        </p:grpSpPr>
        <p:sp>
          <p:nvSpPr>
            <p:cNvPr id="927" name="Freeform 926">
              <a:extLst>
                <a:ext uri="{FF2B5EF4-FFF2-40B4-BE49-F238E27FC236}">
                  <a16:creationId xmlns:a16="http://schemas.microsoft.com/office/drawing/2014/main" id="{875BCAC4-B573-D54B-BF32-094096F89D98}"/>
                </a:ext>
              </a:extLst>
            </p:cNvPr>
            <p:cNvSpPr/>
            <p:nvPr/>
          </p:nvSpPr>
          <p:spPr>
            <a:xfrm>
              <a:off x="1877053" y="5330529"/>
              <a:ext cx="1281113" cy="758711"/>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499" h="759828">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rotWithShape="1">
              <a:gsLst>
                <a:gs pos="0">
                  <a:srgbClr val="FFFFFF">
                    <a:lumMod val="9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28" name="Freeform 927">
              <a:extLst>
                <a:ext uri="{FF2B5EF4-FFF2-40B4-BE49-F238E27FC236}">
                  <a16:creationId xmlns:a16="http://schemas.microsoft.com/office/drawing/2014/main" id="{0D857BEA-FC6F-1449-A5C0-C21CC8BC5CED}"/>
                </a:ext>
              </a:extLst>
            </p:cNvPr>
            <p:cNvSpPr/>
            <p:nvPr/>
          </p:nvSpPr>
          <p:spPr>
            <a:xfrm>
              <a:off x="6202992" y="5428939"/>
              <a:ext cx="865187" cy="553955"/>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1011379"/>
                <a:gd name="connsiteY0" fmla="*/ 605727 h 758185"/>
                <a:gd name="connsiteX1" fmla="*/ 490915 w 1011379"/>
                <a:gd name="connsiteY1" fmla="*/ 13939 h 758185"/>
                <a:gd name="connsiteX2" fmla="*/ 1011379 w 1011379"/>
                <a:gd name="connsiteY2" fmla="*/ 563 h 758185"/>
                <a:gd name="connsiteX3" fmla="*/ 268780 w 1011379"/>
                <a:gd name="connsiteY3" fmla="*/ 758185 h 758185"/>
                <a:gd name="connsiteX4" fmla="*/ 0 w 1011379"/>
                <a:gd name="connsiteY4" fmla="*/ 605727 h 758185"/>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05727"/>
                <a:gd name="connsiteX1" fmla="*/ 490915 w 1011379"/>
                <a:gd name="connsiteY1" fmla="*/ 13939 h 605727"/>
                <a:gd name="connsiteX2" fmla="*/ 1011379 w 1011379"/>
                <a:gd name="connsiteY2" fmla="*/ 563 h 605727"/>
                <a:gd name="connsiteX3" fmla="*/ 318823 w 1011379"/>
                <a:gd name="connsiteY3" fmla="*/ 553361 h 605727"/>
                <a:gd name="connsiteX4" fmla="*/ 0 w 1011379"/>
                <a:gd name="connsiteY4" fmla="*/ 605727 h 605727"/>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251" h="553361">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29" name="Freeform 928">
              <a:extLst>
                <a:ext uri="{FF2B5EF4-FFF2-40B4-BE49-F238E27FC236}">
                  <a16:creationId xmlns:a16="http://schemas.microsoft.com/office/drawing/2014/main" id="{218DF382-E11C-A94A-ABF5-F93EB0534196}"/>
                </a:ext>
              </a:extLst>
            </p:cNvPr>
            <p:cNvSpPr/>
            <p:nvPr/>
          </p:nvSpPr>
          <p:spPr>
            <a:xfrm>
              <a:off x="5377492" y="5449574"/>
              <a:ext cx="676275" cy="89680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675040"/>
                <a:gd name="connsiteY0" fmla="*/ 894029 h 896577"/>
                <a:gd name="connsiteX1" fmla="*/ 15664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 name="connsiteX0" fmla="*/ 0 w 675040"/>
                <a:gd name="connsiteY0" fmla="*/ 894029 h 896577"/>
                <a:gd name="connsiteX1" fmla="*/ 18662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40" h="896577">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30" name="Freeform 929">
              <a:extLst>
                <a:ext uri="{FF2B5EF4-FFF2-40B4-BE49-F238E27FC236}">
                  <a16:creationId xmlns:a16="http://schemas.microsoft.com/office/drawing/2014/main" id="{BD4E8E8A-5281-2546-8825-0786245B15DA}"/>
                </a:ext>
              </a:extLst>
            </p:cNvPr>
            <p:cNvSpPr/>
            <p:nvPr/>
          </p:nvSpPr>
          <p:spPr>
            <a:xfrm>
              <a:off x="4340853" y="5470208"/>
              <a:ext cx="514350" cy="40157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7341"/>
                <a:gd name="connsiteX1" fmla="*/ 0 w 514180"/>
                <a:gd name="connsiteY1" fmla="*/ 0 h 577341"/>
                <a:gd name="connsiteX2" fmla="*/ 514180 w 514180"/>
                <a:gd name="connsiteY2" fmla="*/ 10891 h 577341"/>
                <a:gd name="connsiteX3" fmla="*/ 404259 w 514180"/>
                <a:gd name="connsiteY3" fmla="*/ 386400 h 577341"/>
                <a:gd name="connsiteX4" fmla="*/ 135770 w 514180"/>
                <a:gd name="connsiteY4" fmla="*/ 577341 h 577341"/>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02193 h 402193"/>
                <a:gd name="connsiteX1" fmla="*/ 0 w 514180"/>
                <a:gd name="connsiteY1" fmla="*/ 0 h 402193"/>
                <a:gd name="connsiteX2" fmla="*/ 514180 w 514180"/>
                <a:gd name="connsiteY2" fmla="*/ 10891 h 402193"/>
                <a:gd name="connsiteX3" fmla="*/ 404259 w 514180"/>
                <a:gd name="connsiteY3" fmla="*/ 386400 h 402193"/>
                <a:gd name="connsiteX4" fmla="*/ 100781 w 514180"/>
                <a:gd name="connsiteY4" fmla="*/ 402193 h 402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402193">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31" name="Freeform 930">
              <a:extLst>
                <a:ext uri="{FF2B5EF4-FFF2-40B4-BE49-F238E27FC236}">
                  <a16:creationId xmlns:a16="http://schemas.microsoft.com/office/drawing/2014/main" id="{E78920D8-D684-1642-B41B-2CC538B9202E}"/>
                </a:ext>
              </a:extLst>
            </p:cNvPr>
            <p:cNvSpPr/>
            <p:nvPr/>
          </p:nvSpPr>
          <p:spPr>
            <a:xfrm>
              <a:off x="3561391" y="5433701"/>
              <a:ext cx="573087" cy="101584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 name="connsiteX0" fmla="*/ 403236 w 574100"/>
                <a:gd name="connsiteY0" fmla="*/ 1215612 h 1215612"/>
                <a:gd name="connsiteX1" fmla="*/ 0 w 574100"/>
                <a:gd name="connsiteY1" fmla="*/ 4757 h 1215612"/>
                <a:gd name="connsiteX2" fmla="*/ 502783 w 574100"/>
                <a:gd name="connsiteY2" fmla="*/ 0 h 1215612"/>
                <a:gd name="connsiteX3" fmla="*/ 574100 w 574100"/>
                <a:gd name="connsiteY3" fmla="*/ 1014877 h 1215612"/>
                <a:gd name="connsiteX4" fmla="*/ 403236 w 574100"/>
                <a:gd name="connsiteY4" fmla="*/ 1215612 h 1215612"/>
                <a:gd name="connsiteX0" fmla="*/ 333190 w 574100"/>
                <a:gd name="connsiteY0" fmla="*/ 985695 h 1015244"/>
                <a:gd name="connsiteX1" fmla="*/ 0 w 574100"/>
                <a:gd name="connsiteY1" fmla="*/ 4757 h 1015244"/>
                <a:gd name="connsiteX2" fmla="*/ 502783 w 574100"/>
                <a:gd name="connsiteY2" fmla="*/ 0 h 1015244"/>
                <a:gd name="connsiteX3" fmla="*/ 574100 w 574100"/>
                <a:gd name="connsiteY3" fmla="*/ 1014877 h 1015244"/>
                <a:gd name="connsiteX4" fmla="*/ 333190 w 574100"/>
                <a:gd name="connsiteY4" fmla="*/ 985695 h 101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100" h="1015244">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grpSp>
          <p:nvGrpSpPr>
            <p:cNvPr id="932" name="Group 28">
              <a:extLst>
                <a:ext uri="{FF2B5EF4-FFF2-40B4-BE49-F238E27FC236}">
                  <a16:creationId xmlns:a16="http://schemas.microsoft.com/office/drawing/2014/main" id="{088ACE2A-7A5D-4F42-921C-CF157C288095}"/>
                </a:ext>
              </a:extLst>
            </p:cNvPr>
            <p:cNvGrpSpPr>
              <a:grpSpLocks/>
            </p:cNvGrpSpPr>
            <p:nvPr/>
          </p:nvGrpSpPr>
          <p:grpSpPr bwMode="auto">
            <a:xfrm>
              <a:off x="1856416" y="3709935"/>
              <a:ext cx="1049338" cy="1739900"/>
              <a:chOff x="1856416" y="3709935"/>
              <a:chExt cx="1049338" cy="1739900"/>
            </a:xfrm>
          </p:grpSpPr>
          <p:sp>
            <p:nvSpPr>
              <p:cNvPr id="1017" name="Rectangle 1016">
                <a:extLst>
                  <a:ext uri="{FF2B5EF4-FFF2-40B4-BE49-F238E27FC236}">
                    <a16:creationId xmlns:a16="http://schemas.microsoft.com/office/drawing/2014/main" id="{F031C840-E404-B943-9DD7-6487F36B8BC7}"/>
                  </a:ext>
                </a:extLst>
              </p:cNvPr>
              <p:cNvSpPr/>
              <p:nvPr/>
            </p:nvSpPr>
            <p:spPr bwMode="auto">
              <a:xfrm rot="10800000">
                <a:off x="1867528" y="3957548"/>
                <a:ext cx="1027113" cy="61109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grpSp>
            <p:nvGrpSpPr>
              <p:cNvPr id="1018" name="Group 498">
                <a:extLst>
                  <a:ext uri="{FF2B5EF4-FFF2-40B4-BE49-F238E27FC236}">
                    <a16:creationId xmlns:a16="http://schemas.microsoft.com/office/drawing/2014/main" id="{11E4B476-A94C-6141-A48C-F22AAD7C573A}"/>
                  </a:ext>
                </a:extLst>
              </p:cNvPr>
              <p:cNvGrpSpPr>
                <a:grpSpLocks/>
              </p:cNvGrpSpPr>
              <p:nvPr/>
            </p:nvGrpSpPr>
            <p:grpSpPr bwMode="auto">
              <a:xfrm>
                <a:off x="1858805" y="5088863"/>
                <a:ext cx="1035373" cy="360972"/>
                <a:chOff x="4128636" y="3606589"/>
                <a:chExt cx="568145" cy="338667"/>
              </a:xfrm>
            </p:grpSpPr>
            <p:sp>
              <p:nvSpPr>
                <p:cNvPr id="1032" name="Oval 1031">
                  <a:extLst>
                    <a:ext uri="{FF2B5EF4-FFF2-40B4-BE49-F238E27FC236}">
                      <a16:creationId xmlns:a16="http://schemas.microsoft.com/office/drawing/2014/main" id="{6285E922-4389-6747-873A-ED742F93B7B8}"/>
                    </a:ext>
                  </a:extLst>
                </p:cNvPr>
                <p:cNvSpPr/>
                <p:nvPr/>
              </p:nvSpPr>
              <p:spPr>
                <a:xfrm>
                  <a:off x="4129067" y="3720144"/>
                  <a:ext cx="567968" cy="224867"/>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33" name="Rectangle 1032">
                  <a:extLst>
                    <a:ext uri="{FF2B5EF4-FFF2-40B4-BE49-F238E27FC236}">
                      <a16:creationId xmlns:a16="http://schemas.microsoft.com/office/drawing/2014/main" id="{681399F7-9F7D-8247-A86B-B0C42C17B7BD}"/>
                    </a:ext>
                  </a:extLst>
                </p:cNvPr>
                <p:cNvSpPr/>
                <p:nvPr/>
              </p:nvSpPr>
              <p:spPr>
                <a:xfrm>
                  <a:off x="4129067" y="3720144"/>
                  <a:ext cx="567968" cy="111689"/>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34" name="Oval 1033">
                  <a:extLst>
                    <a:ext uri="{FF2B5EF4-FFF2-40B4-BE49-F238E27FC236}">
                      <a16:creationId xmlns:a16="http://schemas.microsoft.com/office/drawing/2014/main" id="{22EC9AA8-544A-8B4A-88A6-2074F49F53D4}"/>
                    </a:ext>
                  </a:extLst>
                </p:cNvPr>
                <p:cNvSpPr/>
                <p:nvPr/>
              </p:nvSpPr>
              <p:spPr>
                <a:xfrm>
                  <a:off x="4129067" y="3606966"/>
                  <a:ext cx="567968" cy="224867"/>
                </a:xfrm>
                <a:prstGeom prst="ellipse">
                  <a:avLst/>
                </a:prstGeom>
                <a:solidFill>
                  <a:srgbClr val="3333CC">
                    <a:lumMod val="60000"/>
                    <a:lumOff val="40000"/>
                    <a:alpha val="7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1035" name="Straight Connector 1034">
                  <a:extLst>
                    <a:ext uri="{FF2B5EF4-FFF2-40B4-BE49-F238E27FC236}">
                      <a16:creationId xmlns:a16="http://schemas.microsoft.com/office/drawing/2014/main" id="{C98CC5A1-6137-AD47-8DAD-1CE3995E4F4E}"/>
                    </a:ext>
                  </a:extLst>
                </p:cNvPr>
                <p:cNvCxnSpPr/>
                <p:nvPr/>
              </p:nvCxnSpPr>
              <p:spPr>
                <a:xfrm>
                  <a:off x="4697035" y="3720144"/>
                  <a:ext cx="0" cy="111689"/>
                </a:xfrm>
                <a:prstGeom prst="line">
                  <a:avLst/>
                </a:prstGeom>
                <a:noFill/>
                <a:ln w="6350" cap="flat" cmpd="sng" algn="ctr">
                  <a:solidFill>
                    <a:srgbClr val="000000"/>
                  </a:solidFill>
                  <a:prstDash val="solid"/>
                </a:ln>
                <a:effectLst/>
              </p:spPr>
            </p:cxnSp>
            <p:cxnSp>
              <p:nvCxnSpPr>
                <p:cNvPr id="1036" name="Straight Connector 1035">
                  <a:extLst>
                    <a:ext uri="{FF2B5EF4-FFF2-40B4-BE49-F238E27FC236}">
                      <a16:creationId xmlns:a16="http://schemas.microsoft.com/office/drawing/2014/main" id="{D6DBD6DE-4277-6E43-8F0F-101EA88CC186}"/>
                    </a:ext>
                  </a:extLst>
                </p:cNvPr>
                <p:cNvCxnSpPr/>
                <p:nvPr/>
              </p:nvCxnSpPr>
              <p:spPr>
                <a:xfrm>
                  <a:off x="4129067" y="3720144"/>
                  <a:ext cx="0" cy="111689"/>
                </a:xfrm>
                <a:prstGeom prst="line">
                  <a:avLst/>
                </a:prstGeom>
                <a:noFill/>
                <a:ln w="6350" cap="flat" cmpd="sng" algn="ctr">
                  <a:solidFill>
                    <a:srgbClr val="000000"/>
                  </a:solidFill>
                  <a:prstDash val="solid"/>
                </a:ln>
                <a:effectLst/>
              </p:spPr>
            </p:cxnSp>
          </p:grpSp>
          <p:sp>
            <p:nvSpPr>
              <p:cNvPr id="1019" name="Rectangle 1018">
                <a:extLst>
                  <a:ext uri="{FF2B5EF4-FFF2-40B4-BE49-F238E27FC236}">
                    <a16:creationId xmlns:a16="http://schemas.microsoft.com/office/drawing/2014/main" id="{511198B5-F79E-C74D-B56E-01ADB1EAA4C1}"/>
                  </a:ext>
                </a:extLst>
              </p:cNvPr>
              <p:cNvSpPr/>
              <p:nvPr/>
            </p:nvSpPr>
            <p:spPr bwMode="auto">
              <a:xfrm>
                <a:off x="1877053" y="4705148"/>
                <a:ext cx="1028700" cy="522210"/>
              </a:xfrm>
              <a:prstGeom prst="rect">
                <a:avLst/>
              </a:prstGeom>
              <a:gradFill rotWithShape="1">
                <a:gsLst>
                  <a:gs pos="0">
                    <a:srgbClr val="3333CC">
                      <a:lumMod val="40000"/>
                      <a:lumOff val="6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1020" name="Straight Connector 1019">
                <a:extLst>
                  <a:ext uri="{FF2B5EF4-FFF2-40B4-BE49-F238E27FC236}">
                    <a16:creationId xmlns:a16="http://schemas.microsoft.com/office/drawing/2014/main" id="{D3ADC60A-D45A-1346-84AC-B4714AE1CB27}"/>
                  </a:ext>
                </a:extLst>
              </p:cNvPr>
              <p:cNvCxnSpPr/>
              <p:nvPr/>
            </p:nvCxnSpPr>
            <p:spPr bwMode="auto">
              <a:xfrm>
                <a:off x="1861178" y="3981356"/>
                <a:ext cx="17463" cy="1301555"/>
              </a:xfrm>
              <a:prstGeom prst="line">
                <a:avLst/>
              </a:prstGeom>
              <a:noFill/>
              <a:ln w="3175" cap="flat" cmpd="sng" algn="ctr">
                <a:solidFill>
                  <a:srgbClr val="000000"/>
                </a:solidFill>
                <a:prstDash val="sysDash"/>
              </a:ln>
              <a:effectLst/>
            </p:spPr>
          </p:cxnSp>
          <p:cxnSp>
            <p:nvCxnSpPr>
              <p:cNvPr id="1021" name="Straight Connector 1020">
                <a:extLst>
                  <a:ext uri="{FF2B5EF4-FFF2-40B4-BE49-F238E27FC236}">
                    <a16:creationId xmlns:a16="http://schemas.microsoft.com/office/drawing/2014/main" id="{8C732665-0AF3-514A-8491-058D584AA66C}"/>
                  </a:ext>
                </a:extLst>
              </p:cNvPr>
              <p:cNvCxnSpPr/>
              <p:nvPr/>
            </p:nvCxnSpPr>
            <p:spPr bwMode="auto">
              <a:xfrm flipH="1">
                <a:off x="2894641" y="3971833"/>
                <a:ext cx="6350" cy="1269810"/>
              </a:xfrm>
              <a:prstGeom prst="line">
                <a:avLst/>
              </a:prstGeom>
              <a:noFill/>
              <a:ln w="3175" cap="flat" cmpd="sng" algn="ctr">
                <a:solidFill>
                  <a:srgbClr val="000000"/>
                </a:solidFill>
                <a:prstDash val="sysDash"/>
              </a:ln>
              <a:effectLst/>
            </p:spPr>
          </p:cxnSp>
          <p:grpSp>
            <p:nvGrpSpPr>
              <p:cNvPr id="1022" name="Group 504">
                <a:extLst>
                  <a:ext uri="{FF2B5EF4-FFF2-40B4-BE49-F238E27FC236}">
                    <a16:creationId xmlns:a16="http://schemas.microsoft.com/office/drawing/2014/main" id="{87E38306-3DC6-B044-991D-BEE6F6FD2E77}"/>
                  </a:ext>
                </a:extLst>
              </p:cNvPr>
              <p:cNvGrpSpPr>
                <a:grpSpLocks/>
              </p:cNvGrpSpPr>
              <p:nvPr/>
            </p:nvGrpSpPr>
            <p:grpSpPr bwMode="auto">
              <a:xfrm>
                <a:off x="1856416" y="3709935"/>
                <a:ext cx="1044712" cy="399063"/>
                <a:chOff x="2183302" y="1574638"/>
                <a:chExt cx="1200154" cy="430218"/>
              </a:xfrm>
            </p:grpSpPr>
            <p:sp>
              <p:nvSpPr>
                <p:cNvPr id="1023" name="Oval 1022">
                  <a:extLst>
                    <a:ext uri="{FF2B5EF4-FFF2-40B4-BE49-F238E27FC236}">
                      <a16:creationId xmlns:a16="http://schemas.microsoft.com/office/drawing/2014/main" id="{55E5FA1C-CAB4-8341-8DAA-EDAE9CFD84E2}"/>
                    </a:ext>
                  </a:extLst>
                </p:cNvPr>
                <p:cNvSpPr/>
                <p:nvPr/>
              </p:nvSpPr>
              <p:spPr bwMode="auto">
                <a:xfrm flipV="1">
                  <a:off x="2185125" y="1689286"/>
                  <a:ext cx="1196349" cy="314857"/>
                </a:xfrm>
                <a:prstGeom prst="ellipse">
                  <a:avLst/>
                </a:prstGeom>
                <a:gradFill flip="none" rotWithShape="1">
                  <a:gsLst>
                    <a:gs pos="0">
                      <a:srgbClr val="3333CC">
                        <a:lumMod val="75000"/>
                      </a:srgbClr>
                    </a:gs>
                    <a:gs pos="31000">
                      <a:srgbClr val="3333CC">
                        <a:lumMod val="60000"/>
                        <a:lumOff val="40000"/>
                      </a:srgbClr>
                    </a:gs>
                    <a:gs pos="100000">
                      <a:srgbClr val="3333CC">
                        <a:lumMod val="20000"/>
                        <a:lumOff val="80000"/>
                      </a:srgbClr>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1024" name="Rectangle 1023">
                  <a:extLst>
                    <a:ext uri="{FF2B5EF4-FFF2-40B4-BE49-F238E27FC236}">
                      <a16:creationId xmlns:a16="http://schemas.microsoft.com/office/drawing/2014/main" id="{44108165-9E65-5F4A-BAAB-C6ACE38D3C65}"/>
                    </a:ext>
                  </a:extLst>
                </p:cNvPr>
                <p:cNvSpPr/>
                <p:nvPr/>
              </p:nvSpPr>
              <p:spPr bwMode="auto">
                <a:xfrm>
                  <a:off x="2183302" y="1735489"/>
                  <a:ext cx="1198172" cy="112938"/>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25" name="Oval 1024">
                  <a:extLst>
                    <a:ext uri="{FF2B5EF4-FFF2-40B4-BE49-F238E27FC236}">
                      <a16:creationId xmlns:a16="http://schemas.microsoft.com/office/drawing/2014/main" id="{5220D9A0-FC71-C848-AA4B-AC3EAD73DB6B}"/>
                    </a:ext>
                  </a:extLst>
                </p:cNvPr>
                <p:cNvSpPr>
                  <a:spLocks noChangeArrowheads="1"/>
                </p:cNvSpPr>
                <p:nvPr/>
              </p:nvSpPr>
              <p:spPr bwMode="auto">
                <a:xfrm flipV="1">
                  <a:off x="2183302" y="1574638"/>
                  <a:ext cx="1196349" cy="31485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26" name="Freeform 1025">
                  <a:extLst>
                    <a:ext uri="{FF2B5EF4-FFF2-40B4-BE49-F238E27FC236}">
                      <a16:creationId xmlns:a16="http://schemas.microsoft.com/office/drawing/2014/main" id="{0E8501FC-8102-1648-8958-E425AC1A0FB8}"/>
                    </a:ext>
                  </a:extLst>
                </p:cNvPr>
                <p:cNvSpPr/>
                <p:nvPr/>
              </p:nvSpPr>
              <p:spPr bwMode="auto">
                <a:xfrm>
                  <a:off x="2489684" y="1670464"/>
                  <a:ext cx="581761" cy="15742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27" name="Freeform 1026">
                  <a:extLst>
                    <a:ext uri="{FF2B5EF4-FFF2-40B4-BE49-F238E27FC236}">
                      <a16:creationId xmlns:a16="http://schemas.microsoft.com/office/drawing/2014/main" id="{AF49A14A-FE33-EB4B-ADEA-BA7B348615CA}"/>
                    </a:ext>
                  </a:extLst>
                </p:cNvPr>
                <p:cNvSpPr>
                  <a:spLocks/>
                </p:cNvSpPr>
                <p:nvPr/>
              </p:nvSpPr>
              <p:spPr bwMode="auto">
                <a:xfrm>
                  <a:off x="2429501" y="1629396"/>
                  <a:ext cx="703949" cy="111226"/>
                </a:xfrm>
                <a:custGeom>
                  <a:avLst/>
                  <a:gdLst>
                    <a:gd name="T0" fmla="*/ 0 w 3723451"/>
                    <a:gd name="T1" fmla="*/ 27211 h 932950"/>
                    <a:gd name="T2" fmla="*/ 123865 w 3723451"/>
                    <a:gd name="T3" fmla="*/ 321 h 932950"/>
                    <a:gd name="T4" fmla="*/ 350850 w 3723451"/>
                    <a:gd name="T5" fmla="*/ 62061 h 932950"/>
                    <a:gd name="T6" fmla="*/ 567397 w 3723451"/>
                    <a:gd name="T7" fmla="*/ 0 h 932950"/>
                    <a:gd name="T8" fmla="*/ 703949 w 3723451"/>
                    <a:gd name="T9" fmla="*/ 24696 h 932950"/>
                    <a:gd name="T10" fmla="*/ 602354 w 3723451"/>
                    <a:gd name="T11" fmla="*/ 55064 h 932950"/>
                    <a:gd name="T12" fmla="*/ 569645 w 3723451"/>
                    <a:gd name="T13" fmla="*/ 46877 h 932950"/>
                    <a:gd name="T14" fmla="*/ 354838 w 3723451"/>
                    <a:gd name="T15" fmla="*/ 111226 h 932950"/>
                    <a:gd name="T16" fmla="*/ 134536 w 3723451"/>
                    <a:gd name="T17" fmla="*/ 49244 h 932950"/>
                    <a:gd name="T18" fmla="*/ 98918 w 3723451"/>
                    <a:gd name="T19" fmla="*/ 55934 h 932950"/>
                    <a:gd name="T20" fmla="*/ 0 w 3723451"/>
                    <a:gd name="T21" fmla="*/ 27211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8" name="Freeform 1027">
                  <a:extLst>
                    <a:ext uri="{FF2B5EF4-FFF2-40B4-BE49-F238E27FC236}">
                      <a16:creationId xmlns:a16="http://schemas.microsoft.com/office/drawing/2014/main" id="{FEBE179E-02E9-C64E-89FC-F45503783F7D}"/>
                    </a:ext>
                  </a:extLst>
                </p:cNvPr>
                <p:cNvSpPr>
                  <a:spLocks/>
                </p:cNvSpPr>
                <p:nvPr/>
              </p:nvSpPr>
              <p:spPr bwMode="auto">
                <a:xfrm>
                  <a:off x="2892722" y="1723510"/>
                  <a:ext cx="257143" cy="95826"/>
                </a:xfrm>
                <a:custGeom>
                  <a:avLst/>
                  <a:gdLst>
                    <a:gd name="T0" fmla="*/ 0 w 1366596"/>
                    <a:gd name="T1" fmla="*/ 0 h 809868"/>
                    <a:gd name="T2" fmla="*/ 257143 w 1366596"/>
                    <a:gd name="T3" fmla="*/ 74047 h 809868"/>
                    <a:gd name="T4" fmla="*/ 162771 w 1366596"/>
                    <a:gd name="T5" fmla="*/ 95826 h 809868"/>
                    <a:gd name="T6" fmla="*/ 866 w 1366596"/>
                    <a:gd name="T7" fmla="*/ 5063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9" name="Freeform 1028">
                  <a:extLst>
                    <a:ext uri="{FF2B5EF4-FFF2-40B4-BE49-F238E27FC236}">
                      <a16:creationId xmlns:a16="http://schemas.microsoft.com/office/drawing/2014/main" id="{56DF1AAD-D538-1C44-A286-465AD81A046E}"/>
                    </a:ext>
                  </a:extLst>
                </p:cNvPr>
                <p:cNvSpPr>
                  <a:spLocks/>
                </p:cNvSpPr>
                <p:nvPr/>
              </p:nvSpPr>
              <p:spPr bwMode="auto">
                <a:xfrm>
                  <a:off x="2416736" y="1725222"/>
                  <a:ext cx="255318" cy="94114"/>
                </a:xfrm>
                <a:custGeom>
                  <a:avLst/>
                  <a:gdLst>
                    <a:gd name="T0" fmla="*/ 251832 w 1348191"/>
                    <a:gd name="T1" fmla="*/ 0 h 791462"/>
                    <a:gd name="T2" fmla="*/ 255318 w 1348191"/>
                    <a:gd name="T3" fmla="*/ 45415 h 791462"/>
                    <a:gd name="T4" fmla="*/ 92368 w 1348191"/>
                    <a:gd name="T5" fmla="*/ 94114 h 791462"/>
                    <a:gd name="T6" fmla="*/ 0 w 1348191"/>
                    <a:gd name="T7" fmla="*/ 72774 h 791462"/>
                    <a:gd name="T8" fmla="*/ 25183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30" name="Straight Connector 1029">
                  <a:extLst>
                    <a:ext uri="{FF2B5EF4-FFF2-40B4-BE49-F238E27FC236}">
                      <a16:creationId xmlns:a16="http://schemas.microsoft.com/office/drawing/2014/main" id="{60701F8E-3F5A-734C-A498-AA55BCD5CFE1}"/>
                    </a:ext>
                  </a:extLst>
                </p:cNvPr>
                <p:cNvCxnSpPr>
                  <a:cxnSpLocks noChangeShapeType="1"/>
                  <a:endCxn id="1025" idx="2"/>
                </p:cNvCxnSpPr>
                <p:nvPr/>
              </p:nvCxnSpPr>
              <p:spPr bwMode="auto">
                <a:xfrm flipH="1" flipV="1">
                  <a:off x="2183302" y="1732067"/>
                  <a:ext cx="1823" cy="1214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31" name="Straight Connector 1030">
                  <a:extLst>
                    <a:ext uri="{FF2B5EF4-FFF2-40B4-BE49-F238E27FC236}">
                      <a16:creationId xmlns:a16="http://schemas.microsoft.com/office/drawing/2014/main" id="{299ED768-B7C5-C447-A0CA-015C1D4D47F2}"/>
                    </a:ext>
                  </a:extLst>
                </p:cNvPr>
                <p:cNvCxnSpPr>
                  <a:cxnSpLocks noChangeShapeType="1"/>
                </p:cNvCxnSpPr>
                <p:nvPr/>
              </p:nvCxnSpPr>
              <p:spPr bwMode="auto">
                <a:xfrm flipH="1" flipV="1">
                  <a:off x="3381474" y="1728644"/>
                  <a:ext cx="1824" cy="1214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3" name="Group 29">
              <a:extLst>
                <a:ext uri="{FF2B5EF4-FFF2-40B4-BE49-F238E27FC236}">
                  <a16:creationId xmlns:a16="http://schemas.microsoft.com/office/drawing/2014/main" id="{BE1E7CEF-FBEC-2040-A3E0-0EBB60746AF9}"/>
                </a:ext>
              </a:extLst>
            </p:cNvPr>
            <p:cNvGrpSpPr>
              <a:grpSpLocks/>
            </p:cNvGrpSpPr>
            <p:nvPr/>
          </p:nvGrpSpPr>
          <p:grpSpPr bwMode="auto">
            <a:xfrm>
              <a:off x="3566154" y="3862335"/>
              <a:ext cx="514350" cy="1670050"/>
              <a:chOff x="3566154" y="3862335"/>
              <a:chExt cx="514350" cy="1670050"/>
            </a:xfrm>
          </p:grpSpPr>
          <p:sp>
            <p:nvSpPr>
              <p:cNvPr id="997" name="Rectangle 996">
                <a:extLst>
                  <a:ext uri="{FF2B5EF4-FFF2-40B4-BE49-F238E27FC236}">
                    <a16:creationId xmlns:a16="http://schemas.microsoft.com/office/drawing/2014/main" id="{7F242236-8B77-9144-8038-81B9BCAB1509}"/>
                  </a:ext>
                </a:extLst>
              </p:cNvPr>
              <p:cNvSpPr/>
              <p:nvPr/>
            </p:nvSpPr>
            <p:spPr bwMode="auto">
              <a:xfrm rot="10800000">
                <a:off x="3569201" y="3946092"/>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98" name="Straight Connector 997">
                <a:extLst>
                  <a:ext uri="{FF2B5EF4-FFF2-40B4-BE49-F238E27FC236}">
                    <a16:creationId xmlns:a16="http://schemas.microsoft.com/office/drawing/2014/main" id="{855E433C-9E28-D243-A7F8-5DC166631717}"/>
                  </a:ext>
                </a:extLst>
              </p:cNvPr>
              <p:cNvCxnSpPr/>
              <p:nvPr/>
            </p:nvCxnSpPr>
            <p:spPr bwMode="auto">
              <a:xfrm flipH="1">
                <a:off x="4078916" y="4019450"/>
                <a:ext cx="1587" cy="1365045"/>
              </a:xfrm>
              <a:prstGeom prst="line">
                <a:avLst/>
              </a:prstGeom>
              <a:noFill/>
              <a:ln w="3175" cap="flat" cmpd="sng" algn="ctr">
                <a:solidFill>
                  <a:srgbClr val="000000"/>
                </a:solidFill>
                <a:prstDash val="sysDash"/>
              </a:ln>
              <a:effectLst/>
            </p:spPr>
          </p:cxnSp>
          <p:grpSp>
            <p:nvGrpSpPr>
              <p:cNvPr id="999" name="Group 552">
                <a:extLst>
                  <a:ext uri="{FF2B5EF4-FFF2-40B4-BE49-F238E27FC236}">
                    <a16:creationId xmlns:a16="http://schemas.microsoft.com/office/drawing/2014/main" id="{2095E3B0-B1DF-9747-A4B6-739AFCB17CA7}"/>
                  </a:ext>
                </a:extLst>
              </p:cNvPr>
              <p:cNvGrpSpPr>
                <a:grpSpLocks/>
              </p:cNvGrpSpPr>
              <p:nvPr/>
            </p:nvGrpSpPr>
            <p:grpSpPr bwMode="auto">
              <a:xfrm>
                <a:off x="3571302" y="5310688"/>
                <a:ext cx="507588" cy="221697"/>
                <a:chOff x="4128636" y="3606589"/>
                <a:chExt cx="568145" cy="338667"/>
              </a:xfrm>
            </p:grpSpPr>
            <p:sp>
              <p:nvSpPr>
                <p:cNvPr id="1012" name="Oval 1011">
                  <a:extLst>
                    <a:ext uri="{FF2B5EF4-FFF2-40B4-BE49-F238E27FC236}">
                      <a16:creationId xmlns:a16="http://schemas.microsoft.com/office/drawing/2014/main" id="{77BE98D0-B8F8-0542-81BA-550DCDDBED58}"/>
                    </a:ext>
                  </a:extLst>
                </p:cNvPr>
                <p:cNvSpPr/>
                <p:nvPr/>
              </p:nvSpPr>
              <p:spPr>
                <a:xfrm>
                  <a:off x="4128204" y="3719337"/>
                  <a:ext cx="568606" cy="22550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13" name="Rectangle 1012">
                  <a:extLst>
                    <a:ext uri="{FF2B5EF4-FFF2-40B4-BE49-F238E27FC236}">
                      <a16:creationId xmlns:a16="http://schemas.microsoft.com/office/drawing/2014/main" id="{FF81DF11-B403-0242-9BBF-4028E5002511}"/>
                    </a:ext>
                  </a:extLst>
                </p:cNvPr>
                <p:cNvSpPr/>
                <p:nvPr/>
              </p:nvSpPr>
              <p:spPr>
                <a:xfrm>
                  <a:off x="4128204" y="3719337"/>
                  <a:ext cx="568606" cy="111537"/>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14" name="Oval 1013">
                  <a:extLst>
                    <a:ext uri="{FF2B5EF4-FFF2-40B4-BE49-F238E27FC236}">
                      <a16:creationId xmlns:a16="http://schemas.microsoft.com/office/drawing/2014/main" id="{DA7CD07E-7BFA-EA40-A63C-19BD545F9FBB}"/>
                    </a:ext>
                  </a:extLst>
                </p:cNvPr>
                <p:cNvSpPr/>
                <p:nvPr/>
              </p:nvSpPr>
              <p:spPr>
                <a:xfrm>
                  <a:off x="4128204" y="3600527"/>
                  <a:ext cx="568606" cy="230348"/>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1015" name="Straight Connector 1014">
                  <a:extLst>
                    <a:ext uri="{FF2B5EF4-FFF2-40B4-BE49-F238E27FC236}">
                      <a16:creationId xmlns:a16="http://schemas.microsoft.com/office/drawing/2014/main" id="{B2F8B11B-A555-1F4E-A7E6-540E16F7A0A8}"/>
                    </a:ext>
                  </a:extLst>
                </p:cNvPr>
                <p:cNvCxnSpPr/>
                <p:nvPr/>
              </p:nvCxnSpPr>
              <p:spPr>
                <a:xfrm>
                  <a:off x="4696810" y="3719337"/>
                  <a:ext cx="0" cy="111537"/>
                </a:xfrm>
                <a:prstGeom prst="line">
                  <a:avLst/>
                </a:prstGeom>
                <a:noFill/>
                <a:ln w="6350" cap="flat" cmpd="sng" algn="ctr">
                  <a:solidFill>
                    <a:srgbClr val="000000"/>
                  </a:solidFill>
                  <a:prstDash val="solid"/>
                </a:ln>
                <a:effectLst/>
              </p:spPr>
            </p:cxnSp>
            <p:cxnSp>
              <p:nvCxnSpPr>
                <p:cNvPr id="1016" name="Straight Connector 1015">
                  <a:extLst>
                    <a:ext uri="{FF2B5EF4-FFF2-40B4-BE49-F238E27FC236}">
                      <a16:creationId xmlns:a16="http://schemas.microsoft.com/office/drawing/2014/main" id="{DC5D2573-EDE8-D044-BD08-61DD678EC15B}"/>
                    </a:ext>
                  </a:extLst>
                </p:cNvPr>
                <p:cNvCxnSpPr/>
                <p:nvPr/>
              </p:nvCxnSpPr>
              <p:spPr>
                <a:xfrm>
                  <a:off x="4128204" y="3719337"/>
                  <a:ext cx="0" cy="111537"/>
                </a:xfrm>
                <a:prstGeom prst="line">
                  <a:avLst/>
                </a:prstGeom>
                <a:noFill/>
                <a:ln w="6350" cap="flat" cmpd="sng" algn="ctr">
                  <a:solidFill>
                    <a:srgbClr val="000000"/>
                  </a:solidFill>
                  <a:prstDash val="solid"/>
                </a:ln>
                <a:effectLst/>
              </p:spPr>
            </p:cxnSp>
          </p:grpSp>
          <p:sp>
            <p:nvSpPr>
              <p:cNvPr id="1000" name="Rectangle 999">
                <a:extLst>
                  <a:ext uri="{FF2B5EF4-FFF2-40B4-BE49-F238E27FC236}">
                    <a16:creationId xmlns:a16="http://schemas.microsoft.com/office/drawing/2014/main" id="{1CD2ADDF-DE6E-274D-9173-D493921DFE9F}"/>
                  </a:ext>
                </a:extLst>
              </p:cNvPr>
              <p:cNvSpPr/>
              <p:nvPr/>
            </p:nvSpPr>
            <p:spPr bwMode="auto">
              <a:xfrm>
                <a:off x="3572503" y="4574992"/>
                <a:ext cx="496888"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1001" name="Straight Connector 1000">
                <a:extLst>
                  <a:ext uri="{FF2B5EF4-FFF2-40B4-BE49-F238E27FC236}">
                    <a16:creationId xmlns:a16="http://schemas.microsoft.com/office/drawing/2014/main" id="{3926DE25-E9FB-D540-98B7-27C7DBB56A43}"/>
                  </a:ext>
                </a:extLst>
              </p:cNvPr>
              <p:cNvCxnSpPr/>
              <p:nvPr/>
            </p:nvCxnSpPr>
            <p:spPr bwMode="auto">
              <a:xfrm flipH="1">
                <a:off x="3566153" y="4027387"/>
                <a:ext cx="3175" cy="1450757"/>
              </a:xfrm>
              <a:prstGeom prst="line">
                <a:avLst/>
              </a:prstGeom>
              <a:noFill/>
              <a:ln w="3175" cap="flat" cmpd="sng" algn="ctr">
                <a:solidFill>
                  <a:srgbClr val="000000"/>
                </a:solidFill>
                <a:prstDash val="sysDash"/>
              </a:ln>
              <a:effectLst/>
            </p:spPr>
          </p:cxnSp>
          <p:grpSp>
            <p:nvGrpSpPr>
              <p:cNvPr id="1002" name="Group 538">
                <a:extLst>
                  <a:ext uri="{FF2B5EF4-FFF2-40B4-BE49-F238E27FC236}">
                    <a16:creationId xmlns:a16="http://schemas.microsoft.com/office/drawing/2014/main" id="{FA32E138-3569-9943-8F38-8BFBBEE94E0D}"/>
                  </a:ext>
                </a:extLst>
              </p:cNvPr>
              <p:cNvGrpSpPr>
                <a:grpSpLocks/>
              </p:cNvGrpSpPr>
              <p:nvPr/>
            </p:nvGrpSpPr>
            <p:grpSpPr bwMode="auto">
              <a:xfrm>
                <a:off x="3568667" y="3862335"/>
                <a:ext cx="503828" cy="248249"/>
                <a:chOff x="2183302" y="1564542"/>
                <a:chExt cx="1200154" cy="440314"/>
              </a:xfrm>
            </p:grpSpPr>
            <p:sp>
              <p:nvSpPr>
                <p:cNvPr id="1003" name="Oval 1002">
                  <a:extLst>
                    <a:ext uri="{FF2B5EF4-FFF2-40B4-BE49-F238E27FC236}">
                      <a16:creationId xmlns:a16="http://schemas.microsoft.com/office/drawing/2014/main" id="{172BF76E-3582-364D-ACA4-688518FFF091}"/>
                    </a:ext>
                  </a:extLst>
                </p:cNvPr>
                <p:cNvSpPr/>
                <p:nvPr/>
              </p:nvSpPr>
              <p:spPr bwMode="auto">
                <a:xfrm flipV="1">
                  <a:off x="2188659" y="1691189"/>
                  <a:ext cx="1194966" cy="3124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1004" name="Rectangle 1003">
                  <a:extLst>
                    <a:ext uri="{FF2B5EF4-FFF2-40B4-BE49-F238E27FC236}">
                      <a16:creationId xmlns:a16="http://schemas.microsoft.com/office/drawing/2014/main" id="{3A78A2F4-E393-6E42-BE3F-0FCA6714AEB4}"/>
                    </a:ext>
                  </a:extLst>
                </p:cNvPr>
                <p:cNvSpPr/>
                <p:nvPr/>
              </p:nvSpPr>
              <p:spPr bwMode="auto">
                <a:xfrm>
                  <a:off x="2184877" y="1736233"/>
                  <a:ext cx="1198749"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05" name="Oval 1004">
                  <a:extLst>
                    <a:ext uri="{FF2B5EF4-FFF2-40B4-BE49-F238E27FC236}">
                      <a16:creationId xmlns:a16="http://schemas.microsoft.com/office/drawing/2014/main" id="{940143FD-143D-914C-BE2C-37F2F665D24A}"/>
                    </a:ext>
                  </a:extLst>
                </p:cNvPr>
                <p:cNvSpPr>
                  <a:spLocks noChangeArrowheads="1"/>
                </p:cNvSpPr>
                <p:nvPr/>
              </p:nvSpPr>
              <p:spPr bwMode="auto">
                <a:xfrm flipV="1">
                  <a:off x="2184877" y="1564501"/>
                  <a:ext cx="1194966" cy="31249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06" name="Freeform 1005">
                  <a:extLst>
                    <a:ext uri="{FF2B5EF4-FFF2-40B4-BE49-F238E27FC236}">
                      <a16:creationId xmlns:a16="http://schemas.microsoft.com/office/drawing/2014/main" id="{E3E8B10C-6B82-EC4C-A959-82D1FA770D43}"/>
                    </a:ext>
                  </a:extLst>
                </p:cNvPr>
                <p:cNvSpPr/>
                <p:nvPr/>
              </p:nvSpPr>
              <p:spPr bwMode="auto">
                <a:xfrm>
                  <a:off x="2491182" y="1671482"/>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07" name="Freeform 1006">
                  <a:extLst>
                    <a:ext uri="{FF2B5EF4-FFF2-40B4-BE49-F238E27FC236}">
                      <a16:creationId xmlns:a16="http://schemas.microsoft.com/office/drawing/2014/main" id="{0B23900C-40C2-5447-A8A5-DB9E4C1FBD25}"/>
                    </a:ext>
                  </a:extLst>
                </p:cNvPr>
                <p:cNvSpPr>
                  <a:spLocks/>
                </p:cNvSpPr>
                <p:nvPr/>
              </p:nvSpPr>
              <p:spPr bwMode="auto">
                <a:xfrm>
                  <a:off x="2430678" y="1629252"/>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8" name="Freeform 1007">
                  <a:extLst>
                    <a:ext uri="{FF2B5EF4-FFF2-40B4-BE49-F238E27FC236}">
                      <a16:creationId xmlns:a16="http://schemas.microsoft.com/office/drawing/2014/main" id="{8EDB510B-0DD2-AE4F-82C5-7A7D8DC924A6}"/>
                    </a:ext>
                  </a:extLst>
                </p:cNvPr>
                <p:cNvSpPr>
                  <a:spLocks/>
                </p:cNvSpPr>
                <p:nvPr/>
              </p:nvSpPr>
              <p:spPr bwMode="auto">
                <a:xfrm>
                  <a:off x="2892025" y="1722158"/>
                  <a:ext cx="260925" cy="95720"/>
                </a:xfrm>
                <a:custGeom>
                  <a:avLst/>
                  <a:gdLst>
                    <a:gd name="T0" fmla="*/ 0 w 1366596"/>
                    <a:gd name="T1" fmla="*/ 0 h 809868"/>
                    <a:gd name="T2" fmla="*/ 260925 w 1366596"/>
                    <a:gd name="T3" fmla="*/ 73965 h 809868"/>
                    <a:gd name="T4" fmla="*/ 165165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9" name="Freeform 1008">
                  <a:extLst>
                    <a:ext uri="{FF2B5EF4-FFF2-40B4-BE49-F238E27FC236}">
                      <a16:creationId xmlns:a16="http://schemas.microsoft.com/office/drawing/2014/main" id="{8DBE17FA-57C2-EB4B-A9B7-514F4336E298}"/>
                    </a:ext>
                  </a:extLst>
                </p:cNvPr>
                <p:cNvSpPr>
                  <a:spLocks/>
                </p:cNvSpPr>
                <p:nvPr/>
              </p:nvSpPr>
              <p:spPr bwMode="auto">
                <a:xfrm>
                  <a:off x="2419332" y="1724972"/>
                  <a:ext cx="253364" cy="95720"/>
                </a:xfrm>
                <a:custGeom>
                  <a:avLst/>
                  <a:gdLst>
                    <a:gd name="T0" fmla="*/ 249905 w 1348191"/>
                    <a:gd name="T1" fmla="*/ 0 h 791462"/>
                    <a:gd name="T2" fmla="*/ 253364 w 1348191"/>
                    <a:gd name="T3" fmla="*/ 46190 h 791462"/>
                    <a:gd name="T4" fmla="*/ 91661 w 1348191"/>
                    <a:gd name="T5" fmla="*/ 95720 h 791462"/>
                    <a:gd name="T6" fmla="*/ 0 w 1348191"/>
                    <a:gd name="T7" fmla="*/ 74016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10" name="Straight Connector 1009">
                  <a:extLst>
                    <a:ext uri="{FF2B5EF4-FFF2-40B4-BE49-F238E27FC236}">
                      <a16:creationId xmlns:a16="http://schemas.microsoft.com/office/drawing/2014/main" id="{6D72BFF1-097B-E940-AAD0-E8A2E1D2A096}"/>
                    </a:ext>
                  </a:extLst>
                </p:cNvPr>
                <p:cNvCxnSpPr>
                  <a:cxnSpLocks noChangeShapeType="1"/>
                  <a:endCxn id="1005" idx="2"/>
                </p:cNvCxnSpPr>
                <p:nvPr/>
              </p:nvCxnSpPr>
              <p:spPr bwMode="auto">
                <a:xfrm flipH="1" flipV="1">
                  <a:off x="2184877" y="1722158"/>
                  <a:ext cx="3783"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11" name="Straight Connector 1010">
                  <a:extLst>
                    <a:ext uri="{FF2B5EF4-FFF2-40B4-BE49-F238E27FC236}">
                      <a16:creationId xmlns:a16="http://schemas.microsoft.com/office/drawing/2014/main" id="{088863E0-982B-8A4D-853F-851CE3F1F144}"/>
                    </a:ext>
                  </a:extLst>
                </p:cNvPr>
                <p:cNvCxnSpPr>
                  <a:cxnSpLocks noChangeShapeType="1"/>
                </p:cNvCxnSpPr>
                <p:nvPr/>
              </p:nvCxnSpPr>
              <p:spPr bwMode="auto">
                <a:xfrm flipH="1" flipV="1">
                  <a:off x="3379842" y="1727788"/>
                  <a:ext cx="3783"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4" name="Group 30">
              <a:extLst>
                <a:ext uri="{FF2B5EF4-FFF2-40B4-BE49-F238E27FC236}">
                  <a16:creationId xmlns:a16="http://schemas.microsoft.com/office/drawing/2014/main" id="{B108AACE-03DC-254D-AC34-727FF075B859}"/>
                </a:ext>
              </a:extLst>
            </p:cNvPr>
            <p:cNvGrpSpPr>
              <a:grpSpLocks/>
            </p:cNvGrpSpPr>
            <p:nvPr/>
          </p:nvGrpSpPr>
          <p:grpSpPr bwMode="auto">
            <a:xfrm>
              <a:off x="4348791" y="3867098"/>
              <a:ext cx="514350" cy="1670050"/>
              <a:chOff x="4348791" y="3867098"/>
              <a:chExt cx="514350" cy="1670050"/>
            </a:xfrm>
          </p:grpSpPr>
          <p:sp>
            <p:nvSpPr>
              <p:cNvPr id="977" name="Rectangle 976">
                <a:extLst>
                  <a:ext uri="{FF2B5EF4-FFF2-40B4-BE49-F238E27FC236}">
                    <a16:creationId xmlns:a16="http://schemas.microsoft.com/office/drawing/2014/main" id="{B0F9C3E9-A467-3F42-B81A-4399A9B977B8}"/>
                  </a:ext>
                </a:extLst>
              </p:cNvPr>
              <p:cNvSpPr/>
              <p:nvPr/>
            </p:nvSpPr>
            <p:spPr bwMode="auto">
              <a:xfrm rot="10800000">
                <a:off x="4351838" y="3950855"/>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78" name="Straight Connector 977">
                <a:extLst>
                  <a:ext uri="{FF2B5EF4-FFF2-40B4-BE49-F238E27FC236}">
                    <a16:creationId xmlns:a16="http://schemas.microsoft.com/office/drawing/2014/main" id="{20B4E373-A127-2049-BBD2-5D8AFBDD7F00}"/>
                  </a:ext>
                </a:extLst>
              </p:cNvPr>
              <p:cNvCxnSpPr/>
              <p:nvPr/>
            </p:nvCxnSpPr>
            <p:spPr bwMode="auto">
              <a:xfrm flipH="1">
                <a:off x="4861553" y="4024212"/>
                <a:ext cx="1588" cy="1365045"/>
              </a:xfrm>
              <a:prstGeom prst="line">
                <a:avLst/>
              </a:prstGeom>
              <a:noFill/>
              <a:ln w="3175" cap="flat" cmpd="sng" algn="ctr">
                <a:solidFill>
                  <a:srgbClr val="000000"/>
                </a:solidFill>
                <a:prstDash val="sysDash"/>
              </a:ln>
              <a:effectLst/>
            </p:spPr>
          </p:cxnSp>
          <p:grpSp>
            <p:nvGrpSpPr>
              <p:cNvPr id="979" name="Group 580">
                <a:extLst>
                  <a:ext uri="{FF2B5EF4-FFF2-40B4-BE49-F238E27FC236}">
                    <a16:creationId xmlns:a16="http://schemas.microsoft.com/office/drawing/2014/main" id="{3A9D8F64-E0EA-B742-94C4-1BEB4135EA82}"/>
                  </a:ext>
                </a:extLst>
              </p:cNvPr>
              <p:cNvGrpSpPr>
                <a:grpSpLocks/>
              </p:cNvGrpSpPr>
              <p:nvPr/>
            </p:nvGrpSpPr>
            <p:grpSpPr bwMode="auto">
              <a:xfrm>
                <a:off x="4353939" y="5315451"/>
                <a:ext cx="507588" cy="221697"/>
                <a:chOff x="4128636" y="3606589"/>
                <a:chExt cx="568145" cy="338667"/>
              </a:xfrm>
            </p:grpSpPr>
            <p:sp>
              <p:nvSpPr>
                <p:cNvPr id="992" name="Oval 991">
                  <a:extLst>
                    <a:ext uri="{FF2B5EF4-FFF2-40B4-BE49-F238E27FC236}">
                      <a16:creationId xmlns:a16="http://schemas.microsoft.com/office/drawing/2014/main" id="{74425C53-433E-6F47-8B0C-9F4C8E916E2E}"/>
                    </a:ext>
                  </a:extLst>
                </p:cNvPr>
                <p:cNvSpPr/>
                <p:nvPr/>
              </p:nvSpPr>
              <p:spPr>
                <a:xfrm>
                  <a:off x="4128204" y="3719336"/>
                  <a:ext cx="568606" cy="225498"/>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93" name="Rectangle 992">
                  <a:extLst>
                    <a:ext uri="{FF2B5EF4-FFF2-40B4-BE49-F238E27FC236}">
                      <a16:creationId xmlns:a16="http://schemas.microsoft.com/office/drawing/2014/main" id="{A0400564-35E9-0947-9C64-641EDF9EEAFA}"/>
                    </a:ext>
                  </a:extLst>
                </p:cNvPr>
                <p:cNvSpPr/>
                <p:nvPr/>
              </p:nvSpPr>
              <p:spPr>
                <a:xfrm>
                  <a:off x="4128204" y="3719336"/>
                  <a:ext cx="568606" cy="111537"/>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94" name="Oval 993">
                  <a:extLst>
                    <a:ext uri="{FF2B5EF4-FFF2-40B4-BE49-F238E27FC236}">
                      <a16:creationId xmlns:a16="http://schemas.microsoft.com/office/drawing/2014/main" id="{56DE4CA9-0BD6-4744-AD30-73684267516E}"/>
                    </a:ext>
                  </a:extLst>
                </p:cNvPr>
                <p:cNvSpPr/>
                <p:nvPr/>
              </p:nvSpPr>
              <p:spPr>
                <a:xfrm>
                  <a:off x="4128204" y="3600524"/>
                  <a:ext cx="568606" cy="230349"/>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95" name="Straight Connector 994">
                  <a:extLst>
                    <a:ext uri="{FF2B5EF4-FFF2-40B4-BE49-F238E27FC236}">
                      <a16:creationId xmlns:a16="http://schemas.microsoft.com/office/drawing/2014/main" id="{0A9628A0-82B0-154A-AC0C-91A2584C6F9D}"/>
                    </a:ext>
                  </a:extLst>
                </p:cNvPr>
                <p:cNvCxnSpPr/>
                <p:nvPr/>
              </p:nvCxnSpPr>
              <p:spPr>
                <a:xfrm>
                  <a:off x="4696810" y="3719336"/>
                  <a:ext cx="0" cy="111537"/>
                </a:xfrm>
                <a:prstGeom prst="line">
                  <a:avLst/>
                </a:prstGeom>
                <a:noFill/>
                <a:ln w="6350" cap="flat" cmpd="sng" algn="ctr">
                  <a:solidFill>
                    <a:srgbClr val="000000"/>
                  </a:solidFill>
                  <a:prstDash val="solid"/>
                </a:ln>
                <a:effectLst/>
              </p:spPr>
            </p:cxnSp>
            <p:cxnSp>
              <p:nvCxnSpPr>
                <p:cNvPr id="996" name="Straight Connector 995">
                  <a:extLst>
                    <a:ext uri="{FF2B5EF4-FFF2-40B4-BE49-F238E27FC236}">
                      <a16:creationId xmlns:a16="http://schemas.microsoft.com/office/drawing/2014/main" id="{88F83DD9-96B0-3640-BF70-6737E76C9760}"/>
                    </a:ext>
                  </a:extLst>
                </p:cNvPr>
                <p:cNvCxnSpPr/>
                <p:nvPr/>
              </p:nvCxnSpPr>
              <p:spPr>
                <a:xfrm>
                  <a:off x="4128204" y="3719336"/>
                  <a:ext cx="0" cy="111537"/>
                </a:xfrm>
                <a:prstGeom prst="line">
                  <a:avLst/>
                </a:prstGeom>
                <a:noFill/>
                <a:ln w="6350" cap="flat" cmpd="sng" algn="ctr">
                  <a:solidFill>
                    <a:srgbClr val="000000"/>
                  </a:solidFill>
                  <a:prstDash val="solid"/>
                </a:ln>
                <a:effectLst/>
              </p:spPr>
            </p:cxnSp>
          </p:grpSp>
          <p:sp>
            <p:nvSpPr>
              <p:cNvPr id="980" name="Rectangle 979">
                <a:extLst>
                  <a:ext uri="{FF2B5EF4-FFF2-40B4-BE49-F238E27FC236}">
                    <a16:creationId xmlns:a16="http://schemas.microsoft.com/office/drawing/2014/main" id="{F00ED881-B944-FC48-9E88-0D81D2145925}"/>
                  </a:ext>
                </a:extLst>
              </p:cNvPr>
              <p:cNvSpPr/>
              <p:nvPr/>
            </p:nvSpPr>
            <p:spPr bwMode="auto">
              <a:xfrm>
                <a:off x="4355141" y="4579754"/>
                <a:ext cx="496887"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81" name="Straight Connector 980">
                <a:extLst>
                  <a:ext uri="{FF2B5EF4-FFF2-40B4-BE49-F238E27FC236}">
                    <a16:creationId xmlns:a16="http://schemas.microsoft.com/office/drawing/2014/main" id="{7CCAB184-9AE2-7B4C-80D2-9640964D0371}"/>
                  </a:ext>
                </a:extLst>
              </p:cNvPr>
              <p:cNvCxnSpPr/>
              <p:nvPr/>
            </p:nvCxnSpPr>
            <p:spPr bwMode="auto">
              <a:xfrm flipH="1">
                <a:off x="4348791" y="4032148"/>
                <a:ext cx="3175" cy="1450757"/>
              </a:xfrm>
              <a:prstGeom prst="line">
                <a:avLst/>
              </a:prstGeom>
              <a:noFill/>
              <a:ln w="3175" cap="flat" cmpd="sng" algn="ctr">
                <a:solidFill>
                  <a:srgbClr val="000000"/>
                </a:solidFill>
                <a:prstDash val="sysDash"/>
              </a:ln>
              <a:effectLst/>
            </p:spPr>
          </p:cxnSp>
          <p:grpSp>
            <p:nvGrpSpPr>
              <p:cNvPr id="982" name="Group 568">
                <a:extLst>
                  <a:ext uri="{FF2B5EF4-FFF2-40B4-BE49-F238E27FC236}">
                    <a16:creationId xmlns:a16="http://schemas.microsoft.com/office/drawing/2014/main" id="{2939B129-2D0A-934E-82CE-DFAE38C58EB2}"/>
                  </a:ext>
                </a:extLst>
              </p:cNvPr>
              <p:cNvGrpSpPr>
                <a:grpSpLocks/>
              </p:cNvGrpSpPr>
              <p:nvPr/>
            </p:nvGrpSpPr>
            <p:grpSpPr bwMode="auto">
              <a:xfrm>
                <a:off x="4351304" y="3867098"/>
                <a:ext cx="503828" cy="248249"/>
                <a:chOff x="2183302" y="1564542"/>
                <a:chExt cx="1200154" cy="440314"/>
              </a:xfrm>
            </p:grpSpPr>
            <p:sp>
              <p:nvSpPr>
                <p:cNvPr id="983" name="Oval 982">
                  <a:extLst>
                    <a:ext uri="{FF2B5EF4-FFF2-40B4-BE49-F238E27FC236}">
                      <a16:creationId xmlns:a16="http://schemas.microsoft.com/office/drawing/2014/main" id="{6A8F745B-1D4E-4F4F-BEFA-6144E5BDE2F6}"/>
                    </a:ext>
                  </a:extLst>
                </p:cNvPr>
                <p:cNvSpPr/>
                <p:nvPr/>
              </p:nvSpPr>
              <p:spPr bwMode="auto">
                <a:xfrm flipV="1">
                  <a:off x="2188659" y="1691187"/>
                  <a:ext cx="1194966" cy="312497"/>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84" name="Rectangle 983">
                  <a:extLst>
                    <a:ext uri="{FF2B5EF4-FFF2-40B4-BE49-F238E27FC236}">
                      <a16:creationId xmlns:a16="http://schemas.microsoft.com/office/drawing/2014/main" id="{9C90A1F3-B2A8-9548-8E8B-D7BD57307905}"/>
                    </a:ext>
                  </a:extLst>
                </p:cNvPr>
                <p:cNvSpPr/>
                <p:nvPr/>
              </p:nvSpPr>
              <p:spPr bwMode="auto">
                <a:xfrm>
                  <a:off x="2184879" y="1736232"/>
                  <a:ext cx="1198746"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85" name="Oval 984">
                  <a:extLst>
                    <a:ext uri="{FF2B5EF4-FFF2-40B4-BE49-F238E27FC236}">
                      <a16:creationId xmlns:a16="http://schemas.microsoft.com/office/drawing/2014/main" id="{629F401F-84D1-3A47-827D-8D943652DA3A}"/>
                    </a:ext>
                  </a:extLst>
                </p:cNvPr>
                <p:cNvSpPr>
                  <a:spLocks noChangeArrowheads="1"/>
                </p:cNvSpPr>
                <p:nvPr/>
              </p:nvSpPr>
              <p:spPr bwMode="auto">
                <a:xfrm flipV="1">
                  <a:off x="2184879" y="1564498"/>
                  <a:ext cx="1194966" cy="312499"/>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986" name="Freeform 985">
                  <a:extLst>
                    <a:ext uri="{FF2B5EF4-FFF2-40B4-BE49-F238E27FC236}">
                      <a16:creationId xmlns:a16="http://schemas.microsoft.com/office/drawing/2014/main" id="{FF593AC5-08BE-8844-905E-205731B1D7EF}"/>
                    </a:ext>
                  </a:extLst>
                </p:cNvPr>
                <p:cNvSpPr/>
                <p:nvPr/>
              </p:nvSpPr>
              <p:spPr bwMode="auto">
                <a:xfrm>
                  <a:off x="2491182" y="1671479"/>
                  <a:ext cx="582357" cy="15484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87" name="Freeform 986">
                  <a:extLst>
                    <a:ext uri="{FF2B5EF4-FFF2-40B4-BE49-F238E27FC236}">
                      <a16:creationId xmlns:a16="http://schemas.microsoft.com/office/drawing/2014/main" id="{F0D77977-1A67-AA45-AB94-A8428B061207}"/>
                    </a:ext>
                  </a:extLst>
                </p:cNvPr>
                <p:cNvSpPr>
                  <a:spLocks/>
                </p:cNvSpPr>
                <p:nvPr/>
              </p:nvSpPr>
              <p:spPr bwMode="auto">
                <a:xfrm>
                  <a:off x="2430678" y="1629250"/>
                  <a:ext cx="703366" cy="109796"/>
                </a:xfrm>
                <a:custGeom>
                  <a:avLst/>
                  <a:gdLst>
                    <a:gd name="T0" fmla="*/ 0 w 3723451"/>
                    <a:gd name="T1" fmla="*/ 26862 h 932950"/>
                    <a:gd name="T2" fmla="*/ 123762 w 3723451"/>
                    <a:gd name="T3" fmla="*/ 317 h 932950"/>
                    <a:gd name="T4" fmla="*/ 350560 w 3723451"/>
                    <a:gd name="T5" fmla="*/ 61263 h 932950"/>
                    <a:gd name="T6" fmla="*/ 566927 w 3723451"/>
                    <a:gd name="T7" fmla="*/ 0 h 932950"/>
                    <a:gd name="T8" fmla="*/ 703366 w 3723451"/>
                    <a:gd name="T9" fmla="*/ 24379 h 932950"/>
                    <a:gd name="T10" fmla="*/ 601856 w 3723451"/>
                    <a:gd name="T11" fmla="*/ 54357 h 932950"/>
                    <a:gd name="T12" fmla="*/ 569173 w 3723451"/>
                    <a:gd name="T13" fmla="*/ 46274 h 932950"/>
                    <a:gd name="T14" fmla="*/ 354544 w 3723451"/>
                    <a:gd name="T15" fmla="*/ 109796 h 932950"/>
                    <a:gd name="T16" fmla="*/ 134425 w 3723451"/>
                    <a:gd name="T17" fmla="*/ 48611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8" name="Freeform 987">
                  <a:extLst>
                    <a:ext uri="{FF2B5EF4-FFF2-40B4-BE49-F238E27FC236}">
                      <a16:creationId xmlns:a16="http://schemas.microsoft.com/office/drawing/2014/main" id="{4A24255A-B649-9D44-AB80-CACD0B0D1B34}"/>
                    </a:ext>
                  </a:extLst>
                </p:cNvPr>
                <p:cNvSpPr>
                  <a:spLocks/>
                </p:cNvSpPr>
                <p:nvPr/>
              </p:nvSpPr>
              <p:spPr bwMode="auto">
                <a:xfrm>
                  <a:off x="2892025" y="1722154"/>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9" name="Freeform 988">
                  <a:extLst>
                    <a:ext uri="{FF2B5EF4-FFF2-40B4-BE49-F238E27FC236}">
                      <a16:creationId xmlns:a16="http://schemas.microsoft.com/office/drawing/2014/main" id="{21311582-6B5F-4441-B6D0-5D1DEBA1CB85}"/>
                    </a:ext>
                  </a:extLst>
                </p:cNvPr>
                <p:cNvSpPr>
                  <a:spLocks/>
                </p:cNvSpPr>
                <p:nvPr/>
              </p:nvSpPr>
              <p:spPr bwMode="auto">
                <a:xfrm>
                  <a:off x="2419334" y="1724970"/>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990" name="Straight Connector 989">
                  <a:extLst>
                    <a:ext uri="{FF2B5EF4-FFF2-40B4-BE49-F238E27FC236}">
                      <a16:creationId xmlns:a16="http://schemas.microsoft.com/office/drawing/2014/main" id="{C0FC5468-8C4C-AB42-AC33-6B20FED82305}"/>
                    </a:ext>
                  </a:extLst>
                </p:cNvPr>
                <p:cNvCxnSpPr>
                  <a:cxnSpLocks noChangeShapeType="1"/>
                  <a:endCxn id="985" idx="2"/>
                </p:cNvCxnSpPr>
                <p:nvPr/>
              </p:nvCxnSpPr>
              <p:spPr bwMode="auto">
                <a:xfrm flipH="1" flipV="1">
                  <a:off x="2184879" y="1722154"/>
                  <a:ext cx="3780" cy="12105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91" name="Straight Connector 990">
                  <a:extLst>
                    <a:ext uri="{FF2B5EF4-FFF2-40B4-BE49-F238E27FC236}">
                      <a16:creationId xmlns:a16="http://schemas.microsoft.com/office/drawing/2014/main" id="{0641688B-D837-D241-8726-C138E7CF2444}"/>
                    </a:ext>
                  </a:extLst>
                </p:cNvPr>
                <p:cNvCxnSpPr>
                  <a:cxnSpLocks noChangeShapeType="1"/>
                </p:cNvCxnSpPr>
                <p:nvPr/>
              </p:nvCxnSpPr>
              <p:spPr bwMode="auto">
                <a:xfrm flipH="1" flipV="1">
                  <a:off x="3379845" y="1727785"/>
                  <a:ext cx="3780" cy="12105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5" name="Group 48257">
              <a:extLst>
                <a:ext uri="{FF2B5EF4-FFF2-40B4-BE49-F238E27FC236}">
                  <a16:creationId xmlns:a16="http://schemas.microsoft.com/office/drawing/2014/main" id="{DFD8AD38-F69C-AE4E-A7C6-58BC92264C2E}"/>
                </a:ext>
              </a:extLst>
            </p:cNvPr>
            <p:cNvGrpSpPr>
              <a:grpSpLocks/>
            </p:cNvGrpSpPr>
            <p:nvPr/>
          </p:nvGrpSpPr>
          <p:grpSpPr bwMode="auto">
            <a:xfrm>
              <a:off x="5552116" y="3849635"/>
              <a:ext cx="514350" cy="1670050"/>
              <a:chOff x="5552116" y="3849635"/>
              <a:chExt cx="514350" cy="1670050"/>
            </a:xfrm>
          </p:grpSpPr>
          <p:sp>
            <p:nvSpPr>
              <p:cNvPr id="957" name="Rectangle 956">
                <a:extLst>
                  <a:ext uri="{FF2B5EF4-FFF2-40B4-BE49-F238E27FC236}">
                    <a16:creationId xmlns:a16="http://schemas.microsoft.com/office/drawing/2014/main" id="{B13372F6-7422-A24B-A223-1174A9270D3C}"/>
                  </a:ext>
                </a:extLst>
              </p:cNvPr>
              <p:cNvSpPr/>
              <p:nvPr/>
            </p:nvSpPr>
            <p:spPr bwMode="auto">
              <a:xfrm rot="10800000">
                <a:off x="5555163" y="3933392"/>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58" name="Straight Connector 957">
                <a:extLst>
                  <a:ext uri="{FF2B5EF4-FFF2-40B4-BE49-F238E27FC236}">
                    <a16:creationId xmlns:a16="http://schemas.microsoft.com/office/drawing/2014/main" id="{E33D11D1-8D4D-F14F-B9FC-6D2FB093890B}"/>
                  </a:ext>
                </a:extLst>
              </p:cNvPr>
              <p:cNvCxnSpPr/>
              <p:nvPr/>
            </p:nvCxnSpPr>
            <p:spPr bwMode="auto">
              <a:xfrm flipH="1">
                <a:off x="6064879" y="4006752"/>
                <a:ext cx="1588" cy="1365045"/>
              </a:xfrm>
              <a:prstGeom prst="line">
                <a:avLst/>
              </a:prstGeom>
              <a:noFill/>
              <a:ln w="3175" cap="flat" cmpd="sng" algn="ctr">
                <a:solidFill>
                  <a:srgbClr val="000000"/>
                </a:solidFill>
                <a:prstDash val="sysDash"/>
              </a:ln>
              <a:effectLst/>
            </p:spPr>
          </p:cxnSp>
          <p:grpSp>
            <p:nvGrpSpPr>
              <p:cNvPr id="959" name="Group 607">
                <a:extLst>
                  <a:ext uri="{FF2B5EF4-FFF2-40B4-BE49-F238E27FC236}">
                    <a16:creationId xmlns:a16="http://schemas.microsoft.com/office/drawing/2014/main" id="{12AC3864-6986-E84A-85C7-6895574A8804}"/>
                  </a:ext>
                </a:extLst>
              </p:cNvPr>
              <p:cNvGrpSpPr>
                <a:grpSpLocks/>
              </p:cNvGrpSpPr>
              <p:nvPr/>
            </p:nvGrpSpPr>
            <p:grpSpPr bwMode="auto">
              <a:xfrm>
                <a:off x="5557264" y="5297988"/>
                <a:ext cx="507588" cy="221697"/>
                <a:chOff x="4128636" y="3606589"/>
                <a:chExt cx="568145" cy="338667"/>
              </a:xfrm>
            </p:grpSpPr>
            <p:sp>
              <p:nvSpPr>
                <p:cNvPr id="972" name="Oval 971">
                  <a:extLst>
                    <a:ext uri="{FF2B5EF4-FFF2-40B4-BE49-F238E27FC236}">
                      <a16:creationId xmlns:a16="http://schemas.microsoft.com/office/drawing/2014/main" id="{1C323077-6C9C-1746-A411-C1B91269146D}"/>
                    </a:ext>
                  </a:extLst>
                </p:cNvPr>
                <p:cNvSpPr/>
                <p:nvPr/>
              </p:nvSpPr>
              <p:spPr>
                <a:xfrm>
                  <a:off x="4128205" y="3719341"/>
                  <a:ext cx="568606" cy="22550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73" name="Rectangle 972">
                  <a:extLst>
                    <a:ext uri="{FF2B5EF4-FFF2-40B4-BE49-F238E27FC236}">
                      <a16:creationId xmlns:a16="http://schemas.microsoft.com/office/drawing/2014/main" id="{EE440552-5BF2-324D-8F4B-CBBAD5E25F28}"/>
                    </a:ext>
                  </a:extLst>
                </p:cNvPr>
                <p:cNvSpPr/>
                <p:nvPr/>
              </p:nvSpPr>
              <p:spPr>
                <a:xfrm>
                  <a:off x="4128205" y="3719341"/>
                  <a:ext cx="568606" cy="111537"/>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74" name="Oval 973">
                  <a:extLst>
                    <a:ext uri="{FF2B5EF4-FFF2-40B4-BE49-F238E27FC236}">
                      <a16:creationId xmlns:a16="http://schemas.microsoft.com/office/drawing/2014/main" id="{352AAEDD-5767-E14C-A897-289B1F7E9906}"/>
                    </a:ext>
                  </a:extLst>
                </p:cNvPr>
                <p:cNvSpPr/>
                <p:nvPr/>
              </p:nvSpPr>
              <p:spPr>
                <a:xfrm>
                  <a:off x="4128205" y="3600530"/>
                  <a:ext cx="568606" cy="230348"/>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75" name="Straight Connector 974">
                  <a:extLst>
                    <a:ext uri="{FF2B5EF4-FFF2-40B4-BE49-F238E27FC236}">
                      <a16:creationId xmlns:a16="http://schemas.microsoft.com/office/drawing/2014/main" id="{703AA525-DABB-0145-AB73-1F4B2D918977}"/>
                    </a:ext>
                  </a:extLst>
                </p:cNvPr>
                <p:cNvCxnSpPr/>
                <p:nvPr/>
              </p:nvCxnSpPr>
              <p:spPr>
                <a:xfrm>
                  <a:off x="4696811" y="3719341"/>
                  <a:ext cx="0" cy="111537"/>
                </a:xfrm>
                <a:prstGeom prst="line">
                  <a:avLst/>
                </a:prstGeom>
                <a:noFill/>
                <a:ln w="6350" cap="flat" cmpd="sng" algn="ctr">
                  <a:solidFill>
                    <a:srgbClr val="000000"/>
                  </a:solidFill>
                  <a:prstDash val="solid"/>
                </a:ln>
                <a:effectLst/>
              </p:spPr>
            </p:cxnSp>
            <p:cxnSp>
              <p:nvCxnSpPr>
                <p:cNvPr id="976" name="Straight Connector 975">
                  <a:extLst>
                    <a:ext uri="{FF2B5EF4-FFF2-40B4-BE49-F238E27FC236}">
                      <a16:creationId xmlns:a16="http://schemas.microsoft.com/office/drawing/2014/main" id="{4325B995-3B4C-0C4D-A71A-517823605523}"/>
                    </a:ext>
                  </a:extLst>
                </p:cNvPr>
                <p:cNvCxnSpPr/>
                <p:nvPr/>
              </p:nvCxnSpPr>
              <p:spPr>
                <a:xfrm>
                  <a:off x="4128205" y="3719341"/>
                  <a:ext cx="0" cy="111537"/>
                </a:xfrm>
                <a:prstGeom prst="line">
                  <a:avLst/>
                </a:prstGeom>
                <a:noFill/>
                <a:ln w="6350" cap="flat" cmpd="sng" algn="ctr">
                  <a:solidFill>
                    <a:srgbClr val="000000"/>
                  </a:solidFill>
                  <a:prstDash val="solid"/>
                </a:ln>
                <a:effectLst/>
              </p:spPr>
            </p:cxnSp>
          </p:grpSp>
          <p:sp>
            <p:nvSpPr>
              <p:cNvPr id="960" name="Rectangle 959">
                <a:extLst>
                  <a:ext uri="{FF2B5EF4-FFF2-40B4-BE49-F238E27FC236}">
                    <a16:creationId xmlns:a16="http://schemas.microsoft.com/office/drawing/2014/main" id="{67DB7B11-56CE-334A-ADC8-5DC41B2B2B31}"/>
                  </a:ext>
                </a:extLst>
              </p:cNvPr>
              <p:cNvSpPr/>
              <p:nvPr/>
            </p:nvSpPr>
            <p:spPr bwMode="auto">
              <a:xfrm>
                <a:off x="5558467" y="4562294"/>
                <a:ext cx="496887"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61" name="Straight Connector 960">
                <a:extLst>
                  <a:ext uri="{FF2B5EF4-FFF2-40B4-BE49-F238E27FC236}">
                    <a16:creationId xmlns:a16="http://schemas.microsoft.com/office/drawing/2014/main" id="{A04F27FE-A553-BA4D-8784-D3F9D239406C}"/>
                  </a:ext>
                </a:extLst>
              </p:cNvPr>
              <p:cNvCxnSpPr/>
              <p:nvPr/>
            </p:nvCxnSpPr>
            <p:spPr bwMode="auto">
              <a:xfrm flipH="1">
                <a:off x="5552117" y="4014689"/>
                <a:ext cx="3175" cy="1450757"/>
              </a:xfrm>
              <a:prstGeom prst="line">
                <a:avLst/>
              </a:prstGeom>
              <a:noFill/>
              <a:ln w="3175" cap="flat" cmpd="sng" algn="ctr">
                <a:solidFill>
                  <a:srgbClr val="000000"/>
                </a:solidFill>
                <a:prstDash val="sysDash"/>
              </a:ln>
              <a:effectLst/>
            </p:spPr>
          </p:cxnSp>
          <p:grpSp>
            <p:nvGrpSpPr>
              <p:cNvPr id="962" name="Group 595">
                <a:extLst>
                  <a:ext uri="{FF2B5EF4-FFF2-40B4-BE49-F238E27FC236}">
                    <a16:creationId xmlns:a16="http://schemas.microsoft.com/office/drawing/2014/main" id="{7A9DFB75-AD21-E042-816D-12C833D0B14E}"/>
                  </a:ext>
                </a:extLst>
              </p:cNvPr>
              <p:cNvGrpSpPr>
                <a:grpSpLocks/>
              </p:cNvGrpSpPr>
              <p:nvPr/>
            </p:nvGrpSpPr>
            <p:grpSpPr bwMode="auto">
              <a:xfrm>
                <a:off x="5554629" y="3849635"/>
                <a:ext cx="503828" cy="248249"/>
                <a:chOff x="2183302" y="1564542"/>
                <a:chExt cx="1200154" cy="440314"/>
              </a:xfrm>
            </p:grpSpPr>
            <p:sp>
              <p:nvSpPr>
                <p:cNvPr id="963" name="Oval 962">
                  <a:extLst>
                    <a:ext uri="{FF2B5EF4-FFF2-40B4-BE49-F238E27FC236}">
                      <a16:creationId xmlns:a16="http://schemas.microsoft.com/office/drawing/2014/main" id="{EBC1A268-4FE6-7C48-A7EB-5B88F961348E}"/>
                    </a:ext>
                  </a:extLst>
                </p:cNvPr>
                <p:cNvSpPr/>
                <p:nvPr/>
              </p:nvSpPr>
              <p:spPr bwMode="auto">
                <a:xfrm flipV="1">
                  <a:off x="2188662" y="1691192"/>
                  <a:ext cx="1194966" cy="3124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64" name="Rectangle 963">
                  <a:extLst>
                    <a:ext uri="{FF2B5EF4-FFF2-40B4-BE49-F238E27FC236}">
                      <a16:creationId xmlns:a16="http://schemas.microsoft.com/office/drawing/2014/main" id="{7E5BFB83-4F66-5340-A6C8-AE2EA6969B5D}"/>
                    </a:ext>
                  </a:extLst>
                </p:cNvPr>
                <p:cNvSpPr/>
                <p:nvPr/>
              </p:nvSpPr>
              <p:spPr bwMode="auto">
                <a:xfrm>
                  <a:off x="2184881" y="1736237"/>
                  <a:ext cx="1198746"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65" name="Oval 964">
                  <a:extLst>
                    <a:ext uri="{FF2B5EF4-FFF2-40B4-BE49-F238E27FC236}">
                      <a16:creationId xmlns:a16="http://schemas.microsoft.com/office/drawing/2014/main" id="{835B3555-2BFA-4345-AEDE-3AFF012D165A}"/>
                    </a:ext>
                  </a:extLst>
                </p:cNvPr>
                <p:cNvSpPr>
                  <a:spLocks noChangeArrowheads="1"/>
                </p:cNvSpPr>
                <p:nvPr/>
              </p:nvSpPr>
              <p:spPr bwMode="auto">
                <a:xfrm flipV="1">
                  <a:off x="2184881" y="1564505"/>
                  <a:ext cx="1194966" cy="31249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966" name="Freeform 965">
                  <a:extLst>
                    <a:ext uri="{FF2B5EF4-FFF2-40B4-BE49-F238E27FC236}">
                      <a16:creationId xmlns:a16="http://schemas.microsoft.com/office/drawing/2014/main" id="{9C54B396-F12D-CD4B-97BD-8CD97DC9CB69}"/>
                    </a:ext>
                  </a:extLst>
                </p:cNvPr>
                <p:cNvSpPr/>
                <p:nvPr/>
              </p:nvSpPr>
              <p:spPr bwMode="auto">
                <a:xfrm>
                  <a:off x="2491185" y="1671486"/>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67" name="Freeform 966">
                  <a:extLst>
                    <a:ext uri="{FF2B5EF4-FFF2-40B4-BE49-F238E27FC236}">
                      <a16:creationId xmlns:a16="http://schemas.microsoft.com/office/drawing/2014/main" id="{74A5A762-7F2A-7146-9F8E-38B680D0FAE5}"/>
                    </a:ext>
                  </a:extLst>
                </p:cNvPr>
                <p:cNvSpPr>
                  <a:spLocks/>
                </p:cNvSpPr>
                <p:nvPr/>
              </p:nvSpPr>
              <p:spPr bwMode="auto">
                <a:xfrm>
                  <a:off x="2430680" y="1629256"/>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8" name="Freeform 967">
                  <a:extLst>
                    <a:ext uri="{FF2B5EF4-FFF2-40B4-BE49-F238E27FC236}">
                      <a16:creationId xmlns:a16="http://schemas.microsoft.com/office/drawing/2014/main" id="{2A01FA01-3AF8-6C49-B347-15EC8DD1FCDF}"/>
                    </a:ext>
                  </a:extLst>
                </p:cNvPr>
                <p:cNvSpPr>
                  <a:spLocks/>
                </p:cNvSpPr>
                <p:nvPr/>
              </p:nvSpPr>
              <p:spPr bwMode="auto">
                <a:xfrm>
                  <a:off x="2892028" y="1722161"/>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9" name="Freeform 968">
                  <a:extLst>
                    <a:ext uri="{FF2B5EF4-FFF2-40B4-BE49-F238E27FC236}">
                      <a16:creationId xmlns:a16="http://schemas.microsoft.com/office/drawing/2014/main" id="{45B074FE-A579-4E44-9C72-7EC6937937B6}"/>
                    </a:ext>
                  </a:extLst>
                </p:cNvPr>
                <p:cNvSpPr>
                  <a:spLocks/>
                </p:cNvSpPr>
                <p:nvPr/>
              </p:nvSpPr>
              <p:spPr bwMode="auto">
                <a:xfrm>
                  <a:off x="2419337" y="1724976"/>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970" name="Straight Connector 969">
                  <a:extLst>
                    <a:ext uri="{FF2B5EF4-FFF2-40B4-BE49-F238E27FC236}">
                      <a16:creationId xmlns:a16="http://schemas.microsoft.com/office/drawing/2014/main" id="{D7BA177F-687A-5349-B8D9-E812C7AD3962}"/>
                    </a:ext>
                  </a:extLst>
                </p:cNvPr>
                <p:cNvCxnSpPr>
                  <a:cxnSpLocks noChangeShapeType="1"/>
                  <a:endCxn id="965" idx="2"/>
                </p:cNvCxnSpPr>
                <p:nvPr/>
              </p:nvCxnSpPr>
              <p:spPr bwMode="auto">
                <a:xfrm flipH="1" flipV="1">
                  <a:off x="2184881" y="1722161"/>
                  <a:ext cx="3780"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71" name="Straight Connector 970">
                  <a:extLst>
                    <a:ext uri="{FF2B5EF4-FFF2-40B4-BE49-F238E27FC236}">
                      <a16:creationId xmlns:a16="http://schemas.microsoft.com/office/drawing/2014/main" id="{2708807E-0266-644C-A6E9-061ABB06D12B}"/>
                    </a:ext>
                  </a:extLst>
                </p:cNvPr>
                <p:cNvCxnSpPr>
                  <a:cxnSpLocks noChangeShapeType="1"/>
                </p:cNvCxnSpPr>
                <p:nvPr/>
              </p:nvCxnSpPr>
              <p:spPr bwMode="auto">
                <a:xfrm flipH="1" flipV="1">
                  <a:off x="3379847" y="1727792"/>
                  <a:ext cx="3780"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6" name="Group 48258">
              <a:extLst>
                <a:ext uri="{FF2B5EF4-FFF2-40B4-BE49-F238E27FC236}">
                  <a16:creationId xmlns:a16="http://schemas.microsoft.com/office/drawing/2014/main" id="{47B32372-CF84-404F-9FD0-9ACFAC4EE60D}"/>
                </a:ext>
              </a:extLst>
            </p:cNvPr>
            <p:cNvGrpSpPr>
              <a:grpSpLocks/>
            </p:cNvGrpSpPr>
            <p:nvPr/>
          </p:nvGrpSpPr>
          <p:grpSpPr bwMode="auto">
            <a:xfrm>
              <a:off x="6547479" y="3836935"/>
              <a:ext cx="514350" cy="1671638"/>
              <a:chOff x="6547479" y="3836935"/>
              <a:chExt cx="514350" cy="1671638"/>
            </a:xfrm>
          </p:grpSpPr>
          <p:sp>
            <p:nvSpPr>
              <p:cNvPr id="937" name="Rectangle 936">
                <a:extLst>
                  <a:ext uri="{FF2B5EF4-FFF2-40B4-BE49-F238E27FC236}">
                    <a16:creationId xmlns:a16="http://schemas.microsoft.com/office/drawing/2014/main" id="{73DDF967-9AF3-2A4F-AE8E-6BE3B9FF2E91}"/>
                  </a:ext>
                </a:extLst>
              </p:cNvPr>
              <p:cNvSpPr/>
              <p:nvPr/>
            </p:nvSpPr>
            <p:spPr bwMode="auto">
              <a:xfrm rot="10800000">
                <a:off x="6550526" y="3920772"/>
                <a:ext cx="498084" cy="62924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38" name="Straight Connector 937">
                <a:extLst>
                  <a:ext uri="{FF2B5EF4-FFF2-40B4-BE49-F238E27FC236}">
                    <a16:creationId xmlns:a16="http://schemas.microsoft.com/office/drawing/2014/main" id="{4E2A68FE-149D-DD45-B62C-268C2B480787}"/>
                  </a:ext>
                </a:extLst>
              </p:cNvPr>
              <p:cNvCxnSpPr/>
              <p:nvPr/>
            </p:nvCxnSpPr>
            <p:spPr bwMode="auto">
              <a:xfrm flipH="1">
                <a:off x="7060242" y="3994054"/>
                <a:ext cx="1587" cy="1366633"/>
              </a:xfrm>
              <a:prstGeom prst="line">
                <a:avLst/>
              </a:prstGeom>
              <a:noFill/>
              <a:ln w="3175" cap="flat" cmpd="sng" algn="ctr">
                <a:solidFill>
                  <a:srgbClr val="000000"/>
                </a:solidFill>
                <a:prstDash val="sysDash"/>
              </a:ln>
              <a:effectLst/>
            </p:spPr>
          </p:cxnSp>
          <p:grpSp>
            <p:nvGrpSpPr>
              <p:cNvPr id="939" name="Group 634">
                <a:extLst>
                  <a:ext uri="{FF2B5EF4-FFF2-40B4-BE49-F238E27FC236}">
                    <a16:creationId xmlns:a16="http://schemas.microsoft.com/office/drawing/2014/main" id="{EA89FBDD-115D-B744-8C40-278D9ECECBF6}"/>
                  </a:ext>
                </a:extLst>
              </p:cNvPr>
              <p:cNvGrpSpPr>
                <a:grpSpLocks/>
              </p:cNvGrpSpPr>
              <p:nvPr/>
            </p:nvGrpSpPr>
            <p:grpSpPr bwMode="auto">
              <a:xfrm>
                <a:off x="6552627" y="5286665"/>
                <a:ext cx="507588" cy="221908"/>
                <a:chOff x="4128636" y="3606589"/>
                <a:chExt cx="568145" cy="338667"/>
              </a:xfrm>
            </p:grpSpPr>
            <p:sp>
              <p:nvSpPr>
                <p:cNvPr id="952" name="Oval 951">
                  <a:extLst>
                    <a:ext uri="{FF2B5EF4-FFF2-40B4-BE49-F238E27FC236}">
                      <a16:creationId xmlns:a16="http://schemas.microsoft.com/office/drawing/2014/main" id="{ADD15AEA-0E06-3444-AA78-D1D680AED400}"/>
                    </a:ext>
                  </a:extLst>
                </p:cNvPr>
                <p:cNvSpPr/>
                <p:nvPr/>
              </p:nvSpPr>
              <p:spPr>
                <a:xfrm>
                  <a:off x="4128205" y="3719558"/>
                  <a:ext cx="568606" cy="225284"/>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53" name="Rectangle 952">
                  <a:extLst>
                    <a:ext uri="{FF2B5EF4-FFF2-40B4-BE49-F238E27FC236}">
                      <a16:creationId xmlns:a16="http://schemas.microsoft.com/office/drawing/2014/main" id="{CBDCEDCB-60F4-7D47-8AE9-D843D17AF39C}"/>
                    </a:ext>
                  </a:extLst>
                </p:cNvPr>
                <p:cNvSpPr/>
                <p:nvPr/>
              </p:nvSpPr>
              <p:spPr>
                <a:xfrm>
                  <a:off x="4128205" y="3719558"/>
                  <a:ext cx="568606" cy="111431"/>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54" name="Oval 953">
                  <a:extLst>
                    <a:ext uri="{FF2B5EF4-FFF2-40B4-BE49-F238E27FC236}">
                      <a16:creationId xmlns:a16="http://schemas.microsoft.com/office/drawing/2014/main" id="{96CC10B3-D82A-D340-B795-8505902BBB5B}"/>
                    </a:ext>
                  </a:extLst>
                </p:cNvPr>
                <p:cNvSpPr/>
                <p:nvPr/>
              </p:nvSpPr>
              <p:spPr>
                <a:xfrm>
                  <a:off x="4128205" y="3605704"/>
                  <a:ext cx="568606" cy="225286"/>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55" name="Straight Connector 954">
                  <a:extLst>
                    <a:ext uri="{FF2B5EF4-FFF2-40B4-BE49-F238E27FC236}">
                      <a16:creationId xmlns:a16="http://schemas.microsoft.com/office/drawing/2014/main" id="{3B133DA9-A713-2849-A8D7-EDE46E681761}"/>
                    </a:ext>
                  </a:extLst>
                </p:cNvPr>
                <p:cNvCxnSpPr/>
                <p:nvPr/>
              </p:nvCxnSpPr>
              <p:spPr>
                <a:xfrm>
                  <a:off x="4696811" y="3719558"/>
                  <a:ext cx="0" cy="111431"/>
                </a:xfrm>
                <a:prstGeom prst="line">
                  <a:avLst/>
                </a:prstGeom>
                <a:noFill/>
                <a:ln w="6350" cap="flat" cmpd="sng" algn="ctr">
                  <a:solidFill>
                    <a:srgbClr val="000000"/>
                  </a:solidFill>
                  <a:prstDash val="solid"/>
                </a:ln>
                <a:effectLst/>
              </p:spPr>
            </p:cxnSp>
            <p:cxnSp>
              <p:nvCxnSpPr>
                <p:cNvPr id="956" name="Straight Connector 955">
                  <a:extLst>
                    <a:ext uri="{FF2B5EF4-FFF2-40B4-BE49-F238E27FC236}">
                      <a16:creationId xmlns:a16="http://schemas.microsoft.com/office/drawing/2014/main" id="{BC22357C-1B49-FD47-A8E1-4EE9363277E0}"/>
                    </a:ext>
                  </a:extLst>
                </p:cNvPr>
                <p:cNvCxnSpPr/>
                <p:nvPr/>
              </p:nvCxnSpPr>
              <p:spPr>
                <a:xfrm>
                  <a:off x="4128205" y="3719558"/>
                  <a:ext cx="0" cy="111431"/>
                </a:xfrm>
                <a:prstGeom prst="line">
                  <a:avLst/>
                </a:prstGeom>
                <a:noFill/>
                <a:ln w="6350" cap="flat" cmpd="sng" algn="ctr">
                  <a:solidFill>
                    <a:srgbClr val="000000"/>
                  </a:solidFill>
                  <a:prstDash val="solid"/>
                </a:ln>
                <a:effectLst/>
              </p:spPr>
            </p:cxnSp>
          </p:grpSp>
          <p:sp>
            <p:nvSpPr>
              <p:cNvPr id="940" name="Rectangle 939">
                <a:extLst>
                  <a:ext uri="{FF2B5EF4-FFF2-40B4-BE49-F238E27FC236}">
                    <a16:creationId xmlns:a16="http://schemas.microsoft.com/office/drawing/2014/main" id="{8A75ED0D-201E-C349-9238-A2D94F02D3E1}"/>
                  </a:ext>
                </a:extLst>
              </p:cNvPr>
              <p:cNvSpPr/>
              <p:nvPr/>
            </p:nvSpPr>
            <p:spPr bwMode="auto">
              <a:xfrm>
                <a:off x="6553829" y="4551184"/>
                <a:ext cx="496888"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41" name="Straight Connector 940">
                <a:extLst>
                  <a:ext uri="{FF2B5EF4-FFF2-40B4-BE49-F238E27FC236}">
                    <a16:creationId xmlns:a16="http://schemas.microsoft.com/office/drawing/2014/main" id="{690B7076-D7BF-A64B-A741-7A1AB99BC7BD}"/>
                  </a:ext>
                </a:extLst>
              </p:cNvPr>
              <p:cNvCxnSpPr/>
              <p:nvPr/>
            </p:nvCxnSpPr>
            <p:spPr bwMode="auto">
              <a:xfrm flipH="1">
                <a:off x="6547479" y="4001991"/>
                <a:ext cx="3175" cy="1452344"/>
              </a:xfrm>
              <a:prstGeom prst="line">
                <a:avLst/>
              </a:prstGeom>
              <a:noFill/>
              <a:ln w="3175" cap="flat" cmpd="sng" algn="ctr">
                <a:solidFill>
                  <a:srgbClr val="000000"/>
                </a:solidFill>
                <a:prstDash val="sysDash"/>
              </a:ln>
              <a:effectLst/>
            </p:spPr>
          </p:cxnSp>
          <p:grpSp>
            <p:nvGrpSpPr>
              <p:cNvPr id="942" name="Group 622">
                <a:extLst>
                  <a:ext uri="{FF2B5EF4-FFF2-40B4-BE49-F238E27FC236}">
                    <a16:creationId xmlns:a16="http://schemas.microsoft.com/office/drawing/2014/main" id="{536C1E87-C19D-B549-A398-BDAA53318FF3}"/>
                  </a:ext>
                </a:extLst>
              </p:cNvPr>
              <p:cNvGrpSpPr>
                <a:grpSpLocks/>
              </p:cNvGrpSpPr>
              <p:nvPr/>
            </p:nvGrpSpPr>
            <p:grpSpPr bwMode="auto">
              <a:xfrm>
                <a:off x="6549992" y="3836935"/>
                <a:ext cx="503828" cy="248485"/>
                <a:chOff x="2183302" y="1564542"/>
                <a:chExt cx="1200154" cy="440314"/>
              </a:xfrm>
            </p:grpSpPr>
            <p:sp>
              <p:nvSpPr>
                <p:cNvPr id="943" name="Oval 942">
                  <a:extLst>
                    <a:ext uri="{FF2B5EF4-FFF2-40B4-BE49-F238E27FC236}">
                      <a16:creationId xmlns:a16="http://schemas.microsoft.com/office/drawing/2014/main" id="{2FA609ED-2E63-804A-8736-890A528B12F8}"/>
                    </a:ext>
                  </a:extLst>
                </p:cNvPr>
                <p:cNvSpPr/>
                <p:nvPr/>
              </p:nvSpPr>
              <p:spPr bwMode="auto">
                <a:xfrm flipV="1">
                  <a:off x="2188662" y="1691075"/>
                  <a:ext cx="1194966" cy="315014"/>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44" name="Rectangle 943">
                  <a:extLst>
                    <a:ext uri="{FF2B5EF4-FFF2-40B4-BE49-F238E27FC236}">
                      <a16:creationId xmlns:a16="http://schemas.microsoft.com/office/drawing/2014/main" id="{355D3E63-F907-0E45-8C46-4E02D5408E65}"/>
                    </a:ext>
                  </a:extLst>
                </p:cNvPr>
                <p:cNvSpPr/>
                <p:nvPr/>
              </p:nvSpPr>
              <p:spPr bwMode="auto">
                <a:xfrm>
                  <a:off x="2184879" y="1736077"/>
                  <a:ext cx="1198749" cy="112505"/>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45" name="Oval 944">
                  <a:extLst>
                    <a:ext uri="{FF2B5EF4-FFF2-40B4-BE49-F238E27FC236}">
                      <a16:creationId xmlns:a16="http://schemas.microsoft.com/office/drawing/2014/main" id="{575934DF-B322-274A-92BC-3407CBF59474}"/>
                    </a:ext>
                  </a:extLst>
                </p:cNvPr>
                <p:cNvSpPr>
                  <a:spLocks noChangeArrowheads="1"/>
                </p:cNvSpPr>
                <p:nvPr/>
              </p:nvSpPr>
              <p:spPr bwMode="auto">
                <a:xfrm flipV="1">
                  <a:off x="2184879" y="1564508"/>
                  <a:ext cx="1194966" cy="315014"/>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946" name="Freeform 945">
                  <a:extLst>
                    <a:ext uri="{FF2B5EF4-FFF2-40B4-BE49-F238E27FC236}">
                      <a16:creationId xmlns:a16="http://schemas.microsoft.com/office/drawing/2014/main" id="{CBF18B9D-FBE2-C54E-A32D-C409E6C62912}"/>
                    </a:ext>
                  </a:extLst>
                </p:cNvPr>
                <p:cNvSpPr/>
                <p:nvPr/>
              </p:nvSpPr>
              <p:spPr bwMode="auto">
                <a:xfrm>
                  <a:off x="2491185" y="1671388"/>
                  <a:ext cx="582357" cy="157507"/>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47" name="Freeform 946">
                  <a:extLst>
                    <a:ext uri="{FF2B5EF4-FFF2-40B4-BE49-F238E27FC236}">
                      <a16:creationId xmlns:a16="http://schemas.microsoft.com/office/drawing/2014/main" id="{E96DBFA6-2771-A54D-B845-79612A3939C1}"/>
                    </a:ext>
                  </a:extLst>
                </p:cNvPr>
                <p:cNvSpPr>
                  <a:spLocks/>
                </p:cNvSpPr>
                <p:nvPr/>
              </p:nvSpPr>
              <p:spPr bwMode="auto">
                <a:xfrm>
                  <a:off x="2430680" y="1629198"/>
                  <a:ext cx="703366" cy="112505"/>
                </a:xfrm>
                <a:custGeom>
                  <a:avLst/>
                  <a:gdLst>
                    <a:gd name="T0" fmla="*/ 0 w 3723451"/>
                    <a:gd name="T1" fmla="*/ 27524 h 932950"/>
                    <a:gd name="T2" fmla="*/ 123762 w 3723451"/>
                    <a:gd name="T3" fmla="*/ 324 h 932950"/>
                    <a:gd name="T4" fmla="*/ 350560 w 3723451"/>
                    <a:gd name="T5" fmla="*/ 62775 h 932950"/>
                    <a:gd name="T6" fmla="*/ 566927 w 3723451"/>
                    <a:gd name="T7" fmla="*/ 0 h 932950"/>
                    <a:gd name="T8" fmla="*/ 703366 w 3723451"/>
                    <a:gd name="T9" fmla="*/ 24980 h 932950"/>
                    <a:gd name="T10" fmla="*/ 601856 w 3723451"/>
                    <a:gd name="T11" fmla="*/ 55698 h 932950"/>
                    <a:gd name="T12" fmla="*/ 569173 w 3723451"/>
                    <a:gd name="T13" fmla="*/ 47416 h 932950"/>
                    <a:gd name="T14" fmla="*/ 354544 w 3723451"/>
                    <a:gd name="T15" fmla="*/ 112505 h 932950"/>
                    <a:gd name="T16" fmla="*/ 134425 w 3723451"/>
                    <a:gd name="T17" fmla="*/ 49811 h 932950"/>
                    <a:gd name="T18" fmla="*/ 98836 w 3723451"/>
                    <a:gd name="T19" fmla="*/ 56577 h 932950"/>
                    <a:gd name="T20" fmla="*/ 0 w 3723451"/>
                    <a:gd name="T21" fmla="*/ 27524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48" name="Freeform 947">
                  <a:extLst>
                    <a:ext uri="{FF2B5EF4-FFF2-40B4-BE49-F238E27FC236}">
                      <a16:creationId xmlns:a16="http://schemas.microsoft.com/office/drawing/2014/main" id="{02B4EA66-7954-AA46-ABFF-843F0F913933}"/>
                    </a:ext>
                  </a:extLst>
                </p:cNvPr>
                <p:cNvSpPr>
                  <a:spLocks/>
                </p:cNvSpPr>
                <p:nvPr/>
              </p:nvSpPr>
              <p:spPr bwMode="auto">
                <a:xfrm>
                  <a:off x="2892028" y="1724827"/>
                  <a:ext cx="260925" cy="95629"/>
                </a:xfrm>
                <a:custGeom>
                  <a:avLst/>
                  <a:gdLst>
                    <a:gd name="T0" fmla="*/ 0 w 1366596"/>
                    <a:gd name="T1" fmla="*/ 0 h 809868"/>
                    <a:gd name="T2" fmla="*/ 260925 w 1366596"/>
                    <a:gd name="T3" fmla="*/ 73895 h 809868"/>
                    <a:gd name="T4" fmla="*/ 165165 w 1366596"/>
                    <a:gd name="T5" fmla="*/ 95629 h 809868"/>
                    <a:gd name="T6" fmla="*/ 878 w 1366596"/>
                    <a:gd name="T7" fmla="*/ 50531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49" name="Freeform 948">
                  <a:extLst>
                    <a:ext uri="{FF2B5EF4-FFF2-40B4-BE49-F238E27FC236}">
                      <a16:creationId xmlns:a16="http://schemas.microsoft.com/office/drawing/2014/main" id="{F20F445F-471B-7448-AAA1-96643F81BE1A}"/>
                    </a:ext>
                  </a:extLst>
                </p:cNvPr>
                <p:cNvSpPr>
                  <a:spLocks/>
                </p:cNvSpPr>
                <p:nvPr/>
              </p:nvSpPr>
              <p:spPr bwMode="auto">
                <a:xfrm>
                  <a:off x="2419334" y="1727640"/>
                  <a:ext cx="253364" cy="92816"/>
                </a:xfrm>
                <a:custGeom>
                  <a:avLst/>
                  <a:gdLst>
                    <a:gd name="T0" fmla="*/ 249905 w 1348191"/>
                    <a:gd name="T1" fmla="*/ 0 h 791462"/>
                    <a:gd name="T2" fmla="*/ 253364 w 1348191"/>
                    <a:gd name="T3" fmla="*/ 44789 h 791462"/>
                    <a:gd name="T4" fmla="*/ 91661 w 1348191"/>
                    <a:gd name="T5" fmla="*/ 92816 h 791462"/>
                    <a:gd name="T6" fmla="*/ 0 w 1348191"/>
                    <a:gd name="T7" fmla="*/ 71770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950" name="Straight Connector 949">
                  <a:extLst>
                    <a:ext uri="{FF2B5EF4-FFF2-40B4-BE49-F238E27FC236}">
                      <a16:creationId xmlns:a16="http://schemas.microsoft.com/office/drawing/2014/main" id="{4BDF3FD2-413B-0D4C-9A59-50D44FBEA121}"/>
                    </a:ext>
                  </a:extLst>
                </p:cNvPr>
                <p:cNvCxnSpPr>
                  <a:cxnSpLocks noChangeShapeType="1"/>
                  <a:endCxn id="945" idx="2"/>
                </p:cNvCxnSpPr>
                <p:nvPr/>
              </p:nvCxnSpPr>
              <p:spPr bwMode="auto">
                <a:xfrm flipH="1" flipV="1">
                  <a:off x="2184879" y="1722015"/>
                  <a:ext cx="3783" cy="12094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51" name="Straight Connector 950">
                  <a:extLst>
                    <a:ext uri="{FF2B5EF4-FFF2-40B4-BE49-F238E27FC236}">
                      <a16:creationId xmlns:a16="http://schemas.microsoft.com/office/drawing/2014/main" id="{71DA60AE-C589-FA44-94AB-B21A49C15239}"/>
                    </a:ext>
                  </a:extLst>
                </p:cNvPr>
                <p:cNvCxnSpPr>
                  <a:cxnSpLocks noChangeShapeType="1"/>
                </p:cNvCxnSpPr>
                <p:nvPr/>
              </p:nvCxnSpPr>
              <p:spPr bwMode="auto">
                <a:xfrm flipH="1" flipV="1">
                  <a:off x="3379845" y="1730452"/>
                  <a:ext cx="3783" cy="12094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grpSp>
        <p:nvGrpSpPr>
          <p:cNvPr id="1037" name="Group 1036">
            <a:extLst>
              <a:ext uri="{FF2B5EF4-FFF2-40B4-BE49-F238E27FC236}">
                <a16:creationId xmlns:a16="http://schemas.microsoft.com/office/drawing/2014/main" id="{B91F629B-CF25-F443-9115-62469DD7E55B}"/>
              </a:ext>
            </a:extLst>
          </p:cNvPr>
          <p:cNvGrpSpPr>
            <a:grpSpLocks/>
          </p:cNvGrpSpPr>
          <p:nvPr/>
        </p:nvGrpSpPr>
        <p:grpSpPr bwMode="auto">
          <a:xfrm>
            <a:off x="4130530" y="2423492"/>
            <a:ext cx="4416425" cy="2314575"/>
            <a:chOff x="2381956" y="2435173"/>
            <a:chExt cx="4415330" cy="2315048"/>
          </a:xfrm>
        </p:grpSpPr>
        <p:sp>
          <p:nvSpPr>
            <p:cNvPr id="1038" name="Freeform 1037">
              <a:extLst>
                <a:ext uri="{FF2B5EF4-FFF2-40B4-BE49-F238E27FC236}">
                  <a16:creationId xmlns:a16="http://schemas.microsoft.com/office/drawing/2014/main" id="{9766E8B3-28C0-B742-8340-745064581E4E}"/>
                </a:ext>
              </a:extLst>
            </p:cNvPr>
            <p:cNvSpPr/>
            <p:nvPr/>
          </p:nvSpPr>
          <p:spPr>
            <a:xfrm>
              <a:off x="2381956" y="2439937"/>
              <a:ext cx="296789" cy="1743431"/>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015941"/>
                <a:gd name="connsiteX1" fmla="*/ 0 w 307275"/>
                <a:gd name="connsiteY1" fmla="*/ 0 h 2015941"/>
                <a:gd name="connsiteX2" fmla="*/ 0 w 307275"/>
                <a:gd name="connsiteY2" fmla="*/ 2015941 h 2015941"/>
                <a:gd name="connsiteX0" fmla="*/ 228538 w 228538"/>
                <a:gd name="connsiteY0" fmla="*/ 0 h 2022548"/>
                <a:gd name="connsiteX1" fmla="*/ 0 w 228538"/>
                <a:gd name="connsiteY1" fmla="*/ 6607 h 2022548"/>
                <a:gd name="connsiteX2" fmla="*/ 0 w 228538"/>
                <a:gd name="connsiteY2" fmla="*/ 2022548 h 2022548"/>
              </a:gdLst>
              <a:ahLst/>
              <a:cxnLst>
                <a:cxn ang="0">
                  <a:pos x="connsiteX0" y="connsiteY0"/>
                </a:cxn>
                <a:cxn ang="0">
                  <a:pos x="connsiteX1" y="connsiteY1"/>
                </a:cxn>
                <a:cxn ang="0">
                  <a:pos x="connsiteX2" y="connsiteY2"/>
                </a:cxn>
              </a:cxnLst>
              <a:rect l="l" t="t" r="r" b="b"/>
              <a:pathLst>
                <a:path w="228538" h="2022548">
                  <a:moveTo>
                    <a:pt x="228538" y="0"/>
                  </a:moveTo>
                  <a:lnTo>
                    <a:pt x="0" y="6607"/>
                  </a:lnTo>
                  <a:lnTo>
                    <a:pt x="0" y="2022548"/>
                  </a:lnTo>
                </a:path>
              </a:pathLst>
            </a:custGeom>
            <a:noFill/>
            <a:ln w="31750" cap="flat" cmpd="sng" algn="ctr">
              <a:solidFill>
                <a:srgbClr val="CC0000"/>
              </a:solidFill>
              <a:prstDash val="solid"/>
              <a:headEnd type="triangle"/>
              <a:tailEnd type="triangle"/>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CC0000"/>
                </a:solidFill>
                <a:effectLst/>
                <a:uLnTx/>
                <a:uFillTx/>
                <a:latin typeface="Gill Sans MT"/>
                <a:ea typeface="+mn-ea"/>
                <a:cs typeface="+mn-cs"/>
              </a:endParaRPr>
            </a:p>
          </p:txBody>
        </p:sp>
        <p:sp>
          <p:nvSpPr>
            <p:cNvPr id="1039" name="Freeform 1038">
              <a:extLst>
                <a:ext uri="{FF2B5EF4-FFF2-40B4-BE49-F238E27FC236}">
                  <a16:creationId xmlns:a16="http://schemas.microsoft.com/office/drawing/2014/main" id="{CDF62C6F-3C23-F349-9A9F-804273D0BA51}"/>
                </a:ext>
              </a:extLst>
            </p:cNvPr>
            <p:cNvSpPr/>
            <p:nvPr/>
          </p:nvSpPr>
          <p:spPr>
            <a:xfrm flipH="1">
              <a:off x="6411620" y="2435173"/>
              <a:ext cx="385666" cy="2300758"/>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117725"/>
                <a:gd name="connsiteX1" fmla="*/ 0 w 307275"/>
                <a:gd name="connsiteY1" fmla="*/ 0 h 2117725"/>
                <a:gd name="connsiteX2" fmla="*/ 0 w 307275"/>
                <a:gd name="connsiteY2" fmla="*/ 2117725 h 2117725"/>
              </a:gdLst>
              <a:ahLst/>
              <a:cxnLst>
                <a:cxn ang="0">
                  <a:pos x="connsiteX0" y="connsiteY0"/>
                </a:cxn>
                <a:cxn ang="0">
                  <a:pos x="connsiteX1" y="connsiteY1"/>
                </a:cxn>
                <a:cxn ang="0">
                  <a:pos x="connsiteX2" y="connsiteY2"/>
                </a:cxn>
              </a:cxnLst>
              <a:rect l="l" t="t" r="r" b="b"/>
              <a:pathLst>
                <a:path w="307275" h="2117725">
                  <a:moveTo>
                    <a:pt x="307275" y="0"/>
                  </a:moveTo>
                  <a:lnTo>
                    <a:pt x="0" y="0"/>
                  </a:lnTo>
                  <a:lnTo>
                    <a:pt x="0" y="2117725"/>
                  </a:lnTo>
                </a:path>
              </a:pathLst>
            </a:custGeom>
            <a:noFill/>
            <a:ln w="31750" cap="flat" cmpd="sng" algn="ctr">
              <a:solidFill>
                <a:srgbClr val="CC0000"/>
              </a:solidFill>
              <a:prstDash val="solid"/>
              <a:headEnd type="triangle"/>
              <a:tailEnd type="triangle"/>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MT"/>
                <a:ea typeface="+mn-ea"/>
                <a:cs typeface="+mn-cs"/>
              </a:endParaRPr>
            </a:p>
          </p:txBody>
        </p:sp>
        <p:cxnSp>
          <p:nvCxnSpPr>
            <p:cNvPr id="1040" name="Straight Arrow Connector 1039">
              <a:extLst>
                <a:ext uri="{FF2B5EF4-FFF2-40B4-BE49-F238E27FC236}">
                  <a16:creationId xmlns:a16="http://schemas.microsoft.com/office/drawing/2014/main" id="{497E72DF-A12C-4044-A2D6-B881FE41D269}"/>
                </a:ext>
              </a:extLst>
            </p:cNvPr>
            <p:cNvCxnSpPr/>
            <p:nvPr/>
          </p:nvCxnSpPr>
          <p:spPr>
            <a:xfrm flipV="1">
              <a:off x="5791061" y="2687638"/>
              <a:ext cx="7936" cy="2062583"/>
            </a:xfrm>
            <a:prstGeom prst="straightConnector1">
              <a:avLst/>
            </a:prstGeom>
            <a:noFill/>
            <a:ln w="31750" cap="flat" cmpd="sng" algn="ctr">
              <a:solidFill>
                <a:srgbClr val="CC0000"/>
              </a:solidFill>
              <a:prstDash val="solid"/>
              <a:headEnd type="triangle"/>
              <a:tailEnd type="triangle"/>
            </a:ln>
            <a:effectLst/>
          </p:spPr>
        </p:cxnSp>
        <p:cxnSp>
          <p:nvCxnSpPr>
            <p:cNvPr id="1041" name="Straight Arrow Connector 1040">
              <a:extLst>
                <a:ext uri="{FF2B5EF4-FFF2-40B4-BE49-F238E27FC236}">
                  <a16:creationId xmlns:a16="http://schemas.microsoft.com/office/drawing/2014/main" id="{EF8C79E1-BE27-8F43-B34B-79F8C5338E4E}"/>
                </a:ext>
              </a:extLst>
            </p:cNvPr>
            <p:cNvCxnSpPr/>
            <p:nvPr/>
          </p:nvCxnSpPr>
          <p:spPr>
            <a:xfrm flipV="1">
              <a:off x="4599144" y="2708279"/>
              <a:ext cx="17458" cy="2037179"/>
            </a:xfrm>
            <a:prstGeom prst="straightConnector1">
              <a:avLst/>
            </a:prstGeom>
            <a:noFill/>
            <a:ln w="31750" cap="flat" cmpd="sng" algn="ctr">
              <a:solidFill>
                <a:srgbClr val="CC0000"/>
              </a:solidFill>
              <a:prstDash val="solid"/>
              <a:headEnd type="triangle"/>
              <a:tailEnd type="triangle"/>
            </a:ln>
            <a:effectLst/>
          </p:spPr>
        </p:cxnSp>
        <p:cxnSp>
          <p:nvCxnSpPr>
            <p:cNvPr id="1042" name="Straight Arrow Connector 1041">
              <a:extLst>
                <a:ext uri="{FF2B5EF4-FFF2-40B4-BE49-F238E27FC236}">
                  <a16:creationId xmlns:a16="http://schemas.microsoft.com/office/drawing/2014/main" id="{4B55563F-765E-CC4D-92B4-D17FBE1B08A6}"/>
                </a:ext>
              </a:extLst>
            </p:cNvPr>
            <p:cNvCxnSpPr/>
            <p:nvPr/>
          </p:nvCxnSpPr>
          <p:spPr>
            <a:xfrm flipH="1" flipV="1">
              <a:off x="3807178" y="2762265"/>
              <a:ext cx="9523" cy="1983193"/>
            </a:xfrm>
            <a:prstGeom prst="straightConnector1">
              <a:avLst/>
            </a:prstGeom>
            <a:noFill/>
            <a:ln w="31750" cap="flat" cmpd="sng" algn="ctr">
              <a:solidFill>
                <a:srgbClr val="CC0000"/>
              </a:solidFill>
              <a:prstDash val="solid"/>
              <a:headEnd type="triangle"/>
              <a:tailEnd type="triangle"/>
            </a:ln>
            <a:effectLst/>
          </p:spPr>
        </p:cxnSp>
      </p:grpSp>
      <p:grpSp>
        <p:nvGrpSpPr>
          <p:cNvPr id="1043" name="Group 1042">
            <a:extLst>
              <a:ext uri="{FF2B5EF4-FFF2-40B4-BE49-F238E27FC236}">
                <a16:creationId xmlns:a16="http://schemas.microsoft.com/office/drawing/2014/main" id="{B5756541-DE04-D343-ADA3-E578917497B6}"/>
              </a:ext>
            </a:extLst>
          </p:cNvPr>
          <p:cNvGrpSpPr>
            <a:grpSpLocks/>
          </p:cNvGrpSpPr>
          <p:nvPr/>
        </p:nvGrpSpPr>
        <p:grpSpPr bwMode="auto">
          <a:xfrm>
            <a:off x="3805093" y="4634880"/>
            <a:ext cx="4957762" cy="693737"/>
            <a:chOff x="2055070" y="4690247"/>
            <a:chExt cx="4956877" cy="694339"/>
          </a:xfrm>
        </p:grpSpPr>
        <p:grpSp>
          <p:nvGrpSpPr>
            <p:cNvPr id="1044" name="Group 554">
              <a:extLst>
                <a:ext uri="{FF2B5EF4-FFF2-40B4-BE49-F238E27FC236}">
                  <a16:creationId xmlns:a16="http://schemas.microsoft.com/office/drawing/2014/main" id="{368CBAA7-B3CD-B447-8953-FE800957AF6D}"/>
                </a:ext>
              </a:extLst>
            </p:cNvPr>
            <p:cNvGrpSpPr>
              <a:grpSpLocks/>
            </p:cNvGrpSpPr>
            <p:nvPr/>
          </p:nvGrpSpPr>
          <p:grpSpPr bwMode="auto">
            <a:xfrm>
              <a:off x="3605320" y="5055434"/>
              <a:ext cx="430131" cy="329152"/>
              <a:chOff x="2931664" y="3912603"/>
              <a:chExt cx="430450" cy="329314"/>
            </a:xfrm>
          </p:grpSpPr>
          <p:sp>
            <p:nvSpPr>
              <p:cNvPr id="1065" name="Rectangle 1064">
                <a:extLst>
                  <a:ext uri="{FF2B5EF4-FFF2-40B4-BE49-F238E27FC236}">
                    <a16:creationId xmlns:a16="http://schemas.microsoft.com/office/drawing/2014/main" id="{C71DD82B-ED54-9D40-848F-40B6802EC749}"/>
                  </a:ext>
                </a:extLst>
              </p:cNvPr>
              <p:cNvSpPr/>
              <p:nvPr/>
            </p:nvSpPr>
            <p:spPr>
              <a:xfrm>
                <a:off x="2936890" y="3912858"/>
                <a:ext cx="425689" cy="329059"/>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1066" name="Straight Connector 1065">
                <a:extLst>
                  <a:ext uri="{FF2B5EF4-FFF2-40B4-BE49-F238E27FC236}">
                    <a16:creationId xmlns:a16="http://schemas.microsoft.com/office/drawing/2014/main" id="{5A2CCD06-A52B-594C-895E-DE5616109835}"/>
                  </a:ext>
                </a:extLst>
              </p:cNvPr>
              <p:cNvCxnSpPr/>
              <p:nvPr/>
            </p:nvCxnSpPr>
            <p:spPr>
              <a:xfrm>
                <a:off x="2932124" y="4005058"/>
                <a:ext cx="425689" cy="0"/>
              </a:xfrm>
              <a:prstGeom prst="line">
                <a:avLst/>
              </a:prstGeom>
              <a:noFill/>
              <a:ln w="3175" cap="flat" cmpd="sng" algn="ctr">
                <a:solidFill>
                  <a:srgbClr val="CC0000"/>
                </a:solidFill>
                <a:prstDash val="solid"/>
              </a:ln>
              <a:effectLst/>
            </p:spPr>
          </p:cxnSp>
          <p:cxnSp>
            <p:nvCxnSpPr>
              <p:cNvPr id="1067" name="Straight Connector 1066">
                <a:extLst>
                  <a:ext uri="{FF2B5EF4-FFF2-40B4-BE49-F238E27FC236}">
                    <a16:creationId xmlns:a16="http://schemas.microsoft.com/office/drawing/2014/main" id="{CAE78986-A47E-684D-AC0D-81B0C9B79A88}"/>
                  </a:ext>
                </a:extLst>
              </p:cNvPr>
              <p:cNvCxnSpPr/>
              <p:nvPr/>
            </p:nvCxnSpPr>
            <p:spPr>
              <a:xfrm>
                <a:off x="2932124" y="4068645"/>
                <a:ext cx="425689" cy="0"/>
              </a:xfrm>
              <a:prstGeom prst="line">
                <a:avLst/>
              </a:prstGeom>
              <a:noFill/>
              <a:ln w="3175" cap="flat" cmpd="sng" algn="ctr">
                <a:solidFill>
                  <a:srgbClr val="CC0000"/>
                </a:solidFill>
                <a:prstDash val="solid"/>
              </a:ln>
              <a:effectLst/>
            </p:spPr>
          </p:cxnSp>
          <p:cxnSp>
            <p:nvCxnSpPr>
              <p:cNvPr id="1068" name="Straight Connector 1067">
                <a:extLst>
                  <a:ext uri="{FF2B5EF4-FFF2-40B4-BE49-F238E27FC236}">
                    <a16:creationId xmlns:a16="http://schemas.microsoft.com/office/drawing/2014/main" id="{CEA4CB24-3526-B94F-BDC2-D6FC123FF46E}"/>
                  </a:ext>
                </a:extLst>
              </p:cNvPr>
              <p:cNvCxnSpPr>
                <a:stCxn id="1065" idx="2"/>
              </p:cNvCxnSpPr>
              <p:nvPr/>
            </p:nvCxnSpPr>
            <p:spPr>
              <a:xfrm flipH="1" flipV="1">
                <a:off x="3148146" y="4005058"/>
                <a:ext cx="1589" cy="236859"/>
              </a:xfrm>
              <a:prstGeom prst="line">
                <a:avLst/>
              </a:prstGeom>
              <a:noFill/>
              <a:ln w="3175" cap="flat" cmpd="sng" algn="ctr">
                <a:solidFill>
                  <a:srgbClr val="CC0000"/>
                </a:solidFill>
                <a:prstDash val="solid"/>
              </a:ln>
              <a:effectLst/>
            </p:spPr>
          </p:cxnSp>
        </p:grpSp>
        <p:grpSp>
          <p:nvGrpSpPr>
            <p:cNvPr id="1045" name="Group 582">
              <a:extLst>
                <a:ext uri="{FF2B5EF4-FFF2-40B4-BE49-F238E27FC236}">
                  <a16:creationId xmlns:a16="http://schemas.microsoft.com/office/drawing/2014/main" id="{813A6CA3-90B1-754D-8C2A-B486DE6440EC}"/>
                </a:ext>
              </a:extLst>
            </p:cNvPr>
            <p:cNvGrpSpPr>
              <a:grpSpLocks/>
            </p:cNvGrpSpPr>
            <p:nvPr/>
          </p:nvGrpSpPr>
          <p:grpSpPr bwMode="auto">
            <a:xfrm>
              <a:off x="4387957" y="5055368"/>
              <a:ext cx="430131" cy="329152"/>
              <a:chOff x="2931664" y="3912603"/>
              <a:chExt cx="430450" cy="329314"/>
            </a:xfrm>
          </p:grpSpPr>
          <p:sp>
            <p:nvSpPr>
              <p:cNvPr id="1061" name="Rectangle 1060">
                <a:extLst>
                  <a:ext uri="{FF2B5EF4-FFF2-40B4-BE49-F238E27FC236}">
                    <a16:creationId xmlns:a16="http://schemas.microsoft.com/office/drawing/2014/main" id="{CDA497B5-1F53-4B4A-B52C-8AF25ACDEA7D}"/>
                  </a:ext>
                </a:extLst>
              </p:cNvPr>
              <p:cNvSpPr/>
              <p:nvPr/>
            </p:nvSpPr>
            <p:spPr>
              <a:xfrm>
                <a:off x="2936750" y="3912924"/>
                <a:ext cx="425689" cy="329059"/>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1062" name="Straight Connector 1061">
                <a:extLst>
                  <a:ext uri="{FF2B5EF4-FFF2-40B4-BE49-F238E27FC236}">
                    <a16:creationId xmlns:a16="http://schemas.microsoft.com/office/drawing/2014/main" id="{1FEFA7AF-47D6-9044-B6BA-FCC567BC9B9F}"/>
                  </a:ext>
                </a:extLst>
              </p:cNvPr>
              <p:cNvCxnSpPr/>
              <p:nvPr/>
            </p:nvCxnSpPr>
            <p:spPr>
              <a:xfrm>
                <a:off x="2931985" y="4005125"/>
                <a:ext cx="425689" cy="0"/>
              </a:xfrm>
              <a:prstGeom prst="line">
                <a:avLst/>
              </a:prstGeom>
              <a:noFill/>
              <a:ln w="3175" cap="flat" cmpd="sng" algn="ctr">
                <a:solidFill>
                  <a:srgbClr val="CC0000"/>
                </a:solidFill>
                <a:prstDash val="solid"/>
              </a:ln>
              <a:effectLst/>
            </p:spPr>
          </p:cxnSp>
          <p:cxnSp>
            <p:nvCxnSpPr>
              <p:cNvPr id="1063" name="Straight Connector 1062">
                <a:extLst>
                  <a:ext uri="{FF2B5EF4-FFF2-40B4-BE49-F238E27FC236}">
                    <a16:creationId xmlns:a16="http://schemas.microsoft.com/office/drawing/2014/main" id="{F2F3585A-E53E-A040-84F7-9123881B9F28}"/>
                  </a:ext>
                </a:extLst>
              </p:cNvPr>
              <p:cNvCxnSpPr/>
              <p:nvPr/>
            </p:nvCxnSpPr>
            <p:spPr>
              <a:xfrm>
                <a:off x="2931985" y="4068711"/>
                <a:ext cx="425689" cy="0"/>
              </a:xfrm>
              <a:prstGeom prst="line">
                <a:avLst/>
              </a:prstGeom>
              <a:noFill/>
              <a:ln w="3175" cap="flat" cmpd="sng" algn="ctr">
                <a:solidFill>
                  <a:srgbClr val="CC0000"/>
                </a:solidFill>
                <a:prstDash val="solid"/>
              </a:ln>
              <a:effectLst/>
            </p:spPr>
          </p:cxnSp>
          <p:cxnSp>
            <p:nvCxnSpPr>
              <p:cNvPr id="1064" name="Straight Connector 1063">
                <a:extLst>
                  <a:ext uri="{FF2B5EF4-FFF2-40B4-BE49-F238E27FC236}">
                    <a16:creationId xmlns:a16="http://schemas.microsoft.com/office/drawing/2014/main" id="{F72283CD-AFD3-8E4E-9857-F6D589080734}"/>
                  </a:ext>
                </a:extLst>
              </p:cNvPr>
              <p:cNvCxnSpPr>
                <a:stCxn id="1061" idx="2"/>
              </p:cNvCxnSpPr>
              <p:nvPr/>
            </p:nvCxnSpPr>
            <p:spPr>
              <a:xfrm flipH="1" flipV="1">
                <a:off x="3148007" y="4005125"/>
                <a:ext cx="1588" cy="236859"/>
              </a:xfrm>
              <a:prstGeom prst="line">
                <a:avLst/>
              </a:prstGeom>
              <a:noFill/>
              <a:ln w="3175" cap="flat" cmpd="sng" algn="ctr">
                <a:solidFill>
                  <a:srgbClr val="CC0000"/>
                </a:solidFill>
                <a:prstDash val="solid"/>
              </a:ln>
              <a:effectLst/>
            </p:spPr>
          </p:cxnSp>
        </p:grpSp>
        <p:grpSp>
          <p:nvGrpSpPr>
            <p:cNvPr id="1046" name="Group 609">
              <a:extLst>
                <a:ext uri="{FF2B5EF4-FFF2-40B4-BE49-F238E27FC236}">
                  <a16:creationId xmlns:a16="http://schemas.microsoft.com/office/drawing/2014/main" id="{89D38A41-C0E7-004E-889C-35371BDB4904}"/>
                </a:ext>
              </a:extLst>
            </p:cNvPr>
            <p:cNvGrpSpPr>
              <a:grpSpLocks/>
            </p:cNvGrpSpPr>
            <p:nvPr/>
          </p:nvGrpSpPr>
          <p:grpSpPr bwMode="auto">
            <a:xfrm>
              <a:off x="5591804" y="5053093"/>
              <a:ext cx="430212" cy="328614"/>
              <a:chOff x="2932186" y="3913304"/>
              <a:chExt cx="430531" cy="328775"/>
            </a:xfrm>
          </p:grpSpPr>
          <p:sp>
            <p:nvSpPr>
              <p:cNvPr id="1057" name="Rectangle 1056">
                <a:extLst>
                  <a:ext uri="{FF2B5EF4-FFF2-40B4-BE49-F238E27FC236}">
                    <a16:creationId xmlns:a16="http://schemas.microsoft.com/office/drawing/2014/main" id="{7E038D77-DD73-D34F-AE34-D667F6E9B9F0}"/>
                  </a:ext>
                </a:extLst>
              </p:cNvPr>
              <p:cNvSpPr/>
              <p:nvPr/>
            </p:nvSpPr>
            <p:spPr>
              <a:xfrm>
                <a:off x="2936535" y="3912722"/>
                <a:ext cx="425689" cy="329058"/>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1058" name="Straight Connector 1057">
                <a:extLst>
                  <a:ext uri="{FF2B5EF4-FFF2-40B4-BE49-F238E27FC236}">
                    <a16:creationId xmlns:a16="http://schemas.microsoft.com/office/drawing/2014/main" id="{D2968903-9149-5948-9F49-8F05AE95D6F0}"/>
                  </a:ext>
                </a:extLst>
              </p:cNvPr>
              <p:cNvCxnSpPr/>
              <p:nvPr/>
            </p:nvCxnSpPr>
            <p:spPr>
              <a:xfrm>
                <a:off x="2931771" y="4004922"/>
                <a:ext cx="425689" cy="0"/>
              </a:xfrm>
              <a:prstGeom prst="line">
                <a:avLst/>
              </a:prstGeom>
              <a:noFill/>
              <a:ln w="3175" cap="flat" cmpd="sng" algn="ctr">
                <a:solidFill>
                  <a:srgbClr val="CC0000"/>
                </a:solidFill>
                <a:prstDash val="solid"/>
              </a:ln>
              <a:effectLst/>
            </p:spPr>
          </p:cxnSp>
          <p:cxnSp>
            <p:nvCxnSpPr>
              <p:cNvPr id="1059" name="Straight Connector 1058">
                <a:extLst>
                  <a:ext uri="{FF2B5EF4-FFF2-40B4-BE49-F238E27FC236}">
                    <a16:creationId xmlns:a16="http://schemas.microsoft.com/office/drawing/2014/main" id="{6B45A1AF-6B67-DD42-AEDE-F73D064563E4}"/>
                  </a:ext>
                </a:extLst>
              </p:cNvPr>
              <p:cNvCxnSpPr/>
              <p:nvPr/>
            </p:nvCxnSpPr>
            <p:spPr>
              <a:xfrm>
                <a:off x="2931771" y="4068509"/>
                <a:ext cx="425689" cy="0"/>
              </a:xfrm>
              <a:prstGeom prst="line">
                <a:avLst/>
              </a:prstGeom>
              <a:noFill/>
              <a:ln w="3175" cap="flat" cmpd="sng" algn="ctr">
                <a:solidFill>
                  <a:srgbClr val="CC0000"/>
                </a:solidFill>
                <a:prstDash val="solid"/>
              </a:ln>
              <a:effectLst/>
            </p:spPr>
          </p:cxnSp>
          <p:cxnSp>
            <p:nvCxnSpPr>
              <p:cNvPr id="1060" name="Straight Connector 1059">
                <a:extLst>
                  <a:ext uri="{FF2B5EF4-FFF2-40B4-BE49-F238E27FC236}">
                    <a16:creationId xmlns:a16="http://schemas.microsoft.com/office/drawing/2014/main" id="{0FF66FC3-DA6A-CB44-8117-4648AAEC93ED}"/>
                  </a:ext>
                </a:extLst>
              </p:cNvPr>
              <p:cNvCxnSpPr>
                <a:stCxn id="1057" idx="2"/>
              </p:cNvCxnSpPr>
              <p:nvPr/>
            </p:nvCxnSpPr>
            <p:spPr>
              <a:xfrm flipH="1" flipV="1">
                <a:off x="3147792" y="4004922"/>
                <a:ext cx="1588" cy="236858"/>
              </a:xfrm>
              <a:prstGeom prst="line">
                <a:avLst/>
              </a:prstGeom>
              <a:noFill/>
              <a:ln w="3175" cap="flat" cmpd="sng" algn="ctr">
                <a:solidFill>
                  <a:srgbClr val="CC0000"/>
                </a:solidFill>
                <a:prstDash val="solid"/>
              </a:ln>
              <a:effectLst/>
            </p:spPr>
          </p:cxnSp>
        </p:grpSp>
        <p:grpSp>
          <p:nvGrpSpPr>
            <p:cNvPr id="1047" name="Group 636">
              <a:extLst>
                <a:ext uri="{FF2B5EF4-FFF2-40B4-BE49-F238E27FC236}">
                  <a16:creationId xmlns:a16="http://schemas.microsoft.com/office/drawing/2014/main" id="{6DF58C37-21E3-AF4F-B080-530FD985E91D}"/>
                </a:ext>
              </a:extLst>
            </p:cNvPr>
            <p:cNvGrpSpPr>
              <a:grpSpLocks/>
            </p:cNvGrpSpPr>
            <p:nvPr/>
          </p:nvGrpSpPr>
          <p:grpSpPr bwMode="auto">
            <a:xfrm>
              <a:off x="6581816" y="5045656"/>
              <a:ext cx="430131" cy="329465"/>
              <a:chOff x="2931664" y="3912603"/>
              <a:chExt cx="430450" cy="329314"/>
            </a:xfrm>
          </p:grpSpPr>
          <p:sp>
            <p:nvSpPr>
              <p:cNvPr id="1053" name="Rectangle 1052">
                <a:extLst>
                  <a:ext uri="{FF2B5EF4-FFF2-40B4-BE49-F238E27FC236}">
                    <a16:creationId xmlns:a16="http://schemas.microsoft.com/office/drawing/2014/main" id="{F4182402-0285-CD46-9828-6534BE97D257}"/>
                  </a:ext>
                </a:extLst>
              </p:cNvPr>
              <p:cNvSpPr/>
              <p:nvPr/>
            </p:nvSpPr>
            <p:spPr>
              <a:xfrm>
                <a:off x="2936425" y="3913102"/>
                <a:ext cx="425689" cy="328747"/>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1054" name="Straight Connector 1053">
                <a:extLst>
                  <a:ext uri="{FF2B5EF4-FFF2-40B4-BE49-F238E27FC236}">
                    <a16:creationId xmlns:a16="http://schemas.microsoft.com/office/drawing/2014/main" id="{D14A7BEB-C638-0A47-B8DE-352AFA82413E}"/>
                  </a:ext>
                </a:extLst>
              </p:cNvPr>
              <p:cNvCxnSpPr/>
              <p:nvPr/>
            </p:nvCxnSpPr>
            <p:spPr>
              <a:xfrm>
                <a:off x="2931660" y="4005215"/>
                <a:ext cx="425689" cy="0"/>
              </a:xfrm>
              <a:prstGeom prst="line">
                <a:avLst/>
              </a:prstGeom>
              <a:noFill/>
              <a:ln w="3175" cap="flat" cmpd="sng" algn="ctr">
                <a:solidFill>
                  <a:srgbClr val="CC0000"/>
                </a:solidFill>
                <a:prstDash val="solid"/>
              </a:ln>
              <a:effectLst/>
            </p:spPr>
          </p:cxnSp>
          <p:cxnSp>
            <p:nvCxnSpPr>
              <p:cNvPr id="1055" name="Straight Connector 1054">
                <a:extLst>
                  <a:ext uri="{FF2B5EF4-FFF2-40B4-BE49-F238E27FC236}">
                    <a16:creationId xmlns:a16="http://schemas.microsoft.com/office/drawing/2014/main" id="{F02DD2C2-E65E-7E4C-B479-635D130D51D4}"/>
                  </a:ext>
                </a:extLst>
              </p:cNvPr>
              <p:cNvCxnSpPr/>
              <p:nvPr/>
            </p:nvCxnSpPr>
            <p:spPr>
              <a:xfrm>
                <a:off x="2931660" y="4067152"/>
                <a:ext cx="425689" cy="0"/>
              </a:xfrm>
              <a:prstGeom prst="line">
                <a:avLst/>
              </a:prstGeom>
              <a:noFill/>
              <a:ln w="3175" cap="flat" cmpd="sng" algn="ctr">
                <a:solidFill>
                  <a:srgbClr val="CC0000"/>
                </a:solidFill>
                <a:prstDash val="solid"/>
              </a:ln>
              <a:effectLst/>
            </p:spPr>
          </p:cxnSp>
          <p:cxnSp>
            <p:nvCxnSpPr>
              <p:cNvPr id="1056" name="Straight Connector 1055">
                <a:extLst>
                  <a:ext uri="{FF2B5EF4-FFF2-40B4-BE49-F238E27FC236}">
                    <a16:creationId xmlns:a16="http://schemas.microsoft.com/office/drawing/2014/main" id="{01A054F6-D6ED-F249-8703-213FDF32A722}"/>
                  </a:ext>
                </a:extLst>
              </p:cNvPr>
              <p:cNvCxnSpPr>
                <a:stCxn id="1053" idx="2"/>
              </p:cNvCxnSpPr>
              <p:nvPr/>
            </p:nvCxnSpPr>
            <p:spPr>
              <a:xfrm flipH="1" flipV="1">
                <a:off x="3147681" y="4005215"/>
                <a:ext cx="1588" cy="236634"/>
              </a:xfrm>
              <a:prstGeom prst="line">
                <a:avLst/>
              </a:prstGeom>
              <a:noFill/>
              <a:ln w="3175" cap="flat" cmpd="sng" algn="ctr">
                <a:solidFill>
                  <a:srgbClr val="CC0000"/>
                </a:solidFill>
                <a:prstDash val="solid"/>
              </a:ln>
              <a:effectLst/>
            </p:spPr>
          </p:cxnSp>
        </p:grpSp>
        <p:grpSp>
          <p:nvGrpSpPr>
            <p:cNvPr id="1048" name="Group 554">
              <a:extLst>
                <a:ext uri="{FF2B5EF4-FFF2-40B4-BE49-F238E27FC236}">
                  <a16:creationId xmlns:a16="http://schemas.microsoft.com/office/drawing/2014/main" id="{BAA5C424-578C-0343-914E-B5BD57101FDC}"/>
                </a:ext>
              </a:extLst>
            </p:cNvPr>
            <p:cNvGrpSpPr>
              <a:grpSpLocks/>
            </p:cNvGrpSpPr>
            <p:nvPr/>
          </p:nvGrpSpPr>
          <p:grpSpPr bwMode="auto">
            <a:xfrm>
              <a:off x="2055070" y="4690247"/>
              <a:ext cx="675320" cy="521222"/>
              <a:chOff x="2931664" y="3912603"/>
              <a:chExt cx="430450" cy="329314"/>
            </a:xfrm>
          </p:grpSpPr>
          <p:sp>
            <p:nvSpPr>
              <p:cNvPr id="1049" name="Rectangle 1048">
                <a:extLst>
                  <a:ext uri="{FF2B5EF4-FFF2-40B4-BE49-F238E27FC236}">
                    <a16:creationId xmlns:a16="http://schemas.microsoft.com/office/drawing/2014/main" id="{A0CDA39B-A97A-7842-8A3D-C53D637AE12E}"/>
                  </a:ext>
                </a:extLst>
              </p:cNvPr>
              <p:cNvSpPr/>
              <p:nvPr/>
            </p:nvSpPr>
            <p:spPr>
              <a:xfrm>
                <a:off x="2936722" y="3913607"/>
                <a:ext cx="425923" cy="32826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1050" name="Straight Connector 1049">
                <a:extLst>
                  <a:ext uri="{FF2B5EF4-FFF2-40B4-BE49-F238E27FC236}">
                    <a16:creationId xmlns:a16="http://schemas.microsoft.com/office/drawing/2014/main" id="{779BD574-9352-0A4A-AD81-3425C567CA59}"/>
                  </a:ext>
                </a:extLst>
              </p:cNvPr>
              <p:cNvCxnSpPr/>
              <p:nvPr/>
            </p:nvCxnSpPr>
            <p:spPr>
              <a:xfrm>
                <a:off x="2932675" y="4004959"/>
                <a:ext cx="424911" cy="0"/>
              </a:xfrm>
              <a:prstGeom prst="line">
                <a:avLst/>
              </a:prstGeom>
              <a:noFill/>
              <a:ln w="3175" cap="flat" cmpd="sng" algn="ctr">
                <a:solidFill>
                  <a:srgbClr val="CC0000"/>
                </a:solidFill>
                <a:prstDash val="solid"/>
              </a:ln>
              <a:effectLst/>
            </p:spPr>
          </p:cxnSp>
          <p:cxnSp>
            <p:nvCxnSpPr>
              <p:cNvPr id="1051" name="Straight Connector 1050">
                <a:extLst>
                  <a:ext uri="{FF2B5EF4-FFF2-40B4-BE49-F238E27FC236}">
                    <a16:creationId xmlns:a16="http://schemas.microsoft.com/office/drawing/2014/main" id="{E4722BD0-017E-9C4D-9B3E-BB2C34567D80}"/>
                  </a:ext>
                </a:extLst>
              </p:cNvPr>
              <p:cNvCxnSpPr/>
              <p:nvPr/>
            </p:nvCxnSpPr>
            <p:spPr>
              <a:xfrm>
                <a:off x="2932675" y="4069207"/>
                <a:ext cx="424911" cy="0"/>
              </a:xfrm>
              <a:prstGeom prst="line">
                <a:avLst/>
              </a:prstGeom>
              <a:noFill/>
              <a:ln w="3175" cap="flat" cmpd="sng" algn="ctr">
                <a:solidFill>
                  <a:srgbClr val="CC0000"/>
                </a:solidFill>
                <a:prstDash val="solid"/>
              </a:ln>
              <a:effectLst/>
            </p:spPr>
          </p:cxnSp>
          <p:cxnSp>
            <p:nvCxnSpPr>
              <p:cNvPr id="1052" name="Straight Connector 1051">
                <a:extLst>
                  <a:ext uri="{FF2B5EF4-FFF2-40B4-BE49-F238E27FC236}">
                    <a16:creationId xmlns:a16="http://schemas.microsoft.com/office/drawing/2014/main" id="{BA1C7D13-CACA-DE42-A4BD-9DF0691F3FA5}"/>
                  </a:ext>
                </a:extLst>
              </p:cNvPr>
              <p:cNvCxnSpPr>
                <a:stCxn id="1049" idx="2"/>
              </p:cNvCxnSpPr>
              <p:nvPr/>
            </p:nvCxnSpPr>
            <p:spPr>
              <a:xfrm flipH="1" flipV="1">
                <a:off x="3148166" y="4004959"/>
                <a:ext cx="1011" cy="236914"/>
              </a:xfrm>
              <a:prstGeom prst="line">
                <a:avLst/>
              </a:prstGeom>
              <a:noFill/>
              <a:ln w="3175" cap="flat" cmpd="sng" algn="ctr">
                <a:solidFill>
                  <a:srgbClr val="CC0000"/>
                </a:solidFill>
                <a:prstDash val="solid"/>
              </a:ln>
              <a:effectLst/>
            </p:spPr>
          </p:cxnSp>
        </p:grpSp>
      </p:grpSp>
      <p:grpSp>
        <p:nvGrpSpPr>
          <p:cNvPr id="1069" name="Group 347">
            <a:extLst>
              <a:ext uri="{FF2B5EF4-FFF2-40B4-BE49-F238E27FC236}">
                <a16:creationId xmlns:a16="http://schemas.microsoft.com/office/drawing/2014/main" id="{4D6C1728-73DE-F748-A0E0-11321B8F7571}"/>
              </a:ext>
            </a:extLst>
          </p:cNvPr>
          <p:cNvGrpSpPr>
            <a:grpSpLocks/>
          </p:cNvGrpSpPr>
          <p:nvPr/>
        </p:nvGrpSpPr>
        <p:grpSpPr bwMode="auto">
          <a:xfrm>
            <a:off x="7605568" y="5890592"/>
            <a:ext cx="588962" cy="242888"/>
            <a:chOff x="1871277" y="1576300"/>
            <a:chExt cx="1128371" cy="437861"/>
          </a:xfrm>
        </p:grpSpPr>
        <p:sp>
          <p:nvSpPr>
            <p:cNvPr id="1070" name="Oval 1069">
              <a:extLst>
                <a:ext uri="{FF2B5EF4-FFF2-40B4-BE49-F238E27FC236}">
                  <a16:creationId xmlns:a16="http://schemas.microsoft.com/office/drawing/2014/main" id="{BD0DE6BC-801F-2349-B339-2073DD002B17}"/>
                </a:ext>
              </a:extLst>
            </p:cNvPr>
            <p:cNvSpPr>
              <a:spLocks noChangeArrowheads="1"/>
            </p:cNvSpPr>
            <p:nvPr/>
          </p:nvSpPr>
          <p:spPr bwMode="auto">
            <a:xfrm flipV="1">
              <a:off x="1874317" y="1693636"/>
              <a:ext cx="1125331" cy="320525"/>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71" name="Rectangle 1070">
              <a:extLst>
                <a:ext uri="{FF2B5EF4-FFF2-40B4-BE49-F238E27FC236}">
                  <a16:creationId xmlns:a16="http://schemas.microsoft.com/office/drawing/2014/main" id="{8006CA96-E3FA-9945-9B82-02259999272B}"/>
                </a:ext>
              </a:extLst>
            </p:cNvPr>
            <p:cNvSpPr/>
            <p:nvPr/>
          </p:nvSpPr>
          <p:spPr bwMode="auto">
            <a:xfrm>
              <a:off x="1871277" y="1739425"/>
              <a:ext cx="1128371" cy="11733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72" name="Oval 1071">
              <a:extLst>
                <a:ext uri="{FF2B5EF4-FFF2-40B4-BE49-F238E27FC236}">
                  <a16:creationId xmlns:a16="http://schemas.microsoft.com/office/drawing/2014/main" id="{AC968267-A70E-0B48-9B2B-F3F7549B2DF9}"/>
                </a:ext>
              </a:extLst>
            </p:cNvPr>
            <p:cNvSpPr>
              <a:spLocks noChangeArrowheads="1"/>
            </p:cNvSpPr>
            <p:nvPr/>
          </p:nvSpPr>
          <p:spPr bwMode="auto">
            <a:xfrm flipV="1">
              <a:off x="1871277" y="1576300"/>
              <a:ext cx="1125331" cy="320525"/>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73" name="Freeform 1072">
              <a:extLst>
                <a:ext uri="{FF2B5EF4-FFF2-40B4-BE49-F238E27FC236}">
                  <a16:creationId xmlns:a16="http://schemas.microsoft.com/office/drawing/2014/main" id="{3543F393-921B-2544-AAF2-81DE265DCA01}"/>
                </a:ext>
              </a:extLst>
            </p:cNvPr>
            <p:cNvSpPr/>
            <p:nvPr/>
          </p:nvSpPr>
          <p:spPr bwMode="auto">
            <a:xfrm>
              <a:off x="2160212" y="1673602"/>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74" name="Freeform 1073">
              <a:extLst>
                <a:ext uri="{FF2B5EF4-FFF2-40B4-BE49-F238E27FC236}">
                  <a16:creationId xmlns:a16="http://schemas.microsoft.com/office/drawing/2014/main" id="{36A99124-4AE5-ED4F-A834-C0222885AECB}"/>
                </a:ext>
              </a:extLst>
            </p:cNvPr>
            <p:cNvSpPr>
              <a:spLocks/>
            </p:cNvSpPr>
            <p:nvPr/>
          </p:nvSpPr>
          <p:spPr bwMode="auto">
            <a:xfrm>
              <a:off x="2102426" y="1633537"/>
              <a:ext cx="663033" cy="111612"/>
            </a:xfrm>
            <a:custGeom>
              <a:avLst/>
              <a:gdLst>
                <a:gd name="T0" fmla="*/ 0 w 3723451"/>
                <a:gd name="T1" fmla="*/ 27306 h 932950"/>
                <a:gd name="T2" fmla="*/ 116665 w 3723451"/>
                <a:gd name="T3" fmla="*/ 322 h 932950"/>
                <a:gd name="T4" fmla="*/ 330457 w 3723451"/>
                <a:gd name="T5" fmla="*/ 62277 h 932950"/>
                <a:gd name="T6" fmla="*/ 534418 w 3723451"/>
                <a:gd name="T7" fmla="*/ 0 h 932950"/>
                <a:gd name="T8" fmla="*/ 663033 w 3723451"/>
                <a:gd name="T9" fmla="*/ 24782 h 932950"/>
                <a:gd name="T10" fmla="*/ 567343 w 3723451"/>
                <a:gd name="T11" fmla="*/ 55256 h 932950"/>
                <a:gd name="T12" fmla="*/ 536535 w 3723451"/>
                <a:gd name="T13" fmla="*/ 47040 h 932950"/>
                <a:gd name="T14" fmla="*/ 334214 w 3723451"/>
                <a:gd name="T15" fmla="*/ 111612 h 932950"/>
                <a:gd name="T16" fmla="*/ 126717 w 3723451"/>
                <a:gd name="T17" fmla="*/ 49415 h 932950"/>
                <a:gd name="T18" fmla="*/ 93168 w 3723451"/>
                <a:gd name="T19" fmla="*/ 56128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5" name="Freeform 1074">
              <a:extLst>
                <a:ext uri="{FF2B5EF4-FFF2-40B4-BE49-F238E27FC236}">
                  <a16:creationId xmlns:a16="http://schemas.microsoft.com/office/drawing/2014/main" id="{9CE3F7E2-B553-1E45-88FC-E2E1EC32F46A}"/>
                </a:ext>
              </a:extLst>
            </p:cNvPr>
            <p:cNvSpPr>
              <a:spLocks/>
            </p:cNvSpPr>
            <p:nvPr/>
          </p:nvSpPr>
          <p:spPr bwMode="auto">
            <a:xfrm>
              <a:off x="2537350" y="1727978"/>
              <a:ext cx="243315" cy="97302"/>
            </a:xfrm>
            <a:custGeom>
              <a:avLst/>
              <a:gdLst>
                <a:gd name="T0" fmla="*/ 0 w 1366596"/>
                <a:gd name="T1" fmla="*/ 0 h 809868"/>
                <a:gd name="T2" fmla="*/ 243315 w 1366596"/>
                <a:gd name="T3" fmla="*/ 75188 h 809868"/>
                <a:gd name="T4" fmla="*/ 154017 w 1366596"/>
                <a:gd name="T5" fmla="*/ 97302 h 809868"/>
                <a:gd name="T6" fmla="*/ 819 w 1366596"/>
                <a:gd name="T7" fmla="*/ 5141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6" name="Freeform 1075">
              <a:extLst>
                <a:ext uri="{FF2B5EF4-FFF2-40B4-BE49-F238E27FC236}">
                  <a16:creationId xmlns:a16="http://schemas.microsoft.com/office/drawing/2014/main" id="{D7BB9DED-4899-7649-AEBA-749DA452790C}"/>
                </a:ext>
              </a:extLst>
            </p:cNvPr>
            <p:cNvSpPr>
              <a:spLocks/>
            </p:cNvSpPr>
            <p:nvPr/>
          </p:nvSpPr>
          <p:spPr bwMode="auto">
            <a:xfrm>
              <a:off x="2090260" y="1730839"/>
              <a:ext cx="240272" cy="97302"/>
            </a:xfrm>
            <a:custGeom>
              <a:avLst/>
              <a:gdLst>
                <a:gd name="T0" fmla="*/ 236992 w 1348191"/>
                <a:gd name="T1" fmla="*/ 0 h 791462"/>
                <a:gd name="T2" fmla="*/ 240272 w 1348191"/>
                <a:gd name="T3" fmla="*/ 46954 h 791462"/>
                <a:gd name="T4" fmla="*/ 86924 w 1348191"/>
                <a:gd name="T5" fmla="*/ 97302 h 791462"/>
                <a:gd name="T6" fmla="*/ 0 w 1348191"/>
                <a:gd name="T7" fmla="*/ 75239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77" name="Straight Connector 1076">
              <a:extLst>
                <a:ext uri="{FF2B5EF4-FFF2-40B4-BE49-F238E27FC236}">
                  <a16:creationId xmlns:a16="http://schemas.microsoft.com/office/drawing/2014/main" id="{E8965662-2E9A-0244-946F-4423CC691CFA}"/>
                </a:ext>
              </a:extLst>
            </p:cNvPr>
            <p:cNvCxnSpPr>
              <a:cxnSpLocks noChangeShapeType="1"/>
              <a:endCxn id="1072" idx="2"/>
            </p:cNvCxnSpPr>
            <p:nvPr/>
          </p:nvCxnSpPr>
          <p:spPr bwMode="auto">
            <a:xfrm flipH="1" flipV="1">
              <a:off x="1871277" y="1736563"/>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78" name="Straight Connector 1077">
              <a:extLst>
                <a:ext uri="{FF2B5EF4-FFF2-40B4-BE49-F238E27FC236}">
                  <a16:creationId xmlns:a16="http://schemas.microsoft.com/office/drawing/2014/main" id="{857BA7A2-209C-0B4F-9F2F-F5D9E12C5791}"/>
                </a:ext>
              </a:extLst>
            </p:cNvPr>
            <p:cNvCxnSpPr>
              <a:cxnSpLocks noChangeShapeType="1"/>
            </p:cNvCxnSpPr>
            <p:nvPr/>
          </p:nvCxnSpPr>
          <p:spPr bwMode="auto">
            <a:xfrm flipH="1" flipV="1">
              <a:off x="2996608" y="1733702"/>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79" name="Group 347">
            <a:extLst>
              <a:ext uri="{FF2B5EF4-FFF2-40B4-BE49-F238E27FC236}">
                <a16:creationId xmlns:a16="http://schemas.microsoft.com/office/drawing/2014/main" id="{23A5395A-73E4-9545-9CCB-0643AECEF709}"/>
              </a:ext>
            </a:extLst>
          </p:cNvPr>
          <p:cNvGrpSpPr>
            <a:grpSpLocks/>
          </p:cNvGrpSpPr>
          <p:nvPr/>
        </p:nvGrpSpPr>
        <p:grpSpPr bwMode="auto">
          <a:xfrm>
            <a:off x="6124430" y="5749305"/>
            <a:ext cx="588963" cy="242887"/>
            <a:chOff x="1871277" y="1576300"/>
            <a:chExt cx="1128371" cy="437861"/>
          </a:xfrm>
        </p:grpSpPr>
        <p:sp>
          <p:nvSpPr>
            <p:cNvPr id="1080" name="Oval 1079">
              <a:extLst>
                <a:ext uri="{FF2B5EF4-FFF2-40B4-BE49-F238E27FC236}">
                  <a16:creationId xmlns:a16="http://schemas.microsoft.com/office/drawing/2014/main" id="{DF4469B4-1A62-884E-B93E-2088628FCF9A}"/>
                </a:ext>
              </a:extLst>
            </p:cNvPr>
            <p:cNvSpPr>
              <a:spLocks noChangeArrowheads="1"/>
            </p:cNvSpPr>
            <p:nvPr/>
          </p:nvSpPr>
          <p:spPr bwMode="auto">
            <a:xfrm flipV="1">
              <a:off x="1874319" y="1693635"/>
              <a:ext cx="1125329"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81" name="Rectangle 1080">
              <a:extLst>
                <a:ext uri="{FF2B5EF4-FFF2-40B4-BE49-F238E27FC236}">
                  <a16:creationId xmlns:a16="http://schemas.microsoft.com/office/drawing/2014/main" id="{CEED749C-6638-6040-A523-CBE05E8011F2}"/>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82" name="Oval 1081">
              <a:extLst>
                <a:ext uri="{FF2B5EF4-FFF2-40B4-BE49-F238E27FC236}">
                  <a16:creationId xmlns:a16="http://schemas.microsoft.com/office/drawing/2014/main" id="{E82E8A3A-0CDF-0142-A8D4-2A7F88E464C9}"/>
                </a:ext>
              </a:extLst>
            </p:cNvPr>
            <p:cNvSpPr>
              <a:spLocks noChangeArrowheads="1"/>
            </p:cNvSpPr>
            <p:nvPr/>
          </p:nvSpPr>
          <p:spPr bwMode="auto">
            <a:xfrm flipV="1">
              <a:off x="1871277" y="1576300"/>
              <a:ext cx="1125329"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83" name="Freeform 1082">
              <a:extLst>
                <a:ext uri="{FF2B5EF4-FFF2-40B4-BE49-F238E27FC236}">
                  <a16:creationId xmlns:a16="http://schemas.microsoft.com/office/drawing/2014/main" id="{20B0C69D-2EFF-CC4C-91E3-DE028EA90E90}"/>
                </a:ext>
              </a:extLst>
            </p:cNvPr>
            <p:cNvSpPr/>
            <p:nvPr/>
          </p:nvSpPr>
          <p:spPr bwMode="auto">
            <a:xfrm>
              <a:off x="2160214" y="1673603"/>
              <a:ext cx="547457"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84" name="Freeform 1083">
              <a:extLst>
                <a:ext uri="{FF2B5EF4-FFF2-40B4-BE49-F238E27FC236}">
                  <a16:creationId xmlns:a16="http://schemas.microsoft.com/office/drawing/2014/main" id="{8F166C83-2DE4-AA4C-934F-358B1ABBD003}"/>
                </a:ext>
              </a:extLst>
            </p:cNvPr>
            <p:cNvSpPr>
              <a:spLocks/>
            </p:cNvSpPr>
            <p:nvPr/>
          </p:nvSpPr>
          <p:spPr bwMode="auto">
            <a:xfrm>
              <a:off x="2102426" y="1633537"/>
              <a:ext cx="663031" cy="111611"/>
            </a:xfrm>
            <a:custGeom>
              <a:avLst/>
              <a:gdLst>
                <a:gd name="T0" fmla="*/ 0 w 3723451"/>
                <a:gd name="T1" fmla="*/ 27306 h 932950"/>
                <a:gd name="T2" fmla="*/ 116665 w 3723451"/>
                <a:gd name="T3" fmla="*/ 322 h 932950"/>
                <a:gd name="T4" fmla="*/ 330456 w 3723451"/>
                <a:gd name="T5" fmla="*/ 62276 h 932950"/>
                <a:gd name="T6" fmla="*/ 534416 w 3723451"/>
                <a:gd name="T7" fmla="*/ 0 h 932950"/>
                <a:gd name="T8" fmla="*/ 663031 w 3723451"/>
                <a:gd name="T9" fmla="*/ 24782 h 932950"/>
                <a:gd name="T10" fmla="*/ 567342 w 3723451"/>
                <a:gd name="T11" fmla="*/ 55255 h 932950"/>
                <a:gd name="T12" fmla="*/ 536534 w 3723451"/>
                <a:gd name="T13" fmla="*/ 47039 h 932950"/>
                <a:gd name="T14" fmla="*/ 334213 w 3723451"/>
                <a:gd name="T15" fmla="*/ 111611 h 932950"/>
                <a:gd name="T16" fmla="*/ 126716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5" name="Freeform 1084">
              <a:extLst>
                <a:ext uri="{FF2B5EF4-FFF2-40B4-BE49-F238E27FC236}">
                  <a16:creationId xmlns:a16="http://schemas.microsoft.com/office/drawing/2014/main" id="{64120D6F-CF36-7A4B-868D-9522C1F79454}"/>
                </a:ext>
              </a:extLst>
            </p:cNvPr>
            <p:cNvSpPr>
              <a:spLocks/>
            </p:cNvSpPr>
            <p:nvPr/>
          </p:nvSpPr>
          <p:spPr bwMode="auto">
            <a:xfrm>
              <a:off x="2537351" y="1727977"/>
              <a:ext cx="243314" cy="97303"/>
            </a:xfrm>
            <a:custGeom>
              <a:avLst/>
              <a:gdLst>
                <a:gd name="T0" fmla="*/ 0 w 1366596"/>
                <a:gd name="T1" fmla="*/ 0 h 809868"/>
                <a:gd name="T2" fmla="*/ 243314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6" name="Freeform 1085">
              <a:extLst>
                <a:ext uri="{FF2B5EF4-FFF2-40B4-BE49-F238E27FC236}">
                  <a16:creationId xmlns:a16="http://schemas.microsoft.com/office/drawing/2014/main" id="{8477E0BD-F61A-594C-8419-6BA64D7DFCE7}"/>
                </a:ext>
              </a:extLst>
            </p:cNvPr>
            <p:cNvSpPr>
              <a:spLocks/>
            </p:cNvSpPr>
            <p:nvPr/>
          </p:nvSpPr>
          <p:spPr bwMode="auto">
            <a:xfrm>
              <a:off x="2090260" y="1730839"/>
              <a:ext cx="240274" cy="97303"/>
            </a:xfrm>
            <a:custGeom>
              <a:avLst/>
              <a:gdLst>
                <a:gd name="T0" fmla="*/ 236994 w 1348191"/>
                <a:gd name="T1" fmla="*/ 0 h 791462"/>
                <a:gd name="T2" fmla="*/ 240274 w 1348191"/>
                <a:gd name="T3" fmla="*/ 46954 h 791462"/>
                <a:gd name="T4" fmla="*/ 86925 w 1348191"/>
                <a:gd name="T5" fmla="*/ 97303 h 791462"/>
                <a:gd name="T6" fmla="*/ 0 w 1348191"/>
                <a:gd name="T7" fmla="*/ 75240 h 791462"/>
                <a:gd name="T8" fmla="*/ 23699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87" name="Straight Connector 1086">
              <a:extLst>
                <a:ext uri="{FF2B5EF4-FFF2-40B4-BE49-F238E27FC236}">
                  <a16:creationId xmlns:a16="http://schemas.microsoft.com/office/drawing/2014/main" id="{53F7848D-82FC-7641-AC58-517C9B2FB854}"/>
                </a:ext>
              </a:extLst>
            </p:cNvPr>
            <p:cNvCxnSpPr>
              <a:cxnSpLocks noChangeShapeType="1"/>
              <a:endCxn id="1082" idx="2"/>
            </p:cNvCxnSpPr>
            <p:nvPr/>
          </p:nvCxnSpPr>
          <p:spPr bwMode="auto">
            <a:xfrm flipH="1" flipV="1">
              <a:off x="1871277" y="1736563"/>
              <a:ext cx="3042"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88" name="Straight Connector 1087">
              <a:extLst>
                <a:ext uri="{FF2B5EF4-FFF2-40B4-BE49-F238E27FC236}">
                  <a16:creationId xmlns:a16="http://schemas.microsoft.com/office/drawing/2014/main" id="{EA830BBF-D185-DB42-96F5-34C5273F4B6F}"/>
                </a:ext>
              </a:extLst>
            </p:cNvPr>
            <p:cNvCxnSpPr>
              <a:cxnSpLocks noChangeShapeType="1"/>
            </p:cNvCxnSpPr>
            <p:nvPr/>
          </p:nvCxnSpPr>
          <p:spPr bwMode="auto">
            <a:xfrm flipH="1" flipV="1">
              <a:off x="2996606" y="1733700"/>
              <a:ext cx="3042"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89" name="Group 347">
            <a:extLst>
              <a:ext uri="{FF2B5EF4-FFF2-40B4-BE49-F238E27FC236}">
                <a16:creationId xmlns:a16="http://schemas.microsoft.com/office/drawing/2014/main" id="{B6A937C7-17A9-A648-A780-A8D67F2249E6}"/>
              </a:ext>
            </a:extLst>
          </p:cNvPr>
          <p:cNvGrpSpPr>
            <a:grpSpLocks/>
          </p:cNvGrpSpPr>
          <p:nvPr/>
        </p:nvGrpSpPr>
        <p:grpSpPr bwMode="auto">
          <a:xfrm>
            <a:off x="6916593" y="6209680"/>
            <a:ext cx="588962" cy="242887"/>
            <a:chOff x="1871277" y="1576300"/>
            <a:chExt cx="1128371" cy="437861"/>
          </a:xfrm>
        </p:grpSpPr>
        <p:sp>
          <p:nvSpPr>
            <p:cNvPr id="1090" name="Oval 1089">
              <a:extLst>
                <a:ext uri="{FF2B5EF4-FFF2-40B4-BE49-F238E27FC236}">
                  <a16:creationId xmlns:a16="http://schemas.microsoft.com/office/drawing/2014/main" id="{21A30E2F-9F7B-DC47-908B-38849C8FE198}"/>
                </a:ext>
              </a:extLst>
            </p:cNvPr>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91" name="Rectangle 1090">
              <a:extLst>
                <a:ext uri="{FF2B5EF4-FFF2-40B4-BE49-F238E27FC236}">
                  <a16:creationId xmlns:a16="http://schemas.microsoft.com/office/drawing/2014/main" id="{368E56E7-1038-F843-8824-9F2406D135DC}"/>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92" name="Oval 1091">
              <a:extLst>
                <a:ext uri="{FF2B5EF4-FFF2-40B4-BE49-F238E27FC236}">
                  <a16:creationId xmlns:a16="http://schemas.microsoft.com/office/drawing/2014/main" id="{5E09C5D1-4489-9245-906B-AB737B65B939}"/>
                </a:ext>
              </a:extLst>
            </p:cNvPr>
            <p:cNvSpPr>
              <a:spLocks noChangeArrowheads="1"/>
            </p:cNvSpPr>
            <p:nvPr/>
          </p:nvSpPr>
          <p:spPr bwMode="auto">
            <a:xfrm flipV="1">
              <a:off x="1871277" y="1576300"/>
              <a:ext cx="1125331"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93" name="Freeform 1092">
              <a:extLst>
                <a:ext uri="{FF2B5EF4-FFF2-40B4-BE49-F238E27FC236}">
                  <a16:creationId xmlns:a16="http://schemas.microsoft.com/office/drawing/2014/main" id="{60675A58-4EA5-F645-8293-8D562D37C4A7}"/>
                </a:ext>
              </a:extLst>
            </p:cNvPr>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94" name="Freeform 1093">
              <a:extLst>
                <a:ext uri="{FF2B5EF4-FFF2-40B4-BE49-F238E27FC236}">
                  <a16:creationId xmlns:a16="http://schemas.microsoft.com/office/drawing/2014/main" id="{936A0061-F839-A048-9329-4BA74387A855}"/>
                </a:ext>
              </a:extLst>
            </p:cNvPr>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5" name="Freeform 1094">
              <a:extLst>
                <a:ext uri="{FF2B5EF4-FFF2-40B4-BE49-F238E27FC236}">
                  <a16:creationId xmlns:a16="http://schemas.microsoft.com/office/drawing/2014/main" id="{5010EAA9-D9FE-B348-B497-E58DC4A70242}"/>
                </a:ext>
              </a:extLst>
            </p:cNvPr>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6" name="Freeform 1095">
              <a:extLst>
                <a:ext uri="{FF2B5EF4-FFF2-40B4-BE49-F238E27FC236}">
                  <a16:creationId xmlns:a16="http://schemas.microsoft.com/office/drawing/2014/main" id="{E2301F16-3352-1848-BBB4-2365D15D0F69}"/>
                </a:ext>
              </a:extLst>
            </p:cNvPr>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97" name="Straight Connector 1096">
              <a:extLst>
                <a:ext uri="{FF2B5EF4-FFF2-40B4-BE49-F238E27FC236}">
                  <a16:creationId xmlns:a16="http://schemas.microsoft.com/office/drawing/2014/main" id="{D853D2D6-514A-9847-BBC3-2AE928C8DAFB}"/>
                </a:ext>
              </a:extLst>
            </p:cNvPr>
            <p:cNvCxnSpPr>
              <a:cxnSpLocks noChangeShapeType="1"/>
              <a:endCxn id="1092" idx="2"/>
            </p:cNvCxnSpPr>
            <p:nvPr/>
          </p:nvCxnSpPr>
          <p:spPr bwMode="auto">
            <a:xfrm flipH="1" flipV="1">
              <a:off x="1871277" y="1736563"/>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98" name="Straight Connector 1097">
              <a:extLst>
                <a:ext uri="{FF2B5EF4-FFF2-40B4-BE49-F238E27FC236}">
                  <a16:creationId xmlns:a16="http://schemas.microsoft.com/office/drawing/2014/main" id="{0F7465E9-0BFE-964B-AB98-F93DD82101C2}"/>
                </a:ext>
              </a:extLst>
            </p:cNvPr>
            <p:cNvCxnSpPr>
              <a:cxnSpLocks noChangeShapeType="1"/>
            </p:cNvCxnSpPr>
            <p:nvPr/>
          </p:nvCxnSpPr>
          <p:spPr bwMode="auto">
            <a:xfrm flipH="1" flipV="1">
              <a:off x="2996608" y="1733700"/>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99" name="Group 347">
            <a:extLst>
              <a:ext uri="{FF2B5EF4-FFF2-40B4-BE49-F238E27FC236}">
                <a16:creationId xmlns:a16="http://schemas.microsoft.com/office/drawing/2014/main" id="{B1B48B52-0F33-0442-B024-9A681DC9E147}"/>
              </a:ext>
            </a:extLst>
          </p:cNvPr>
          <p:cNvGrpSpPr>
            <a:grpSpLocks/>
          </p:cNvGrpSpPr>
          <p:nvPr/>
        </p:nvGrpSpPr>
        <p:grpSpPr bwMode="auto">
          <a:xfrm>
            <a:off x="5452918" y="6301755"/>
            <a:ext cx="588962" cy="242887"/>
            <a:chOff x="1871277" y="1576300"/>
            <a:chExt cx="1128371" cy="437861"/>
          </a:xfrm>
        </p:grpSpPr>
        <p:sp>
          <p:nvSpPr>
            <p:cNvPr id="1100" name="Oval 1099">
              <a:extLst>
                <a:ext uri="{FF2B5EF4-FFF2-40B4-BE49-F238E27FC236}">
                  <a16:creationId xmlns:a16="http://schemas.microsoft.com/office/drawing/2014/main" id="{B2DB57CB-08BD-2F4D-A7ED-38936BBFA3D4}"/>
                </a:ext>
              </a:extLst>
            </p:cNvPr>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01" name="Rectangle 1100">
              <a:extLst>
                <a:ext uri="{FF2B5EF4-FFF2-40B4-BE49-F238E27FC236}">
                  <a16:creationId xmlns:a16="http://schemas.microsoft.com/office/drawing/2014/main" id="{C5A9C96D-A2BA-754F-A882-52122EB391BC}"/>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02" name="Oval 1101">
              <a:extLst>
                <a:ext uri="{FF2B5EF4-FFF2-40B4-BE49-F238E27FC236}">
                  <a16:creationId xmlns:a16="http://schemas.microsoft.com/office/drawing/2014/main" id="{83C4800F-B303-9446-B339-EF2E78D32E45}"/>
                </a:ext>
              </a:extLst>
            </p:cNvPr>
            <p:cNvSpPr>
              <a:spLocks noChangeArrowheads="1"/>
            </p:cNvSpPr>
            <p:nvPr/>
          </p:nvSpPr>
          <p:spPr bwMode="auto">
            <a:xfrm flipV="1">
              <a:off x="1871277" y="1576300"/>
              <a:ext cx="1125331"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03" name="Freeform 1102">
              <a:extLst>
                <a:ext uri="{FF2B5EF4-FFF2-40B4-BE49-F238E27FC236}">
                  <a16:creationId xmlns:a16="http://schemas.microsoft.com/office/drawing/2014/main" id="{8248D620-997C-1B4D-A023-5CD8220FC4D0}"/>
                </a:ext>
              </a:extLst>
            </p:cNvPr>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04" name="Freeform 1103">
              <a:extLst>
                <a:ext uri="{FF2B5EF4-FFF2-40B4-BE49-F238E27FC236}">
                  <a16:creationId xmlns:a16="http://schemas.microsoft.com/office/drawing/2014/main" id="{906FE13D-AC05-AA42-853B-9FAC9CA25075}"/>
                </a:ext>
              </a:extLst>
            </p:cNvPr>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5" name="Freeform 1104">
              <a:extLst>
                <a:ext uri="{FF2B5EF4-FFF2-40B4-BE49-F238E27FC236}">
                  <a16:creationId xmlns:a16="http://schemas.microsoft.com/office/drawing/2014/main" id="{DE4AB67E-E389-E747-AA8A-F557E3BDBA61}"/>
                </a:ext>
              </a:extLst>
            </p:cNvPr>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6" name="Freeform 1105">
              <a:extLst>
                <a:ext uri="{FF2B5EF4-FFF2-40B4-BE49-F238E27FC236}">
                  <a16:creationId xmlns:a16="http://schemas.microsoft.com/office/drawing/2014/main" id="{A18C8CAC-63E9-E248-8397-1346071AD6EE}"/>
                </a:ext>
              </a:extLst>
            </p:cNvPr>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107" name="Straight Connector 1106">
              <a:extLst>
                <a:ext uri="{FF2B5EF4-FFF2-40B4-BE49-F238E27FC236}">
                  <a16:creationId xmlns:a16="http://schemas.microsoft.com/office/drawing/2014/main" id="{73BEE8CD-92EF-AB4A-9223-19BD5734C8CF}"/>
                </a:ext>
              </a:extLst>
            </p:cNvPr>
            <p:cNvCxnSpPr>
              <a:cxnSpLocks noChangeShapeType="1"/>
              <a:endCxn id="1102" idx="2"/>
            </p:cNvCxnSpPr>
            <p:nvPr/>
          </p:nvCxnSpPr>
          <p:spPr bwMode="auto">
            <a:xfrm flipH="1" flipV="1">
              <a:off x="1871277" y="1736563"/>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08" name="Straight Connector 1107">
              <a:extLst>
                <a:ext uri="{FF2B5EF4-FFF2-40B4-BE49-F238E27FC236}">
                  <a16:creationId xmlns:a16="http://schemas.microsoft.com/office/drawing/2014/main" id="{5BC61A72-737C-4F4F-802A-7DAAF663B43B}"/>
                </a:ext>
              </a:extLst>
            </p:cNvPr>
            <p:cNvCxnSpPr>
              <a:cxnSpLocks noChangeShapeType="1"/>
            </p:cNvCxnSpPr>
            <p:nvPr/>
          </p:nvCxnSpPr>
          <p:spPr bwMode="auto">
            <a:xfrm flipH="1" flipV="1">
              <a:off x="2996608" y="1733700"/>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110" name="Group 11">
            <a:extLst>
              <a:ext uri="{FF2B5EF4-FFF2-40B4-BE49-F238E27FC236}">
                <a16:creationId xmlns:a16="http://schemas.microsoft.com/office/drawing/2014/main" id="{E5217315-CB03-2542-94D5-3FA12A407609}"/>
              </a:ext>
            </a:extLst>
          </p:cNvPr>
          <p:cNvGrpSpPr>
            <a:grpSpLocks/>
          </p:cNvGrpSpPr>
          <p:nvPr/>
        </p:nvGrpSpPr>
        <p:grpSpPr bwMode="auto">
          <a:xfrm>
            <a:off x="4494536" y="2167905"/>
            <a:ext cx="3597875" cy="493470"/>
            <a:chOff x="2705100" y="2011398"/>
            <a:chExt cx="3597533" cy="493677"/>
          </a:xfrm>
        </p:grpSpPr>
        <p:sp>
          <p:nvSpPr>
            <p:cNvPr id="1135" name="Oval 1134">
              <a:extLst>
                <a:ext uri="{FF2B5EF4-FFF2-40B4-BE49-F238E27FC236}">
                  <a16:creationId xmlns:a16="http://schemas.microsoft.com/office/drawing/2014/main" id="{57A6E143-0094-5D49-8A05-004EA3A97A71}"/>
                </a:ext>
              </a:extLst>
            </p:cNvPr>
            <p:cNvSpPr/>
            <p:nvPr/>
          </p:nvSpPr>
          <p:spPr bwMode="auto">
            <a:xfrm>
              <a:off x="2722092" y="2011398"/>
              <a:ext cx="3581060" cy="492331"/>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36" name="Oval 1135">
              <a:extLst>
                <a:ext uri="{FF2B5EF4-FFF2-40B4-BE49-F238E27FC236}">
                  <a16:creationId xmlns:a16="http://schemas.microsoft.com/office/drawing/2014/main" id="{431997AA-2888-D042-A558-B6DE0F737D3F}"/>
                </a:ext>
              </a:extLst>
            </p:cNvPr>
            <p:cNvSpPr/>
            <p:nvPr/>
          </p:nvSpPr>
          <p:spPr bwMode="auto">
            <a:xfrm>
              <a:off x="2704632" y="2012986"/>
              <a:ext cx="3581060" cy="492331"/>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37" name="TextBox 389">
              <a:extLst>
                <a:ext uri="{FF2B5EF4-FFF2-40B4-BE49-F238E27FC236}">
                  <a16:creationId xmlns:a16="http://schemas.microsoft.com/office/drawing/2014/main" id="{D0AF8FB3-4D5B-7B4A-8B82-CF15E8A6F1F0}"/>
                </a:ext>
              </a:extLst>
            </p:cNvPr>
            <p:cNvSpPr txBox="1">
              <a:spLocks noChangeArrowheads="1"/>
            </p:cNvSpPr>
            <p:nvPr/>
          </p:nvSpPr>
          <p:spPr bwMode="auto">
            <a:xfrm>
              <a:off x="3452664" y="2127167"/>
              <a:ext cx="2057700"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Remote Controller</a:t>
              </a:r>
            </a:p>
          </p:txBody>
        </p:sp>
      </p:grpSp>
      <p:grpSp>
        <p:nvGrpSpPr>
          <p:cNvPr id="3" name="Group 2">
            <a:extLst>
              <a:ext uri="{FF2B5EF4-FFF2-40B4-BE49-F238E27FC236}">
                <a16:creationId xmlns:a16="http://schemas.microsoft.com/office/drawing/2014/main" id="{370F660B-2991-C94D-80D9-F1429AC36768}"/>
              </a:ext>
            </a:extLst>
          </p:cNvPr>
          <p:cNvGrpSpPr/>
          <p:nvPr/>
        </p:nvGrpSpPr>
        <p:grpSpPr>
          <a:xfrm>
            <a:off x="3674918" y="4177613"/>
            <a:ext cx="5095875" cy="822392"/>
            <a:chOff x="3674918" y="4177613"/>
            <a:chExt cx="5095875" cy="822392"/>
          </a:xfrm>
        </p:grpSpPr>
        <p:grpSp>
          <p:nvGrpSpPr>
            <p:cNvPr id="1111" name="Group 441">
              <a:extLst>
                <a:ext uri="{FF2B5EF4-FFF2-40B4-BE49-F238E27FC236}">
                  <a16:creationId xmlns:a16="http://schemas.microsoft.com/office/drawing/2014/main" id="{0C03A32C-FA65-214B-B936-B6E1B2C384AE}"/>
                </a:ext>
              </a:extLst>
            </p:cNvPr>
            <p:cNvGrpSpPr>
              <a:grpSpLocks/>
            </p:cNvGrpSpPr>
            <p:nvPr/>
          </p:nvGrpSpPr>
          <p:grpSpPr bwMode="auto">
            <a:xfrm>
              <a:off x="3674918" y="4177613"/>
              <a:ext cx="923628" cy="405783"/>
              <a:chOff x="2705100" y="2011398"/>
              <a:chExt cx="3597533" cy="493677"/>
            </a:xfrm>
          </p:grpSpPr>
          <p:sp>
            <p:nvSpPr>
              <p:cNvPr id="1132" name="Oval 1131">
                <a:extLst>
                  <a:ext uri="{FF2B5EF4-FFF2-40B4-BE49-F238E27FC236}">
                    <a16:creationId xmlns:a16="http://schemas.microsoft.com/office/drawing/2014/main" id="{F74AE388-0960-CF47-B1A1-1ABEEB3A9CAF}"/>
                  </a:ext>
                </a:extLst>
              </p:cNvPr>
              <p:cNvSpPr/>
              <p:nvPr/>
            </p:nvSpPr>
            <p:spPr bwMode="auto">
              <a:xfrm>
                <a:off x="2723648" y="2011480"/>
                <a:ext cx="3580142" cy="492496"/>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33" name="Oval 1132">
                <a:extLst>
                  <a:ext uri="{FF2B5EF4-FFF2-40B4-BE49-F238E27FC236}">
                    <a16:creationId xmlns:a16="http://schemas.microsoft.com/office/drawing/2014/main" id="{1181AFDF-673F-BE48-B342-3AE78D0EFECC}"/>
                  </a:ext>
                </a:extLst>
              </p:cNvPr>
              <p:cNvSpPr/>
              <p:nvPr/>
            </p:nvSpPr>
            <p:spPr bwMode="auto">
              <a:xfrm>
                <a:off x="2705100" y="2013410"/>
                <a:ext cx="3580138" cy="492497"/>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34" name="TextBox 389">
                <a:extLst>
                  <a:ext uri="{FF2B5EF4-FFF2-40B4-BE49-F238E27FC236}">
                    <a16:creationId xmlns:a16="http://schemas.microsoft.com/office/drawing/2014/main" id="{F3932BCA-D430-FC40-B54E-015140A71EFE}"/>
                  </a:ext>
                </a:extLst>
              </p:cNvPr>
              <p:cNvSpPr txBox="1">
                <a:spLocks noChangeArrowheads="1"/>
              </p:cNvSpPr>
              <p:nvPr/>
            </p:nvSpPr>
            <p:spPr bwMode="auto">
              <a:xfrm>
                <a:off x="3901810" y="2127167"/>
                <a:ext cx="1159411"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p>
            </p:txBody>
          </p:sp>
        </p:grpSp>
        <p:grpSp>
          <p:nvGrpSpPr>
            <p:cNvPr id="1112" name="Group 16">
              <a:extLst>
                <a:ext uri="{FF2B5EF4-FFF2-40B4-BE49-F238E27FC236}">
                  <a16:creationId xmlns:a16="http://schemas.microsoft.com/office/drawing/2014/main" id="{C3F9499B-4024-2B4E-8994-25AA993B23C7}"/>
                </a:ext>
              </a:extLst>
            </p:cNvPr>
            <p:cNvGrpSpPr>
              <a:grpSpLocks/>
            </p:cNvGrpSpPr>
            <p:nvPr/>
          </p:nvGrpSpPr>
          <p:grpSpPr bwMode="auto">
            <a:xfrm>
              <a:off x="5338708" y="4714256"/>
              <a:ext cx="463612" cy="285749"/>
              <a:chOff x="3558850" y="4573304"/>
              <a:chExt cx="463568" cy="285869"/>
            </a:xfrm>
          </p:grpSpPr>
          <p:grpSp>
            <p:nvGrpSpPr>
              <p:cNvPr id="1128" name="Group 12">
                <a:extLst>
                  <a:ext uri="{FF2B5EF4-FFF2-40B4-BE49-F238E27FC236}">
                    <a16:creationId xmlns:a16="http://schemas.microsoft.com/office/drawing/2014/main" id="{643660C7-BD5F-8243-BB52-5E41566520BE}"/>
                  </a:ext>
                </a:extLst>
              </p:cNvPr>
              <p:cNvGrpSpPr>
                <a:grpSpLocks/>
              </p:cNvGrpSpPr>
              <p:nvPr/>
            </p:nvGrpSpPr>
            <p:grpSpPr bwMode="auto">
              <a:xfrm>
                <a:off x="3558850" y="4577634"/>
                <a:ext cx="463568" cy="262710"/>
                <a:chOff x="3558850" y="4577634"/>
                <a:chExt cx="463568" cy="262710"/>
              </a:xfrm>
            </p:grpSpPr>
            <p:sp>
              <p:nvSpPr>
                <p:cNvPr id="1130" name="Oval 1129">
                  <a:extLst>
                    <a:ext uri="{FF2B5EF4-FFF2-40B4-BE49-F238E27FC236}">
                      <a16:creationId xmlns:a16="http://schemas.microsoft.com/office/drawing/2014/main" id="{EB6F94A5-07EA-824D-BCE4-E412F1D275A9}"/>
                    </a:ext>
                  </a:extLst>
                </p:cNvPr>
                <p:cNvSpPr/>
                <p:nvPr/>
              </p:nvSpPr>
              <p:spPr bwMode="auto">
                <a:xfrm>
                  <a:off x="3573046" y="4578067"/>
                  <a:ext cx="439696" cy="260459"/>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31" name="Oval 1130">
                  <a:extLst>
                    <a:ext uri="{FF2B5EF4-FFF2-40B4-BE49-F238E27FC236}">
                      <a16:creationId xmlns:a16="http://schemas.microsoft.com/office/drawing/2014/main" id="{3AFA8449-4699-DE4E-AD4F-2F50FF91F472}"/>
                    </a:ext>
                  </a:extLst>
                </p:cNvPr>
                <p:cNvSpPr/>
                <p:nvPr/>
              </p:nvSpPr>
              <p:spPr bwMode="auto">
                <a:xfrm>
                  <a:off x="3558760" y="4587596"/>
                  <a:ext cx="463506" cy="252519"/>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grpSp>
          <p:sp>
            <p:nvSpPr>
              <p:cNvPr id="1129" name="TextBox 389">
                <a:extLst>
                  <a:ext uri="{FF2B5EF4-FFF2-40B4-BE49-F238E27FC236}">
                    <a16:creationId xmlns:a16="http://schemas.microsoft.com/office/drawing/2014/main" id="{64D840F2-5A70-9E44-A243-269898185070}"/>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nvGrpSpPr>
            <p:cNvPr id="1113" name="Group 450">
              <a:extLst>
                <a:ext uri="{FF2B5EF4-FFF2-40B4-BE49-F238E27FC236}">
                  <a16:creationId xmlns:a16="http://schemas.microsoft.com/office/drawing/2014/main" id="{AADDBF22-BF75-E042-B015-F1D30A1937CF}"/>
                </a:ext>
              </a:extLst>
            </p:cNvPr>
            <p:cNvGrpSpPr>
              <a:grpSpLocks/>
            </p:cNvGrpSpPr>
            <p:nvPr/>
          </p:nvGrpSpPr>
          <p:grpSpPr bwMode="auto">
            <a:xfrm>
              <a:off x="6118930" y="4712138"/>
              <a:ext cx="463612" cy="285749"/>
              <a:chOff x="3558850" y="4573304"/>
              <a:chExt cx="463568" cy="285869"/>
            </a:xfrm>
          </p:grpSpPr>
          <p:grpSp>
            <p:nvGrpSpPr>
              <p:cNvPr id="1124" name="Group 451">
                <a:extLst>
                  <a:ext uri="{FF2B5EF4-FFF2-40B4-BE49-F238E27FC236}">
                    <a16:creationId xmlns:a16="http://schemas.microsoft.com/office/drawing/2014/main" id="{BD64AF44-6F7F-1747-8E26-3E6D0EDDA010}"/>
                  </a:ext>
                </a:extLst>
              </p:cNvPr>
              <p:cNvGrpSpPr>
                <a:grpSpLocks/>
              </p:cNvGrpSpPr>
              <p:nvPr/>
            </p:nvGrpSpPr>
            <p:grpSpPr bwMode="auto">
              <a:xfrm>
                <a:off x="3558850" y="4577634"/>
                <a:ext cx="463568" cy="262710"/>
                <a:chOff x="3558850" y="4577634"/>
                <a:chExt cx="463568" cy="262710"/>
              </a:xfrm>
            </p:grpSpPr>
            <p:sp>
              <p:nvSpPr>
                <p:cNvPr id="1126" name="Oval 1125">
                  <a:extLst>
                    <a:ext uri="{FF2B5EF4-FFF2-40B4-BE49-F238E27FC236}">
                      <a16:creationId xmlns:a16="http://schemas.microsoft.com/office/drawing/2014/main" id="{B13E6B0A-9B22-874D-A5BB-CAB7052B0E58}"/>
                    </a:ext>
                  </a:extLst>
                </p:cNvPr>
                <p:cNvSpPr/>
                <p:nvPr/>
              </p:nvSpPr>
              <p:spPr bwMode="auto">
                <a:xfrm>
                  <a:off x="3573874" y="4581775"/>
                  <a:ext cx="439696" cy="257283"/>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27" name="Oval 1126">
                  <a:extLst>
                    <a:ext uri="{FF2B5EF4-FFF2-40B4-BE49-F238E27FC236}">
                      <a16:creationId xmlns:a16="http://schemas.microsoft.com/office/drawing/2014/main" id="{88C69275-D6D4-D64E-9433-86A12EE44DC2}"/>
                    </a:ext>
                  </a:extLst>
                </p:cNvPr>
                <p:cNvSpPr/>
                <p:nvPr/>
              </p:nvSpPr>
              <p:spPr bwMode="auto">
                <a:xfrm>
                  <a:off x="3559588" y="4591304"/>
                  <a:ext cx="463506" cy="249341"/>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grpSp>
          <p:sp>
            <p:nvSpPr>
              <p:cNvPr id="1125" name="TextBox 389">
                <a:extLst>
                  <a:ext uri="{FF2B5EF4-FFF2-40B4-BE49-F238E27FC236}">
                    <a16:creationId xmlns:a16="http://schemas.microsoft.com/office/drawing/2014/main" id="{137E9DC6-E808-9244-BE10-49D98EA5A17A}"/>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nvGrpSpPr>
            <p:cNvPr id="1114" name="Group 455">
              <a:extLst>
                <a:ext uri="{FF2B5EF4-FFF2-40B4-BE49-F238E27FC236}">
                  <a16:creationId xmlns:a16="http://schemas.microsoft.com/office/drawing/2014/main" id="{F9EC1EDD-92AD-2245-AE89-053A0D1F0A45}"/>
                </a:ext>
              </a:extLst>
            </p:cNvPr>
            <p:cNvGrpSpPr>
              <a:grpSpLocks/>
            </p:cNvGrpSpPr>
            <p:nvPr/>
          </p:nvGrpSpPr>
          <p:grpSpPr bwMode="auto">
            <a:xfrm>
              <a:off x="7319300" y="4710021"/>
              <a:ext cx="463612" cy="285749"/>
              <a:chOff x="3558850" y="4573304"/>
              <a:chExt cx="463568" cy="285869"/>
            </a:xfrm>
          </p:grpSpPr>
          <p:grpSp>
            <p:nvGrpSpPr>
              <p:cNvPr id="1120" name="Group 456">
                <a:extLst>
                  <a:ext uri="{FF2B5EF4-FFF2-40B4-BE49-F238E27FC236}">
                    <a16:creationId xmlns:a16="http://schemas.microsoft.com/office/drawing/2014/main" id="{CB1EA6B7-79F6-7C4E-B31B-F6338BD15A28}"/>
                  </a:ext>
                </a:extLst>
              </p:cNvPr>
              <p:cNvGrpSpPr>
                <a:grpSpLocks/>
              </p:cNvGrpSpPr>
              <p:nvPr/>
            </p:nvGrpSpPr>
            <p:grpSpPr bwMode="auto">
              <a:xfrm>
                <a:off x="3558850" y="4577634"/>
                <a:ext cx="463568" cy="262710"/>
                <a:chOff x="3558850" y="4577634"/>
                <a:chExt cx="463568" cy="262710"/>
              </a:xfrm>
            </p:grpSpPr>
            <p:sp>
              <p:nvSpPr>
                <p:cNvPr id="1122" name="Oval 1121">
                  <a:extLst>
                    <a:ext uri="{FF2B5EF4-FFF2-40B4-BE49-F238E27FC236}">
                      <a16:creationId xmlns:a16="http://schemas.microsoft.com/office/drawing/2014/main" id="{9BF9A7D0-3676-5B44-9F92-551F82BA815A}"/>
                    </a:ext>
                  </a:extLst>
                </p:cNvPr>
                <p:cNvSpPr/>
                <p:nvPr/>
              </p:nvSpPr>
              <p:spPr bwMode="auto">
                <a:xfrm>
                  <a:off x="3573654" y="4577540"/>
                  <a:ext cx="439696" cy="260459"/>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23" name="Oval 1122">
                  <a:extLst>
                    <a:ext uri="{FF2B5EF4-FFF2-40B4-BE49-F238E27FC236}">
                      <a16:creationId xmlns:a16="http://schemas.microsoft.com/office/drawing/2014/main" id="{F3145DFC-AFCD-7043-8580-05CA0BB4CB0F}"/>
                    </a:ext>
                  </a:extLst>
                </p:cNvPr>
                <p:cNvSpPr/>
                <p:nvPr/>
              </p:nvSpPr>
              <p:spPr bwMode="auto">
                <a:xfrm>
                  <a:off x="3559368" y="4587069"/>
                  <a:ext cx="463506" cy="252518"/>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grpSp>
          <p:sp>
            <p:nvSpPr>
              <p:cNvPr id="1121" name="TextBox 389">
                <a:extLst>
                  <a:ext uri="{FF2B5EF4-FFF2-40B4-BE49-F238E27FC236}">
                    <a16:creationId xmlns:a16="http://schemas.microsoft.com/office/drawing/2014/main" id="{F248CEB0-87E6-A44A-A50F-5C3EC5372B52}"/>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nvGrpSpPr>
            <p:cNvPr id="1115" name="Group 460">
              <a:extLst>
                <a:ext uri="{FF2B5EF4-FFF2-40B4-BE49-F238E27FC236}">
                  <a16:creationId xmlns:a16="http://schemas.microsoft.com/office/drawing/2014/main" id="{4F7BA808-3479-484C-BAF0-5CC1FD0331EB}"/>
                </a:ext>
              </a:extLst>
            </p:cNvPr>
            <p:cNvGrpSpPr>
              <a:grpSpLocks/>
            </p:cNvGrpSpPr>
            <p:nvPr/>
          </p:nvGrpSpPr>
          <p:grpSpPr bwMode="auto">
            <a:xfrm>
              <a:off x="8307181" y="4707904"/>
              <a:ext cx="463612" cy="285749"/>
              <a:chOff x="3558850" y="4573304"/>
              <a:chExt cx="463568" cy="285869"/>
            </a:xfrm>
          </p:grpSpPr>
          <p:grpSp>
            <p:nvGrpSpPr>
              <p:cNvPr id="1116" name="Group 461">
                <a:extLst>
                  <a:ext uri="{FF2B5EF4-FFF2-40B4-BE49-F238E27FC236}">
                    <a16:creationId xmlns:a16="http://schemas.microsoft.com/office/drawing/2014/main" id="{933FA7BC-47D5-ED48-85E7-B486D7CBCA91}"/>
                  </a:ext>
                </a:extLst>
              </p:cNvPr>
              <p:cNvGrpSpPr>
                <a:grpSpLocks/>
              </p:cNvGrpSpPr>
              <p:nvPr/>
            </p:nvGrpSpPr>
            <p:grpSpPr bwMode="auto">
              <a:xfrm>
                <a:off x="3558850" y="4577634"/>
                <a:ext cx="463568" cy="262710"/>
                <a:chOff x="3558850" y="4577634"/>
                <a:chExt cx="463568" cy="262710"/>
              </a:xfrm>
            </p:grpSpPr>
            <p:sp>
              <p:nvSpPr>
                <p:cNvPr id="1118" name="Oval 1117">
                  <a:extLst>
                    <a:ext uri="{FF2B5EF4-FFF2-40B4-BE49-F238E27FC236}">
                      <a16:creationId xmlns:a16="http://schemas.microsoft.com/office/drawing/2014/main" id="{BFFF1AA5-D313-234B-BDA6-40E287FD081F}"/>
                    </a:ext>
                  </a:extLst>
                </p:cNvPr>
                <p:cNvSpPr/>
                <p:nvPr/>
              </p:nvSpPr>
              <p:spPr bwMode="auto">
                <a:xfrm>
                  <a:off x="3573198" y="4578069"/>
                  <a:ext cx="439696" cy="260459"/>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19" name="Oval 1118">
                  <a:extLst>
                    <a:ext uri="{FF2B5EF4-FFF2-40B4-BE49-F238E27FC236}">
                      <a16:creationId xmlns:a16="http://schemas.microsoft.com/office/drawing/2014/main" id="{08D261B5-FBF3-B541-B8CA-B63F648BEF5C}"/>
                    </a:ext>
                  </a:extLst>
                </p:cNvPr>
                <p:cNvSpPr/>
                <p:nvPr/>
              </p:nvSpPr>
              <p:spPr bwMode="auto">
                <a:xfrm>
                  <a:off x="3558912" y="4587598"/>
                  <a:ext cx="463506" cy="252519"/>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grpSp>
          <p:sp>
            <p:nvSpPr>
              <p:cNvPr id="1117" name="TextBox 389">
                <a:extLst>
                  <a:ext uri="{FF2B5EF4-FFF2-40B4-BE49-F238E27FC236}">
                    <a16:creationId xmlns:a16="http://schemas.microsoft.com/office/drawing/2014/main" id="{8386C9B3-5C0B-0443-98EF-8CDB1312E97F}"/>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139" name="Group 1">
            <a:extLst>
              <a:ext uri="{FF2B5EF4-FFF2-40B4-BE49-F238E27FC236}">
                <a16:creationId xmlns:a16="http://schemas.microsoft.com/office/drawing/2014/main" id="{A228ACC2-6157-BF41-88C3-0A086417268A}"/>
              </a:ext>
            </a:extLst>
          </p:cNvPr>
          <p:cNvGrpSpPr>
            <a:grpSpLocks/>
          </p:cNvGrpSpPr>
          <p:nvPr/>
        </p:nvGrpSpPr>
        <p:grpSpPr bwMode="auto">
          <a:xfrm>
            <a:off x="2687493" y="5474667"/>
            <a:ext cx="2698750" cy="903288"/>
            <a:chOff x="938213" y="5237163"/>
            <a:chExt cx="2698750" cy="903287"/>
          </a:xfrm>
        </p:grpSpPr>
        <p:cxnSp>
          <p:nvCxnSpPr>
            <p:cNvPr id="1140" name="Straight Connector 1139">
              <a:extLst>
                <a:ext uri="{FF2B5EF4-FFF2-40B4-BE49-F238E27FC236}">
                  <a16:creationId xmlns:a16="http://schemas.microsoft.com/office/drawing/2014/main" id="{CB924182-B4D8-0F43-97E1-646C4E72A083}"/>
                </a:ext>
              </a:extLst>
            </p:cNvPr>
            <p:cNvCxnSpPr/>
            <p:nvPr/>
          </p:nvCxnSpPr>
          <p:spPr>
            <a:xfrm flipH="1">
              <a:off x="1282700" y="5802312"/>
              <a:ext cx="1508125" cy="1588"/>
            </a:xfrm>
            <a:prstGeom prst="line">
              <a:avLst/>
            </a:prstGeom>
            <a:noFill/>
            <a:ln w="9525" cap="flat" cmpd="sng" algn="ctr">
              <a:solidFill>
                <a:srgbClr val="000000"/>
              </a:solidFill>
              <a:prstDash val="solid"/>
            </a:ln>
            <a:effectLst/>
          </p:spPr>
        </p:cxnSp>
        <p:sp>
          <p:nvSpPr>
            <p:cNvPr id="1141" name="TextBox 265">
              <a:extLst>
                <a:ext uri="{FF2B5EF4-FFF2-40B4-BE49-F238E27FC236}">
                  <a16:creationId xmlns:a16="http://schemas.microsoft.com/office/drawing/2014/main" id="{CFD0B0F1-D70C-5245-B37A-C9A4ABCBEF39}"/>
                </a:ext>
              </a:extLst>
            </p:cNvPr>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1142" name="TextBox 281">
              <a:extLst>
                <a:ext uri="{FF2B5EF4-FFF2-40B4-BE49-F238E27FC236}">
                  <a16:creationId xmlns:a16="http://schemas.microsoft.com/office/drawing/2014/main" id="{6C507E5B-C87D-FA46-A331-4ABAB6B8A245}"/>
                </a:ext>
              </a:extLst>
            </p:cNvPr>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grpSp>
          <p:nvGrpSpPr>
            <p:cNvPr id="1143" name="Group 5">
              <a:extLst>
                <a:ext uri="{FF2B5EF4-FFF2-40B4-BE49-F238E27FC236}">
                  <a16:creationId xmlns:a16="http://schemas.microsoft.com/office/drawing/2014/main" id="{1A707F03-E0B2-FF48-9597-B751067AD9A3}"/>
                </a:ext>
              </a:extLst>
            </p:cNvPr>
            <p:cNvGrpSpPr>
              <a:grpSpLocks/>
            </p:cNvGrpSpPr>
            <p:nvPr/>
          </p:nvGrpSpPr>
          <p:grpSpPr bwMode="auto">
            <a:xfrm>
              <a:off x="938213" y="5237163"/>
              <a:ext cx="1616075" cy="487362"/>
              <a:chOff x="-4079003" y="2717403"/>
              <a:chExt cx="1616718" cy="488475"/>
            </a:xfrm>
          </p:grpSpPr>
          <p:sp>
            <p:nvSpPr>
              <p:cNvPr id="1157" name="Rectangle 98">
                <a:extLst>
                  <a:ext uri="{FF2B5EF4-FFF2-40B4-BE49-F238E27FC236}">
                    <a16:creationId xmlns:a16="http://schemas.microsoft.com/office/drawing/2014/main" id="{CA6EA6FC-3469-1A42-8A1A-7ABEC47FF2BC}"/>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8" name="Line 99">
                <a:extLst>
                  <a:ext uri="{FF2B5EF4-FFF2-40B4-BE49-F238E27FC236}">
                    <a16:creationId xmlns:a16="http://schemas.microsoft.com/office/drawing/2014/main" id="{8B52FDA0-6129-4D4D-AB34-6E31B5746EA7}"/>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9" name="Rectangle 104">
                <a:extLst>
                  <a:ext uri="{FF2B5EF4-FFF2-40B4-BE49-F238E27FC236}">
                    <a16:creationId xmlns:a16="http://schemas.microsoft.com/office/drawing/2014/main" id="{EF6D77F4-B510-3541-9758-82FBBD823972}"/>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0" name="Text Box 105">
                <a:extLst>
                  <a:ext uri="{FF2B5EF4-FFF2-40B4-BE49-F238E27FC236}">
                    <a16:creationId xmlns:a16="http://schemas.microsoft.com/office/drawing/2014/main" id="{2AE0900E-8A8F-4A4D-BB87-414DFE5E1CA9}"/>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1161" name="Line 119">
                <a:extLst>
                  <a:ext uri="{FF2B5EF4-FFF2-40B4-BE49-F238E27FC236}">
                    <a16:creationId xmlns:a16="http://schemas.microsoft.com/office/drawing/2014/main" id="{5B21AE9C-8AC8-434E-B3D3-DDFB36C485E3}"/>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144" name="Freeform 120">
              <a:extLst>
                <a:ext uri="{FF2B5EF4-FFF2-40B4-BE49-F238E27FC236}">
                  <a16:creationId xmlns:a16="http://schemas.microsoft.com/office/drawing/2014/main" id="{7959F5AF-96CF-CD42-95A7-B320D466FA0B}"/>
                </a:ext>
              </a:extLst>
            </p:cNvPr>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145" name="Group 357">
              <a:extLst>
                <a:ext uri="{FF2B5EF4-FFF2-40B4-BE49-F238E27FC236}">
                  <a16:creationId xmlns:a16="http://schemas.microsoft.com/office/drawing/2014/main" id="{4D59E87F-CE51-5F46-B516-9F402F558557}"/>
                </a:ext>
              </a:extLst>
            </p:cNvPr>
            <p:cNvGrpSpPr>
              <a:grpSpLocks/>
            </p:cNvGrpSpPr>
            <p:nvPr/>
          </p:nvGrpSpPr>
          <p:grpSpPr bwMode="auto">
            <a:xfrm>
              <a:off x="2714625" y="5659438"/>
              <a:ext cx="565150" cy="293687"/>
              <a:chOff x="1871277" y="1576300"/>
              <a:chExt cx="1128371" cy="437861"/>
            </a:xfrm>
          </p:grpSpPr>
          <p:sp>
            <p:nvSpPr>
              <p:cNvPr id="1147" name="Oval 1146">
                <a:extLst>
                  <a:ext uri="{FF2B5EF4-FFF2-40B4-BE49-F238E27FC236}">
                    <a16:creationId xmlns:a16="http://schemas.microsoft.com/office/drawing/2014/main" id="{47BEE802-D705-FB42-955E-D825A1B513F5}"/>
                  </a:ext>
                </a:extLst>
              </p:cNvPr>
              <p:cNvSpPr>
                <a:spLocks noChangeArrowheads="1"/>
              </p:cNvSpPr>
              <p:nvPr/>
            </p:nvSpPr>
            <p:spPr bwMode="auto">
              <a:xfrm flipV="1">
                <a:off x="1874448" y="1694641"/>
                <a:ext cx="1125200" cy="319521"/>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48" name="Rectangle 1147">
                <a:extLst>
                  <a:ext uri="{FF2B5EF4-FFF2-40B4-BE49-F238E27FC236}">
                    <a16:creationId xmlns:a16="http://schemas.microsoft.com/office/drawing/2014/main" id="{A0A9F0A0-D85B-BC44-809E-0D44746B1886}"/>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49" name="Oval 1148">
                <a:extLst>
                  <a:ext uri="{FF2B5EF4-FFF2-40B4-BE49-F238E27FC236}">
                    <a16:creationId xmlns:a16="http://schemas.microsoft.com/office/drawing/2014/main" id="{E6E2E4DB-C182-5947-9544-5CA42AF8D004}"/>
                  </a:ext>
                </a:extLst>
              </p:cNvPr>
              <p:cNvSpPr>
                <a:spLocks noChangeArrowheads="1"/>
              </p:cNvSpPr>
              <p:nvPr/>
            </p:nvSpPr>
            <p:spPr bwMode="auto">
              <a:xfrm flipV="1">
                <a:off x="1871277" y="1576300"/>
                <a:ext cx="1125202" cy="319521"/>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50" name="Freeform 1149">
                <a:extLst>
                  <a:ext uri="{FF2B5EF4-FFF2-40B4-BE49-F238E27FC236}">
                    <a16:creationId xmlns:a16="http://schemas.microsoft.com/office/drawing/2014/main" id="{826516FA-D90F-FF4F-86C3-EABFADEC3BBB}"/>
                  </a:ext>
                </a:extLst>
              </p:cNvPr>
              <p:cNvSpPr/>
              <p:nvPr/>
            </p:nvSpPr>
            <p:spPr bwMode="auto">
              <a:xfrm>
                <a:off x="2159710" y="1673340"/>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51" name="Freeform 1150">
                <a:extLst>
                  <a:ext uri="{FF2B5EF4-FFF2-40B4-BE49-F238E27FC236}">
                    <a16:creationId xmlns:a16="http://schemas.microsoft.com/office/drawing/2014/main" id="{8B23C2D3-E371-5547-9057-B35E626ABDC4}"/>
                  </a:ext>
                </a:extLst>
              </p:cNvPr>
              <p:cNvSpPr>
                <a:spLocks/>
              </p:cNvSpPr>
              <p:nvPr/>
            </p:nvSpPr>
            <p:spPr bwMode="auto">
              <a:xfrm>
                <a:off x="2102657" y="1633104"/>
                <a:ext cx="662442" cy="111241"/>
              </a:xfrm>
              <a:custGeom>
                <a:avLst/>
                <a:gdLst>
                  <a:gd name="T0" fmla="*/ 0 w 3723451"/>
                  <a:gd name="T1" fmla="*/ 27215 h 932950"/>
                  <a:gd name="T2" fmla="*/ 116561 w 3723451"/>
                  <a:gd name="T3" fmla="*/ 321 h 932950"/>
                  <a:gd name="T4" fmla="*/ 330163 w 3723451"/>
                  <a:gd name="T5" fmla="*/ 62070 h 932950"/>
                  <a:gd name="T6" fmla="*/ 533941 w 3723451"/>
                  <a:gd name="T7" fmla="*/ 0 h 932950"/>
                  <a:gd name="T8" fmla="*/ 662442 w 3723451"/>
                  <a:gd name="T9" fmla="*/ 24700 h 932950"/>
                  <a:gd name="T10" fmla="*/ 566838 w 3723451"/>
                  <a:gd name="T11" fmla="*/ 55072 h 932950"/>
                  <a:gd name="T12" fmla="*/ 536057 w 3723451"/>
                  <a:gd name="T13" fmla="*/ 46883 h 932950"/>
                  <a:gd name="T14" fmla="*/ 333916 w 3723451"/>
                  <a:gd name="T15" fmla="*/ 111241 h 932950"/>
                  <a:gd name="T16" fmla="*/ 126604 w 3723451"/>
                  <a:gd name="T17" fmla="*/ 49251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2" name="Freeform 1151">
                <a:extLst>
                  <a:ext uri="{FF2B5EF4-FFF2-40B4-BE49-F238E27FC236}">
                    <a16:creationId xmlns:a16="http://schemas.microsoft.com/office/drawing/2014/main" id="{2DEA8715-4603-7449-BB4D-351CFEF75CDD}"/>
                  </a:ext>
                </a:extLst>
              </p:cNvPr>
              <p:cNvSpPr>
                <a:spLocks/>
              </p:cNvSpPr>
              <p:nvPr/>
            </p:nvSpPr>
            <p:spPr bwMode="auto">
              <a:xfrm>
                <a:off x="2536889" y="1727776"/>
                <a:ext cx="244059" cy="97040"/>
              </a:xfrm>
              <a:custGeom>
                <a:avLst/>
                <a:gdLst>
                  <a:gd name="T0" fmla="*/ 0 w 1366596"/>
                  <a:gd name="T1" fmla="*/ 0 h 809868"/>
                  <a:gd name="T2" fmla="*/ 244059 w 1366596"/>
                  <a:gd name="T3" fmla="*/ 74985 h 809868"/>
                  <a:gd name="T4" fmla="*/ 154488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3" name="Freeform 1152">
                <a:extLst>
                  <a:ext uri="{FF2B5EF4-FFF2-40B4-BE49-F238E27FC236}">
                    <a16:creationId xmlns:a16="http://schemas.microsoft.com/office/drawing/2014/main" id="{72F5390F-6421-6840-94BC-D15B70623EF8}"/>
                  </a:ext>
                </a:extLst>
              </p:cNvPr>
              <p:cNvSpPr>
                <a:spLocks/>
              </p:cNvSpPr>
              <p:nvPr/>
            </p:nvSpPr>
            <p:spPr bwMode="auto">
              <a:xfrm>
                <a:off x="2089979"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154" name="Straight Connector 1153">
                <a:extLst>
                  <a:ext uri="{FF2B5EF4-FFF2-40B4-BE49-F238E27FC236}">
                    <a16:creationId xmlns:a16="http://schemas.microsoft.com/office/drawing/2014/main" id="{34E68527-C12C-5248-A62C-D72D4BEC928A}"/>
                  </a:ext>
                </a:extLst>
              </p:cNvPr>
              <p:cNvCxnSpPr>
                <a:cxnSpLocks noChangeShapeType="1"/>
                <a:endCxn id="1149" idx="2"/>
              </p:cNvCxnSpPr>
              <p:nvPr/>
            </p:nvCxnSpPr>
            <p:spPr bwMode="auto">
              <a:xfrm flipH="1" flipV="1">
                <a:off x="1871277" y="1737244"/>
                <a:ext cx="3171"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55" name="Straight Connector 1154">
                <a:extLst>
                  <a:ext uri="{FF2B5EF4-FFF2-40B4-BE49-F238E27FC236}">
                    <a16:creationId xmlns:a16="http://schemas.microsoft.com/office/drawing/2014/main" id="{475CE0A8-F910-FF45-A479-96A5E48ACF2E}"/>
                  </a:ext>
                </a:extLst>
              </p:cNvPr>
              <p:cNvCxnSpPr>
                <a:cxnSpLocks noChangeShapeType="1"/>
              </p:cNvCxnSpPr>
              <p:nvPr/>
            </p:nvCxnSpPr>
            <p:spPr bwMode="auto">
              <a:xfrm flipH="1" flipV="1">
                <a:off x="2996479" y="1734878"/>
                <a:ext cx="3169"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1146" name="TextBox 282">
              <a:extLst>
                <a:ext uri="{FF2B5EF4-FFF2-40B4-BE49-F238E27FC236}">
                  <a16:creationId xmlns:a16="http://schemas.microsoft.com/office/drawing/2014/main" id="{4B460814-1FB2-5F46-A167-2E252688DDB5}"/>
                </a:ext>
              </a:extLst>
            </p:cNvPr>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grpSp>
      <p:sp>
        <p:nvSpPr>
          <p:cNvPr id="1162" name="TextBox 6">
            <a:extLst>
              <a:ext uri="{FF2B5EF4-FFF2-40B4-BE49-F238E27FC236}">
                <a16:creationId xmlns:a16="http://schemas.microsoft.com/office/drawing/2014/main" id="{21D1826E-E3E7-E445-9FFB-A565D9A2AD31}"/>
              </a:ext>
            </a:extLst>
          </p:cNvPr>
          <p:cNvSpPr txBox="1">
            <a:spLocks noChangeArrowheads="1"/>
          </p:cNvSpPr>
          <p:nvPr/>
        </p:nvSpPr>
        <p:spPr bwMode="auto">
          <a:xfrm>
            <a:off x="1946130" y="4850780"/>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163" name="Group 1162">
            <a:extLst>
              <a:ext uri="{FF2B5EF4-FFF2-40B4-BE49-F238E27FC236}">
                <a16:creationId xmlns:a16="http://schemas.microsoft.com/office/drawing/2014/main" id="{F8C15A5A-1645-0849-B8DE-390745B8EBA4}"/>
              </a:ext>
            </a:extLst>
          </p:cNvPr>
          <p:cNvGrpSpPr>
            <a:grpSpLocks/>
          </p:cNvGrpSpPr>
          <p:nvPr/>
        </p:nvGrpSpPr>
        <p:grpSpPr bwMode="auto">
          <a:xfrm>
            <a:off x="4390906" y="2898842"/>
            <a:ext cx="4051268" cy="2367063"/>
            <a:chOff x="-3855475" y="3644638"/>
            <a:chExt cx="4051268" cy="2367866"/>
          </a:xfrm>
        </p:grpSpPr>
        <p:cxnSp>
          <p:nvCxnSpPr>
            <p:cNvPr id="1164" name="Straight Arrow Connector 1163">
              <a:extLst>
                <a:ext uri="{FF2B5EF4-FFF2-40B4-BE49-F238E27FC236}">
                  <a16:creationId xmlns:a16="http://schemas.microsoft.com/office/drawing/2014/main" id="{D6CE7F18-1D47-9C49-BB85-76C5894DE532}"/>
                </a:ext>
              </a:extLst>
            </p:cNvPr>
            <p:cNvCxnSpPr>
              <a:cxnSpLocks/>
            </p:cNvCxnSpPr>
            <p:nvPr/>
          </p:nvCxnSpPr>
          <p:spPr bwMode="auto">
            <a:xfrm>
              <a:off x="-3855475" y="3664699"/>
              <a:ext cx="0" cy="2094800"/>
            </a:xfrm>
            <a:prstGeom prst="straightConnector1">
              <a:avLst/>
            </a:prstGeom>
            <a:noFill/>
            <a:ln w="12700" cap="flat" cmpd="sng" algn="ctr">
              <a:solidFill>
                <a:srgbClr val="CC0000"/>
              </a:solidFill>
              <a:prstDash val="solid"/>
              <a:tailEnd type="triangle"/>
            </a:ln>
            <a:effectLst/>
          </p:spPr>
        </p:cxnSp>
        <p:cxnSp>
          <p:nvCxnSpPr>
            <p:cNvPr id="1165" name="Straight Arrow Connector 1164">
              <a:extLst>
                <a:ext uri="{FF2B5EF4-FFF2-40B4-BE49-F238E27FC236}">
                  <a16:creationId xmlns:a16="http://schemas.microsoft.com/office/drawing/2014/main" id="{1C7BE6B4-EA67-FB4B-B50B-7E72D52ED7D1}"/>
                </a:ext>
              </a:extLst>
            </p:cNvPr>
            <p:cNvCxnSpPr>
              <a:cxnSpLocks noChangeShapeType="1"/>
            </p:cNvCxnSpPr>
            <p:nvPr/>
          </p:nvCxnSpPr>
          <p:spPr bwMode="auto">
            <a:xfrm>
              <a:off x="-2818087" y="3658010"/>
              <a:ext cx="0" cy="2354494"/>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6" name="Straight Arrow Connector 1165">
              <a:extLst>
                <a:ext uri="{FF2B5EF4-FFF2-40B4-BE49-F238E27FC236}">
                  <a16:creationId xmlns:a16="http://schemas.microsoft.com/office/drawing/2014/main" id="{57774C27-8FF6-9F4F-A17E-D2F743FE22FC}"/>
                </a:ext>
              </a:extLst>
            </p:cNvPr>
            <p:cNvCxnSpPr>
              <a:cxnSpLocks noChangeShapeType="1"/>
            </p:cNvCxnSpPr>
            <p:nvPr/>
          </p:nvCxnSpPr>
          <p:spPr bwMode="auto">
            <a:xfrm>
              <a:off x="-2006679" y="3655204"/>
              <a:ext cx="31396" cy="2331351"/>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7" name="Straight Arrow Connector 1166">
              <a:extLst>
                <a:ext uri="{FF2B5EF4-FFF2-40B4-BE49-F238E27FC236}">
                  <a16:creationId xmlns:a16="http://schemas.microsoft.com/office/drawing/2014/main" id="{1F481D65-016C-9E4F-A167-D6343A313652}"/>
                </a:ext>
              </a:extLst>
            </p:cNvPr>
            <p:cNvCxnSpPr>
              <a:cxnSpLocks noChangeShapeType="1"/>
            </p:cNvCxnSpPr>
            <p:nvPr/>
          </p:nvCxnSpPr>
          <p:spPr bwMode="auto">
            <a:xfrm>
              <a:off x="-817641" y="3644638"/>
              <a:ext cx="0" cy="2364624"/>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8" name="Straight Arrow Connector 1167">
              <a:extLst>
                <a:ext uri="{FF2B5EF4-FFF2-40B4-BE49-F238E27FC236}">
                  <a16:creationId xmlns:a16="http://schemas.microsoft.com/office/drawing/2014/main" id="{8D76033E-EA4A-B441-99A6-CFC1521E6CB2}"/>
                </a:ext>
              </a:extLst>
            </p:cNvPr>
            <p:cNvCxnSpPr>
              <a:cxnSpLocks noChangeShapeType="1"/>
            </p:cNvCxnSpPr>
            <p:nvPr/>
          </p:nvCxnSpPr>
          <p:spPr bwMode="auto">
            <a:xfrm>
              <a:off x="195792" y="3690049"/>
              <a:ext cx="1" cy="2311566"/>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354" name="Slide Number Placeholder 4">
            <a:extLst>
              <a:ext uri="{FF2B5EF4-FFF2-40B4-BE49-F238E27FC236}">
                <a16:creationId xmlns:a16="http://schemas.microsoft.com/office/drawing/2014/main" id="{EB6E2EBA-F897-A249-9C0A-5C6AC0D91124}"/>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8</a:t>
            </a:fld>
            <a:endParaRPr lang="en-US" dirty="0"/>
          </a:p>
        </p:txBody>
      </p:sp>
    </p:spTree>
    <p:extLst>
      <p:ext uri="{BB962C8B-B14F-4D97-AF65-F5344CB8AC3E}">
        <p14:creationId xmlns:p14="http://schemas.microsoft.com/office/powerpoint/2010/main" val="16251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6"/>
                                        </p:tgtEl>
                                        <p:attrNameLst>
                                          <p:attrName>style.visibility</p:attrName>
                                        </p:attrNameLst>
                                      </p:cBhvr>
                                      <p:to>
                                        <p:strVal val="visible"/>
                                      </p:to>
                                    </p:set>
                                    <p:animEffect transition="in" filter="wipe(down)">
                                      <p:cBhvr>
                                        <p:cTn id="7" dur="500"/>
                                        <p:tgtEl>
                                          <p:spTgt spid="9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7"/>
                                        </p:tgtEl>
                                        <p:attrNameLst>
                                          <p:attrName>style.visibility</p:attrName>
                                        </p:attrNameLst>
                                      </p:cBhvr>
                                      <p:to>
                                        <p:strVal val="visible"/>
                                      </p:to>
                                    </p:set>
                                    <p:animEffect transition="in" filter="dissolve">
                                      <p:cBhvr>
                                        <p:cTn id="12" dur="500"/>
                                        <p:tgtEl>
                                          <p:spTgt spid="817"/>
                                        </p:tgtEl>
                                      </p:cBhvr>
                                    </p:animEffect>
                                  </p:childTnLst>
                                </p:cTn>
                              </p:par>
                              <p:par>
                                <p:cTn id="13" presetID="9" presetClass="entr" presetSubtype="0" fill="hold" nodeType="withEffect">
                                  <p:stCondLst>
                                    <p:cond delay="0"/>
                                  </p:stCondLst>
                                  <p:childTnLst>
                                    <p:set>
                                      <p:cBhvr>
                                        <p:cTn id="14" dur="1" fill="hold">
                                          <p:stCondLst>
                                            <p:cond delay="0"/>
                                          </p:stCondLst>
                                        </p:cTn>
                                        <p:tgtEl>
                                          <p:spTgt spid="1110"/>
                                        </p:tgtEl>
                                        <p:attrNameLst>
                                          <p:attrName>style.visibility</p:attrName>
                                        </p:attrNameLst>
                                      </p:cBhvr>
                                      <p:to>
                                        <p:strVal val="visible"/>
                                      </p:to>
                                    </p:set>
                                    <p:animEffect transition="in" filter="dissolve">
                                      <p:cBhvr>
                                        <p:cTn id="15" dur="500"/>
                                        <p:tgtEl>
                                          <p:spTgt spid="11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00"/>
                                        </p:tgtEl>
                                        <p:attrNameLst>
                                          <p:attrName>style.visibility</p:attrName>
                                        </p:attrNameLst>
                                      </p:cBhvr>
                                      <p:to>
                                        <p:strVal val="visible"/>
                                      </p:to>
                                    </p:set>
                                    <p:animEffect transition="in" filter="dissolve">
                                      <p:cBhvr>
                                        <p:cTn id="20" dur="500"/>
                                        <p:tgtEl>
                                          <p:spTgt spid="9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163"/>
                                        </p:tgtEl>
                                        <p:attrNameLst>
                                          <p:attrName>style.visibility</p:attrName>
                                        </p:attrNameLst>
                                      </p:cBhvr>
                                      <p:to>
                                        <p:strVal val="visible"/>
                                      </p:to>
                                    </p:set>
                                    <p:animEffect transition="in" filter="wipe(up)">
                                      <p:cBhvr>
                                        <p:cTn id="25" dur="500"/>
                                        <p:tgtEl>
                                          <p:spTgt spid="1163"/>
                                        </p:tgtEl>
                                      </p:cBhvr>
                                    </p:animEffect>
                                  </p:childTnLst>
                                </p:cTn>
                              </p:par>
                              <p:par>
                                <p:cTn id="26" presetID="9" presetClass="entr" presetSubtype="0" fill="hold" nodeType="withEffect">
                                  <p:stCondLst>
                                    <p:cond delay="0"/>
                                  </p:stCondLst>
                                  <p:childTnLst>
                                    <p:set>
                                      <p:cBhvr>
                                        <p:cTn id="27" dur="1" fill="hold">
                                          <p:stCondLst>
                                            <p:cond delay="0"/>
                                          </p:stCondLst>
                                        </p:cTn>
                                        <p:tgtEl>
                                          <p:spTgt spid="1037"/>
                                        </p:tgtEl>
                                        <p:attrNameLst>
                                          <p:attrName>style.visibility</p:attrName>
                                        </p:attrNameLst>
                                      </p:cBhvr>
                                      <p:to>
                                        <p:strVal val="visible"/>
                                      </p:to>
                                    </p:set>
                                    <p:animEffect transition="in" filter="dissolve">
                                      <p:cBhvr>
                                        <p:cTn id="28" dur="500"/>
                                        <p:tgtEl>
                                          <p:spTgt spid="1037"/>
                                        </p:tgtEl>
                                      </p:cBhvr>
                                    </p:animEffect>
                                  </p:childTnLst>
                                </p:cTn>
                              </p:par>
                              <p:par>
                                <p:cTn id="29" presetID="9"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par>
                          <p:cTn id="32" fill="hold">
                            <p:stCondLst>
                              <p:cond delay="500"/>
                            </p:stCondLst>
                            <p:childTnLst>
                              <p:par>
                                <p:cTn id="33" presetID="9" presetClass="entr" presetSubtype="0" fill="hold" nodeType="afterEffect">
                                  <p:stCondLst>
                                    <p:cond delay="500"/>
                                  </p:stCondLst>
                                  <p:childTnLst>
                                    <p:set>
                                      <p:cBhvr>
                                        <p:cTn id="34" dur="1" fill="hold">
                                          <p:stCondLst>
                                            <p:cond delay="0"/>
                                          </p:stCondLst>
                                        </p:cTn>
                                        <p:tgtEl>
                                          <p:spTgt spid="1043"/>
                                        </p:tgtEl>
                                        <p:attrNameLst>
                                          <p:attrName>style.visibility</p:attrName>
                                        </p:attrNameLst>
                                      </p:cBhvr>
                                      <p:to>
                                        <p:strVal val="visible"/>
                                      </p:to>
                                    </p:set>
                                    <p:animEffect transition="in" filter="dissolve">
                                      <p:cBhvr>
                                        <p:cTn id="35" dur="2000"/>
                                        <p:tgtEl>
                                          <p:spTgt spid="104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96"/>
                                        </p:tgtEl>
                                        <p:attrNameLst>
                                          <p:attrName>style.visibility</p:attrName>
                                        </p:attrNameLst>
                                      </p:cBhvr>
                                      <p:to>
                                        <p:strVal val="visible"/>
                                      </p:to>
                                    </p:set>
                                    <p:animEffect transition="in" filter="dissolve">
                                      <p:cBhvr>
                                        <p:cTn id="40" dur="500"/>
                                        <p:tgtEl>
                                          <p:spTgt spid="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Network service model</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1050233" y="2623931"/>
            <a:ext cx="4621697" cy="3208477"/>
          </a:xfrm>
        </p:spPr>
        <p:txBody>
          <a:bodyPr>
            <a:normAutofit/>
          </a:bodyPr>
          <a:lstStyle/>
          <a:p>
            <a:pPr>
              <a:buFont typeface="Wingdings" charset="0"/>
              <a:buNone/>
              <a:defRPr/>
            </a:pPr>
            <a:r>
              <a:rPr lang="en-US" sz="3200" dirty="0">
                <a:solidFill>
                  <a:srgbClr val="C00000"/>
                </a:solidFill>
              </a:rPr>
              <a:t>example services for </a:t>
            </a:r>
            <a:r>
              <a:rPr lang="en-US" sz="3200" i="1" dirty="0">
                <a:solidFill>
                  <a:srgbClr val="C00000"/>
                </a:solidFill>
              </a:rPr>
              <a:t>individual</a:t>
            </a:r>
            <a:r>
              <a:rPr lang="en-US" sz="3200" dirty="0">
                <a:solidFill>
                  <a:srgbClr val="C00000"/>
                </a:solidFill>
              </a:rPr>
              <a:t> datagrams</a:t>
            </a:r>
            <a:r>
              <a:rPr lang="en-US" sz="3200" dirty="0">
                <a:solidFill>
                  <a:srgbClr val="CC0000"/>
                </a:solidFill>
              </a:rPr>
              <a:t>:</a:t>
            </a:r>
          </a:p>
          <a:p>
            <a:pPr>
              <a:buFont typeface="Wingdings" charset="2"/>
              <a:buChar char="§"/>
              <a:defRPr/>
            </a:pPr>
            <a:r>
              <a:rPr lang="en-US" dirty="0"/>
              <a:t>guaranteed delivery</a:t>
            </a:r>
          </a:p>
          <a:p>
            <a:pPr>
              <a:buFont typeface="Wingdings" charset="2"/>
              <a:buChar char="§"/>
              <a:defRPr/>
            </a:pPr>
            <a:r>
              <a:rPr lang="en-US" dirty="0"/>
              <a:t>guaranteed delivery with less than 40 </a:t>
            </a:r>
            <a:r>
              <a:rPr lang="en-US" dirty="0" err="1"/>
              <a:t>msec</a:t>
            </a:r>
            <a:r>
              <a:rPr lang="en-US" dirty="0"/>
              <a:t> delay</a:t>
            </a:r>
          </a:p>
          <a:p>
            <a:pPr marL="130175" indent="0">
              <a:buNone/>
            </a:pPr>
            <a:endParaRPr lang="en-US" dirty="0"/>
          </a:p>
        </p:txBody>
      </p:sp>
      <p:sp>
        <p:nvSpPr>
          <p:cNvPr id="4" name="Content Placeholder 3">
            <a:extLst>
              <a:ext uri="{FF2B5EF4-FFF2-40B4-BE49-F238E27FC236}">
                <a16:creationId xmlns:a16="http://schemas.microsoft.com/office/drawing/2014/main" id="{98DB0211-6ED0-7F44-B672-CF345E4B3295}"/>
              </a:ext>
            </a:extLst>
          </p:cNvPr>
          <p:cNvSpPr>
            <a:spLocks noGrp="1"/>
          </p:cNvSpPr>
          <p:nvPr>
            <p:ph sz="half" idx="2"/>
          </p:nvPr>
        </p:nvSpPr>
        <p:spPr>
          <a:xfrm>
            <a:off x="6278216" y="2597426"/>
            <a:ext cx="5502965" cy="3564837"/>
          </a:xfrm>
        </p:spPr>
        <p:txBody>
          <a:bodyPr>
            <a:normAutofit/>
          </a:bodyPr>
          <a:lstStyle/>
          <a:p>
            <a:pPr>
              <a:buNone/>
            </a:pPr>
            <a:r>
              <a:rPr lang="en-US" altLang="en-US" sz="3200" dirty="0">
                <a:solidFill>
                  <a:srgbClr val="CC0000"/>
                </a:solidFill>
                <a:ea typeface="ＭＳ Ｐゴシック" panose="020B0600070205080204" pitchFamily="34" charset="-128"/>
                <a:cs typeface="ＭＳ Ｐゴシック" panose="020B0600070205080204" pitchFamily="34" charset="-128"/>
              </a:rPr>
              <a:t>example services for a </a:t>
            </a:r>
            <a:r>
              <a:rPr lang="en-US" altLang="en-US" sz="3200" i="1" dirty="0">
                <a:solidFill>
                  <a:srgbClr val="CC0000"/>
                </a:solidFill>
                <a:ea typeface="ＭＳ Ｐゴシック" panose="020B0600070205080204" pitchFamily="34" charset="-128"/>
                <a:cs typeface="ＭＳ Ｐゴシック" panose="020B0600070205080204" pitchFamily="34" charset="-128"/>
              </a:rPr>
              <a:t>flow</a:t>
            </a:r>
            <a:r>
              <a:rPr lang="en-US" altLang="en-US" sz="3200" dirty="0">
                <a:solidFill>
                  <a:srgbClr val="CC0000"/>
                </a:solidFill>
                <a:ea typeface="ＭＳ Ｐゴシック" panose="020B0600070205080204" pitchFamily="34" charset="-128"/>
                <a:cs typeface="ＭＳ Ｐゴシック" panose="020B0600070205080204" pitchFamily="34" charset="-128"/>
              </a:rPr>
              <a:t> of datagrams:</a:t>
            </a:r>
          </a:p>
          <a:p>
            <a:r>
              <a:rPr lang="en-US" altLang="en-US" dirty="0">
                <a:ea typeface="ＭＳ Ｐゴシック" panose="020B0600070205080204" pitchFamily="34" charset="-128"/>
                <a:cs typeface="ＭＳ Ｐゴシック" panose="020B0600070205080204" pitchFamily="34" charset="-128"/>
              </a:rPr>
              <a:t>in-order datagram delivery</a:t>
            </a:r>
          </a:p>
          <a:p>
            <a:r>
              <a:rPr lang="en-US" altLang="en-US" dirty="0">
                <a:ea typeface="ＭＳ Ｐゴシック" panose="020B0600070205080204" pitchFamily="34" charset="-128"/>
                <a:cs typeface="ＭＳ Ｐゴシック" panose="020B0600070205080204" pitchFamily="34" charset="-128"/>
              </a:rPr>
              <a:t>guaranteed minimum bandwidth to flow</a:t>
            </a:r>
          </a:p>
          <a:p>
            <a:r>
              <a:rPr lang="en-US" altLang="en-US" dirty="0">
                <a:ea typeface="ＭＳ Ｐゴシック" panose="020B0600070205080204" pitchFamily="34" charset="-128"/>
                <a:cs typeface="ＭＳ Ｐゴシック" panose="020B0600070205080204" pitchFamily="34" charset="-128"/>
              </a:rPr>
              <a:t>restrictions on changes in inter-packet spacing</a:t>
            </a:r>
          </a:p>
          <a:p>
            <a:endParaRPr lang="en-US"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1033668" y="1403834"/>
            <a:ext cx="1078727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20000"/>
              </a:spcBef>
              <a:spcAft>
                <a:spcPts val="0"/>
              </a:spcAft>
              <a:buClr>
                <a:srgbClr val="ED7D31"/>
              </a:buClr>
              <a:buSzPct val="85000"/>
              <a:buFont typeface="ZapfDingbats"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What </a:t>
            </a:r>
            <a:r>
              <a:rPr kumimoji="0" lang="en-US" altLang="en-US" sz="32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service model</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for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channel” transporting datagrams from sender to receiver?</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 name="Slide Number Placeholder 4">
            <a:extLst>
              <a:ext uri="{FF2B5EF4-FFF2-40B4-BE49-F238E27FC236}">
                <a16:creationId xmlns:a16="http://schemas.microsoft.com/office/drawing/2014/main" id="{BCE52C15-0B00-9649-90D9-D506878A4BC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9</a:t>
            </a:fld>
            <a:endParaRPr lang="en-US" dirty="0"/>
          </a:p>
        </p:txBody>
      </p:sp>
    </p:spTree>
    <p:extLst>
      <p:ext uri="{BB962C8B-B14F-4D97-AF65-F5344CB8AC3E}">
        <p14:creationId xmlns:p14="http://schemas.microsoft.com/office/powerpoint/2010/main" val="35770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22772</TotalTime>
  <Words>4543</Words>
  <Application>Microsoft Macintosh PowerPoint</Application>
  <PresentationFormat>Widescreen</PresentationFormat>
  <Paragraphs>1176</Paragraphs>
  <Slides>62</Slides>
  <Notes>46</Notes>
  <HiddenSlides>18</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62</vt:i4>
      </vt:variant>
    </vt:vector>
  </HeadingPairs>
  <TitlesOfParts>
    <vt:vector size="78" baseType="lpstr">
      <vt:lpstr>ＭＳ Ｐゴシック</vt:lpstr>
      <vt:lpstr>Arial</vt:lpstr>
      <vt:lpstr>Calibri</vt:lpstr>
      <vt:lpstr>Calibri Light</vt:lpstr>
      <vt:lpstr>Comic Sans MS</vt:lpstr>
      <vt:lpstr>Courier New</vt:lpstr>
      <vt:lpstr>Gill Sans MT</vt:lpstr>
      <vt:lpstr>Symbol</vt:lpstr>
      <vt:lpstr>Tahoma</vt:lpstr>
      <vt:lpstr>TeXGyreAdventor</vt:lpstr>
      <vt:lpstr>Times</vt:lpstr>
      <vt:lpstr>Times New Roman</vt:lpstr>
      <vt:lpstr>Wingdings</vt:lpstr>
      <vt:lpstr>Wingdings 2</vt:lpstr>
      <vt:lpstr>ZapfDingbats</vt:lpstr>
      <vt:lpstr>Office Theme</vt:lpstr>
      <vt:lpstr>Computer Networks </vt:lpstr>
      <vt:lpstr>Network layer: our goals</vt:lpstr>
      <vt:lpstr>Network layer: “data plane” roadmap</vt:lpstr>
      <vt:lpstr>Network-layer services and protocols</vt:lpstr>
      <vt:lpstr>Two key network-layer functions</vt:lpstr>
      <vt:lpstr>Network layer: data plane, control plane</vt:lpstr>
      <vt:lpstr>Per-router control plane</vt:lpstr>
      <vt:lpstr>Software-Defined Networking (SDN) control plane</vt:lpstr>
      <vt:lpstr>Network service model</vt:lpstr>
      <vt:lpstr>Network-layer service model</vt:lpstr>
      <vt:lpstr>Network-layer service model</vt:lpstr>
      <vt:lpstr>Reflections on best-effort service:</vt:lpstr>
      <vt:lpstr>Network layer: “data plane” roadmap</vt:lpstr>
      <vt:lpstr>Router architecture overview</vt:lpstr>
      <vt:lpstr>Input port functions</vt:lpstr>
      <vt:lpstr>Input port functions</vt:lpstr>
      <vt:lpstr>Destination-based forwarding</vt:lpstr>
      <vt:lpstr>Longest prefix matching</vt:lpstr>
      <vt:lpstr>Longest prefix matching</vt:lpstr>
      <vt:lpstr>Longest prefix matching</vt:lpstr>
      <vt:lpstr>Longest prefix matching</vt:lpstr>
      <vt:lpstr>Longest prefix matching</vt:lpstr>
      <vt:lpstr>Switching fabrics</vt:lpstr>
      <vt:lpstr>Switching fabrics</vt:lpstr>
      <vt:lpstr>Switching via memory</vt:lpstr>
      <vt:lpstr>Switching via a bus</vt:lpstr>
      <vt:lpstr>Switching via interconnection network</vt:lpstr>
      <vt:lpstr>Switching via interconnection network</vt:lpstr>
      <vt:lpstr>Input port queuing</vt:lpstr>
      <vt:lpstr>Output port queuing</vt:lpstr>
      <vt:lpstr>Output port queuing</vt:lpstr>
      <vt:lpstr>How much buffering?</vt:lpstr>
      <vt:lpstr>Buffer Management</vt:lpstr>
      <vt:lpstr>Packet Scheduling: FCFS</vt:lpstr>
      <vt:lpstr>Scheduling policies: priority</vt:lpstr>
      <vt:lpstr>Scheduling policies: round robin</vt:lpstr>
      <vt:lpstr>Scheduling policies: weighted fair queueing</vt:lpstr>
      <vt:lpstr>Sidebar: Network Neutrality</vt:lpstr>
      <vt:lpstr>Sidebar: Network Neutrality</vt:lpstr>
      <vt:lpstr>ISP: telecommunications or information service?</vt:lpstr>
      <vt:lpstr>Network layer: “data plane” roadmap</vt:lpstr>
      <vt:lpstr>Network Layer: Internet</vt:lpstr>
      <vt:lpstr>IP Datagram format</vt:lpstr>
      <vt:lpstr>Maximum Transmission Unit (MTU)</vt:lpstr>
      <vt:lpstr>IP Fragmentation</vt:lpstr>
      <vt:lpstr>IP Fragmentation</vt:lpstr>
      <vt:lpstr>IP Fragmentation</vt:lpstr>
      <vt:lpstr>IP Defragmentation</vt:lpstr>
      <vt:lpstr>IP fragmentation, reassembly</vt:lpstr>
      <vt:lpstr>Multiple Fragmentations</vt:lpstr>
      <vt:lpstr>How does it actually work?</vt:lpstr>
      <vt:lpstr>Identification Field</vt:lpstr>
      <vt:lpstr>Identification Field</vt:lpstr>
      <vt:lpstr>Identification Field</vt:lpstr>
      <vt:lpstr>Fragment Offset Field</vt:lpstr>
      <vt:lpstr>Fragment Offset Field</vt:lpstr>
      <vt:lpstr>More Fragments flag</vt:lpstr>
      <vt:lpstr>Example</vt:lpstr>
      <vt:lpstr>Example</vt:lpstr>
      <vt:lpstr>Defragmentation</vt:lpstr>
      <vt:lpstr>So all is fine?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Subhan Ullah</cp:lastModifiedBy>
  <cp:revision>733</cp:revision>
  <dcterms:created xsi:type="dcterms:W3CDTF">2020-01-18T07:24:59Z</dcterms:created>
  <dcterms:modified xsi:type="dcterms:W3CDTF">2024-04-23T17:21:59Z</dcterms:modified>
</cp:coreProperties>
</file>