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2"/>
  </p:notesMasterIdLst>
  <p:sldIdLst>
    <p:sldId id="1229" r:id="rId2"/>
    <p:sldId id="1129" r:id="rId3"/>
    <p:sldId id="964" r:id="rId4"/>
    <p:sldId id="1087" r:id="rId5"/>
    <p:sldId id="1088" r:id="rId6"/>
    <p:sldId id="1089" r:id="rId7"/>
    <p:sldId id="1090" r:id="rId8"/>
    <p:sldId id="1091" r:id="rId9"/>
    <p:sldId id="1325" r:id="rId10"/>
    <p:sldId id="1093" r:id="rId11"/>
    <p:sldId id="1092" r:id="rId12"/>
    <p:sldId id="1104" r:id="rId13"/>
    <p:sldId id="1099" r:id="rId14"/>
    <p:sldId id="1326" r:id="rId15"/>
    <p:sldId id="1100" r:id="rId16"/>
    <p:sldId id="1102" r:id="rId17"/>
    <p:sldId id="1101" r:id="rId18"/>
    <p:sldId id="1103" r:id="rId19"/>
    <p:sldId id="1327" r:id="rId20"/>
    <p:sldId id="1328" r:id="rId21"/>
    <p:sldId id="1329" r:id="rId22"/>
    <p:sldId id="1330" r:id="rId23"/>
    <p:sldId id="1105" r:id="rId24"/>
    <p:sldId id="1333" r:id="rId25"/>
    <p:sldId id="1334" r:id="rId26"/>
    <p:sldId id="1107" r:id="rId27"/>
    <p:sldId id="1108" r:id="rId28"/>
    <p:sldId id="1110" r:id="rId29"/>
    <p:sldId id="1219" r:id="rId30"/>
    <p:sldId id="1231"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1440" userDrawn="1">
          <p15:clr>
            <a:srgbClr val="A4A3A4"/>
          </p15:clr>
        </p15:guide>
        <p15:guide id="3" orient="horz" pos="352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0F90"/>
    <a:srgbClr val="0000A8"/>
    <a:srgbClr val="B5E7FF"/>
    <a:srgbClr val="A2C1FF"/>
    <a:srgbClr val="8FAADC"/>
    <a:srgbClr val="E40000"/>
    <a:srgbClr val="FFB3D3"/>
    <a:srgbClr val="0000A3"/>
    <a:srgbClr val="9CE0FA"/>
    <a:srgbClr val="3C6C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1394"/>
    <p:restoredTop sz="77905" autoAdjust="0"/>
  </p:normalViewPr>
  <p:slideViewPr>
    <p:cSldViewPr snapToGrid="0" snapToObjects="1">
      <p:cViewPr varScale="1">
        <p:scale>
          <a:sx n="86" d="100"/>
          <a:sy n="86" d="100"/>
        </p:scale>
        <p:origin x="688" y="200"/>
      </p:cViewPr>
      <p:guideLst>
        <p:guide pos="1440"/>
        <p:guide orient="horz" pos="3528"/>
      </p:guideLst>
    </p:cSldViewPr>
  </p:slideViewPr>
  <p:outlineViewPr>
    <p:cViewPr>
      <p:scale>
        <a:sx n="33" d="100"/>
        <a:sy n="33" d="100"/>
      </p:scale>
      <p:origin x="0" y="-25744"/>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53024D-5FCD-D142-BBE1-7B391F60AD88}" type="datetimeFigureOut">
              <a:rPr lang="en-US" smtClean="0"/>
              <a:t>5/11/24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91EEAC-CFEF-9647-876F-EABC6B8338D7}" type="slidenum">
              <a:rPr lang="en-US" smtClean="0"/>
              <a:t>‹#›</a:t>
            </a:fld>
            <a:endParaRPr lang="en-US"/>
          </a:p>
        </p:txBody>
      </p:sp>
    </p:spTree>
    <p:extLst>
      <p:ext uri="{BB962C8B-B14F-4D97-AF65-F5344CB8AC3E}">
        <p14:creationId xmlns:p14="http://schemas.microsoft.com/office/powerpoint/2010/main" val="16755616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www.edn.com/electronics-blogs/other/4306822/IPV6-How-Many-IP-Addresses-Can-Dance-on-the-Head-of-a-Pin-"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www.netmanias.com/en/?m=view&amp;id=techdocs&amp;no=5998"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16EA1AD-6EA3-1049-AB4E-FC15F4DC35F9}" type="slidenum">
              <a:rPr lang="en-US" smtClean="0"/>
              <a:t>2</a:t>
            </a:fld>
            <a:endParaRPr lang="en-US"/>
          </a:p>
        </p:txBody>
      </p:sp>
    </p:spTree>
    <p:extLst>
      <p:ext uri="{BB962C8B-B14F-4D97-AF65-F5344CB8AC3E}">
        <p14:creationId xmlns:p14="http://schemas.microsoft.com/office/powerpoint/2010/main" val="20745255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Covered </a:t>
            </a:r>
            <a:r>
              <a:rPr lang="en-US"/>
              <a:t>for section D:16-12-2021</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080320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12</a:t>
            </a:fld>
            <a:endParaRPr lang="en-US"/>
          </a:p>
        </p:txBody>
      </p:sp>
    </p:spTree>
    <p:extLst>
      <p:ext uri="{BB962C8B-B14F-4D97-AF65-F5344CB8AC3E}">
        <p14:creationId xmlns:p14="http://schemas.microsoft.com/office/powerpoint/2010/main" val="25743943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119338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255004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870278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260906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Section</a:t>
            </a:r>
            <a:r>
              <a:rPr lang="en-US" baseline="0" dirty="0"/>
              <a:t> G and </a:t>
            </a:r>
            <a:r>
              <a:rPr lang="en-US" baseline="0"/>
              <a:t>F covered: 17.12.2021</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070376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247371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IPv6 has a theoretical limit of 3.4 x 10</a:t>
            </a:r>
            <a:r>
              <a:rPr lang="en-US" baseline="30000" dirty="0"/>
              <a:t>38</a:t>
            </a:r>
            <a:r>
              <a:rPr lang="en-US" dirty="0"/>
              <a:t> addresses. That’s over 340 </a:t>
            </a:r>
            <a:r>
              <a:rPr lang="en-US" dirty="0" err="1"/>
              <a:t>undecillion</a:t>
            </a:r>
            <a:r>
              <a:rPr lang="en-US" dirty="0"/>
              <a:t> addresses, which is </a:t>
            </a:r>
            <a:r>
              <a:rPr lang="en-US" dirty="0">
                <a:hlinkClick r:id="rId3"/>
              </a:rPr>
              <a:t>reportedly</a:t>
            </a:r>
            <a:r>
              <a:rPr lang="en-US" dirty="0"/>
              <a:t> enough addresses to assign one to every single atom on the surface of the earth.</a:t>
            </a:r>
          </a:p>
        </p:txBody>
      </p:sp>
      <p:sp>
        <p:nvSpPr>
          <p:cNvPr id="4" name="Slide Number Placeholder 3"/>
          <p:cNvSpPr>
            <a:spLocks noGrp="1"/>
          </p:cNvSpPr>
          <p:nvPr>
            <p:ph type="sldNum" sz="quarter" idx="10"/>
          </p:nvPr>
        </p:nvSpPr>
        <p:spPr/>
        <p:txBody>
          <a:bodyPr/>
          <a:lstStyle/>
          <a:p>
            <a:fld id="{3D91EEAC-CFEF-9647-876F-EABC6B8338D7}" type="slidenum">
              <a:rPr lang="en-US" smtClean="0"/>
              <a:t>24</a:t>
            </a:fld>
            <a:endParaRPr lang="en-US"/>
          </a:p>
        </p:txBody>
      </p:sp>
    </p:spTree>
    <p:extLst>
      <p:ext uri="{BB962C8B-B14F-4D97-AF65-F5344CB8AC3E}">
        <p14:creationId xmlns:p14="http://schemas.microsoft.com/office/powerpoint/2010/main" val="10713822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220300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3</a:t>
            </a:fld>
            <a:endParaRPr lang="en-US"/>
          </a:p>
        </p:txBody>
      </p:sp>
    </p:spTree>
    <p:extLst>
      <p:ext uri="{BB962C8B-B14F-4D97-AF65-F5344CB8AC3E}">
        <p14:creationId xmlns:p14="http://schemas.microsoft.com/office/powerpoint/2010/main" val="38765972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407580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046880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5852057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Section F</a:t>
            </a:r>
            <a:r>
              <a:rPr lang="en-US" baseline="0" dirty="0"/>
              <a:t> and </a:t>
            </a:r>
            <a:r>
              <a:rPr lang="en-US" baseline="0"/>
              <a:t>G ended</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550810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413545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864654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38425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55736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562873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latin typeface="Arial" panose="020B0604020202020204" pitchFamily="34" charset="0"/>
                <a:ea typeface="ＭＳ Ｐゴシック" panose="020B0600070205080204" pitchFamily="34" charset="-128"/>
                <a:hlinkClick r:id="rId3"/>
              </a:rPr>
              <a:t>https://www.netmanias.com/en/?m=view&amp;id=techdocs&amp;no=5998</a:t>
            </a:r>
            <a:endParaRPr lang="en-US" altLang="en-US" dirty="0">
              <a:latin typeface="Arial" panose="020B0604020202020204" pitchFamily="34" charset="0"/>
              <a:ea typeface="ＭＳ Ｐゴシック" panose="020B0600070205080204" pitchFamily="34" charset="-128"/>
            </a:endParaRPr>
          </a:p>
          <a:p>
            <a:endParaRPr lang="en-US" altLang="en-US" dirty="0">
              <a:latin typeface="Arial" panose="020B0604020202020204" pitchFamily="34" charset="0"/>
              <a:ea typeface="ＭＳ Ｐゴシック" panose="020B0600070205080204" pitchFamily="34" charset="-128"/>
            </a:endParaRPr>
          </a:p>
          <a:p>
            <a:r>
              <a:rPr lang="en-US" altLang="en-US" b="1" dirty="0">
                <a:latin typeface="Arial" panose="020B0604020202020204" pitchFamily="34" charset="0"/>
                <a:ea typeface="ＭＳ Ｐゴシック" panose="020B0600070205080204" pitchFamily="34" charset="-128"/>
              </a:rPr>
              <a:t>1. DHCP Discover</a:t>
            </a:r>
            <a:endParaRPr lang="en-US" altLang="en-US" dirty="0">
              <a:latin typeface="Arial" panose="020B0604020202020204" pitchFamily="34" charset="0"/>
              <a:ea typeface="ＭＳ Ｐゴシック" panose="020B0600070205080204" pitchFamily="34" charset="-128"/>
            </a:endParaRPr>
          </a:p>
          <a:p>
            <a:r>
              <a:rPr lang="en-US" altLang="en-US" dirty="0">
                <a:latin typeface="Arial" panose="020B0604020202020204" pitchFamily="34" charset="0"/>
                <a:ea typeface="ＭＳ Ｐゴシック" panose="020B0600070205080204" pitchFamily="34" charset="-128"/>
              </a:rPr>
              <a:t>When a client (PC) is booted, it broadcasts a DHCP Discover message over the Ethernet network to locate all available DHCP servers on the same subnet network (by setting the destination MAC address in the Ethernet header as Broadcast MAC=FF:FF:FF:FF:FF:FF), reaching all the DHCP servers on the same subnet network.</a:t>
            </a:r>
          </a:p>
          <a:p>
            <a:r>
              <a:rPr lang="en-US" altLang="en-US" dirty="0">
                <a:latin typeface="Arial" panose="020B0604020202020204" pitchFamily="34" charset="0"/>
                <a:ea typeface="ＭＳ Ｐゴシック" panose="020B0600070205080204" pitchFamily="34" charset="-128"/>
              </a:rPr>
              <a:t> </a:t>
            </a:r>
          </a:p>
          <a:p>
            <a:r>
              <a:rPr lang="en-US" altLang="en-US" b="1" dirty="0">
                <a:latin typeface="Arial" panose="020B0604020202020204" pitchFamily="34" charset="0"/>
                <a:ea typeface="ＭＳ Ｐゴシック" panose="020B0600070205080204" pitchFamily="34" charset="-128"/>
              </a:rPr>
              <a:t>2. DHCP Offer  </a:t>
            </a:r>
            <a:endParaRPr lang="en-US" altLang="en-US" dirty="0">
              <a:latin typeface="Arial" panose="020B0604020202020204" pitchFamily="34" charset="0"/>
              <a:ea typeface="ＭＳ Ｐゴシック" panose="020B0600070205080204" pitchFamily="34" charset="-128"/>
            </a:endParaRPr>
          </a:p>
          <a:p>
            <a:r>
              <a:rPr lang="en-US" altLang="en-US" dirty="0">
                <a:latin typeface="Arial" panose="020B0604020202020204" pitchFamily="34" charset="0"/>
                <a:ea typeface="ＭＳ Ｐゴシック" panose="020B0600070205080204" pitchFamily="34" charset="-128"/>
              </a:rPr>
              <a:t>When a DHCP server receives the DHCP Discover message from the client, it also broadcasts a DHCP Offer message over the Ethernet network (because the client IP address has not been allocated yet), informing the client that it is available. This message contains the network information, such as client IP address, subnet mask, default gateway IP address, DNS IP address, IP lease time and DHCP server IP address. The DHCP Offer message broadcasted is delivered to all the clients on the same subnet network, including the one that sent the DHCP Discover message.</a:t>
            </a:r>
          </a:p>
          <a:p>
            <a:r>
              <a:rPr lang="en-US" altLang="en-US" dirty="0">
                <a:latin typeface="Arial" panose="020B0604020202020204" pitchFamily="34" charset="0"/>
                <a:ea typeface="ＭＳ Ｐゴシック" panose="020B0600070205080204" pitchFamily="34" charset="-128"/>
              </a:rPr>
              <a:t> </a:t>
            </a:r>
          </a:p>
          <a:p>
            <a:r>
              <a:rPr lang="en-US" altLang="en-US" b="1" dirty="0">
                <a:latin typeface="Arial" panose="020B0604020202020204" pitchFamily="34" charset="0"/>
                <a:ea typeface="ＭＳ Ｐゴシック" panose="020B0600070205080204" pitchFamily="34" charset="-128"/>
              </a:rPr>
              <a:t>3. DHCP Request</a:t>
            </a:r>
            <a:endParaRPr lang="en-US" altLang="en-US" dirty="0">
              <a:latin typeface="Arial" panose="020B0604020202020204" pitchFamily="34" charset="0"/>
              <a:ea typeface="ＭＳ Ｐゴシック" panose="020B0600070205080204" pitchFamily="34" charset="-128"/>
            </a:endParaRPr>
          </a:p>
          <a:p>
            <a:r>
              <a:rPr lang="en-US" altLang="en-US" dirty="0">
                <a:latin typeface="Arial" panose="020B0604020202020204" pitchFamily="34" charset="0"/>
                <a:ea typeface="ＭＳ Ｐゴシック" panose="020B0600070205080204" pitchFamily="34" charset="-128"/>
              </a:rPr>
              <a:t>The client, having received the DHCP Offer message, recognizes there is a DHCP server available on the same subnet. Then it broadcasts a DHCP Request message to the server over the Ethernet network, requesting network configuration data including an IP address for itself. If more than one DHCP server responds on the same subnet and hence the client receives multiple DHCP Offer messages, it selects one of the DHCP servers, and enters the IP address of the selected DHCP server in the DHCP Server Identifier (option 54) field of the DHCP Request message. Then it informs all the DHCP servers on the subnet network about such selection by broadcasting the DHCP Request message. Typically, all DHCP servers internally store the network configuration data (i.e. IP address for the client and other information) when they send a DHCP Offer message. So, the client broadcasts the DHCP Request message to all the DHCP servers, so that those not selected can also receive the message and delete the stored network configuration data from their memory.</a:t>
            </a:r>
          </a:p>
          <a:p>
            <a:r>
              <a:rPr lang="en-US" altLang="en-US" dirty="0">
                <a:latin typeface="Arial" panose="020B0604020202020204" pitchFamily="34" charset="0"/>
                <a:ea typeface="ＭＳ Ｐゴシック" panose="020B0600070205080204" pitchFamily="34" charset="-128"/>
              </a:rPr>
              <a:t> </a:t>
            </a:r>
          </a:p>
          <a:p>
            <a:r>
              <a:rPr lang="en-US" altLang="en-US" b="1" dirty="0">
                <a:latin typeface="Arial" panose="020B0604020202020204" pitchFamily="34" charset="0"/>
                <a:ea typeface="ＭＳ Ｐゴシック" panose="020B0600070205080204" pitchFamily="34" charset="-128"/>
              </a:rPr>
              <a:t>4. DHCP </a:t>
            </a:r>
            <a:r>
              <a:rPr lang="en-US" altLang="en-US" b="1" dirty="0" err="1">
                <a:latin typeface="Arial" panose="020B0604020202020204" pitchFamily="34" charset="0"/>
                <a:ea typeface="ＭＳ Ｐゴシック" panose="020B0600070205080204" pitchFamily="34" charset="-128"/>
              </a:rPr>
              <a:t>Ack</a:t>
            </a:r>
            <a:endParaRPr lang="en-US" altLang="en-US" dirty="0">
              <a:latin typeface="Arial" panose="020B0604020202020204" pitchFamily="34" charset="0"/>
              <a:ea typeface="ＭＳ Ｐゴシック" panose="020B0600070205080204" pitchFamily="34" charset="-128"/>
            </a:endParaRPr>
          </a:p>
          <a:p>
            <a:r>
              <a:rPr lang="en-US" altLang="en-US" dirty="0">
                <a:latin typeface="Arial" panose="020B0604020202020204" pitchFamily="34" charset="0"/>
                <a:ea typeface="ＭＳ Ｐゴシック" panose="020B0600070205080204" pitchFamily="34" charset="-128"/>
              </a:rPr>
              <a:t>The DHCP server which received the DHCP Request message from the client checks if the IP address shown in the DHCP Server Identifier (option 54) field matches its own. If it does, it broadcasts a DHCP </a:t>
            </a:r>
            <a:r>
              <a:rPr lang="en-US" altLang="en-US" dirty="0" err="1">
                <a:latin typeface="Arial" panose="020B0604020202020204" pitchFamily="34" charset="0"/>
                <a:ea typeface="ＭＳ Ｐゴシック" panose="020B0600070205080204" pitchFamily="34" charset="-128"/>
              </a:rPr>
              <a:t>Ack</a:t>
            </a:r>
            <a:r>
              <a:rPr lang="en-US" altLang="en-US" dirty="0">
                <a:latin typeface="Arial" panose="020B0604020202020204" pitchFamily="34" charset="0"/>
                <a:ea typeface="ＭＳ Ｐゴシック" panose="020B0600070205080204" pitchFamily="34" charset="-128"/>
              </a:rPr>
              <a:t> message ensuring the client can receive the message (Note: the client has NOT been allocated an IP address yet).</a:t>
            </a:r>
          </a:p>
          <a:p>
            <a:r>
              <a:rPr lang="en-US" altLang="en-US" dirty="0">
                <a:latin typeface="Arial" panose="020B0604020202020204" pitchFamily="34" charset="0"/>
                <a:ea typeface="ＭＳ Ｐゴシック" panose="020B0600070205080204" pitchFamily="34" charset="-128"/>
              </a:rPr>
              <a:t> </a:t>
            </a:r>
          </a:p>
          <a:p>
            <a:r>
              <a:rPr lang="en-US" altLang="en-US" dirty="0">
                <a:latin typeface="Arial" panose="020B0604020202020204" pitchFamily="34" charset="0"/>
                <a:ea typeface="ＭＳ Ｐゴシック" panose="020B0600070205080204" pitchFamily="34" charset="-128"/>
              </a:rPr>
              <a:t>At this time, the DHCP server transfers all the network configuration data including the client IP address – the same data sent along with the DHCP Offer message - to the client. Then the client configures a network interface using the transferred data, finally connecting to the Internet. The typical network configuration data includes:</a:t>
            </a:r>
          </a:p>
          <a:p>
            <a:r>
              <a:rPr lang="en-US" altLang="en-US" dirty="0">
                <a:latin typeface="Arial" panose="020B0604020202020204" pitchFamily="34" charset="0"/>
                <a:ea typeface="ＭＳ Ｐゴシック" panose="020B0600070205080204" pitchFamily="34" charset="-128"/>
              </a:rPr>
              <a:t>IP address</a:t>
            </a:r>
          </a:p>
          <a:p>
            <a:r>
              <a:rPr lang="en-US" altLang="en-US" dirty="0">
                <a:latin typeface="Arial" panose="020B0604020202020204" pitchFamily="34" charset="0"/>
                <a:ea typeface="ＭＳ Ｐゴシック" panose="020B0600070205080204" pitchFamily="34" charset="-128"/>
              </a:rPr>
              <a:t>Subnet mask</a:t>
            </a:r>
          </a:p>
          <a:p>
            <a:r>
              <a:rPr lang="en-US" altLang="en-US" dirty="0">
                <a:latin typeface="Arial" panose="020B0604020202020204" pitchFamily="34" charset="0"/>
                <a:ea typeface="ＭＳ Ｐゴシック" panose="020B0600070205080204" pitchFamily="34" charset="-128"/>
              </a:rPr>
              <a:t>Default gateway IP address</a:t>
            </a:r>
          </a:p>
          <a:p>
            <a:r>
              <a:rPr lang="en-US" altLang="en-US" dirty="0">
                <a:latin typeface="Arial" panose="020B0604020202020204" pitchFamily="34" charset="0"/>
                <a:ea typeface="ＭＳ Ｐゴシック" panose="020B0600070205080204" pitchFamily="34" charset="-128"/>
              </a:rPr>
              <a:t>DNS server IP address</a:t>
            </a:r>
          </a:p>
          <a:p>
            <a:r>
              <a:rPr lang="en-US" altLang="en-US" dirty="0">
                <a:latin typeface="Arial" panose="020B0604020202020204" pitchFamily="34" charset="0"/>
                <a:ea typeface="ＭＳ Ｐゴシック" panose="020B0600070205080204" pitchFamily="34" charset="-128"/>
              </a:rPr>
              <a:t>Lease time (during which a client can use the IP address allocated/leased by a DHCP server)</a:t>
            </a:r>
          </a:p>
          <a:p>
            <a:endParaRPr lang="en-US" altLang="en-US" dirty="0">
              <a:latin typeface="Arial" panose="020B0604020202020204" pitchFamily="34" charset="0"/>
              <a:ea typeface="ＭＳ Ｐゴシック" panose="020B0600070205080204" pitchFamily="34" charset="-128"/>
            </a:endParaRPr>
          </a:p>
          <a:p>
            <a:endParaRPr lang="en-US" dirty="0"/>
          </a:p>
        </p:txBody>
      </p:sp>
      <p:sp>
        <p:nvSpPr>
          <p:cNvPr id="4" name="Slide Number Placeholder 3"/>
          <p:cNvSpPr>
            <a:spLocks noGrp="1"/>
          </p:cNvSpPr>
          <p:nvPr>
            <p:ph type="sldNum" sz="quarter" idx="10"/>
          </p:nvPr>
        </p:nvSpPr>
        <p:spPr/>
        <p:txBody>
          <a:bodyPr/>
          <a:lstStyle/>
          <a:p>
            <a:fld id="{3D91EEAC-CFEF-9647-876F-EABC6B8338D7}" type="slidenum">
              <a:rPr lang="en-US" smtClean="0"/>
              <a:t>9</a:t>
            </a:fld>
            <a:endParaRPr lang="en-US"/>
          </a:p>
        </p:txBody>
      </p:sp>
    </p:spTree>
    <p:extLst>
      <p:ext uri="{BB962C8B-B14F-4D97-AF65-F5344CB8AC3E}">
        <p14:creationId xmlns:p14="http://schemas.microsoft.com/office/powerpoint/2010/main" val="37185453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453779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EC686-8429-2E40-81FA-5EC9C4AB3C55}"/>
              </a:ext>
            </a:extLst>
          </p:cNvPr>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8CC2C238-9334-5D47-BE46-7DBB933E487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Slide Number Placeholder 5">
            <a:extLst>
              <a:ext uri="{FF2B5EF4-FFF2-40B4-BE49-F238E27FC236}">
                <a16:creationId xmlns:a16="http://schemas.microsoft.com/office/drawing/2014/main" id="{67E93C0D-5E34-354A-A654-B3839136622B}"/>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a:t>Network Layer: 4-</a:t>
            </a:r>
            <a:fld id="{C4204591-24BD-A542-B9D5-F8D8A88D2FEE}" type="slidenum">
              <a:rPr lang="en-US" smtClean="0"/>
              <a:pPr/>
              <a:t>‹#›</a:t>
            </a:fld>
            <a:endParaRPr lang="en-US" dirty="0"/>
          </a:p>
        </p:txBody>
      </p:sp>
    </p:spTree>
    <p:extLst>
      <p:ext uri="{BB962C8B-B14F-4D97-AF65-F5344CB8AC3E}">
        <p14:creationId xmlns:p14="http://schemas.microsoft.com/office/powerpoint/2010/main" val="33936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A2846C-3DC3-2A4C-84E1-3E3C50231FF2}"/>
              </a:ext>
            </a:extLst>
          </p:cNvPr>
          <p:cNvSpPr>
            <a:spLocks noGrp="1"/>
          </p:cNvSpPr>
          <p:nvPr>
            <p:ph idx="1"/>
          </p:nvPr>
        </p:nvSpPr>
        <p:spPr>
          <a:xfrm>
            <a:off x="838200" y="1724027"/>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7">
            <a:extLst>
              <a:ext uri="{FF2B5EF4-FFF2-40B4-BE49-F238E27FC236}">
                <a16:creationId xmlns:a16="http://schemas.microsoft.com/office/drawing/2014/main" id="{F32235DD-B99A-7744-92BB-36CB49B43BEC}"/>
              </a:ext>
            </a:extLst>
          </p:cNvPr>
          <p:cNvSpPr>
            <a:spLocks noGrp="1"/>
          </p:cNvSpPr>
          <p:nvPr>
            <p:ph type="title"/>
          </p:nvPr>
        </p:nvSpPr>
        <p:spPr/>
        <p:txBody>
          <a:bodyPr>
            <a:normAutofit/>
          </a:bodyPr>
          <a:lstStyle>
            <a:lvl1pPr>
              <a:defRPr sz="4400">
                <a:latin typeface="+mj-lt"/>
              </a:defRPr>
            </a:lvl1pPr>
          </a:lstStyle>
          <a:p>
            <a:r>
              <a:rPr lang="en-US" dirty="0"/>
              <a:t>Click to edit Master title style</a:t>
            </a:r>
          </a:p>
        </p:txBody>
      </p:sp>
      <p:sp>
        <p:nvSpPr>
          <p:cNvPr id="5" name="Slide Number Placeholder 5">
            <a:extLst>
              <a:ext uri="{FF2B5EF4-FFF2-40B4-BE49-F238E27FC236}">
                <a16:creationId xmlns:a16="http://schemas.microsoft.com/office/drawing/2014/main" id="{D41126D0-2478-AE48-891D-9046D4F5EA04}"/>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a:t>Network Layer: 4-</a:t>
            </a:r>
            <a:fld id="{C4204591-24BD-A542-B9D5-F8D8A88D2FEE}" type="slidenum">
              <a:rPr lang="en-US" smtClean="0"/>
              <a:pPr/>
              <a:t>‹#›</a:t>
            </a:fld>
            <a:endParaRPr lang="en-US" dirty="0"/>
          </a:p>
        </p:txBody>
      </p:sp>
    </p:spTree>
    <p:extLst>
      <p:ext uri="{BB962C8B-B14F-4D97-AF65-F5344CB8AC3E}">
        <p14:creationId xmlns:p14="http://schemas.microsoft.com/office/powerpoint/2010/main" val="18784461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48D4C-6954-CC4D-A491-4B78BF548F31}"/>
              </a:ext>
            </a:extLst>
          </p:cNvPr>
          <p:cNvSpPr>
            <a:spLocks noGrp="1"/>
          </p:cNvSpPr>
          <p:nvPr>
            <p:ph type="title"/>
          </p:nvPr>
        </p:nvSpPr>
        <p:spPr/>
        <p:txBody>
          <a:bodyPr>
            <a:normAutofit/>
          </a:bodyPr>
          <a:lstStyle>
            <a:lvl1pPr>
              <a:defRPr sz="4400">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3ABE2032-3F11-1945-8A1D-25EC80CF916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ADCF1CB-5DBA-8B49-A839-F079E4BF437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5">
            <a:extLst>
              <a:ext uri="{FF2B5EF4-FFF2-40B4-BE49-F238E27FC236}">
                <a16:creationId xmlns:a16="http://schemas.microsoft.com/office/drawing/2014/main" id="{139731AF-B9DB-1E4D-A017-6D1C48DC0579}"/>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a:t>Network Layer: 4-</a:t>
            </a:r>
            <a:fld id="{C4204591-24BD-A542-B9D5-F8D8A88D2FEE}" type="slidenum">
              <a:rPr lang="en-US" smtClean="0"/>
              <a:pPr/>
              <a:t>‹#›</a:t>
            </a:fld>
            <a:endParaRPr lang="en-US" dirty="0"/>
          </a:p>
        </p:txBody>
      </p:sp>
    </p:spTree>
    <p:extLst>
      <p:ext uri="{BB962C8B-B14F-4D97-AF65-F5344CB8AC3E}">
        <p14:creationId xmlns:p14="http://schemas.microsoft.com/office/powerpoint/2010/main" val="12739582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B102D-EC4F-B64D-BB0A-3CBBCEE21B6B}"/>
              </a:ext>
            </a:extLst>
          </p:cNvPr>
          <p:cNvSpPr>
            <a:spLocks noGrp="1"/>
          </p:cNvSpPr>
          <p:nvPr>
            <p:ph type="title"/>
          </p:nvPr>
        </p:nvSpPr>
        <p:spPr/>
        <p:txBody>
          <a:bodyPr>
            <a:normAutofit/>
          </a:bodyPr>
          <a:lstStyle>
            <a:lvl1pPr>
              <a:defRPr sz="4400">
                <a:latin typeface="+mj-lt"/>
              </a:defRPr>
            </a:lvl1pPr>
          </a:lstStyle>
          <a:p>
            <a:r>
              <a:rPr lang="en-US" dirty="0"/>
              <a:t>Click to edit Master title style</a:t>
            </a:r>
          </a:p>
        </p:txBody>
      </p:sp>
      <p:sp>
        <p:nvSpPr>
          <p:cNvPr id="8" name="Slide Number Placeholder 5">
            <a:extLst>
              <a:ext uri="{FF2B5EF4-FFF2-40B4-BE49-F238E27FC236}">
                <a16:creationId xmlns:a16="http://schemas.microsoft.com/office/drawing/2014/main" id="{80DCD8E0-36D6-2D43-9C3A-92DC921E1D78}"/>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a:t>Network Layer: 4-</a:t>
            </a:r>
            <a:fld id="{C4204591-24BD-A542-B9D5-F8D8A88D2FEE}" type="slidenum">
              <a:rPr lang="en-US" smtClean="0"/>
              <a:pPr/>
              <a:t>‹#›</a:t>
            </a:fld>
            <a:endParaRPr lang="en-US" dirty="0"/>
          </a:p>
        </p:txBody>
      </p:sp>
    </p:spTree>
    <p:extLst>
      <p:ext uri="{BB962C8B-B14F-4D97-AF65-F5344CB8AC3E}">
        <p14:creationId xmlns:p14="http://schemas.microsoft.com/office/powerpoint/2010/main" val="37621316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C088B5F-A0EC-4CFA-B907-6F8F6AAE8DFD}"/>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86A8080-423F-4EF2-8325-F756662D597C}" type="slidenum">
              <a:rPr kumimoji="0" lang="de-AT" sz="1100"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de-AT"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sp>
        <p:nvSpPr>
          <p:cNvPr id="7" name="Text Placeholder 6">
            <a:extLst>
              <a:ext uri="{FF2B5EF4-FFF2-40B4-BE49-F238E27FC236}">
                <a16:creationId xmlns:a16="http://schemas.microsoft.com/office/drawing/2014/main" id="{0576BCC8-FB37-4175-9C04-115FBAEFD1C7}"/>
              </a:ext>
            </a:extLst>
          </p:cNvPr>
          <p:cNvSpPr>
            <a:spLocks noGrp="1"/>
          </p:cNvSpPr>
          <p:nvPr>
            <p:ph type="body" sz="quarter" idx="11" hasCustomPrompt="1"/>
          </p:nvPr>
        </p:nvSpPr>
        <p:spPr>
          <a:xfrm>
            <a:off x="535941" y="1701588"/>
            <a:ext cx="11120123" cy="719369"/>
          </a:xfrm>
        </p:spPr>
        <p:txBody>
          <a:bodyPr>
            <a:normAutofit/>
          </a:bodyPr>
          <a:lstStyle>
            <a:lvl1pPr marL="0" indent="0" algn="ctr">
              <a:buNone/>
              <a:defRPr sz="2800"/>
            </a:lvl1pPr>
          </a:lstStyle>
          <a:p>
            <a:pPr lvl="0"/>
            <a:r>
              <a:rPr lang="en-US" dirty="0"/>
              <a:t>Thank You all </a:t>
            </a:r>
            <a:endParaRPr lang="en-GB" dirty="0"/>
          </a:p>
        </p:txBody>
      </p:sp>
      <p:sp>
        <p:nvSpPr>
          <p:cNvPr id="8" name="Text Placeholder 6">
            <a:extLst>
              <a:ext uri="{FF2B5EF4-FFF2-40B4-BE49-F238E27FC236}">
                <a16:creationId xmlns:a16="http://schemas.microsoft.com/office/drawing/2014/main" id="{6B5668E4-B5F9-4526-BB51-9AC3A8359555}"/>
              </a:ext>
            </a:extLst>
          </p:cNvPr>
          <p:cNvSpPr>
            <a:spLocks noGrp="1"/>
          </p:cNvSpPr>
          <p:nvPr>
            <p:ph type="body" sz="quarter" idx="12" hasCustomPrompt="1"/>
          </p:nvPr>
        </p:nvSpPr>
        <p:spPr>
          <a:xfrm>
            <a:off x="535941" y="3250433"/>
            <a:ext cx="11120123" cy="719369"/>
          </a:xfrm>
        </p:spPr>
        <p:txBody>
          <a:bodyPr>
            <a:noAutofit/>
          </a:bodyPr>
          <a:lstStyle>
            <a:lvl1pPr marL="273050" indent="-273050" algn="ctr" defTabSz="385753" rtl="0" eaLnBrk="1" latinLnBrk="0" hangingPunct="1">
              <a:lnSpc>
                <a:spcPct val="90000"/>
              </a:lnSpc>
              <a:spcBef>
                <a:spcPts val="422"/>
              </a:spcBef>
              <a:buFont typeface="Wingdings 2" pitchFamily="18" charset="2"/>
              <a:buNone/>
              <a:defRPr lang="en-US" sz="2400" b="0" kern="1200" dirty="0" smtClean="0">
                <a:solidFill>
                  <a:srgbClr val="000000"/>
                </a:solidFill>
                <a:latin typeface="TeXGyreAdventor" charset="0"/>
                <a:ea typeface="Microsoft JhengHei" panose="020B0604030504040204" pitchFamily="34" charset="-120"/>
                <a:cs typeface="+mn-cs"/>
              </a:defRPr>
            </a:lvl1pPr>
            <a:lvl2pPr marL="153591" indent="-153591" algn="ctr" defTabSz="385753" rtl="0" eaLnBrk="1" latinLnBrk="0" hangingPunct="1">
              <a:lnSpc>
                <a:spcPct val="90000"/>
              </a:lnSpc>
              <a:spcBef>
                <a:spcPts val="422"/>
              </a:spcBef>
              <a:buFont typeface="Wingdings 2" pitchFamily="18" charset="2"/>
              <a:buNone/>
              <a:defRPr lang="en-US" sz="2400" b="0" kern="1200" dirty="0">
                <a:solidFill>
                  <a:schemeClr val="tx1"/>
                </a:solidFill>
                <a:latin typeface="TeXGyreAdventor" charset="0"/>
                <a:ea typeface="Microsoft JhengHei" panose="020B0604030504040204" pitchFamily="34" charset="-120"/>
                <a:cs typeface="+mn-cs"/>
              </a:defRPr>
            </a:lvl2pPr>
          </a:lstStyle>
          <a:p>
            <a:pPr marL="273050" indent="-273050" eaLnBrk="1" hangingPunct="1"/>
            <a:r>
              <a:rPr lang="en-US" dirty="0"/>
              <a:t>Text Book</a:t>
            </a:r>
          </a:p>
          <a:p>
            <a:pPr marL="337542" lvl="1" indent="-153591" eaLnBrk="1" hangingPunct="1"/>
            <a:r>
              <a:rPr lang="en-US" sz="1125" dirty="0">
                <a:solidFill>
                  <a:srgbClr val="0070C0"/>
                </a:solidFill>
              </a:rPr>
              <a:t>Starting Out With CPP (7</a:t>
            </a:r>
            <a:r>
              <a:rPr lang="en-US" sz="1125" baseline="30000" dirty="0">
                <a:solidFill>
                  <a:srgbClr val="0070C0"/>
                </a:solidFill>
              </a:rPr>
              <a:t>th </a:t>
            </a:r>
            <a:r>
              <a:rPr lang="en-US" sz="1125" dirty="0">
                <a:solidFill>
                  <a:srgbClr val="0070C0"/>
                </a:solidFill>
              </a:rPr>
              <a:t> or 8</a:t>
            </a:r>
            <a:r>
              <a:rPr lang="en-US" sz="1125" baseline="30000" dirty="0">
                <a:solidFill>
                  <a:srgbClr val="0070C0"/>
                </a:solidFill>
              </a:rPr>
              <a:t>th</a:t>
            </a:r>
            <a:r>
              <a:rPr lang="en-US" sz="1125" dirty="0">
                <a:solidFill>
                  <a:srgbClr val="0070C0"/>
                </a:solidFill>
              </a:rPr>
              <a:t> Edition) By Tony Gaddis (Locally Available)</a:t>
            </a:r>
          </a:p>
        </p:txBody>
      </p:sp>
      <p:sp>
        <p:nvSpPr>
          <p:cNvPr id="10" name="Picture Placeholder 9">
            <a:extLst>
              <a:ext uri="{FF2B5EF4-FFF2-40B4-BE49-F238E27FC236}">
                <a16:creationId xmlns:a16="http://schemas.microsoft.com/office/drawing/2014/main" id="{77676217-97FD-491C-872B-A38CCCAD9A98}"/>
              </a:ext>
            </a:extLst>
          </p:cNvPr>
          <p:cNvSpPr>
            <a:spLocks noGrp="1"/>
          </p:cNvSpPr>
          <p:nvPr>
            <p:ph type="pic" sz="quarter" idx="13"/>
          </p:nvPr>
        </p:nvSpPr>
        <p:spPr>
          <a:xfrm>
            <a:off x="2397129" y="4386269"/>
            <a:ext cx="2343151" cy="2219325"/>
          </a:xfrm>
        </p:spPr>
        <p:txBody>
          <a:bodyPr/>
          <a:lstStyle/>
          <a:p>
            <a:endParaRPr lang="en-GB"/>
          </a:p>
        </p:txBody>
      </p:sp>
      <p:sp>
        <p:nvSpPr>
          <p:cNvPr id="12" name="Picture Placeholder 11">
            <a:extLst>
              <a:ext uri="{FF2B5EF4-FFF2-40B4-BE49-F238E27FC236}">
                <a16:creationId xmlns:a16="http://schemas.microsoft.com/office/drawing/2014/main" id="{E5B71756-46AA-4A8F-BA5C-6D05D9B8620E}"/>
              </a:ext>
            </a:extLst>
          </p:cNvPr>
          <p:cNvSpPr>
            <a:spLocks noGrp="1"/>
          </p:cNvSpPr>
          <p:nvPr>
            <p:ph type="pic" sz="quarter" idx="14"/>
          </p:nvPr>
        </p:nvSpPr>
        <p:spPr>
          <a:xfrm>
            <a:off x="6959605" y="4386269"/>
            <a:ext cx="2343151" cy="2219325"/>
          </a:xfrm>
        </p:spPr>
        <p:txBody>
          <a:bodyPr/>
          <a:lstStyle/>
          <a:p>
            <a:endParaRPr lang="en-GB"/>
          </a:p>
        </p:txBody>
      </p:sp>
    </p:spTree>
    <p:extLst>
      <p:ext uri="{BB962C8B-B14F-4D97-AF65-F5344CB8AC3E}">
        <p14:creationId xmlns:p14="http://schemas.microsoft.com/office/powerpoint/2010/main" val="417990728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6D5FD2-E0BC-9B4A-8B69-BFD8F956C77B}"/>
              </a:ext>
            </a:extLst>
          </p:cNvPr>
          <p:cNvSpPr>
            <a:spLocks noGrp="1"/>
          </p:cNvSpPr>
          <p:nvPr>
            <p:ph type="title"/>
          </p:nvPr>
        </p:nvSpPr>
        <p:spPr>
          <a:xfrm>
            <a:off x="838200" y="451821"/>
            <a:ext cx="10515600" cy="894622"/>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7A987CFD-1EF3-634C-B854-216A26AC232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ACF3ABA1-E9EF-3248-90FD-6E40E659EFB3}"/>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a:t>Network Layer: 4-</a:t>
            </a:r>
            <a:fld id="{C4204591-24BD-A542-B9D5-F8D8A88D2FEE}" type="slidenum">
              <a:rPr lang="en-US" smtClean="0"/>
              <a:pPr/>
              <a:t>‹#›</a:t>
            </a:fld>
            <a:endParaRPr lang="en-US" dirty="0"/>
          </a:p>
        </p:txBody>
      </p:sp>
    </p:spTree>
    <p:extLst>
      <p:ext uri="{BB962C8B-B14F-4D97-AF65-F5344CB8AC3E}">
        <p14:creationId xmlns:p14="http://schemas.microsoft.com/office/powerpoint/2010/main" val="27751653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4" r:id="rId4"/>
    <p:sldLayoutId id="2147483655" r:id="rId5"/>
  </p:sldLayoutIdLst>
  <p:hf hdr="0" ftr="0" dt="0"/>
  <p:txStyles>
    <p:titleStyle>
      <a:lvl1pPr algn="l" defTabSz="914400" rtl="0" eaLnBrk="1" latinLnBrk="0" hangingPunct="1">
        <a:lnSpc>
          <a:spcPct val="90000"/>
        </a:lnSpc>
        <a:spcBef>
          <a:spcPct val="0"/>
        </a:spcBef>
        <a:buNone/>
        <a:defRPr sz="4400" b="1" kern="1200">
          <a:solidFill>
            <a:srgbClr val="0000A3"/>
          </a:solidFill>
          <a:latin typeface="+mj-lt"/>
          <a:ea typeface="+mj-ea"/>
          <a:cs typeface="+mj-cs"/>
        </a:defRPr>
      </a:lvl1pPr>
    </p:titleStyle>
    <p:body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hyperlink" Target="mailto:subhan.ullah@nu.edu.pk" TargetMode="Externa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23.xml"/><Relationship Id="rId1" Type="http://schemas.openxmlformats.org/officeDocument/2006/relationships/slideLayout" Target="../slideLayouts/slideLayout5.xml"/><Relationship Id="rId4" Type="http://schemas.openxmlformats.org/officeDocument/2006/relationships/image" Target="../media/image19.jp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normAutofit lnSpcReduction="10000"/>
          </a:bodyPr>
          <a:lstStyle/>
          <a:p>
            <a:pPr marL="130175" indent="0" algn="ctr">
              <a:lnSpc>
                <a:spcPct val="110000"/>
              </a:lnSpc>
              <a:spcBef>
                <a:spcPct val="0"/>
              </a:spcBef>
              <a:buNone/>
            </a:pPr>
            <a:r>
              <a:rPr lang="en-US" sz="3500" b="1" dirty="0">
                <a:solidFill>
                  <a:srgbClr val="0000A3"/>
                </a:solidFill>
                <a:latin typeface="+mj-lt"/>
                <a:ea typeface="+mj-ea"/>
                <a:cs typeface="Calibri" panose="020F0502020204030204" pitchFamily="34" charset="0"/>
              </a:rPr>
              <a:t>Lectures (Chapter4) </a:t>
            </a:r>
          </a:p>
          <a:p>
            <a:pPr marL="130175" indent="0" algn="ctr">
              <a:lnSpc>
                <a:spcPct val="85000"/>
              </a:lnSpc>
              <a:buNone/>
            </a:pPr>
            <a:r>
              <a:rPr lang="en-US" altLang="en-US" sz="3500" dirty="0">
                <a:solidFill>
                  <a:srgbClr val="000099"/>
                </a:solidFill>
              </a:rPr>
              <a:t>Network Layer: Data Plane</a:t>
            </a:r>
          </a:p>
          <a:p>
            <a:pPr marL="130175" indent="0" algn="ctr">
              <a:buNone/>
            </a:pPr>
            <a:r>
              <a:rPr lang="en-US" sz="3500" dirty="0">
                <a:latin typeface="Calibri" panose="020F0502020204030204" pitchFamily="34" charset="0"/>
                <a:cs typeface="Calibri" panose="020F0502020204030204" pitchFamily="34" charset="0"/>
              </a:rPr>
              <a:t>                           </a:t>
            </a:r>
          </a:p>
          <a:p>
            <a:pPr marL="130175" indent="0" algn="ctr">
              <a:lnSpc>
                <a:spcPct val="110000"/>
              </a:lnSpc>
              <a:spcBef>
                <a:spcPct val="0"/>
              </a:spcBef>
              <a:buNone/>
            </a:pPr>
            <a:r>
              <a:rPr lang="en-US" sz="3500" b="1" dirty="0">
                <a:solidFill>
                  <a:srgbClr val="0000A3"/>
                </a:solidFill>
                <a:latin typeface="+mj-lt"/>
                <a:ea typeface="+mj-ea"/>
                <a:cs typeface="Calibri" panose="020F0502020204030204" pitchFamily="34" charset="0"/>
              </a:rPr>
              <a:t>Subhan Ullah, PhD</a:t>
            </a:r>
          </a:p>
          <a:p>
            <a:pPr marL="130175" indent="0" algn="ctr">
              <a:buNone/>
            </a:pPr>
            <a:r>
              <a:rPr lang="en-US" sz="3300" dirty="0">
                <a:latin typeface="Calibri" panose="020F0502020204030204" pitchFamily="34" charset="0"/>
                <a:cs typeface="Calibri" panose="020F0502020204030204" pitchFamily="34" charset="0"/>
                <a:hlinkClick r:id="rId2"/>
              </a:rPr>
              <a:t>subhan.ullah@nu.edu.pk</a:t>
            </a:r>
            <a:endParaRPr lang="en-US" sz="3300" dirty="0">
              <a:latin typeface="Calibri" panose="020F0502020204030204" pitchFamily="34" charset="0"/>
              <a:cs typeface="Calibri" panose="020F0502020204030204" pitchFamily="34" charset="0"/>
            </a:endParaRPr>
          </a:p>
          <a:p>
            <a:pPr marL="130175" indent="0" algn="ctr">
              <a:buNone/>
            </a:pPr>
            <a:endParaRPr lang="en-US" sz="4600" b="1" dirty="0">
              <a:solidFill>
                <a:srgbClr val="0000A3"/>
              </a:solidFill>
              <a:latin typeface="+mj-lt"/>
              <a:ea typeface="+mj-ea"/>
              <a:cs typeface="Calibri" panose="020F0502020204030204" pitchFamily="34" charset="0"/>
            </a:endParaRPr>
          </a:p>
          <a:p>
            <a:pPr marL="130175" indent="0" algn="ctr">
              <a:lnSpc>
                <a:spcPct val="110000"/>
              </a:lnSpc>
              <a:spcBef>
                <a:spcPct val="0"/>
              </a:spcBef>
              <a:buNone/>
            </a:pPr>
            <a:r>
              <a:rPr lang="en-US" sz="3900" b="1" dirty="0">
                <a:solidFill>
                  <a:srgbClr val="0000A3"/>
                </a:solidFill>
                <a:latin typeface="+mj-lt"/>
                <a:ea typeface="+mj-ea"/>
                <a:cs typeface="Calibri" panose="020F0502020204030204" pitchFamily="34" charset="0"/>
              </a:rPr>
              <a:t>BS(Computer Science) Spring-2024</a:t>
            </a:r>
            <a:endParaRPr lang="en-GB" sz="3900" b="1" dirty="0">
              <a:solidFill>
                <a:srgbClr val="0000A3"/>
              </a:solidFill>
              <a:latin typeface="+mj-lt"/>
              <a:ea typeface="+mj-ea"/>
              <a:cs typeface="Calibri" panose="020F0502020204030204" pitchFamily="34" charset="0"/>
            </a:endParaRPr>
          </a:p>
          <a:p>
            <a:pPr marL="130175" indent="0" algn="ctr">
              <a:buNone/>
            </a:pPr>
            <a:endParaRPr lang="en-US" dirty="0"/>
          </a:p>
        </p:txBody>
      </p:sp>
      <p:sp>
        <p:nvSpPr>
          <p:cNvPr id="6" name="Title 5"/>
          <p:cNvSpPr>
            <a:spLocks noGrp="1"/>
          </p:cNvSpPr>
          <p:nvPr>
            <p:ph type="title"/>
          </p:nvPr>
        </p:nvSpPr>
        <p:spPr/>
        <p:txBody>
          <a:bodyPr>
            <a:normAutofit/>
          </a:bodyPr>
          <a:lstStyle/>
          <a:p>
            <a:pPr algn="ctr"/>
            <a:r>
              <a:rPr lang="en-US" sz="5400" u="sng" dirty="0"/>
              <a:t>Computer Networks </a:t>
            </a:r>
          </a:p>
        </p:txBody>
      </p:sp>
      <p:pic>
        <p:nvPicPr>
          <p:cNvPr id="9" name="Picture 8" descr="A close up of a logo&#10;&#10;Description automatically generated">
            <a:extLst>
              <a:ext uri="{FF2B5EF4-FFF2-40B4-BE49-F238E27FC236}">
                <a16:creationId xmlns:a16="http://schemas.microsoft.com/office/drawing/2014/main" id="{DB104364-806D-4D0B-BACF-04FC83E27E6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59240" y="451821"/>
            <a:ext cx="2194560" cy="548640"/>
          </a:xfrm>
          <a:prstGeom prst="rect">
            <a:avLst/>
          </a:prstGeom>
        </p:spPr>
      </p:pic>
      <p:pic>
        <p:nvPicPr>
          <p:cNvPr id="10" name="Picture 9">
            <a:extLst>
              <a:ext uri="{FF2B5EF4-FFF2-40B4-BE49-F238E27FC236}">
                <a16:creationId xmlns:a16="http://schemas.microsoft.com/office/drawing/2014/main" id="{17A1AC7E-78F7-4460-B8BA-207FE0CD5C1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200" y="451505"/>
            <a:ext cx="2194561" cy="548640"/>
          </a:xfrm>
          <a:prstGeom prst="rect">
            <a:avLst/>
          </a:prstGeom>
        </p:spPr>
      </p:pic>
      <p:sp>
        <p:nvSpPr>
          <p:cNvPr id="8" name="Slide Number Placeholder 2">
            <a:extLst>
              <a:ext uri="{FF2B5EF4-FFF2-40B4-BE49-F238E27FC236}">
                <a16:creationId xmlns:a16="http://schemas.microsoft.com/office/drawing/2014/main" id="{807E4337-A925-084B-B48F-23146A4A73A1}"/>
              </a:ext>
            </a:extLst>
          </p:cNvPr>
          <p:cNvSpPr>
            <a:spLocks noGrp="1"/>
          </p:cNvSpPr>
          <p:nvPr>
            <p:ph type="sldNum" sz="quarter" idx="4"/>
          </p:nvPr>
        </p:nvSpPr>
        <p:spPr>
          <a:xfrm>
            <a:off x="9219616" y="6443089"/>
            <a:ext cx="2743200" cy="365125"/>
          </a:xfrm>
        </p:spPr>
        <p:txBody>
          <a:bodyPr/>
          <a:lstStyle/>
          <a:p>
            <a:r>
              <a:rPr lang="en-US" dirty="0"/>
              <a:t>Transport Layer: 3-1</a:t>
            </a:r>
          </a:p>
        </p:txBody>
      </p:sp>
    </p:spTree>
    <p:extLst>
      <p:ext uri="{BB962C8B-B14F-4D97-AF65-F5344CB8AC3E}">
        <p14:creationId xmlns:p14="http://schemas.microsoft.com/office/powerpoint/2010/main" val="5188973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 name="Freeform 3">
            <a:extLst>
              <a:ext uri="{FF2B5EF4-FFF2-40B4-BE49-F238E27FC236}">
                <a16:creationId xmlns:a16="http://schemas.microsoft.com/office/drawing/2014/main" id="{6B20889F-8B73-5A4F-948D-BC7FBE071249}"/>
              </a:ext>
            </a:extLst>
          </p:cNvPr>
          <p:cNvSpPr>
            <a:spLocks/>
          </p:cNvSpPr>
          <p:nvPr/>
        </p:nvSpPr>
        <p:spPr bwMode="auto">
          <a:xfrm>
            <a:off x="1867395" y="1818492"/>
            <a:ext cx="3554412" cy="2754313"/>
          </a:xfrm>
          <a:custGeom>
            <a:avLst/>
            <a:gdLst>
              <a:gd name="T0" fmla="*/ 2147483647 w 2406"/>
              <a:gd name="T1" fmla="*/ 2147483647 h 958"/>
              <a:gd name="T2" fmla="*/ 2147483647 w 2406"/>
              <a:gd name="T3" fmla="*/ 2147483647 h 958"/>
              <a:gd name="T4" fmla="*/ 2147483647 w 2406"/>
              <a:gd name="T5" fmla="*/ 2147483647 h 958"/>
              <a:gd name="T6" fmla="*/ 2147483647 w 2406"/>
              <a:gd name="T7" fmla="*/ 2147483647 h 958"/>
              <a:gd name="T8" fmla="*/ 2147483647 w 2406"/>
              <a:gd name="T9" fmla="*/ 2147483647 h 958"/>
              <a:gd name="T10" fmla="*/ 2147483647 w 2406"/>
              <a:gd name="T11" fmla="*/ 2147483647 h 958"/>
              <a:gd name="T12" fmla="*/ 2147483647 w 2406"/>
              <a:gd name="T13" fmla="*/ 2147483647 h 958"/>
              <a:gd name="T14" fmla="*/ 2147483647 w 2406"/>
              <a:gd name="T15" fmla="*/ 2147483647 h 958"/>
              <a:gd name="T16" fmla="*/ 2147483647 w 2406"/>
              <a:gd name="T17" fmla="*/ 2147483647 h 958"/>
              <a:gd name="T18" fmla="*/ 2147483647 w 2406"/>
              <a:gd name="T19" fmla="*/ 2147483647 h 958"/>
              <a:gd name="T20" fmla="*/ 2147483647 w 2406"/>
              <a:gd name="T21" fmla="*/ 2147483647 h 958"/>
              <a:gd name="T22" fmla="*/ 2147483647 w 2406"/>
              <a:gd name="T23" fmla="*/ 2147483647 h 958"/>
              <a:gd name="T24" fmla="*/ 2147483647 w 2406"/>
              <a:gd name="T25" fmla="*/ 2147483647 h 95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406"/>
              <a:gd name="T40" fmla="*/ 0 h 958"/>
              <a:gd name="T41" fmla="*/ 2406 w 2406"/>
              <a:gd name="T42" fmla="*/ 958 h 95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406" h="958">
                <a:moveTo>
                  <a:pt x="2192" y="274"/>
                </a:moveTo>
                <a:cubicBezTo>
                  <a:pt x="1978" y="94"/>
                  <a:pt x="1990" y="122"/>
                  <a:pt x="1857" y="77"/>
                </a:cubicBezTo>
                <a:cubicBezTo>
                  <a:pt x="1724" y="32"/>
                  <a:pt x="1584" y="0"/>
                  <a:pt x="1393" y="7"/>
                </a:cubicBezTo>
                <a:cubicBezTo>
                  <a:pt x="1202" y="14"/>
                  <a:pt x="898" y="84"/>
                  <a:pt x="713" y="122"/>
                </a:cubicBezTo>
                <a:cubicBezTo>
                  <a:pt x="528" y="160"/>
                  <a:pt x="395" y="168"/>
                  <a:pt x="280" y="234"/>
                </a:cubicBezTo>
                <a:cubicBezTo>
                  <a:pt x="166" y="301"/>
                  <a:pt x="52" y="432"/>
                  <a:pt x="26" y="522"/>
                </a:cubicBezTo>
                <a:cubicBezTo>
                  <a:pt x="0" y="612"/>
                  <a:pt x="81" y="711"/>
                  <a:pt x="122" y="773"/>
                </a:cubicBezTo>
                <a:cubicBezTo>
                  <a:pt x="163" y="835"/>
                  <a:pt x="99" y="877"/>
                  <a:pt x="273" y="894"/>
                </a:cubicBezTo>
                <a:cubicBezTo>
                  <a:pt x="447" y="911"/>
                  <a:pt x="938" y="866"/>
                  <a:pt x="1169" y="876"/>
                </a:cubicBezTo>
                <a:cubicBezTo>
                  <a:pt x="1400" y="886"/>
                  <a:pt x="1499" y="950"/>
                  <a:pt x="1659" y="954"/>
                </a:cubicBezTo>
                <a:cubicBezTo>
                  <a:pt x="1819" y="958"/>
                  <a:pt x="2014" y="958"/>
                  <a:pt x="2129" y="897"/>
                </a:cubicBezTo>
                <a:cubicBezTo>
                  <a:pt x="2244" y="836"/>
                  <a:pt x="2327" y="856"/>
                  <a:pt x="2350" y="591"/>
                </a:cubicBezTo>
                <a:cubicBezTo>
                  <a:pt x="2373" y="326"/>
                  <a:pt x="2406" y="454"/>
                  <a:pt x="2192" y="274"/>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573" name="Group 572">
            <a:extLst>
              <a:ext uri="{FF2B5EF4-FFF2-40B4-BE49-F238E27FC236}">
                <a16:creationId xmlns:a16="http://schemas.microsoft.com/office/drawing/2014/main" id="{484D20B7-37AF-F449-9229-69BC2F46A444}"/>
              </a:ext>
            </a:extLst>
          </p:cNvPr>
          <p:cNvGrpSpPr/>
          <p:nvPr/>
        </p:nvGrpSpPr>
        <p:grpSpPr>
          <a:xfrm>
            <a:off x="3772175" y="3890885"/>
            <a:ext cx="1040553" cy="431082"/>
            <a:chOff x="7493876" y="2774731"/>
            <a:chExt cx="1481958" cy="894622"/>
          </a:xfrm>
        </p:grpSpPr>
        <p:sp>
          <p:nvSpPr>
            <p:cNvPr id="582" name="Freeform 581">
              <a:extLst>
                <a:ext uri="{FF2B5EF4-FFF2-40B4-BE49-F238E27FC236}">
                  <a16:creationId xmlns:a16="http://schemas.microsoft.com/office/drawing/2014/main" id="{BBE9BC04-A2A6-F746-9F08-03F4EDB58B9D}"/>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583" name="Oval 582">
              <a:extLst>
                <a:ext uri="{FF2B5EF4-FFF2-40B4-BE49-F238E27FC236}">
                  <a16:creationId xmlns:a16="http://schemas.microsoft.com/office/drawing/2014/main" id="{5F31BBA7-277B-7547-A889-4CE61E62107F}"/>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584" name="Group 583">
              <a:extLst>
                <a:ext uri="{FF2B5EF4-FFF2-40B4-BE49-F238E27FC236}">
                  <a16:creationId xmlns:a16="http://schemas.microsoft.com/office/drawing/2014/main" id="{A235A3E8-5F9F-054E-812C-82B1457E7DAF}"/>
                </a:ext>
              </a:extLst>
            </p:cNvPr>
            <p:cNvGrpSpPr/>
            <p:nvPr/>
          </p:nvGrpSpPr>
          <p:grpSpPr>
            <a:xfrm>
              <a:off x="7713663" y="2848339"/>
              <a:ext cx="1042107" cy="425543"/>
              <a:chOff x="7786941" y="2884917"/>
              <a:chExt cx="897649" cy="353919"/>
            </a:xfrm>
          </p:grpSpPr>
          <p:sp>
            <p:nvSpPr>
              <p:cNvPr id="585" name="Freeform 584">
                <a:extLst>
                  <a:ext uri="{FF2B5EF4-FFF2-40B4-BE49-F238E27FC236}">
                    <a16:creationId xmlns:a16="http://schemas.microsoft.com/office/drawing/2014/main" id="{5DDEAE5B-F867-B04E-9480-5609AC66F593}"/>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86" name="Freeform 585">
                <a:extLst>
                  <a:ext uri="{FF2B5EF4-FFF2-40B4-BE49-F238E27FC236}">
                    <a16:creationId xmlns:a16="http://schemas.microsoft.com/office/drawing/2014/main" id="{FBC3084B-7403-CB43-BF1A-54F05828C7C1}"/>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87" name="Freeform 586">
                <a:extLst>
                  <a:ext uri="{FF2B5EF4-FFF2-40B4-BE49-F238E27FC236}">
                    <a16:creationId xmlns:a16="http://schemas.microsoft.com/office/drawing/2014/main" id="{CCCD1707-2759-A14B-96A2-D746BB01264E}"/>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88" name="Freeform 587">
                <a:extLst>
                  <a:ext uri="{FF2B5EF4-FFF2-40B4-BE49-F238E27FC236}">
                    <a16:creationId xmlns:a16="http://schemas.microsoft.com/office/drawing/2014/main" id="{9B0492DA-B9A2-1F42-8EC8-885383C52231}"/>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574" name="Group 573">
            <a:extLst>
              <a:ext uri="{FF2B5EF4-FFF2-40B4-BE49-F238E27FC236}">
                <a16:creationId xmlns:a16="http://schemas.microsoft.com/office/drawing/2014/main" id="{A2DF0841-9316-7744-99F2-F246599FA663}"/>
              </a:ext>
            </a:extLst>
          </p:cNvPr>
          <p:cNvGrpSpPr/>
          <p:nvPr/>
        </p:nvGrpSpPr>
        <p:grpSpPr>
          <a:xfrm>
            <a:off x="4283172" y="2940116"/>
            <a:ext cx="918415" cy="390629"/>
            <a:chOff x="3668110" y="2448910"/>
            <a:chExt cx="3794234" cy="2165130"/>
          </a:xfrm>
        </p:grpSpPr>
        <p:sp>
          <p:nvSpPr>
            <p:cNvPr id="575" name="Rectangle 574">
              <a:extLst>
                <a:ext uri="{FF2B5EF4-FFF2-40B4-BE49-F238E27FC236}">
                  <a16:creationId xmlns:a16="http://schemas.microsoft.com/office/drawing/2014/main" id="{B7FE1E33-3837-6A44-8F3D-D671A86ECB77}"/>
                </a:ext>
              </a:extLst>
            </p:cNvPr>
            <p:cNvSpPr/>
            <p:nvPr/>
          </p:nvSpPr>
          <p:spPr>
            <a:xfrm>
              <a:off x="3668110" y="3741409"/>
              <a:ext cx="3780587" cy="872631"/>
            </a:xfrm>
            <a:prstGeom prst="rect">
              <a:avLst/>
            </a:prstGeom>
            <a:gradFill>
              <a:gsLst>
                <a:gs pos="0">
                  <a:srgbClr val="B8C2C9"/>
                </a:gs>
                <a:gs pos="21000">
                  <a:schemeClr val="bg1"/>
                </a:gs>
                <a:gs pos="60000">
                  <a:srgbClr val="D6DCE0"/>
                </a:gs>
                <a:gs pos="100000">
                  <a:srgbClr val="B8C2C9"/>
                </a:gs>
              </a:gsLst>
              <a:lin ang="0" scaled="0"/>
            </a:gra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76" name="Freeform 575">
              <a:extLst>
                <a:ext uri="{FF2B5EF4-FFF2-40B4-BE49-F238E27FC236}">
                  <a16:creationId xmlns:a16="http://schemas.microsoft.com/office/drawing/2014/main" id="{D7EBAA0A-EA4B-2A42-B633-E3F75F2BB7B0}"/>
                </a:ext>
              </a:extLst>
            </p:cNvPr>
            <p:cNvSpPr/>
            <p:nvPr/>
          </p:nvSpPr>
          <p:spPr>
            <a:xfrm>
              <a:off x="3678620" y="2448910"/>
              <a:ext cx="3783724" cy="1324303"/>
            </a:xfrm>
            <a:custGeom>
              <a:avLst/>
              <a:gdLst>
                <a:gd name="connsiteX0" fmla="*/ 0 w 3783724"/>
                <a:gd name="connsiteY0" fmla="*/ 1313793 h 1324303"/>
                <a:gd name="connsiteX1" fmla="*/ 0 w 3783724"/>
                <a:gd name="connsiteY1" fmla="*/ 1313793 h 1324303"/>
                <a:gd name="connsiteX2" fmla="*/ 252248 w 3783724"/>
                <a:gd name="connsiteY2" fmla="*/ 0 h 1324303"/>
                <a:gd name="connsiteX3" fmla="*/ 3415862 w 3783724"/>
                <a:gd name="connsiteY3" fmla="*/ 21020 h 1324303"/>
                <a:gd name="connsiteX4" fmla="*/ 3783724 w 3783724"/>
                <a:gd name="connsiteY4" fmla="*/ 1324303 h 1324303"/>
                <a:gd name="connsiteX5" fmla="*/ 0 w 3783724"/>
                <a:gd name="connsiteY5" fmla="*/ 1313793 h 1324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83724" h="1324303">
                  <a:moveTo>
                    <a:pt x="0" y="1313793"/>
                  </a:moveTo>
                  <a:lnTo>
                    <a:pt x="0" y="1313793"/>
                  </a:lnTo>
                  <a:lnTo>
                    <a:pt x="252248" y="0"/>
                  </a:lnTo>
                  <a:lnTo>
                    <a:pt x="3415862" y="21020"/>
                  </a:lnTo>
                  <a:lnTo>
                    <a:pt x="3783724" y="1324303"/>
                  </a:lnTo>
                  <a:lnTo>
                    <a:pt x="0" y="1313793"/>
                  </a:lnTo>
                  <a:close/>
                </a:path>
              </a:pathLst>
            </a:cu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577" name="Group 576">
              <a:extLst>
                <a:ext uri="{FF2B5EF4-FFF2-40B4-BE49-F238E27FC236}">
                  <a16:creationId xmlns:a16="http://schemas.microsoft.com/office/drawing/2014/main" id="{A0FA1B3E-9ECC-B241-8F16-2C1970256C81}"/>
                </a:ext>
              </a:extLst>
            </p:cNvPr>
            <p:cNvGrpSpPr/>
            <p:nvPr/>
          </p:nvGrpSpPr>
          <p:grpSpPr>
            <a:xfrm>
              <a:off x="3941378" y="2603243"/>
              <a:ext cx="3202061" cy="1066110"/>
              <a:chOff x="7939341" y="3037317"/>
              <a:chExt cx="897649" cy="353919"/>
            </a:xfrm>
          </p:grpSpPr>
          <p:sp>
            <p:nvSpPr>
              <p:cNvPr id="578" name="Freeform 577">
                <a:extLst>
                  <a:ext uri="{FF2B5EF4-FFF2-40B4-BE49-F238E27FC236}">
                    <a16:creationId xmlns:a16="http://schemas.microsoft.com/office/drawing/2014/main" id="{CB74265E-694E-5A49-B1D2-3C1956E0BE2E}"/>
                  </a:ext>
                </a:extLst>
              </p:cNvPr>
              <p:cNvSpPr/>
              <p:nvPr/>
            </p:nvSpPr>
            <p:spPr>
              <a:xfrm>
                <a:off x="7964170" y="30373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79" name="Freeform 578">
                <a:extLst>
                  <a:ext uri="{FF2B5EF4-FFF2-40B4-BE49-F238E27FC236}">
                    <a16:creationId xmlns:a16="http://schemas.microsoft.com/office/drawing/2014/main" id="{8680283C-1CA3-D44B-8FFA-B36341C7230E}"/>
                  </a:ext>
                </a:extLst>
              </p:cNvPr>
              <p:cNvSpPr/>
              <p:nvPr/>
            </p:nvSpPr>
            <p:spPr>
              <a:xfrm>
                <a:off x="8519948" y="32067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80" name="Freeform 579">
                <a:extLst>
                  <a:ext uri="{FF2B5EF4-FFF2-40B4-BE49-F238E27FC236}">
                    <a16:creationId xmlns:a16="http://schemas.microsoft.com/office/drawing/2014/main" id="{2B31DC87-EF0E-0D4F-81A2-B6FB2A803F75}"/>
                  </a:ext>
                </a:extLst>
              </p:cNvPr>
              <p:cNvSpPr/>
              <p:nvPr/>
            </p:nvSpPr>
            <p:spPr>
              <a:xfrm>
                <a:off x="7939341" y="32067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81" name="Freeform 580">
                <a:extLst>
                  <a:ext uri="{FF2B5EF4-FFF2-40B4-BE49-F238E27FC236}">
                    <a16:creationId xmlns:a16="http://schemas.microsoft.com/office/drawing/2014/main" id="{F14BA91B-FE87-514B-B749-384B3F1D92C2}"/>
                  </a:ext>
                </a:extLst>
              </p:cNvPr>
              <p:cNvSpPr/>
              <p:nvPr/>
            </p:nvSpPr>
            <p:spPr>
              <a:xfrm>
                <a:off x="8047413" y="31234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sp>
        <p:nvSpPr>
          <p:cNvPr id="589" name="Line 48">
            <a:extLst>
              <a:ext uri="{FF2B5EF4-FFF2-40B4-BE49-F238E27FC236}">
                <a16:creationId xmlns:a16="http://schemas.microsoft.com/office/drawing/2014/main" id="{E2F245C9-F9FA-FF41-8279-23685395B6FA}"/>
              </a:ext>
            </a:extLst>
          </p:cNvPr>
          <p:cNvSpPr>
            <a:spLocks noChangeShapeType="1"/>
          </p:cNvSpPr>
          <p:nvPr/>
        </p:nvSpPr>
        <p:spPr bwMode="auto">
          <a:xfrm flipV="1">
            <a:off x="4391025" y="3324223"/>
            <a:ext cx="460375" cy="57150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 name="Title 2">
            <a:extLst>
              <a:ext uri="{FF2B5EF4-FFF2-40B4-BE49-F238E27FC236}">
                <a16:creationId xmlns:a16="http://schemas.microsoft.com/office/drawing/2014/main" id="{E6236E45-D353-3946-A538-2B64275829F3}"/>
              </a:ext>
            </a:extLst>
          </p:cNvPr>
          <p:cNvSpPr>
            <a:spLocks noGrp="1"/>
          </p:cNvSpPr>
          <p:nvPr>
            <p:ph type="title"/>
          </p:nvPr>
        </p:nvSpPr>
        <p:spPr>
          <a:xfrm>
            <a:off x="838200" y="311144"/>
            <a:ext cx="10515600" cy="894622"/>
          </a:xfrm>
        </p:spPr>
        <p:txBody>
          <a:bodyPr/>
          <a:lstStyle/>
          <a:p>
            <a:r>
              <a:rPr lang="en-US" dirty="0"/>
              <a:t>DHCP: example</a:t>
            </a:r>
          </a:p>
        </p:txBody>
      </p:sp>
      <p:sp>
        <p:nvSpPr>
          <p:cNvPr id="379" name="Rectangle 3">
            <a:extLst>
              <a:ext uri="{FF2B5EF4-FFF2-40B4-BE49-F238E27FC236}">
                <a16:creationId xmlns:a16="http://schemas.microsoft.com/office/drawing/2014/main" id="{1C377AEF-2633-FC44-9747-922C7C110C17}"/>
              </a:ext>
            </a:extLst>
          </p:cNvPr>
          <p:cNvSpPr txBox="1">
            <a:spLocks noChangeArrowheads="1"/>
          </p:cNvSpPr>
          <p:nvPr/>
        </p:nvSpPr>
        <p:spPr bwMode="auto">
          <a:xfrm>
            <a:off x="6131419" y="1674030"/>
            <a:ext cx="4751439" cy="1262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85000"/>
              </a:lnSpc>
              <a:spcBef>
                <a:spcPct val="20000"/>
              </a:spcBef>
              <a:spcAft>
                <a:spcPct val="0"/>
              </a:spcAft>
              <a:buClr>
                <a:srgbClr val="000099"/>
              </a:buClr>
              <a:buSzPct val="100000"/>
              <a:buFont typeface="Wingdings" pitchFamily="2" charset="2"/>
              <a:buChar char="§"/>
              <a:defRPr sz="2800">
                <a:solidFill>
                  <a:schemeClr val="tx1"/>
                </a:solidFill>
                <a:latin typeface="+mn-lt"/>
                <a:ea typeface="ＭＳ Ｐゴシック" charset="0"/>
                <a:cs typeface="ＭＳ Ｐゴシック" charset="0"/>
              </a:defRPr>
            </a:lvl1pPr>
            <a:lvl2pPr marL="688975" indent="-231775" algn="l" rtl="0" eaLnBrk="0" fontAlgn="base" hangingPunct="0">
              <a:lnSpc>
                <a:spcPct val="85000"/>
              </a:lnSpc>
              <a:spcBef>
                <a:spcPct val="20000"/>
              </a:spcBef>
              <a:spcAft>
                <a:spcPct val="0"/>
              </a:spcAft>
              <a:buClr>
                <a:srgbClr val="000099"/>
              </a:buClr>
              <a:buFont typeface="Arial" panose="020B0604020202020204" pitchFamily="34" charset="0"/>
              <a:buChar char="•"/>
              <a:defRPr sz="2400">
                <a:solidFill>
                  <a:schemeClr val="tx1"/>
                </a:solidFill>
                <a:latin typeface="Gill Sans MT"/>
                <a:ea typeface="ＭＳ Ｐゴシック" charset="0"/>
                <a:cs typeface="Gill Sans MT"/>
              </a:defRPr>
            </a:lvl2pPr>
            <a:lvl3pPr marL="1143000" indent="-228600" algn="l" rtl="0" eaLnBrk="0" fontAlgn="base" hangingPunct="0">
              <a:spcBef>
                <a:spcPct val="20000"/>
              </a:spcBef>
              <a:spcAft>
                <a:spcPct val="0"/>
              </a:spcAft>
              <a:buChar char="•"/>
              <a:defRPr sz="2000">
                <a:solidFill>
                  <a:schemeClr val="tx1"/>
                </a:solidFill>
                <a:latin typeface="Gill Sans MT"/>
                <a:ea typeface="Gill Sans MT" charset="0"/>
                <a:cs typeface="Gill Sans MT"/>
              </a:defRPr>
            </a:lvl3pPr>
            <a:lvl4pPr marL="1600200" indent="-228600" algn="l" rtl="0" eaLnBrk="0" fontAlgn="base" hangingPunct="0">
              <a:spcBef>
                <a:spcPct val="20000"/>
              </a:spcBef>
              <a:spcAft>
                <a:spcPct val="0"/>
              </a:spcAft>
              <a:buChar char="–"/>
              <a:defRPr sz="2000">
                <a:solidFill>
                  <a:schemeClr val="tx1"/>
                </a:solidFill>
                <a:latin typeface="Times New Roman" pitchFamily="-109" charset="0"/>
                <a:ea typeface="Gill Sans MT" charset="0"/>
                <a:cs typeface="Gill Sans MT"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09" charset="0"/>
                <a:ea typeface="Gill Sans MT" charset="0"/>
                <a:cs typeface="Gill Sans MT" charset="0"/>
              </a:defRPr>
            </a:lvl5pPr>
            <a:lvl6pPr marL="2514600" indent="-228600" algn="l" rtl="0" eaLnBrk="0" fontAlgn="base" hangingPunct="0">
              <a:spcBef>
                <a:spcPct val="20000"/>
              </a:spcBef>
              <a:spcAft>
                <a:spcPct val="0"/>
              </a:spcAft>
              <a:buChar char="»"/>
              <a:defRPr sz="20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09" charset="0"/>
              </a:defRPr>
            </a:lvl9pPr>
          </a:lstStyle>
          <a:p>
            <a:pPr marL="233363" marR="0" lvl="0" indent="-233363" algn="l" defTabSz="914400" rtl="0" eaLnBrk="0" fontAlgn="base" latinLnBrk="0" hangingPunct="0">
              <a:lnSpc>
                <a:spcPct val="85000"/>
              </a:lnSpc>
              <a:spcBef>
                <a:spcPct val="20000"/>
              </a:spcBef>
              <a:spcAft>
                <a:spcPct val="0"/>
              </a:spcAft>
              <a:buClr>
                <a:srgbClr val="000099"/>
              </a:buClr>
              <a:buSzPct val="100000"/>
              <a:buFont typeface="Wingdings" charset="2"/>
              <a:buChar char="§"/>
              <a:tabLst/>
              <a:defRPr/>
            </a:pPr>
            <a:r>
              <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Connecting laptop will use DHCP to get IP address, address of first-hop router, address of DNS server.</a:t>
            </a:r>
          </a:p>
        </p:txBody>
      </p:sp>
      <p:sp>
        <p:nvSpPr>
          <p:cNvPr id="382" name="Line 43">
            <a:extLst>
              <a:ext uri="{FF2B5EF4-FFF2-40B4-BE49-F238E27FC236}">
                <a16:creationId xmlns:a16="http://schemas.microsoft.com/office/drawing/2014/main" id="{C8851F30-DB65-2343-90FB-A929CA01005D}"/>
              </a:ext>
            </a:extLst>
          </p:cNvPr>
          <p:cNvSpPr>
            <a:spLocks noChangeShapeType="1"/>
          </p:cNvSpPr>
          <p:nvPr/>
        </p:nvSpPr>
        <p:spPr bwMode="auto">
          <a:xfrm flipV="1">
            <a:off x="3759695" y="3062253"/>
            <a:ext cx="562325" cy="83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85" name="Text Box 44">
            <a:extLst>
              <a:ext uri="{FF2B5EF4-FFF2-40B4-BE49-F238E27FC236}">
                <a16:creationId xmlns:a16="http://schemas.microsoft.com/office/drawing/2014/main" id="{59259B03-4826-E149-B0DC-4EBA829369E9}"/>
              </a:ext>
            </a:extLst>
          </p:cNvPr>
          <p:cNvSpPr txBox="1">
            <a:spLocks noChangeArrowheads="1"/>
          </p:cNvSpPr>
          <p:nvPr/>
        </p:nvSpPr>
        <p:spPr bwMode="auto">
          <a:xfrm>
            <a:off x="3656507" y="4356905"/>
            <a:ext cx="2025650"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1"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router with DHCP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1"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server built into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1"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router</a:t>
            </a:r>
          </a:p>
        </p:txBody>
      </p:sp>
      <p:sp>
        <p:nvSpPr>
          <p:cNvPr id="386" name="Rectangle 152">
            <a:extLst>
              <a:ext uri="{FF2B5EF4-FFF2-40B4-BE49-F238E27FC236}">
                <a16:creationId xmlns:a16="http://schemas.microsoft.com/office/drawing/2014/main" id="{745619DC-3C53-E14A-874D-F2C6B677A3BE}"/>
              </a:ext>
            </a:extLst>
          </p:cNvPr>
          <p:cNvSpPr>
            <a:spLocks noChangeArrowheads="1"/>
          </p:cNvSpPr>
          <p:nvPr/>
        </p:nvSpPr>
        <p:spPr bwMode="auto">
          <a:xfrm>
            <a:off x="6131420" y="2964667"/>
            <a:ext cx="5406278" cy="1306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33363" indent="-233363">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233363" marR="0" lvl="0" indent="-233363" algn="l" defTabSz="914400" rtl="0" eaLnBrk="0" fontAlgn="base" latinLnBrk="0" hangingPunct="0">
              <a:lnSpc>
                <a:spcPct val="90000"/>
              </a:lnSpc>
              <a:spcBef>
                <a:spcPct val="20000"/>
              </a:spcBef>
              <a:spcAft>
                <a:spcPct val="0"/>
              </a:spcAft>
              <a:buClr>
                <a:srgbClr val="000099"/>
              </a:buClr>
              <a:buSzPct val="100000"/>
              <a:buFont typeface="Wingdings" pitchFamily="2" charset="2"/>
              <a:buChar char="§"/>
              <a:tabLst/>
              <a:defRPr/>
            </a:pPr>
            <a:r>
              <a:rPr kumimoji="0" lang="en-US" alt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DHCP REQUEST message encapsulated in UDP, encapsulated in IP, encapsulated in Ethernet</a:t>
            </a:r>
          </a:p>
        </p:txBody>
      </p:sp>
      <p:sp>
        <p:nvSpPr>
          <p:cNvPr id="387" name="Rectangle 153">
            <a:extLst>
              <a:ext uri="{FF2B5EF4-FFF2-40B4-BE49-F238E27FC236}">
                <a16:creationId xmlns:a16="http://schemas.microsoft.com/office/drawing/2014/main" id="{082BCCE1-61C9-5E4C-B8D4-8ED23A69B392}"/>
              </a:ext>
            </a:extLst>
          </p:cNvPr>
          <p:cNvSpPr>
            <a:spLocks noChangeArrowheads="1"/>
          </p:cNvSpPr>
          <p:nvPr/>
        </p:nvSpPr>
        <p:spPr bwMode="auto">
          <a:xfrm>
            <a:off x="6150469" y="4210855"/>
            <a:ext cx="5450375" cy="1563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33363" indent="-233363">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233363" marR="0" lvl="0" indent="-233363" algn="l" defTabSz="914400" rtl="0" eaLnBrk="0" fontAlgn="base" latinLnBrk="0" hangingPunct="0">
              <a:lnSpc>
                <a:spcPct val="90000"/>
              </a:lnSpc>
              <a:spcBef>
                <a:spcPct val="20000"/>
              </a:spcBef>
              <a:spcAft>
                <a:spcPct val="0"/>
              </a:spcAft>
              <a:buClr>
                <a:srgbClr val="000099"/>
              </a:buClr>
              <a:buSzPct val="100000"/>
              <a:buFont typeface="Wingdings" pitchFamily="2" charset="2"/>
              <a:buChar char="§"/>
              <a:tabLst/>
              <a:defRPr/>
            </a:pPr>
            <a:r>
              <a:rPr kumimoji="0" lang="en-US" alt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Ethernet frame broadcast (dest: </a:t>
            </a:r>
            <a:r>
              <a:rPr kumimoji="0" lang="en-US" altLang="en-US" sz="1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FFFFFFFFFFFF</a:t>
            </a:r>
            <a:r>
              <a:rPr kumimoji="0" lang="en-US" alt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 on LAN, received at router running DHCP server</a:t>
            </a:r>
          </a:p>
        </p:txBody>
      </p:sp>
      <p:sp>
        <p:nvSpPr>
          <p:cNvPr id="388" name="Rectangle 154">
            <a:extLst>
              <a:ext uri="{FF2B5EF4-FFF2-40B4-BE49-F238E27FC236}">
                <a16:creationId xmlns:a16="http://schemas.microsoft.com/office/drawing/2014/main" id="{2001FDC4-9DD8-8540-A00D-9430145AE66E}"/>
              </a:ext>
            </a:extLst>
          </p:cNvPr>
          <p:cNvSpPr>
            <a:spLocks noChangeArrowheads="1"/>
          </p:cNvSpPr>
          <p:nvPr/>
        </p:nvSpPr>
        <p:spPr bwMode="auto">
          <a:xfrm>
            <a:off x="6128245" y="5547530"/>
            <a:ext cx="5280602" cy="129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33363" indent="-233363">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233363" marR="0" lvl="0" indent="-233363" algn="l" defTabSz="914400" rtl="0" eaLnBrk="0" fontAlgn="base" latinLnBrk="0" hangingPunct="0">
              <a:lnSpc>
                <a:spcPct val="90000"/>
              </a:lnSpc>
              <a:spcBef>
                <a:spcPct val="20000"/>
              </a:spcBef>
              <a:spcAft>
                <a:spcPct val="0"/>
              </a:spcAft>
              <a:buClr>
                <a:srgbClr val="000099"/>
              </a:buClr>
              <a:buSzPct val="100000"/>
              <a:buFont typeface="Wingdings" pitchFamily="2" charset="2"/>
              <a:buChar char="§"/>
              <a:tabLst/>
              <a:defRPr/>
            </a:pPr>
            <a:r>
              <a:rPr kumimoji="0" lang="en-US" alt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Ethernet demux’ed to IP demux’ed, UDP demux’ed to DHCP </a:t>
            </a:r>
          </a:p>
        </p:txBody>
      </p:sp>
      <p:sp>
        <p:nvSpPr>
          <p:cNvPr id="389" name="Text Box 155">
            <a:extLst>
              <a:ext uri="{FF2B5EF4-FFF2-40B4-BE49-F238E27FC236}">
                <a16:creationId xmlns:a16="http://schemas.microsoft.com/office/drawing/2014/main" id="{0FF8CA2B-A0E7-0344-8C3D-752022E95862}"/>
              </a:ext>
            </a:extLst>
          </p:cNvPr>
          <p:cNvSpPr txBox="1">
            <a:spLocks noChangeArrowheads="1"/>
          </p:cNvSpPr>
          <p:nvPr/>
        </p:nvSpPr>
        <p:spPr bwMode="auto">
          <a:xfrm>
            <a:off x="4421682" y="3674280"/>
            <a:ext cx="104775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168.1.1.1</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438" name="Group 234">
            <a:extLst>
              <a:ext uri="{FF2B5EF4-FFF2-40B4-BE49-F238E27FC236}">
                <a16:creationId xmlns:a16="http://schemas.microsoft.com/office/drawing/2014/main" id="{80B8D10B-0E57-694A-9F60-7DD157680859}"/>
              </a:ext>
            </a:extLst>
          </p:cNvPr>
          <p:cNvGrpSpPr>
            <a:grpSpLocks/>
          </p:cNvGrpSpPr>
          <p:nvPr/>
        </p:nvGrpSpPr>
        <p:grpSpPr bwMode="auto">
          <a:xfrm>
            <a:off x="3072307" y="2685267"/>
            <a:ext cx="850900" cy="615950"/>
            <a:chOff x="4420" y="878"/>
            <a:chExt cx="614" cy="458"/>
          </a:xfrm>
        </p:grpSpPr>
        <p:pic>
          <p:nvPicPr>
            <p:cNvPr id="439" name="Picture 235" descr="laptop_keyboard">
              <a:extLst>
                <a:ext uri="{FF2B5EF4-FFF2-40B4-BE49-F238E27FC236}">
                  <a16:creationId xmlns:a16="http://schemas.microsoft.com/office/drawing/2014/main" id="{32F92D03-3F10-DD48-B916-C1A813CAA4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09064" flipH="1">
              <a:off x="4420" y="1108"/>
              <a:ext cx="527"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 name="Freeform 236">
              <a:extLst>
                <a:ext uri="{FF2B5EF4-FFF2-40B4-BE49-F238E27FC236}">
                  <a16:creationId xmlns:a16="http://schemas.microsoft.com/office/drawing/2014/main" id="{635DC8EF-D2DF-1140-8A94-D496AE9162F9}"/>
                </a:ext>
              </a:extLst>
            </p:cNvPr>
            <p:cNvSpPr>
              <a:spLocks/>
            </p:cNvSpPr>
            <p:nvPr/>
          </p:nvSpPr>
          <p:spPr bwMode="auto">
            <a:xfrm>
              <a:off x="4595" y="888"/>
              <a:ext cx="424" cy="297"/>
            </a:xfrm>
            <a:custGeom>
              <a:avLst/>
              <a:gdLst>
                <a:gd name="T0" fmla="*/ 0 w 2982"/>
                <a:gd name="T1" fmla="*/ 0 h 2442"/>
                <a:gd name="T2" fmla="*/ 0 w 2982"/>
                <a:gd name="T3" fmla="*/ 0 h 2442"/>
                <a:gd name="T4" fmla="*/ 0 w 2982"/>
                <a:gd name="T5" fmla="*/ 0 h 2442"/>
                <a:gd name="T6" fmla="*/ 0 w 2982"/>
                <a:gd name="T7" fmla="*/ 0 h 2442"/>
                <a:gd name="T8" fmla="*/ 0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rgbClr val="000000"/>
            </a:solidFill>
            <a:ln w="9525">
              <a:solidFill>
                <a:srgbClr val="000000"/>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pic>
          <p:nvPicPr>
            <p:cNvPr id="441" name="Picture 237" descr="screen">
              <a:extLst>
                <a:ext uri="{FF2B5EF4-FFF2-40B4-BE49-F238E27FC236}">
                  <a16:creationId xmlns:a16="http://schemas.microsoft.com/office/drawing/2014/main" id="{6BDF7141-8B18-8848-AE3F-A1F240A5142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16" y="895"/>
              <a:ext cx="385"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2" name="Freeform 238">
              <a:extLst>
                <a:ext uri="{FF2B5EF4-FFF2-40B4-BE49-F238E27FC236}">
                  <a16:creationId xmlns:a16="http://schemas.microsoft.com/office/drawing/2014/main" id="{F0AA71CC-9F7D-4E4A-AFD3-E4FC2EDB50F7}"/>
                </a:ext>
              </a:extLst>
            </p:cNvPr>
            <p:cNvSpPr>
              <a:spLocks/>
            </p:cNvSpPr>
            <p:nvPr/>
          </p:nvSpPr>
          <p:spPr bwMode="auto">
            <a:xfrm>
              <a:off x="4672" y="879"/>
              <a:ext cx="359" cy="55"/>
            </a:xfrm>
            <a:custGeom>
              <a:avLst/>
              <a:gdLst>
                <a:gd name="T0" fmla="*/ 0 w 2528"/>
                <a:gd name="T1" fmla="*/ 0 h 455"/>
                <a:gd name="T2" fmla="*/ 0 w 2528"/>
                <a:gd name="T3" fmla="*/ 0 h 455"/>
                <a:gd name="T4" fmla="*/ 0 w 2528"/>
                <a:gd name="T5" fmla="*/ 0 h 455"/>
                <a:gd name="T6" fmla="*/ 0 w 2528"/>
                <a:gd name="T7" fmla="*/ 0 h 455"/>
                <a:gd name="T8" fmla="*/ 0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43" name="Freeform 239">
              <a:extLst>
                <a:ext uri="{FF2B5EF4-FFF2-40B4-BE49-F238E27FC236}">
                  <a16:creationId xmlns:a16="http://schemas.microsoft.com/office/drawing/2014/main" id="{478F089D-1CBD-064E-9E01-09DBACFE4574}"/>
                </a:ext>
              </a:extLst>
            </p:cNvPr>
            <p:cNvSpPr>
              <a:spLocks/>
            </p:cNvSpPr>
            <p:nvPr/>
          </p:nvSpPr>
          <p:spPr bwMode="auto">
            <a:xfrm>
              <a:off x="4591" y="878"/>
              <a:ext cx="100" cy="230"/>
            </a:xfrm>
            <a:custGeom>
              <a:avLst/>
              <a:gdLst>
                <a:gd name="T0" fmla="*/ 0 w 702"/>
                <a:gd name="T1" fmla="*/ 0 h 1893"/>
                <a:gd name="T2" fmla="*/ 0 w 702"/>
                <a:gd name="T3" fmla="*/ 0 h 1893"/>
                <a:gd name="T4" fmla="*/ 0 w 702"/>
                <a:gd name="T5" fmla="*/ 0 h 1893"/>
                <a:gd name="T6" fmla="*/ 0 w 702"/>
                <a:gd name="T7" fmla="*/ 0 h 1893"/>
                <a:gd name="T8" fmla="*/ 0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44" name="Freeform 240">
              <a:extLst>
                <a:ext uri="{FF2B5EF4-FFF2-40B4-BE49-F238E27FC236}">
                  <a16:creationId xmlns:a16="http://schemas.microsoft.com/office/drawing/2014/main" id="{999308BB-3AD9-964C-9A37-585EA1CB9996}"/>
                </a:ext>
              </a:extLst>
            </p:cNvPr>
            <p:cNvSpPr>
              <a:spLocks/>
            </p:cNvSpPr>
            <p:nvPr/>
          </p:nvSpPr>
          <p:spPr bwMode="auto">
            <a:xfrm>
              <a:off x="4921" y="920"/>
              <a:ext cx="108" cy="265"/>
            </a:xfrm>
            <a:custGeom>
              <a:avLst/>
              <a:gdLst>
                <a:gd name="T0" fmla="*/ 0 w 756"/>
                <a:gd name="T1" fmla="*/ 0 h 2184"/>
                <a:gd name="T2" fmla="*/ 0 w 756"/>
                <a:gd name="T3" fmla="*/ 0 h 2184"/>
                <a:gd name="T4" fmla="*/ 0 w 756"/>
                <a:gd name="T5" fmla="*/ 0 h 2184"/>
                <a:gd name="T6" fmla="*/ 0 w 756"/>
                <a:gd name="T7" fmla="*/ 0 h 2184"/>
                <a:gd name="T8" fmla="*/ 0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rgbClr val="FFFFF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45" name="Freeform 241">
              <a:extLst>
                <a:ext uri="{FF2B5EF4-FFF2-40B4-BE49-F238E27FC236}">
                  <a16:creationId xmlns:a16="http://schemas.microsoft.com/office/drawing/2014/main" id="{50215675-D41A-884A-B70C-7A7A34B47E90}"/>
                </a:ext>
              </a:extLst>
            </p:cNvPr>
            <p:cNvSpPr>
              <a:spLocks/>
            </p:cNvSpPr>
            <p:nvPr/>
          </p:nvSpPr>
          <p:spPr bwMode="auto">
            <a:xfrm>
              <a:off x="4590" y="1097"/>
              <a:ext cx="394" cy="89"/>
            </a:xfrm>
            <a:custGeom>
              <a:avLst/>
              <a:gdLst>
                <a:gd name="T0" fmla="*/ 0 w 2773"/>
                <a:gd name="T1" fmla="*/ 0 h 738"/>
                <a:gd name="T2" fmla="*/ 0 w 2773"/>
                <a:gd name="T3" fmla="*/ 0 h 738"/>
                <a:gd name="T4" fmla="*/ 0 w 2773"/>
                <a:gd name="T5" fmla="*/ 0 h 738"/>
                <a:gd name="T6" fmla="*/ 0 w 2773"/>
                <a:gd name="T7" fmla="*/ 0 h 738"/>
                <a:gd name="T8" fmla="*/ 0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rgbClr val="FFFF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46" name="Freeform 242">
              <a:extLst>
                <a:ext uri="{FF2B5EF4-FFF2-40B4-BE49-F238E27FC236}">
                  <a16:creationId xmlns:a16="http://schemas.microsoft.com/office/drawing/2014/main" id="{67C07E3F-A680-3448-A285-F67163D5598B}"/>
                </a:ext>
              </a:extLst>
            </p:cNvPr>
            <p:cNvSpPr>
              <a:spLocks/>
            </p:cNvSpPr>
            <p:nvPr/>
          </p:nvSpPr>
          <p:spPr bwMode="auto">
            <a:xfrm>
              <a:off x="4933" y="922"/>
              <a:ext cx="101" cy="266"/>
            </a:xfrm>
            <a:custGeom>
              <a:avLst/>
              <a:gdLst>
                <a:gd name="T0" fmla="*/ 0 w 637"/>
                <a:gd name="T1" fmla="*/ 0 h 1659"/>
                <a:gd name="T2" fmla="*/ 0 w 637"/>
                <a:gd name="T3" fmla="*/ 0 h 1659"/>
                <a:gd name="T4" fmla="*/ 0 w 637"/>
                <a:gd name="T5" fmla="*/ 0 h 1659"/>
                <a:gd name="T6" fmla="*/ 0 w 637"/>
                <a:gd name="T7" fmla="*/ 0 h 1659"/>
                <a:gd name="T8" fmla="*/ 0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47" name="Freeform 243">
              <a:extLst>
                <a:ext uri="{FF2B5EF4-FFF2-40B4-BE49-F238E27FC236}">
                  <a16:creationId xmlns:a16="http://schemas.microsoft.com/office/drawing/2014/main" id="{D6FEFC34-2380-1C46-9401-C809C94E04B9}"/>
                </a:ext>
              </a:extLst>
            </p:cNvPr>
            <p:cNvSpPr>
              <a:spLocks/>
            </p:cNvSpPr>
            <p:nvPr/>
          </p:nvSpPr>
          <p:spPr bwMode="auto">
            <a:xfrm>
              <a:off x="4590" y="1109"/>
              <a:ext cx="351" cy="88"/>
            </a:xfrm>
            <a:custGeom>
              <a:avLst/>
              <a:gdLst>
                <a:gd name="T0" fmla="*/ 0 w 2216"/>
                <a:gd name="T1" fmla="*/ 0 h 550"/>
                <a:gd name="T2" fmla="*/ 0 w 2216"/>
                <a:gd name="T3" fmla="*/ 0 h 550"/>
                <a:gd name="T4" fmla="*/ 0 w 2216"/>
                <a:gd name="T5" fmla="*/ 0 h 550"/>
                <a:gd name="T6" fmla="*/ 0 w 2216"/>
                <a:gd name="T7" fmla="*/ 0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448" name="Group 244">
              <a:extLst>
                <a:ext uri="{FF2B5EF4-FFF2-40B4-BE49-F238E27FC236}">
                  <a16:creationId xmlns:a16="http://schemas.microsoft.com/office/drawing/2014/main" id="{C27B64F7-2309-1F46-B525-0FF1CC0B3EEF}"/>
                </a:ext>
              </a:extLst>
            </p:cNvPr>
            <p:cNvGrpSpPr>
              <a:grpSpLocks/>
            </p:cNvGrpSpPr>
            <p:nvPr/>
          </p:nvGrpSpPr>
          <p:grpSpPr bwMode="auto">
            <a:xfrm>
              <a:off x="4584" y="1203"/>
              <a:ext cx="119" cy="53"/>
              <a:chOff x="1740" y="2642"/>
              <a:chExt cx="752" cy="327"/>
            </a:xfrm>
          </p:grpSpPr>
          <p:sp>
            <p:nvSpPr>
              <p:cNvPr id="455" name="Freeform 245">
                <a:extLst>
                  <a:ext uri="{FF2B5EF4-FFF2-40B4-BE49-F238E27FC236}">
                    <a16:creationId xmlns:a16="http://schemas.microsoft.com/office/drawing/2014/main" id="{6D904DDE-01FC-1A4C-8025-88A928752A29}"/>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56" name="Freeform 246">
                <a:extLst>
                  <a:ext uri="{FF2B5EF4-FFF2-40B4-BE49-F238E27FC236}">
                    <a16:creationId xmlns:a16="http://schemas.microsoft.com/office/drawing/2014/main" id="{E3315A06-9E1B-AC4A-906F-1640B3605CBD}"/>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57" name="Freeform 247">
                <a:extLst>
                  <a:ext uri="{FF2B5EF4-FFF2-40B4-BE49-F238E27FC236}">
                    <a16:creationId xmlns:a16="http://schemas.microsoft.com/office/drawing/2014/main" id="{4B5E6F6D-A780-9F4A-B4CB-418F530E7454}"/>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rgbClr val="00CC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58" name="Freeform 248">
                <a:extLst>
                  <a:ext uri="{FF2B5EF4-FFF2-40B4-BE49-F238E27FC236}">
                    <a16:creationId xmlns:a16="http://schemas.microsoft.com/office/drawing/2014/main" id="{49CD3CF5-0077-7D4A-A378-2AAAA4CDE38F}"/>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59" name="Freeform 249">
                <a:extLst>
                  <a:ext uri="{FF2B5EF4-FFF2-40B4-BE49-F238E27FC236}">
                    <a16:creationId xmlns:a16="http://schemas.microsoft.com/office/drawing/2014/main" id="{4E2747DD-F96B-124E-8BF8-EC78D4C82E5A}"/>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rgbClr val="00CC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60" name="Freeform 250">
                <a:extLst>
                  <a:ext uri="{FF2B5EF4-FFF2-40B4-BE49-F238E27FC236}">
                    <a16:creationId xmlns:a16="http://schemas.microsoft.com/office/drawing/2014/main" id="{5D228080-AAA4-AE4F-B2E0-444A375E9A9C}"/>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449" name="Freeform 251">
              <a:extLst>
                <a:ext uri="{FF2B5EF4-FFF2-40B4-BE49-F238E27FC236}">
                  <a16:creationId xmlns:a16="http://schemas.microsoft.com/office/drawing/2014/main" id="{12335ADB-FB5B-8540-ADE8-01DE4817A545}"/>
                </a:ext>
              </a:extLst>
            </p:cNvPr>
            <p:cNvSpPr>
              <a:spLocks/>
            </p:cNvSpPr>
            <p:nvPr/>
          </p:nvSpPr>
          <p:spPr bwMode="auto">
            <a:xfrm>
              <a:off x="4788" y="1211"/>
              <a:ext cx="144" cy="116"/>
            </a:xfrm>
            <a:custGeom>
              <a:avLst/>
              <a:gdLst>
                <a:gd name="T0" fmla="*/ 0 w 990"/>
                <a:gd name="T1" fmla="*/ 0 h 792"/>
                <a:gd name="T2" fmla="*/ 0 w 990"/>
                <a:gd name="T3" fmla="*/ 0 h 792"/>
                <a:gd name="T4" fmla="*/ 0 w 990"/>
                <a:gd name="T5" fmla="*/ 0 h 792"/>
                <a:gd name="T6" fmla="*/ 0 w 990"/>
                <a:gd name="T7" fmla="*/ 0 h 792"/>
                <a:gd name="T8" fmla="*/ 0 w 990"/>
                <a:gd name="T9" fmla="*/ 0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50" name="Freeform 252">
              <a:extLst>
                <a:ext uri="{FF2B5EF4-FFF2-40B4-BE49-F238E27FC236}">
                  <a16:creationId xmlns:a16="http://schemas.microsoft.com/office/drawing/2014/main" id="{71BBEFC9-2EAD-0E4D-971B-FFE9F04A99D0}"/>
                </a:ext>
              </a:extLst>
            </p:cNvPr>
            <p:cNvSpPr>
              <a:spLocks/>
            </p:cNvSpPr>
            <p:nvPr/>
          </p:nvSpPr>
          <p:spPr bwMode="auto">
            <a:xfrm>
              <a:off x="4420" y="1220"/>
              <a:ext cx="369" cy="106"/>
            </a:xfrm>
            <a:custGeom>
              <a:avLst/>
              <a:gdLst>
                <a:gd name="T0" fmla="*/ 0 w 2532"/>
                <a:gd name="T1" fmla="*/ 0 h 723"/>
                <a:gd name="T2" fmla="*/ 0 w 2532"/>
                <a:gd name="T3" fmla="*/ 0 h 723"/>
                <a:gd name="T4" fmla="*/ 0 w 2532"/>
                <a:gd name="T5" fmla="*/ 0 h 723"/>
                <a:gd name="T6" fmla="*/ 0 w 2532"/>
                <a:gd name="T7" fmla="*/ 0 h 723"/>
                <a:gd name="T8" fmla="*/ 0 w 2532"/>
                <a:gd name="T9" fmla="*/ 0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51" name="Freeform 253">
              <a:extLst>
                <a:ext uri="{FF2B5EF4-FFF2-40B4-BE49-F238E27FC236}">
                  <a16:creationId xmlns:a16="http://schemas.microsoft.com/office/drawing/2014/main" id="{AD467B30-53F9-E544-872F-75037A60A504}"/>
                </a:ext>
              </a:extLst>
            </p:cNvPr>
            <p:cNvSpPr>
              <a:spLocks/>
            </p:cNvSpPr>
            <p:nvPr/>
          </p:nvSpPr>
          <p:spPr bwMode="auto">
            <a:xfrm>
              <a:off x="4420" y="1201"/>
              <a:ext cx="4" cy="21"/>
            </a:xfrm>
            <a:custGeom>
              <a:avLst/>
              <a:gdLst>
                <a:gd name="T0" fmla="*/ 0 w 26"/>
                <a:gd name="T1" fmla="*/ 0 h 147"/>
                <a:gd name="T2" fmla="*/ 0 w 26"/>
                <a:gd name="T3" fmla="*/ 0 h 147"/>
                <a:gd name="T4" fmla="*/ 0 w 26"/>
                <a:gd name="T5" fmla="*/ 0 h 147"/>
                <a:gd name="T6" fmla="*/ 0 w 26"/>
                <a:gd name="T7" fmla="*/ 0 h 147"/>
                <a:gd name="T8" fmla="*/ 0 w 26"/>
                <a:gd name="T9" fmla="*/ 0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52" name="Freeform 254">
              <a:extLst>
                <a:ext uri="{FF2B5EF4-FFF2-40B4-BE49-F238E27FC236}">
                  <a16:creationId xmlns:a16="http://schemas.microsoft.com/office/drawing/2014/main" id="{09BD1056-1239-AA4F-9F79-BC195E4B831A}"/>
                </a:ext>
              </a:extLst>
            </p:cNvPr>
            <p:cNvSpPr>
              <a:spLocks/>
            </p:cNvSpPr>
            <p:nvPr/>
          </p:nvSpPr>
          <p:spPr bwMode="auto">
            <a:xfrm>
              <a:off x="4421" y="1114"/>
              <a:ext cx="171" cy="88"/>
            </a:xfrm>
            <a:custGeom>
              <a:avLst/>
              <a:gdLst>
                <a:gd name="T0" fmla="*/ 0 w 1176"/>
                <a:gd name="T1" fmla="*/ 0 h 606"/>
                <a:gd name="T2" fmla="*/ 0 w 1176"/>
                <a:gd name="T3" fmla="*/ 0 h 606"/>
                <a:gd name="T4" fmla="*/ 0 w 1176"/>
                <a:gd name="T5" fmla="*/ 0 h 606"/>
                <a:gd name="T6" fmla="*/ 0 w 1176"/>
                <a:gd name="T7" fmla="*/ 0 h 606"/>
                <a:gd name="T8" fmla="*/ 0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53" name="Freeform 255">
              <a:extLst>
                <a:ext uri="{FF2B5EF4-FFF2-40B4-BE49-F238E27FC236}">
                  <a16:creationId xmlns:a16="http://schemas.microsoft.com/office/drawing/2014/main" id="{3EE44984-E799-7448-B48B-0A3E5E326634}"/>
                </a:ext>
              </a:extLst>
            </p:cNvPr>
            <p:cNvSpPr>
              <a:spLocks/>
            </p:cNvSpPr>
            <p:nvPr/>
          </p:nvSpPr>
          <p:spPr bwMode="auto">
            <a:xfrm>
              <a:off x="4432" y="1205"/>
              <a:ext cx="350" cy="102"/>
            </a:xfrm>
            <a:custGeom>
              <a:avLst/>
              <a:gdLst>
                <a:gd name="T0" fmla="*/ 0 w 2532"/>
                <a:gd name="T1" fmla="*/ 0 h 723"/>
                <a:gd name="T2" fmla="*/ 0 w 2532"/>
                <a:gd name="T3" fmla="*/ 0 h 723"/>
                <a:gd name="T4" fmla="*/ 0 w 2532"/>
                <a:gd name="T5" fmla="*/ 0 h 723"/>
                <a:gd name="T6" fmla="*/ 0 w 2532"/>
                <a:gd name="T7" fmla="*/ 0 h 723"/>
                <a:gd name="T8" fmla="*/ 0 w 2532"/>
                <a:gd name="T9" fmla="*/ 0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54" name="Freeform 256">
              <a:extLst>
                <a:ext uri="{FF2B5EF4-FFF2-40B4-BE49-F238E27FC236}">
                  <a16:creationId xmlns:a16="http://schemas.microsoft.com/office/drawing/2014/main" id="{F82A5B30-CFF4-9045-B98E-022A2D6583D3}"/>
                </a:ext>
              </a:extLst>
            </p:cNvPr>
            <p:cNvSpPr>
              <a:spLocks/>
            </p:cNvSpPr>
            <p:nvPr/>
          </p:nvSpPr>
          <p:spPr bwMode="auto">
            <a:xfrm flipV="1">
              <a:off x="4782" y="1198"/>
              <a:ext cx="142" cy="105"/>
            </a:xfrm>
            <a:custGeom>
              <a:avLst/>
              <a:gdLst>
                <a:gd name="T0" fmla="*/ 0 w 2532"/>
                <a:gd name="T1" fmla="*/ 0 h 723"/>
                <a:gd name="T2" fmla="*/ 0 w 2532"/>
                <a:gd name="T3" fmla="*/ 0 h 723"/>
                <a:gd name="T4" fmla="*/ 0 w 2532"/>
                <a:gd name="T5" fmla="*/ 0 h 723"/>
                <a:gd name="T6" fmla="*/ 0 w 2532"/>
                <a:gd name="T7" fmla="*/ 0 h 723"/>
                <a:gd name="T8" fmla="*/ 0 w 2532"/>
                <a:gd name="T9" fmla="*/ 0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461" name="AutoShape 34">
            <a:extLst>
              <a:ext uri="{FF2B5EF4-FFF2-40B4-BE49-F238E27FC236}">
                <a16:creationId xmlns:a16="http://schemas.microsoft.com/office/drawing/2014/main" id="{BBFE8651-7E0E-9B42-83C9-13A7DD110D1A}"/>
              </a:ext>
            </a:extLst>
          </p:cNvPr>
          <p:cNvSpPr>
            <a:spLocks noChangeArrowheads="1"/>
          </p:cNvSpPr>
          <p:nvPr/>
        </p:nvSpPr>
        <p:spPr bwMode="auto">
          <a:xfrm>
            <a:off x="1924545" y="2812267"/>
            <a:ext cx="976312" cy="485775"/>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462" name="Group 45">
            <a:extLst>
              <a:ext uri="{FF2B5EF4-FFF2-40B4-BE49-F238E27FC236}">
                <a16:creationId xmlns:a16="http://schemas.microsoft.com/office/drawing/2014/main" id="{7B2B7B83-C525-AC47-97F2-A2D1D1034FEF}"/>
              </a:ext>
            </a:extLst>
          </p:cNvPr>
          <p:cNvGrpSpPr>
            <a:grpSpLocks/>
          </p:cNvGrpSpPr>
          <p:nvPr/>
        </p:nvGrpSpPr>
        <p:grpSpPr bwMode="auto">
          <a:xfrm>
            <a:off x="2289670" y="1648630"/>
            <a:ext cx="976312" cy="1460500"/>
            <a:chOff x="651" y="681"/>
            <a:chExt cx="615" cy="920"/>
          </a:xfrm>
        </p:grpSpPr>
        <p:sp>
          <p:nvSpPr>
            <p:cNvPr id="463" name="Freeform 46">
              <a:extLst>
                <a:ext uri="{FF2B5EF4-FFF2-40B4-BE49-F238E27FC236}">
                  <a16:creationId xmlns:a16="http://schemas.microsoft.com/office/drawing/2014/main" id="{2F8E5860-1F4A-9441-8643-FF367740000B}"/>
                </a:ext>
              </a:extLst>
            </p:cNvPr>
            <p:cNvSpPr>
              <a:spLocks/>
            </p:cNvSpPr>
            <p:nvPr/>
          </p:nvSpPr>
          <p:spPr bwMode="auto">
            <a:xfrm>
              <a:off x="662" y="698"/>
              <a:ext cx="604" cy="903"/>
            </a:xfrm>
            <a:custGeom>
              <a:avLst/>
              <a:gdLst>
                <a:gd name="T0" fmla="*/ 496 w 604"/>
                <a:gd name="T1" fmla="*/ 0 h 903"/>
                <a:gd name="T2" fmla="*/ 604 w 604"/>
                <a:gd name="T3" fmla="*/ 903 h 903"/>
                <a:gd name="T4" fmla="*/ 0 w 604"/>
                <a:gd name="T5" fmla="*/ 788 h 903"/>
                <a:gd name="T6" fmla="*/ 456 w 604"/>
                <a:gd name="T7" fmla="*/ 750 h 903"/>
                <a:gd name="T8" fmla="*/ 496 w 604"/>
                <a:gd name="T9" fmla="*/ 0 h 903"/>
                <a:gd name="T10" fmla="*/ 0 60000 65536"/>
                <a:gd name="T11" fmla="*/ 0 60000 65536"/>
                <a:gd name="T12" fmla="*/ 0 60000 65536"/>
                <a:gd name="T13" fmla="*/ 0 60000 65536"/>
                <a:gd name="T14" fmla="*/ 0 60000 65536"/>
                <a:gd name="T15" fmla="*/ 0 w 604"/>
                <a:gd name="T16" fmla="*/ 0 h 903"/>
                <a:gd name="T17" fmla="*/ 604 w 604"/>
                <a:gd name="T18" fmla="*/ 903 h 903"/>
              </a:gdLst>
              <a:ahLst/>
              <a:cxnLst>
                <a:cxn ang="T10">
                  <a:pos x="T0" y="T1"/>
                </a:cxn>
                <a:cxn ang="T11">
                  <a:pos x="T2" y="T3"/>
                </a:cxn>
                <a:cxn ang="T12">
                  <a:pos x="T4" y="T5"/>
                </a:cxn>
                <a:cxn ang="T13">
                  <a:pos x="T6" y="T7"/>
                </a:cxn>
                <a:cxn ang="T14">
                  <a:pos x="T8" y="T9"/>
                </a:cxn>
              </a:cxnLst>
              <a:rect l="T15" t="T16" r="T17" b="T18"/>
              <a:pathLst>
                <a:path w="604" h="903">
                  <a:moveTo>
                    <a:pt x="496" y="0"/>
                  </a:moveTo>
                  <a:lnTo>
                    <a:pt x="604" y="903"/>
                  </a:lnTo>
                  <a:lnTo>
                    <a:pt x="0" y="788"/>
                  </a:lnTo>
                  <a:lnTo>
                    <a:pt x="456" y="750"/>
                  </a:lnTo>
                  <a:lnTo>
                    <a:pt x="496" y="0"/>
                  </a:lnTo>
                  <a:close/>
                </a:path>
              </a:pathLst>
            </a:custGeom>
            <a:gradFill rotWithShape="1">
              <a:gsLst>
                <a:gs pos="0">
                  <a:srgbClr val="FFFFFF">
                    <a:alpha val="65999"/>
                  </a:srgbClr>
                </a:gs>
                <a:gs pos="100000">
                  <a:srgbClr val="000099">
                    <a:alpha val="67000"/>
                  </a:srgbClr>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464" name="Group 47">
              <a:extLst>
                <a:ext uri="{FF2B5EF4-FFF2-40B4-BE49-F238E27FC236}">
                  <a16:creationId xmlns:a16="http://schemas.microsoft.com/office/drawing/2014/main" id="{619D3750-75CE-7146-8080-07A05B2EE1C4}"/>
                </a:ext>
              </a:extLst>
            </p:cNvPr>
            <p:cNvGrpSpPr>
              <a:grpSpLocks/>
            </p:cNvGrpSpPr>
            <p:nvPr/>
          </p:nvGrpSpPr>
          <p:grpSpPr bwMode="auto">
            <a:xfrm>
              <a:off x="651" y="681"/>
              <a:ext cx="501" cy="828"/>
              <a:chOff x="569" y="2954"/>
              <a:chExt cx="501" cy="828"/>
            </a:xfrm>
          </p:grpSpPr>
          <p:sp>
            <p:nvSpPr>
              <p:cNvPr id="465" name="Rectangle 48">
                <a:extLst>
                  <a:ext uri="{FF2B5EF4-FFF2-40B4-BE49-F238E27FC236}">
                    <a16:creationId xmlns:a16="http://schemas.microsoft.com/office/drawing/2014/main" id="{28385ECE-1698-FA48-9005-E85B7ADAEBD9}"/>
                  </a:ext>
                </a:extLst>
              </p:cNvPr>
              <p:cNvSpPr>
                <a:spLocks noChangeArrowheads="1"/>
              </p:cNvSpPr>
              <p:nvPr/>
            </p:nvSpPr>
            <p:spPr bwMode="auto">
              <a:xfrm>
                <a:off x="576" y="2973"/>
                <a:ext cx="493" cy="790"/>
              </a:xfrm>
              <a:prstGeom prst="rect">
                <a:avLst/>
              </a:prstGeom>
              <a:solidFill>
                <a:srgbClr val="FFFFFF"/>
              </a:solidFill>
              <a:ln w="9525">
                <a:solidFill>
                  <a:srgbClr val="000000"/>
                </a:solidFill>
                <a:miter lim="800000"/>
                <a:headEnd/>
                <a:tailEnd/>
              </a:ln>
              <a:effectLst>
                <a:outerShdw blurRad="50800" dist="38100" dir="18900000" algn="bl" rotWithShape="0">
                  <a:schemeClr val="tx1">
                    <a:alpha val="40000"/>
                  </a:scheme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66" name="Text Box 49">
                <a:extLst>
                  <a:ext uri="{FF2B5EF4-FFF2-40B4-BE49-F238E27FC236}">
                    <a16:creationId xmlns:a16="http://schemas.microsoft.com/office/drawing/2014/main" id="{03E8F625-EC95-7449-B696-847DBF4C1339}"/>
                  </a:ext>
                </a:extLst>
              </p:cNvPr>
              <p:cNvSpPr txBox="1">
                <a:spLocks noChangeArrowheads="1"/>
              </p:cNvSpPr>
              <p:nvPr/>
            </p:nvSpPr>
            <p:spPr bwMode="auto">
              <a:xfrm>
                <a:off x="593" y="2954"/>
                <a:ext cx="477" cy="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DHCP</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UDP</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IP</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Eth</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Phy</a:t>
                </a:r>
              </a:p>
            </p:txBody>
          </p:sp>
          <p:sp>
            <p:nvSpPr>
              <p:cNvPr id="467" name="Line 50">
                <a:extLst>
                  <a:ext uri="{FF2B5EF4-FFF2-40B4-BE49-F238E27FC236}">
                    <a16:creationId xmlns:a16="http://schemas.microsoft.com/office/drawing/2014/main" id="{DF468FDE-40E4-0648-9839-DDE0332A0778}"/>
                  </a:ext>
                </a:extLst>
              </p:cNvPr>
              <p:cNvSpPr>
                <a:spLocks noChangeShapeType="1"/>
              </p:cNvSpPr>
              <p:nvPr/>
            </p:nvSpPr>
            <p:spPr bwMode="auto">
              <a:xfrm>
                <a:off x="578" y="3130"/>
                <a:ext cx="48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68" name="Line 51">
                <a:extLst>
                  <a:ext uri="{FF2B5EF4-FFF2-40B4-BE49-F238E27FC236}">
                    <a16:creationId xmlns:a16="http://schemas.microsoft.com/office/drawing/2014/main" id="{99D4E4D8-7BA2-1841-8740-092F3F2C1D2F}"/>
                  </a:ext>
                </a:extLst>
              </p:cNvPr>
              <p:cNvSpPr>
                <a:spLocks noChangeShapeType="1"/>
              </p:cNvSpPr>
              <p:nvPr/>
            </p:nvSpPr>
            <p:spPr bwMode="auto">
              <a:xfrm>
                <a:off x="575" y="3289"/>
                <a:ext cx="48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69" name="Line 52">
                <a:extLst>
                  <a:ext uri="{FF2B5EF4-FFF2-40B4-BE49-F238E27FC236}">
                    <a16:creationId xmlns:a16="http://schemas.microsoft.com/office/drawing/2014/main" id="{46C4BB73-5326-6148-BB43-C6C4C685FFA6}"/>
                  </a:ext>
                </a:extLst>
              </p:cNvPr>
              <p:cNvSpPr>
                <a:spLocks noChangeShapeType="1"/>
              </p:cNvSpPr>
              <p:nvPr/>
            </p:nvSpPr>
            <p:spPr bwMode="auto">
              <a:xfrm>
                <a:off x="572" y="3448"/>
                <a:ext cx="48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70" name="Line 53">
                <a:extLst>
                  <a:ext uri="{FF2B5EF4-FFF2-40B4-BE49-F238E27FC236}">
                    <a16:creationId xmlns:a16="http://schemas.microsoft.com/office/drawing/2014/main" id="{867C305B-8FC7-2546-83B8-7B677B4EFC65}"/>
                  </a:ext>
                </a:extLst>
              </p:cNvPr>
              <p:cNvSpPr>
                <a:spLocks noChangeShapeType="1"/>
              </p:cNvSpPr>
              <p:nvPr/>
            </p:nvSpPr>
            <p:spPr bwMode="auto">
              <a:xfrm>
                <a:off x="569" y="3607"/>
                <a:ext cx="48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grpSp>
        <p:nvGrpSpPr>
          <p:cNvPr id="471" name="Group 54">
            <a:extLst>
              <a:ext uri="{FF2B5EF4-FFF2-40B4-BE49-F238E27FC236}">
                <a16:creationId xmlns:a16="http://schemas.microsoft.com/office/drawing/2014/main" id="{E55B3AA2-EA61-B94E-BC50-287F2699A080}"/>
              </a:ext>
            </a:extLst>
          </p:cNvPr>
          <p:cNvGrpSpPr>
            <a:grpSpLocks/>
          </p:cNvGrpSpPr>
          <p:nvPr/>
        </p:nvGrpSpPr>
        <p:grpSpPr bwMode="auto">
          <a:xfrm>
            <a:off x="1614982" y="1707367"/>
            <a:ext cx="544513" cy="244475"/>
            <a:chOff x="844" y="3337"/>
            <a:chExt cx="343" cy="154"/>
          </a:xfrm>
        </p:grpSpPr>
        <p:sp>
          <p:nvSpPr>
            <p:cNvPr id="472" name="Rectangle 55">
              <a:extLst>
                <a:ext uri="{FF2B5EF4-FFF2-40B4-BE49-F238E27FC236}">
                  <a16:creationId xmlns:a16="http://schemas.microsoft.com/office/drawing/2014/main" id="{3DF8187C-0350-B949-8481-A4B53A2BD3A3}"/>
                </a:ext>
              </a:extLst>
            </p:cNvPr>
            <p:cNvSpPr>
              <a:spLocks noChangeArrowheads="1"/>
            </p:cNvSpPr>
            <p:nvPr/>
          </p:nvSpPr>
          <p:spPr bwMode="auto">
            <a:xfrm>
              <a:off x="889" y="3370"/>
              <a:ext cx="245" cy="86"/>
            </a:xfrm>
            <a:prstGeom prst="rect">
              <a:avLst/>
            </a:prstGeom>
            <a:solidFill>
              <a:srgbClr val="FF0000"/>
            </a:solidFill>
            <a:ln w="9525">
              <a:solidFill>
                <a:srgbClr val="FFFFF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73" name="Text Box 56">
              <a:extLst>
                <a:ext uri="{FF2B5EF4-FFF2-40B4-BE49-F238E27FC236}">
                  <a16:creationId xmlns:a16="http://schemas.microsoft.com/office/drawing/2014/main" id="{EB5DBBE5-0C11-2943-8F1C-55F942DDF6AE}"/>
                </a:ext>
              </a:extLst>
            </p:cNvPr>
            <p:cNvSpPr txBox="1">
              <a:spLocks noChangeArrowheads="1"/>
            </p:cNvSpPr>
            <p:nvPr/>
          </p:nvSpPr>
          <p:spPr bwMode="auto">
            <a:xfrm>
              <a:off x="844" y="3337"/>
              <a:ext cx="34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0" i="0" u="none" strike="noStrike" kern="0" cap="none" spc="0" normalizeH="0" baseline="0" noProof="0" dirty="0">
                  <a:ln>
                    <a:noFill/>
                  </a:ln>
                  <a:solidFill>
                    <a:srgbClr val="FFFFFF"/>
                  </a:solidFill>
                  <a:effectLst/>
                  <a:uLnTx/>
                  <a:uFillTx/>
                  <a:latin typeface="Arial" panose="020B0604020202020204" pitchFamily="34" charset="0"/>
                  <a:ea typeface="ＭＳ Ｐゴシック" panose="020B0600070205080204" pitchFamily="34" charset="-128"/>
                  <a:cs typeface="+mn-cs"/>
                </a:rPr>
                <a:t>DHCP</a:t>
              </a:r>
            </a:p>
          </p:txBody>
        </p:sp>
      </p:grpSp>
      <p:grpSp>
        <p:nvGrpSpPr>
          <p:cNvPr id="474" name="Group 57">
            <a:extLst>
              <a:ext uri="{FF2B5EF4-FFF2-40B4-BE49-F238E27FC236}">
                <a16:creationId xmlns:a16="http://schemas.microsoft.com/office/drawing/2014/main" id="{E686DD6D-38C2-4641-89AF-94A0FB1D1070}"/>
              </a:ext>
            </a:extLst>
          </p:cNvPr>
          <p:cNvGrpSpPr>
            <a:grpSpLocks/>
          </p:cNvGrpSpPr>
          <p:nvPr/>
        </p:nvGrpSpPr>
        <p:grpSpPr bwMode="auto">
          <a:xfrm>
            <a:off x="1160957" y="1726417"/>
            <a:ext cx="1081088" cy="1166813"/>
            <a:chOff x="42" y="744"/>
            <a:chExt cx="681" cy="735"/>
          </a:xfrm>
        </p:grpSpPr>
        <p:grpSp>
          <p:nvGrpSpPr>
            <p:cNvPr id="475" name="Group 58">
              <a:extLst>
                <a:ext uri="{FF2B5EF4-FFF2-40B4-BE49-F238E27FC236}">
                  <a16:creationId xmlns:a16="http://schemas.microsoft.com/office/drawing/2014/main" id="{1FDCAE0E-7CF7-A44C-8CC2-1F6556F81A91}"/>
                </a:ext>
              </a:extLst>
            </p:cNvPr>
            <p:cNvGrpSpPr>
              <a:grpSpLocks/>
            </p:cNvGrpSpPr>
            <p:nvPr/>
          </p:nvGrpSpPr>
          <p:grpSpPr bwMode="auto">
            <a:xfrm>
              <a:off x="42" y="886"/>
              <a:ext cx="681" cy="468"/>
              <a:chOff x="42" y="886"/>
              <a:chExt cx="681" cy="468"/>
            </a:xfrm>
          </p:grpSpPr>
          <p:grpSp>
            <p:nvGrpSpPr>
              <p:cNvPr id="477" name="Group 59">
                <a:extLst>
                  <a:ext uri="{FF2B5EF4-FFF2-40B4-BE49-F238E27FC236}">
                    <a16:creationId xmlns:a16="http://schemas.microsoft.com/office/drawing/2014/main" id="{B1A03342-AE12-CE42-8220-1A81C441863C}"/>
                  </a:ext>
                </a:extLst>
              </p:cNvPr>
              <p:cNvGrpSpPr>
                <a:grpSpLocks/>
              </p:cNvGrpSpPr>
              <p:nvPr/>
            </p:nvGrpSpPr>
            <p:grpSpPr bwMode="auto">
              <a:xfrm>
                <a:off x="278" y="886"/>
                <a:ext cx="397" cy="154"/>
                <a:chOff x="740" y="3209"/>
                <a:chExt cx="397" cy="154"/>
              </a:xfrm>
            </p:grpSpPr>
            <p:grpSp>
              <p:nvGrpSpPr>
                <p:cNvPr id="502" name="Group 60">
                  <a:extLst>
                    <a:ext uri="{FF2B5EF4-FFF2-40B4-BE49-F238E27FC236}">
                      <a16:creationId xmlns:a16="http://schemas.microsoft.com/office/drawing/2014/main" id="{C141BB4A-81BE-5F41-82F7-F6E6B820E21E}"/>
                    </a:ext>
                  </a:extLst>
                </p:cNvPr>
                <p:cNvGrpSpPr>
                  <a:grpSpLocks/>
                </p:cNvGrpSpPr>
                <p:nvPr/>
              </p:nvGrpSpPr>
              <p:grpSpPr bwMode="auto">
                <a:xfrm>
                  <a:off x="794" y="3209"/>
                  <a:ext cx="343" cy="154"/>
                  <a:chOff x="844" y="3337"/>
                  <a:chExt cx="343" cy="154"/>
                </a:xfrm>
              </p:grpSpPr>
              <p:sp>
                <p:nvSpPr>
                  <p:cNvPr id="505" name="Rectangle 61">
                    <a:extLst>
                      <a:ext uri="{FF2B5EF4-FFF2-40B4-BE49-F238E27FC236}">
                        <a16:creationId xmlns:a16="http://schemas.microsoft.com/office/drawing/2014/main" id="{0057FF7C-1AD8-884B-80A9-AB7A6E108F9F}"/>
                      </a:ext>
                    </a:extLst>
                  </p:cNvPr>
                  <p:cNvSpPr>
                    <a:spLocks noChangeArrowheads="1"/>
                  </p:cNvSpPr>
                  <p:nvPr/>
                </p:nvSpPr>
                <p:spPr bwMode="auto">
                  <a:xfrm>
                    <a:off x="889" y="3370"/>
                    <a:ext cx="245" cy="86"/>
                  </a:xfrm>
                  <a:prstGeom prst="rect">
                    <a:avLst/>
                  </a:prstGeom>
                  <a:solidFill>
                    <a:srgbClr val="FF0000"/>
                  </a:solidFill>
                  <a:ln w="9525">
                    <a:solidFill>
                      <a:srgbClr val="FFFFF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506" name="Text Box 62">
                    <a:extLst>
                      <a:ext uri="{FF2B5EF4-FFF2-40B4-BE49-F238E27FC236}">
                        <a16:creationId xmlns:a16="http://schemas.microsoft.com/office/drawing/2014/main" id="{EC2B900A-E788-8441-B597-33D92CA5920C}"/>
                      </a:ext>
                    </a:extLst>
                  </p:cNvPr>
                  <p:cNvSpPr txBox="1">
                    <a:spLocks noChangeArrowheads="1"/>
                  </p:cNvSpPr>
                  <p:nvPr/>
                </p:nvSpPr>
                <p:spPr bwMode="auto">
                  <a:xfrm>
                    <a:off x="844" y="3337"/>
                    <a:ext cx="34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0" i="0" u="none" strike="noStrike" kern="0" cap="none" spc="0" normalizeH="0" baseline="0" noProof="0" dirty="0">
                        <a:ln>
                          <a:noFill/>
                        </a:ln>
                        <a:solidFill>
                          <a:srgbClr val="FFFFFF"/>
                        </a:solidFill>
                        <a:effectLst/>
                        <a:uLnTx/>
                        <a:uFillTx/>
                        <a:latin typeface="Arial" panose="020B0604020202020204" pitchFamily="34" charset="0"/>
                        <a:ea typeface="ＭＳ Ｐゴシック" panose="020B0600070205080204" pitchFamily="34" charset="-128"/>
                        <a:cs typeface="+mn-cs"/>
                      </a:rPr>
                      <a:t>DHCP</a:t>
                    </a:r>
                  </a:p>
                </p:txBody>
              </p:sp>
            </p:grpSp>
            <p:sp>
              <p:nvSpPr>
                <p:cNvPr id="503" name="Rectangle 63">
                  <a:extLst>
                    <a:ext uri="{FF2B5EF4-FFF2-40B4-BE49-F238E27FC236}">
                      <a16:creationId xmlns:a16="http://schemas.microsoft.com/office/drawing/2014/main" id="{963785A1-EC1C-B84C-87DF-29B9C771BE8B}"/>
                    </a:ext>
                  </a:extLst>
                </p:cNvPr>
                <p:cNvSpPr>
                  <a:spLocks noChangeArrowheads="1"/>
                </p:cNvSpPr>
                <p:nvPr/>
              </p:nvSpPr>
              <p:spPr bwMode="auto">
                <a:xfrm>
                  <a:off x="750" y="3244"/>
                  <a:ext cx="88" cy="82"/>
                </a:xfrm>
                <a:prstGeom prst="rect">
                  <a:avLst/>
                </a:prstGeom>
                <a:solidFill>
                  <a:srgbClr val="00CC99"/>
                </a:solidFill>
                <a:ln w="9525">
                  <a:solidFill>
                    <a:srgbClr val="FFFFF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504" name="Rectangle 64">
                  <a:extLst>
                    <a:ext uri="{FF2B5EF4-FFF2-40B4-BE49-F238E27FC236}">
                      <a16:creationId xmlns:a16="http://schemas.microsoft.com/office/drawing/2014/main" id="{5E9D5671-4336-A144-8E1C-F9834FFEC8CD}"/>
                    </a:ext>
                  </a:extLst>
                </p:cNvPr>
                <p:cNvSpPr>
                  <a:spLocks noChangeArrowheads="1"/>
                </p:cNvSpPr>
                <p:nvPr/>
              </p:nvSpPr>
              <p:spPr bwMode="auto">
                <a:xfrm>
                  <a:off x="740" y="3238"/>
                  <a:ext cx="354" cy="94"/>
                </a:xfrm>
                <a:prstGeom prst="rect">
                  <a:avLst/>
                </a:prstGeom>
                <a:noFill/>
                <a:ln w="9525">
                  <a:solidFill>
                    <a:srgbClr val="00CC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478" name="Group 65">
                <a:extLst>
                  <a:ext uri="{FF2B5EF4-FFF2-40B4-BE49-F238E27FC236}">
                    <a16:creationId xmlns:a16="http://schemas.microsoft.com/office/drawing/2014/main" id="{C554361D-96E9-9749-99BB-ABA5FD027907}"/>
                  </a:ext>
                </a:extLst>
              </p:cNvPr>
              <p:cNvGrpSpPr>
                <a:grpSpLocks/>
              </p:cNvGrpSpPr>
              <p:nvPr/>
            </p:nvGrpSpPr>
            <p:grpSpPr bwMode="auto">
              <a:xfrm>
                <a:off x="278" y="1034"/>
                <a:ext cx="397" cy="154"/>
                <a:chOff x="836" y="3305"/>
                <a:chExt cx="397" cy="154"/>
              </a:xfrm>
            </p:grpSpPr>
            <p:grpSp>
              <p:nvGrpSpPr>
                <p:cNvPr id="496" name="Group 66">
                  <a:extLst>
                    <a:ext uri="{FF2B5EF4-FFF2-40B4-BE49-F238E27FC236}">
                      <a16:creationId xmlns:a16="http://schemas.microsoft.com/office/drawing/2014/main" id="{493D2842-500B-024B-85A5-1FE62FDD1C34}"/>
                    </a:ext>
                  </a:extLst>
                </p:cNvPr>
                <p:cNvGrpSpPr>
                  <a:grpSpLocks/>
                </p:cNvGrpSpPr>
                <p:nvPr/>
              </p:nvGrpSpPr>
              <p:grpSpPr bwMode="auto">
                <a:xfrm>
                  <a:off x="890" y="3305"/>
                  <a:ext cx="343" cy="154"/>
                  <a:chOff x="844" y="3337"/>
                  <a:chExt cx="343" cy="154"/>
                </a:xfrm>
              </p:grpSpPr>
              <p:sp>
                <p:nvSpPr>
                  <p:cNvPr id="500" name="Rectangle 67">
                    <a:extLst>
                      <a:ext uri="{FF2B5EF4-FFF2-40B4-BE49-F238E27FC236}">
                        <a16:creationId xmlns:a16="http://schemas.microsoft.com/office/drawing/2014/main" id="{9D9A5E56-2778-BF43-8CCC-26552B785004}"/>
                      </a:ext>
                    </a:extLst>
                  </p:cNvPr>
                  <p:cNvSpPr>
                    <a:spLocks noChangeArrowheads="1"/>
                  </p:cNvSpPr>
                  <p:nvPr/>
                </p:nvSpPr>
                <p:spPr bwMode="auto">
                  <a:xfrm>
                    <a:off x="889" y="3370"/>
                    <a:ext cx="245" cy="86"/>
                  </a:xfrm>
                  <a:prstGeom prst="rect">
                    <a:avLst/>
                  </a:prstGeom>
                  <a:solidFill>
                    <a:srgbClr val="FF0000"/>
                  </a:solidFill>
                  <a:ln w="9525">
                    <a:solidFill>
                      <a:srgbClr val="FFFFF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501" name="Text Box 68">
                    <a:extLst>
                      <a:ext uri="{FF2B5EF4-FFF2-40B4-BE49-F238E27FC236}">
                        <a16:creationId xmlns:a16="http://schemas.microsoft.com/office/drawing/2014/main" id="{FEA9C227-A395-5144-9B07-1A7D28C8A595}"/>
                      </a:ext>
                    </a:extLst>
                  </p:cNvPr>
                  <p:cNvSpPr txBox="1">
                    <a:spLocks noChangeArrowheads="1"/>
                  </p:cNvSpPr>
                  <p:nvPr/>
                </p:nvSpPr>
                <p:spPr bwMode="auto">
                  <a:xfrm>
                    <a:off x="844" y="3337"/>
                    <a:ext cx="34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0" i="0" u="none" strike="noStrike" kern="0" cap="none" spc="0" normalizeH="0" baseline="0" noProof="0" dirty="0">
                        <a:ln>
                          <a:noFill/>
                        </a:ln>
                        <a:solidFill>
                          <a:srgbClr val="FFFFFF"/>
                        </a:solidFill>
                        <a:effectLst/>
                        <a:uLnTx/>
                        <a:uFillTx/>
                        <a:latin typeface="Arial" panose="020B0604020202020204" pitchFamily="34" charset="0"/>
                        <a:ea typeface="ＭＳ Ｐゴシック" panose="020B0600070205080204" pitchFamily="34" charset="-128"/>
                        <a:cs typeface="+mn-cs"/>
                      </a:rPr>
                      <a:t>DHCP</a:t>
                    </a:r>
                  </a:p>
                </p:txBody>
              </p:sp>
            </p:grpSp>
            <p:grpSp>
              <p:nvGrpSpPr>
                <p:cNvPr id="497" name="Group 69">
                  <a:extLst>
                    <a:ext uri="{FF2B5EF4-FFF2-40B4-BE49-F238E27FC236}">
                      <a16:creationId xmlns:a16="http://schemas.microsoft.com/office/drawing/2014/main" id="{84676D02-4488-A247-A8A0-7B76E879E635}"/>
                    </a:ext>
                  </a:extLst>
                </p:cNvPr>
                <p:cNvGrpSpPr>
                  <a:grpSpLocks/>
                </p:cNvGrpSpPr>
                <p:nvPr/>
              </p:nvGrpSpPr>
              <p:grpSpPr bwMode="auto">
                <a:xfrm>
                  <a:off x="836" y="3334"/>
                  <a:ext cx="354" cy="94"/>
                  <a:chOff x="836" y="3334"/>
                  <a:chExt cx="354" cy="94"/>
                </a:xfrm>
              </p:grpSpPr>
              <p:sp>
                <p:nvSpPr>
                  <p:cNvPr id="498" name="Rectangle 70">
                    <a:extLst>
                      <a:ext uri="{FF2B5EF4-FFF2-40B4-BE49-F238E27FC236}">
                        <a16:creationId xmlns:a16="http://schemas.microsoft.com/office/drawing/2014/main" id="{3855ADF3-2772-6A45-B541-A1686D02D4BC}"/>
                      </a:ext>
                    </a:extLst>
                  </p:cNvPr>
                  <p:cNvSpPr>
                    <a:spLocks noChangeArrowheads="1"/>
                  </p:cNvSpPr>
                  <p:nvPr/>
                </p:nvSpPr>
                <p:spPr bwMode="auto">
                  <a:xfrm>
                    <a:off x="846" y="3340"/>
                    <a:ext cx="88" cy="82"/>
                  </a:xfrm>
                  <a:prstGeom prst="rect">
                    <a:avLst/>
                  </a:prstGeom>
                  <a:solidFill>
                    <a:srgbClr val="00CC99"/>
                  </a:solidFill>
                  <a:ln w="9525">
                    <a:solidFill>
                      <a:srgbClr val="FFFFF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99" name="Rectangle 71">
                    <a:extLst>
                      <a:ext uri="{FF2B5EF4-FFF2-40B4-BE49-F238E27FC236}">
                        <a16:creationId xmlns:a16="http://schemas.microsoft.com/office/drawing/2014/main" id="{FB9B8C64-8890-6D4D-86FF-EA8641985732}"/>
                      </a:ext>
                    </a:extLst>
                  </p:cNvPr>
                  <p:cNvSpPr>
                    <a:spLocks noChangeArrowheads="1"/>
                  </p:cNvSpPr>
                  <p:nvPr/>
                </p:nvSpPr>
                <p:spPr bwMode="auto">
                  <a:xfrm>
                    <a:off x="836" y="3334"/>
                    <a:ext cx="354" cy="94"/>
                  </a:xfrm>
                  <a:prstGeom prst="rect">
                    <a:avLst/>
                  </a:prstGeom>
                  <a:noFill/>
                  <a:ln w="9525">
                    <a:solidFill>
                      <a:srgbClr val="00CC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grpSp>
            <p:nvGrpSpPr>
              <p:cNvPr id="479" name="Group 72">
                <a:extLst>
                  <a:ext uri="{FF2B5EF4-FFF2-40B4-BE49-F238E27FC236}">
                    <a16:creationId xmlns:a16="http://schemas.microsoft.com/office/drawing/2014/main" id="{4ED0D0FF-6D48-044B-A4CD-DEE3EE153F6C}"/>
                  </a:ext>
                </a:extLst>
              </p:cNvPr>
              <p:cNvGrpSpPr>
                <a:grpSpLocks/>
              </p:cNvGrpSpPr>
              <p:nvPr/>
            </p:nvGrpSpPr>
            <p:grpSpPr bwMode="auto">
              <a:xfrm>
                <a:off x="165" y="1054"/>
                <a:ext cx="480" cy="112"/>
                <a:chOff x="627" y="3377"/>
                <a:chExt cx="480" cy="112"/>
              </a:xfrm>
            </p:grpSpPr>
            <p:sp>
              <p:nvSpPr>
                <p:cNvPr id="494" name="Rectangle 73">
                  <a:extLst>
                    <a:ext uri="{FF2B5EF4-FFF2-40B4-BE49-F238E27FC236}">
                      <a16:creationId xmlns:a16="http://schemas.microsoft.com/office/drawing/2014/main" id="{69588944-9806-234E-B479-4DCA85C2C80D}"/>
                    </a:ext>
                  </a:extLst>
                </p:cNvPr>
                <p:cNvSpPr>
                  <a:spLocks noChangeArrowheads="1"/>
                </p:cNvSpPr>
                <p:nvPr/>
              </p:nvSpPr>
              <p:spPr bwMode="auto">
                <a:xfrm>
                  <a:off x="636" y="3388"/>
                  <a:ext cx="96" cy="93"/>
                </a:xfrm>
                <a:prstGeom prst="rect">
                  <a:avLst/>
                </a:prstGeom>
                <a:solidFill>
                  <a:srgbClr val="3333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95" name="Rectangle 74">
                  <a:extLst>
                    <a:ext uri="{FF2B5EF4-FFF2-40B4-BE49-F238E27FC236}">
                      <a16:creationId xmlns:a16="http://schemas.microsoft.com/office/drawing/2014/main" id="{6A9EE954-18E5-AB4B-91A7-8763F6FC2856}"/>
                    </a:ext>
                  </a:extLst>
                </p:cNvPr>
                <p:cNvSpPr>
                  <a:spLocks noChangeArrowheads="1"/>
                </p:cNvSpPr>
                <p:nvPr/>
              </p:nvSpPr>
              <p:spPr bwMode="auto">
                <a:xfrm>
                  <a:off x="627" y="3377"/>
                  <a:ext cx="480" cy="112"/>
                </a:xfrm>
                <a:prstGeom prst="rect">
                  <a:avLst/>
                </a:prstGeom>
                <a:noFill/>
                <a:ln w="9525">
                  <a:solidFill>
                    <a:srgbClr val="3333CC"/>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480" name="Group 75">
                <a:extLst>
                  <a:ext uri="{FF2B5EF4-FFF2-40B4-BE49-F238E27FC236}">
                    <a16:creationId xmlns:a16="http://schemas.microsoft.com/office/drawing/2014/main" id="{AE1585FE-E7DD-5148-A3DB-4D32837D611A}"/>
                  </a:ext>
                </a:extLst>
              </p:cNvPr>
              <p:cNvGrpSpPr>
                <a:grpSpLocks/>
              </p:cNvGrpSpPr>
              <p:nvPr/>
            </p:nvGrpSpPr>
            <p:grpSpPr bwMode="auto">
              <a:xfrm>
                <a:off x="42" y="1200"/>
                <a:ext cx="681" cy="154"/>
                <a:chOff x="504" y="3523"/>
                <a:chExt cx="681" cy="154"/>
              </a:xfrm>
            </p:grpSpPr>
            <p:grpSp>
              <p:nvGrpSpPr>
                <p:cNvPr id="481" name="Group 76">
                  <a:extLst>
                    <a:ext uri="{FF2B5EF4-FFF2-40B4-BE49-F238E27FC236}">
                      <a16:creationId xmlns:a16="http://schemas.microsoft.com/office/drawing/2014/main" id="{83987E26-41E7-554D-8F7B-6E3DBA2BC969}"/>
                    </a:ext>
                  </a:extLst>
                </p:cNvPr>
                <p:cNvGrpSpPr>
                  <a:grpSpLocks/>
                </p:cNvGrpSpPr>
                <p:nvPr/>
              </p:nvGrpSpPr>
              <p:grpSpPr bwMode="auto">
                <a:xfrm>
                  <a:off x="623" y="3523"/>
                  <a:ext cx="510" cy="154"/>
                  <a:chOff x="723" y="3453"/>
                  <a:chExt cx="510" cy="154"/>
                </a:xfrm>
              </p:grpSpPr>
              <p:grpSp>
                <p:nvGrpSpPr>
                  <p:cNvPr id="485" name="Group 77">
                    <a:extLst>
                      <a:ext uri="{FF2B5EF4-FFF2-40B4-BE49-F238E27FC236}">
                        <a16:creationId xmlns:a16="http://schemas.microsoft.com/office/drawing/2014/main" id="{4AA7B839-194B-D44E-B613-C09016B3870D}"/>
                      </a:ext>
                    </a:extLst>
                  </p:cNvPr>
                  <p:cNvGrpSpPr>
                    <a:grpSpLocks/>
                  </p:cNvGrpSpPr>
                  <p:nvPr/>
                </p:nvGrpSpPr>
                <p:grpSpPr bwMode="auto">
                  <a:xfrm>
                    <a:off x="836" y="3453"/>
                    <a:ext cx="397" cy="154"/>
                    <a:chOff x="836" y="3305"/>
                    <a:chExt cx="397" cy="154"/>
                  </a:xfrm>
                </p:grpSpPr>
                <p:grpSp>
                  <p:nvGrpSpPr>
                    <p:cNvPr id="488" name="Group 78">
                      <a:extLst>
                        <a:ext uri="{FF2B5EF4-FFF2-40B4-BE49-F238E27FC236}">
                          <a16:creationId xmlns:a16="http://schemas.microsoft.com/office/drawing/2014/main" id="{F12403C6-60CE-4541-A6EA-F28A0FBCF2EB}"/>
                        </a:ext>
                      </a:extLst>
                    </p:cNvPr>
                    <p:cNvGrpSpPr>
                      <a:grpSpLocks/>
                    </p:cNvGrpSpPr>
                    <p:nvPr/>
                  </p:nvGrpSpPr>
                  <p:grpSpPr bwMode="auto">
                    <a:xfrm>
                      <a:off x="890" y="3305"/>
                      <a:ext cx="343" cy="154"/>
                      <a:chOff x="844" y="3337"/>
                      <a:chExt cx="343" cy="154"/>
                    </a:xfrm>
                  </p:grpSpPr>
                  <p:sp>
                    <p:nvSpPr>
                      <p:cNvPr id="492" name="Rectangle 79">
                        <a:extLst>
                          <a:ext uri="{FF2B5EF4-FFF2-40B4-BE49-F238E27FC236}">
                            <a16:creationId xmlns:a16="http://schemas.microsoft.com/office/drawing/2014/main" id="{4B102F30-285E-0243-A491-E80C6A648871}"/>
                          </a:ext>
                        </a:extLst>
                      </p:cNvPr>
                      <p:cNvSpPr>
                        <a:spLocks noChangeArrowheads="1"/>
                      </p:cNvSpPr>
                      <p:nvPr/>
                    </p:nvSpPr>
                    <p:spPr bwMode="auto">
                      <a:xfrm>
                        <a:off x="889" y="3370"/>
                        <a:ext cx="245" cy="86"/>
                      </a:xfrm>
                      <a:prstGeom prst="rect">
                        <a:avLst/>
                      </a:prstGeom>
                      <a:solidFill>
                        <a:srgbClr val="FF0000"/>
                      </a:solidFill>
                      <a:ln w="9525">
                        <a:solidFill>
                          <a:srgbClr val="FFFFF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93" name="Text Box 80">
                        <a:extLst>
                          <a:ext uri="{FF2B5EF4-FFF2-40B4-BE49-F238E27FC236}">
                            <a16:creationId xmlns:a16="http://schemas.microsoft.com/office/drawing/2014/main" id="{C27FFB91-9D35-9345-9E73-83C458191109}"/>
                          </a:ext>
                        </a:extLst>
                      </p:cNvPr>
                      <p:cNvSpPr txBox="1">
                        <a:spLocks noChangeArrowheads="1"/>
                      </p:cNvSpPr>
                      <p:nvPr/>
                    </p:nvSpPr>
                    <p:spPr bwMode="auto">
                      <a:xfrm>
                        <a:off x="844" y="3337"/>
                        <a:ext cx="34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0" i="0" u="none" strike="noStrike" kern="0" cap="none" spc="0" normalizeH="0" baseline="0" noProof="0" dirty="0">
                            <a:ln>
                              <a:noFill/>
                            </a:ln>
                            <a:solidFill>
                              <a:srgbClr val="FFFFFF"/>
                            </a:solidFill>
                            <a:effectLst/>
                            <a:uLnTx/>
                            <a:uFillTx/>
                            <a:latin typeface="Arial" panose="020B0604020202020204" pitchFamily="34" charset="0"/>
                            <a:ea typeface="ＭＳ Ｐゴシック" panose="020B0600070205080204" pitchFamily="34" charset="-128"/>
                            <a:cs typeface="+mn-cs"/>
                          </a:rPr>
                          <a:t>DHCP</a:t>
                        </a:r>
                      </a:p>
                    </p:txBody>
                  </p:sp>
                </p:grpSp>
                <p:grpSp>
                  <p:nvGrpSpPr>
                    <p:cNvPr id="489" name="Group 81">
                      <a:extLst>
                        <a:ext uri="{FF2B5EF4-FFF2-40B4-BE49-F238E27FC236}">
                          <a16:creationId xmlns:a16="http://schemas.microsoft.com/office/drawing/2014/main" id="{980A2CF4-C81E-3145-91D1-132BC2EF1F40}"/>
                        </a:ext>
                      </a:extLst>
                    </p:cNvPr>
                    <p:cNvGrpSpPr>
                      <a:grpSpLocks/>
                    </p:cNvGrpSpPr>
                    <p:nvPr/>
                  </p:nvGrpSpPr>
                  <p:grpSpPr bwMode="auto">
                    <a:xfrm>
                      <a:off x="836" y="3334"/>
                      <a:ext cx="354" cy="94"/>
                      <a:chOff x="836" y="3334"/>
                      <a:chExt cx="354" cy="94"/>
                    </a:xfrm>
                  </p:grpSpPr>
                  <p:sp>
                    <p:nvSpPr>
                      <p:cNvPr id="490" name="Rectangle 82">
                        <a:extLst>
                          <a:ext uri="{FF2B5EF4-FFF2-40B4-BE49-F238E27FC236}">
                            <a16:creationId xmlns:a16="http://schemas.microsoft.com/office/drawing/2014/main" id="{60B3778C-4AEE-4A40-A3AE-9E6780DD7427}"/>
                          </a:ext>
                        </a:extLst>
                      </p:cNvPr>
                      <p:cNvSpPr>
                        <a:spLocks noChangeArrowheads="1"/>
                      </p:cNvSpPr>
                      <p:nvPr/>
                    </p:nvSpPr>
                    <p:spPr bwMode="auto">
                      <a:xfrm>
                        <a:off x="846" y="3340"/>
                        <a:ext cx="88" cy="82"/>
                      </a:xfrm>
                      <a:prstGeom prst="rect">
                        <a:avLst/>
                      </a:prstGeom>
                      <a:solidFill>
                        <a:srgbClr val="00CC99"/>
                      </a:solidFill>
                      <a:ln w="9525">
                        <a:solidFill>
                          <a:srgbClr val="FFFFF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91" name="Rectangle 83">
                        <a:extLst>
                          <a:ext uri="{FF2B5EF4-FFF2-40B4-BE49-F238E27FC236}">
                            <a16:creationId xmlns:a16="http://schemas.microsoft.com/office/drawing/2014/main" id="{F2AB3533-6239-FB44-A5DF-EC7054B25732}"/>
                          </a:ext>
                        </a:extLst>
                      </p:cNvPr>
                      <p:cNvSpPr>
                        <a:spLocks noChangeArrowheads="1"/>
                      </p:cNvSpPr>
                      <p:nvPr/>
                    </p:nvSpPr>
                    <p:spPr bwMode="auto">
                      <a:xfrm>
                        <a:off x="836" y="3334"/>
                        <a:ext cx="354" cy="94"/>
                      </a:xfrm>
                      <a:prstGeom prst="rect">
                        <a:avLst/>
                      </a:prstGeom>
                      <a:noFill/>
                      <a:ln w="9525">
                        <a:solidFill>
                          <a:srgbClr val="00CC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sp>
                <p:nvSpPr>
                  <p:cNvPr id="486" name="Rectangle 84">
                    <a:extLst>
                      <a:ext uri="{FF2B5EF4-FFF2-40B4-BE49-F238E27FC236}">
                        <a16:creationId xmlns:a16="http://schemas.microsoft.com/office/drawing/2014/main" id="{7871167B-C99A-9745-AB39-0CFE737D4679}"/>
                      </a:ext>
                    </a:extLst>
                  </p:cNvPr>
                  <p:cNvSpPr>
                    <a:spLocks noChangeArrowheads="1"/>
                  </p:cNvSpPr>
                  <p:nvPr/>
                </p:nvSpPr>
                <p:spPr bwMode="auto">
                  <a:xfrm>
                    <a:off x="732" y="3484"/>
                    <a:ext cx="96" cy="93"/>
                  </a:xfrm>
                  <a:prstGeom prst="rect">
                    <a:avLst/>
                  </a:prstGeom>
                  <a:solidFill>
                    <a:srgbClr val="3333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87" name="Rectangle 85">
                    <a:extLst>
                      <a:ext uri="{FF2B5EF4-FFF2-40B4-BE49-F238E27FC236}">
                        <a16:creationId xmlns:a16="http://schemas.microsoft.com/office/drawing/2014/main" id="{6FEE651A-2F5C-3D46-9A8A-7A8FA72C5AFF}"/>
                      </a:ext>
                    </a:extLst>
                  </p:cNvPr>
                  <p:cNvSpPr>
                    <a:spLocks noChangeArrowheads="1"/>
                  </p:cNvSpPr>
                  <p:nvPr/>
                </p:nvSpPr>
                <p:spPr bwMode="auto">
                  <a:xfrm>
                    <a:off x="723" y="3473"/>
                    <a:ext cx="480" cy="112"/>
                  </a:xfrm>
                  <a:prstGeom prst="rect">
                    <a:avLst/>
                  </a:prstGeom>
                  <a:noFill/>
                  <a:ln w="9525">
                    <a:solidFill>
                      <a:srgbClr val="3333CC"/>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482" name="Rectangle 86">
                  <a:extLst>
                    <a:ext uri="{FF2B5EF4-FFF2-40B4-BE49-F238E27FC236}">
                      <a16:creationId xmlns:a16="http://schemas.microsoft.com/office/drawing/2014/main" id="{436CE76C-250A-0048-AB3B-2E594180BCD3}"/>
                    </a:ext>
                  </a:extLst>
                </p:cNvPr>
                <p:cNvSpPr>
                  <a:spLocks noChangeArrowheads="1"/>
                </p:cNvSpPr>
                <p:nvPr/>
              </p:nvSpPr>
              <p:spPr bwMode="auto">
                <a:xfrm>
                  <a:off x="517" y="3545"/>
                  <a:ext cx="94" cy="10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83" name="Rectangle 87">
                  <a:extLst>
                    <a:ext uri="{FF2B5EF4-FFF2-40B4-BE49-F238E27FC236}">
                      <a16:creationId xmlns:a16="http://schemas.microsoft.com/office/drawing/2014/main" id="{37087D94-A17E-2C49-B663-0E4892CD4F3A}"/>
                    </a:ext>
                  </a:extLst>
                </p:cNvPr>
                <p:cNvSpPr>
                  <a:spLocks noChangeArrowheads="1"/>
                </p:cNvSpPr>
                <p:nvPr/>
              </p:nvSpPr>
              <p:spPr bwMode="auto">
                <a:xfrm>
                  <a:off x="1115" y="3544"/>
                  <a:ext cx="60" cy="10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84" name="Rectangle 88">
                  <a:extLst>
                    <a:ext uri="{FF2B5EF4-FFF2-40B4-BE49-F238E27FC236}">
                      <a16:creationId xmlns:a16="http://schemas.microsoft.com/office/drawing/2014/main" id="{C9536EB0-5CE3-3B4B-A735-A853495CC46B}"/>
                    </a:ext>
                  </a:extLst>
                </p:cNvPr>
                <p:cNvSpPr>
                  <a:spLocks noChangeArrowheads="1"/>
                </p:cNvSpPr>
                <p:nvPr/>
              </p:nvSpPr>
              <p:spPr bwMode="auto">
                <a:xfrm>
                  <a:off x="504" y="3529"/>
                  <a:ext cx="681" cy="13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sp>
          <p:nvSpPr>
            <p:cNvPr id="476" name="AutoShape 89">
              <a:extLst>
                <a:ext uri="{FF2B5EF4-FFF2-40B4-BE49-F238E27FC236}">
                  <a16:creationId xmlns:a16="http://schemas.microsoft.com/office/drawing/2014/main" id="{5ED99D5F-7031-CD4F-A23A-844A773D06C9}"/>
                </a:ext>
              </a:extLst>
            </p:cNvPr>
            <p:cNvSpPr>
              <a:spLocks noChangeArrowheads="1"/>
            </p:cNvSpPr>
            <p:nvPr/>
          </p:nvSpPr>
          <p:spPr bwMode="auto">
            <a:xfrm>
              <a:off x="384" y="744"/>
              <a:ext cx="240" cy="735"/>
            </a:xfrm>
            <a:prstGeom prst="downArrow">
              <a:avLst>
                <a:gd name="adj1" fmla="val 54167"/>
                <a:gd name="adj2" fmla="val 49170"/>
              </a:avLst>
            </a:prstGeom>
            <a:gradFill rotWithShape="1">
              <a:gsLst>
                <a:gs pos="0">
                  <a:srgbClr val="FF0000">
                    <a:alpha val="25000"/>
                  </a:srgbClr>
                </a:gs>
                <a:gs pos="100000">
                  <a:srgbClr val="FF0000">
                    <a:alpha val="25000"/>
                  </a:srgbClr>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507" name="Group 90">
            <a:extLst>
              <a:ext uri="{FF2B5EF4-FFF2-40B4-BE49-F238E27FC236}">
                <a16:creationId xmlns:a16="http://schemas.microsoft.com/office/drawing/2014/main" id="{779CE125-3275-9D45-AB58-5C559926C4EB}"/>
              </a:ext>
            </a:extLst>
          </p:cNvPr>
          <p:cNvGrpSpPr>
            <a:grpSpLocks/>
          </p:cNvGrpSpPr>
          <p:nvPr/>
        </p:nvGrpSpPr>
        <p:grpSpPr bwMode="auto">
          <a:xfrm>
            <a:off x="1745157" y="2934505"/>
            <a:ext cx="1081088" cy="244475"/>
            <a:chOff x="504" y="3523"/>
            <a:chExt cx="681" cy="154"/>
          </a:xfrm>
        </p:grpSpPr>
        <p:grpSp>
          <p:nvGrpSpPr>
            <p:cNvPr id="508" name="Group 91">
              <a:extLst>
                <a:ext uri="{FF2B5EF4-FFF2-40B4-BE49-F238E27FC236}">
                  <a16:creationId xmlns:a16="http://schemas.microsoft.com/office/drawing/2014/main" id="{DE87A52E-0FB6-8C4A-AE94-4698D4D204F3}"/>
                </a:ext>
              </a:extLst>
            </p:cNvPr>
            <p:cNvGrpSpPr>
              <a:grpSpLocks/>
            </p:cNvGrpSpPr>
            <p:nvPr/>
          </p:nvGrpSpPr>
          <p:grpSpPr bwMode="auto">
            <a:xfrm>
              <a:off x="623" y="3523"/>
              <a:ext cx="510" cy="154"/>
              <a:chOff x="723" y="3453"/>
              <a:chExt cx="510" cy="154"/>
            </a:xfrm>
          </p:grpSpPr>
          <p:grpSp>
            <p:nvGrpSpPr>
              <p:cNvPr id="512" name="Group 92">
                <a:extLst>
                  <a:ext uri="{FF2B5EF4-FFF2-40B4-BE49-F238E27FC236}">
                    <a16:creationId xmlns:a16="http://schemas.microsoft.com/office/drawing/2014/main" id="{DA67C76C-E5B1-7342-BE34-D0797625921A}"/>
                  </a:ext>
                </a:extLst>
              </p:cNvPr>
              <p:cNvGrpSpPr>
                <a:grpSpLocks/>
              </p:cNvGrpSpPr>
              <p:nvPr/>
            </p:nvGrpSpPr>
            <p:grpSpPr bwMode="auto">
              <a:xfrm>
                <a:off x="836" y="3453"/>
                <a:ext cx="397" cy="154"/>
                <a:chOff x="836" y="3305"/>
                <a:chExt cx="397" cy="154"/>
              </a:xfrm>
            </p:grpSpPr>
            <p:grpSp>
              <p:nvGrpSpPr>
                <p:cNvPr id="515" name="Group 93">
                  <a:extLst>
                    <a:ext uri="{FF2B5EF4-FFF2-40B4-BE49-F238E27FC236}">
                      <a16:creationId xmlns:a16="http://schemas.microsoft.com/office/drawing/2014/main" id="{7BE844F4-9393-7B40-95A7-50ED202A3521}"/>
                    </a:ext>
                  </a:extLst>
                </p:cNvPr>
                <p:cNvGrpSpPr>
                  <a:grpSpLocks/>
                </p:cNvGrpSpPr>
                <p:nvPr/>
              </p:nvGrpSpPr>
              <p:grpSpPr bwMode="auto">
                <a:xfrm>
                  <a:off x="890" y="3305"/>
                  <a:ext cx="343" cy="154"/>
                  <a:chOff x="844" y="3337"/>
                  <a:chExt cx="343" cy="154"/>
                </a:xfrm>
              </p:grpSpPr>
              <p:sp>
                <p:nvSpPr>
                  <p:cNvPr id="519" name="Rectangle 94">
                    <a:extLst>
                      <a:ext uri="{FF2B5EF4-FFF2-40B4-BE49-F238E27FC236}">
                        <a16:creationId xmlns:a16="http://schemas.microsoft.com/office/drawing/2014/main" id="{D55DDB2A-DD13-B64C-B0B8-6A3AF9F5826C}"/>
                      </a:ext>
                    </a:extLst>
                  </p:cNvPr>
                  <p:cNvSpPr>
                    <a:spLocks noChangeArrowheads="1"/>
                  </p:cNvSpPr>
                  <p:nvPr/>
                </p:nvSpPr>
                <p:spPr bwMode="auto">
                  <a:xfrm>
                    <a:off x="889" y="3370"/>
                    <a:ext cx="245" cy="86"/>
                  </a:xfrm>
                  <a:prstGeom prst="rect">
                    <a:avLst/>
                  </a:prstGeom>
                  <a:solidFill>
                    <a:srgbClr val="FF0000"/>
                  </a:solidFill>
                  <a:ln w="9525">
                    <a:solidFill>
                      <a:srgbClr val="FFFFF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520" name="Text Box 95">
                    <a:extLst>
                      <a:ext uri="{FF2B5EF4-FFF2-40B4-BE49-F238E27FC236}">
                        <a16:creationId xmlns:a16="http://schemas.microsoft.com/office/drawing/2014/main" id="{2FA13326-D863-094B-BD45-FAFAC2DE263A}"/>
                      </a:ext>
                    </a:extLst>
                  </p:cNvPr>
                  <p:cNvSpPr txBox="1">
                    <a:spLocks noChangeArrowheads="1"/>
                  </p:cNvSpPr>
                  <p:nvPr/>
                </p:nvSpPr>
                <p:spPr bwMode="auto">
                  <a:xfrm>
                    <a:off x="844" y="3337"/>
                    <a:ext cx="34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0" i="0" u="none" strike="noStrike" kern="0" cap="none" spc="0" normalizeH="0" baseline="0" noProof="0" dirty="0">
                        <a:ln>
                          <a:noFill/>
                        </a:ln>
                        <a:solidFill>
                          <a:srgbClr val="FFFFFF"/>
                        </a:solidFill>
                        <a:effectLst/>
                        <a:uLnTx/>
                        <a:uFillTx/>
                        <a:latin typeface="Arial" panose="020B0604020202020204" pitchFamily="34" charset="0"/>
                        <a:ea typeface="ＭＳ Ｐゴシック" panose="020B0600070205080204" pitchFamily="34" charset="-128"/>
                        <a:cs typeface="+mn-cs"/>
                      </a:rPr>
                      <a:t>DHCP</a:t>
                    </a:r>
                  </a:p>
                </p:txBody>
              </p:sp>
            </p:grpSp>
            <p:grpSp>
              <p:nvGrpSpPr>
                <p:cNvPr id="516" name="Group 96">
                  <a:extLst>
                    <a:ext uri="{FF2B5EF4-FFF2-40B4-BE49-F238E27FC236}">
                      <a16:creationId xmlns:a16="http://schemas.microsoft.com/office/drawing/2014/main" id="{4E104FB9-53D7-7047-879F-52C4E2A1CA2B}"/>
                    </a:ext>
                  </a:extLst>
                </p:cNvPr>
                <p:cNvGrpSpPr>
                  <a:grpSpLocks/>
                </p:cNvGrpSpPr>
                <p:nvPr/>
              </p:nvGrpSpPr>
              <p:grpSpPr bwMode="auto">
                <a:xfrm>
                  <a:off x="836" y="3334"/>
                  <a:ext cx="354" cy="94"/>
                  <a:chOff x="836" y="3334"/>
                  <a:chExt cx="354" cy="94"/>
                </a:xfrm>
              </p:grpSpPr>
              <p:sp>
                <p:nvSpPr>
                  <p:cNvPr id="517" name="Rectangle 97">
                    <a:extLst>
                      <a:ext uri="{FF2B5EF4-FFF2-40B4-BE49-F238E27FC236}">
                        <a16:creationId xmlns:a16="http://schemas.microsoft.com/office/drawing/2014/main" id="{3491CAE6-C0BF-2845-A8BE-CF59FB4E1847}"/>
                      </a:ext>
                    </a:extLst>
                  </p:cNvPr>
                  <p:cNvSpPr>
                    <a:spLocks noChangeArrowheads="1"/>
                  </p:cNvSpPr>
                  <p:nvPr/>
                </p:nvSpPr>
                <p:spPr bwMode="auto">
                  <a:xfrm>
                    <a:off x="846" y="3340"/>
                    <a:ext cx="88" cy="82"/>
                  </a:xfrm>
                  <a:prstGeom prst="rect">
                    <a:avLst/>
                  </a:prstGeom>
                  <a:solidFill>
                    <a:srgbClr val="00CC99"/>
                  </a:solidFill>
                  <a:ln w="9525">
                    <a:solidFill>
                      <a:srgbClr val="FFFFF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518" name="Rectangle 98">
                    <a:extLst>
                      <a:ext uri="{FF2B5EF4-FFF2-40B4-BE49-F238E27FC236}">
                        <a16:creationId xmlns:a16="http://schemas.microsoft.com/office/drawing/2014/main" id="{1BA65FFC-57F2-1940-B190-78ED97A36A1B}"/>
                      </a:ext>
                    </a:extLst>
                  </p:cNvPr>
                  <p:cNvSpPr>
                    <a:spLocks noChangeArrowheads="1"/>
                  </p:cNvSpPr>
                  <p:nvPr/>
                </p:nvSpPr>
                <p:spPr bwMode="auto">
                  <a:xfrm>
                    <a:off x="836" y="3334"/>
                    <a:ext cx="354" cy="94"/>
                  </a:xfrm>
                  <a:prstGeom prst="rect">
                    <a:avLst/>
                  </a:prstGeom>
                  <a:noFill/>
                  <a:ln w="9525">
                    <a:solidFill>
                      <a:srgbClr val="00CC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sp>
            <p:nvSpPr>
              <p:cNvPr id="513" name="Rectangle 99">
                <a:extLst>
                  <a:ext uri="{FF2B5EF4-FFF2-40B4-BE49-F238E27FC236}">
                    <a16:creationId xmlns:a16="http://schemas.microsoft.com/office/drawing/2014/main" id="{D2683417-4924-F844-B695-3C3D8E93C04F}"/>
                  </a:ext>
                </a:extLst>
              </p:cNvPr>
              <p:cNvSpPr>
                <a:spLocks noChangeArrowheads="1"/>
              </p:cNvSpPr>
              <p:nvPr/>
            </p:nvSpPr>
            <p:spPr bwMode="auto">
              <a:xfrm>
                <a:off x="732" y="3484"/>
                <a:ext cx="96" cy="93"/>
              </a:xfrm>
              <a:prstGeom prst="rect">
                <a:avLst/>
              </a:prstGeom>
              <a:solidFill>
                <a:srgbClr val="3333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514" name="Rectangle 100">
                <a:extLst>
                  <a:ext uri="{FF2B5EF4-FFF2-40B4-BE49-F238E27FC236}">
                    <a16:creationId xmlns:a16="http://schemas.microsoft.com/office/drawing/2014/main" id="{4D0D33D5-8C1B-2B41-87C1-4A592AD518C7}"/>
                  </a:ext>
                </a:extLst>
              </p:cNvPr>
              <p:cNvSpPr>
                <a:spLocks noChangeArrowheads="1"/>
              </p:cNvSpPr>
              <p:nvPr/>
            </p:nvSpPr>
            <p:spPr bwMode="auto">
              <a:xfrm>
                <a:off x="723" y="3473"/>
                <a:ext cx="480" cy="112"/>
              </a:xfrm>
              <a:prstGeom prst="rect">
                <a:avLst/>
              </a:prstGeom>
              <a:noFill/>
              <a:ln w="9525">
                <a:solidFill>
                  <a:srgbClr val="3333CC"/>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509" name="Rectangle 101">
              <a:extLst>
                <a:ext uri="{FF2B5EF4-FFF2-40B4-BE49-F238E27FC236}">
                  <a16:creationId xmlns:a16="http://schemas.microsoft.com/office/drawing/2014/main" id="{78D15BF2-6070-1F4C-86A1-0614C2EC3A0C}"/>
                </a:ext>
              </a:extLst>
            </p:cNvPr>
            <p:cNvSpPr>
              <a:spLocks noChangeArrowheads="1"/>
            </p:cNvSpPr>
            <p:nvPr/>
          </p:nvSpPr>
          <p:spPr bwMode="auto">
            <a:xfrm>
              <a:off x="517" y="3545"/>
              <a:ext cx="94" cy="10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510" name="Rectangle 102">
              <a:extLst>
                <a:ext uri="{FF2B5EF4-FFF2-40B4-BE49-F238E27FC236}">
                  <a16:creationId xmlns:a16="http://schemas.microsoft.com/office/drawing/2014/main" id="{FD86650F-D708-CD41-A5A3-676346E3D3AE}"/>
                </a:ext>
              </a:extLst>
            </p:cNvPr>
            <p:cNvSpPr>
              <a:spLocks noChangeArrowheads="1"/>
            </p:cNvSpPr>
            <p:nvPr/>
          </p:nvSpPr>
          <p:spPr bwMode="auto">
            <a:xfrm>
              <a:off x="1115" y="3544"/>
              <a:ext cx="60" cy="10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511" name="Rectangle 103">
              <a:extLst>
                <a:ext uri="{FF2B5EF4-FFF2-40B4-BE49-F238E27FC236}">
                  <a16:creationId xmlns:a16="http://schemas.microsoft.com/office/drawing/2014/main" id="{492FA68A-0828-A447-A66B-C4BDFA67C259}"/>
                </a:ext>
              </a:extLst>
            </p:cNvPr>
            <p:cNvSpPr>
              <a:spLocks noChangeArrowheads="1"/>
            </p:cNvSpPr>
            <p:nvPr/>
          </p:nvSpPr>
          <p:spPr bwMode="auto">
            <a:xfrm>
              <a:off x="504" y="3529"/>
              <a:ext cx="681" cy="13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521" name="Group 104">
            <a:extLst>
              <a:ext uri="{FF2B5EF4-FFF2-40B4-BE49-F238E27FC236}">
                <a16:creationId xmlns:a16="http://schemas.microsoft.com/office/drawing/2014/main" id="{DCCB5641-467D-4644-95C9-32A71707E80D}"/>
              </a:ext>
            </a:extLst>
          </p:cNvPr>
          <p:cNvGrpSpPr>
            <a:grpSpLocks/>
          </p:cNvGrpSpPr>
          <p:nvPr/>
        </p:nvGrpSpPr>
        <p:grpSpPr bwMode="auto">
          <a:xfrm>
            <a:off x="2572245" y="3626655"/>
            <a:ext cx="1316037" cy="1314450"/>
            <a:chOff x="931" y="1941"/>
            <a:chExt cx="829" cy="828"/>
          </a:xfrm>
        </p:grpSpPr>
        <p:sp>
          <p:nvSpPr>
            <p:cNvPr id="522" name="Freeform 105">
              <a:extLst>
                <a:ext uri="{FF2B5EF4-FFF2-40B4-BE49-F238E27FC236}">
                  <a16:creationId xmlns:a16="http://schemas.microsoft.com/office/drawing/2014/main" id="{7AA20FB3-1F67-9A47-8F16-ABCEFBFBCCE2}"/>
                </a:ext>
              </a:extLst>
            </p:cNvPr>
            <p:cNvSpPr>
              <a:spLocks/>
            </p:cNvSpPr>
            <p:nvPr/>
          </p:nvSpPr>
          <p:spPr bwMode="auto">
            <a:xfrm>
              <a:off x="1424" y="1965"/>
              <a:ext cx="336" cy="801"/>
            </a:xfrm>
            <a:custGeom>
              <a:avLst/>
              <a:gdLst>
                <a:gd name="T0" fmla="*/ 1 w 551"/>
                <a:gd name="T1" fmla="*/ 0 h 801"/>
                <a:gd name="T2" fmla="*/ 1 w 551"/>
                <a:gd name="T3" fmla="*/ 402 h 801"/>
                <a:gd name="T4" fmla="*/ 1 w 551"/>
                <a:gd name="T5" fmla="*/ 801 h 801"/>
                <a:gd name="T6" fmla="*/ 1 w 551"/>
                <a:gd name="T7" fmla="*/ 535 h 801"/>
                <a:gd name="T8" fmla="*/ 0 w 551"/>
                <a:gd name="T9" fmla="*/ 371 h 801"/>
                <a:gd name="T10" fmla="*/ 1 w 551"/>
                <a:gd name="T11" fmla="*/ 0 h 801"/>
                <a:gd name="T12" fmla="*/ 0 60000 65536"/>
                <a:gd name="T13" fmla="*/ 0 60000 65536"/>
                <a:gd name="T14" fmla="*/ 0 60000 65536"/>
                <a:gd name="T15" fmla="*/ 0 60000 65536"/>
                <a:gd name="T16" fmla="*/ 0 60000 65536"/>
                <a:gd name="T17" fmla="*/ 0 60000 65536"/>
                <a:gd name="T18" fmla="*/ 0 w 551"/>
                <a:gd name="T19" fmla="*/ 0 h 801"/>
                <a:gd name="T20" fmla="*/ 551 w 551"/>
                <a:gd name="T21" fmla="*/ 801 h 801"/>
              </a:gdLst>
              <a:ahLst/>
              <a:cxnLst>
                <a:cxn ang="T12">
                  <a:pos x="T0" y="T1"/>
                </a:cxn>
                <a:cxn ang="T13">
                  <a:pos x="T2" y="T3"/>
                </a:cxn>
                <a:cxn ang="T14">
                  <a:pos x="T4" y="T5"/>
                </a:cxn>
                <a:cxn ang="T15">
                  <a:pos x="T6" y="T7"/>
                </a:cxn>
                <a:cxn ang="T16">
                  <a:pos x="T8" y="T9"/>
                </a:cxn>
                <a:cxn ang="T17">
                  <a:pos x="T10" y="T11"/>
                </a:cxn>
              </a:cxnLst>
              <a:rect l="T18" t="T19" r="T20" b="T21"/>
              <a:pathLst>
                <a:path w="551" h="801">
                  <a:moveTo>
                    <a:pt x="14" y="0"/>
                  </a:moveTo>
                  <a:lnTo>
                    <a:pt x="551" y="402"/>
                  </a:lnTo>
                  <a:lnTo>
                    <a:pt x="6" y="801"/>
                  </a:lnTo>
                  <a:lnTo>
                    <a:pt x="13" y="535"/>
                  </a:lnTo>
                  <a:lnTo>
                    <a:pt x="0" y="371"/>
                  </a:lnTo>
                  <a:lnTo>
                    <a:pt x="14" y="0"/>
                  </a:lnTo>
                  <a:close/>
                </a:path>
              </a:pathLst>
            </a:custGeom>
            <a:gradFill rotWithShape="1">
              <a:gsLst>
                <a:gs pos="0">
                  <a:srgbClr val="FFFFFF">
                    <a:alpha val="64998"/>
                  </a:srgbClr>
                </a:gs>
                <a:gs pos="100000">
                  <a:srgbClr val="000099">
                    <a:alpha val="64998"/>
                  </a:srgbClr>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523" name="Group 106">
              <a:extLst>
                <a:ext uri="{FF2B5EF4-FFF2-40B4-BE49-F238E27FC236}">
                  <a16:creationId xmlns:a16="http://schemas.microsoft.com/office/drawing/2014/main" id="{D87A412F-CAAD-A14A-A57B-6BD2A6D6C83F}"/>
                </a:ext>
              </a:extLst>
            </p:cNvPr>
            <p:cNvGrpSpPr>
              <a:grpSpLocks/>
            </p:cNvGrpSpPr>
            <p:nvPr/>
          </p:nvGrpSpPr>
          <p:grpSpPr bwMode="auto">
            <a:xfrm>
              <a:off x="931" y="1941"/>
              <a:ext cx="501" cy="828"/>
              <a:chOff x="569" y="2954"/>
              <a:chExt cx="501" cy="828"/>
            </a:xfrm>
          </p:grpSpPr>
          <p:sp>
            <p:nvSpPr>
              <p:cNvPr id="524" name="Rectangle 107">
                <a:extLst>
                  <a:ext uri="{FF2B5EF4-FFF2-40B4-BE49-F238E27FC236}">
                    <a16:creationId xmlns:a16="http://schemas.microsoft.com/office/drawing/2014/main" id="{303F62B8-B24E-FD48-9E39-6434CCE88D7A}"/>
                  </a:ext>
                </a:extLst>
              </p:cNvPr>
              <p:cNvSpPr>
                <a:spLocks noChangeArrowheads="1"/>
              </p:cNvSpPr>
              <p:nvPr/>
            </p:nvSpPr>
            <p:spPr bwMode="auto">
              <a:xfrm>
                <a:off x="576" y="2973"/>
                <a:ext cx="493" cy="790"/>
              </a:xfrm>
              <a:prstGeom prst="rect">
                <a:avLst/>
              </a:prstGeom>
              <a:solidFill>
                <a:srgbClr val="FFFFFF"/>
              </a:solidFill>
              <a:ln w="9525">
                <a:solidFill>
                  <a:srgbClr val="000000"/>
                </a:solidFill>
                <a:miter lim="800000"/>
                <a:headEnd/>
                <a:tailEnd/>
              </a:ln>
              <a:effectLst>
                <a:outerShdw blurRad="50800" dist="38100" dir="18900000" algn="b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525" name="Text Box 108">
                <a:extLst>
                  <a:ext uri="{FF2B5EF4-FFF2-40B4-BE49-F238E27FC236}">
                    <a16:creationId xmlns:a16="http://schemas.microsoft.com/office/drawing/2014/main" id="{46FF09C4-D1E5-BE40-9DD5-C470003A82C1}"/>
                  </a:ext>
                </a:extLst>
              </p:cNvPr>
              <p:cNvSpPr txBox="1">
                <a:spLocks noChangeArrowheads="1"/>
              </p:cNvSpPr>
              <p:nvPr/>
            </p:nvSpPr>
            <p:spPr bwMode="auto">
              <a:xfrm>
                <a:off x="593" y="2954"/>
                <a:ext cx="477" cy="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DHCP</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UDP</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IP</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Eth</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Phy</a:t>
                </a:r>
              </a:p>
            </p:txBody>
          </p:sp>
          <p:sp>
            <p:nvSpPr>
              <p:cNvPr id="526" name="Line 109">
                <a:extLst>
                  <a:ext uri="{FF2B5EF4-FFF2-40B4-BE49-F238E27FC236}">
                    <a16:creationId xmlns:a16="http://schemas.microsoft.com/office/drawing/2014/main" id="{91D8B561-6767-104C-98C3-B69C3B8CF71B}"/>
                  </a:ext>
                </a:extLst>
              </p:cNvPr>
              <p:cNvSpPr>
                <a:spLocks noChangeShapeType="1"/>
              </p:cNvSpPr>
              <p:nvPr/>
            </p:nvSpPr>
            <p:spPr bwMode="auto">
              <a:xfrm>
                <a:off x="578" y="3130"/>
                <a:ext cx="48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527" name="Line 110">
                <a:extLst>
                  <a:ext uri="{FF2B5EF4-FFF2-40B4-BE49-F238E27FC236}">
                    <a16:creationId xmlns:a16="http://schemas.microsoft.com/office/drawing/2014/main" id="{704906A5-7D3F-2E4C-B902-283BDB121B16}"/>
                  </a:ext>
                </a:extLst>
              </p:cNvPr>
              <p:cNvSpPr>
                <a:spLocks noChangeShapeType="1"/>
              </p:cNvSpPr>
              <p:nvPr/>
            </p:nvSpPr>
            <p:spPr bwMode="auto">
              <a:xfrm>
                <a:off x="575" y="3289"/>
                <a:ext cx="48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528" name="Line 111">
                <a:extLst>
                  <a:ext uri="{FF2B5EF4-FFF2-40B4-BE49-F238E27FC236}">
                    <a16:creationId xmlns:a16="http://schemas.microsoft.com/office/drawing/2014/main" id="{1517BF50-B417-1E40-800E-FBE526501621}"/>
                  </a:ext>
                </a:extLst>
              </p:cNvPr>
              <p:cNvSpPr>
                <a:spLocks noChangeShapeType="1"/>
              </p:cNvSpPr>
              <p:nvPr/>
            </p:nvSpPr>
            <p:spPr bwMode="auto">
              <a:xfrm>
                <a:off x="572" y="3448"/>
                <a:ext cx="48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529" name="Line 112">
                <a:extLst>
                  <a:ext uri="{FF2B5EF4-FFF2-40B4-BE49-F238E27FC236}">
                    <a16:creationId xmlns:a16="http://schemas.microsoft.com/office/drawing/2014/main" id="{E18E4496-B2D7-C943-A380-7C6366A21B8D}"/>
                  </a:ext>
                </a:extLst>
              </p:cNvPr>
              <p:cNvSpPr>
                <a:spLocks noChangeShapeType="1"/>
              </p:cNvSpPr>
              <p:nvPr/>
            </p:nvSpPr>
            <p:spPr bwMode="auto">
              <a:xfrm>
                <a:off x="569" y="3607"/>
                <a:ext cx="48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grpSp>
        <p:nvGrpSpPr>
          <p:cNvPr id="530" name="Group 113">
            <a:extLst>
              <a:ext uri="{FF2B5EF4-FFF2-40B4-BE49-F238E27FC236}">
                <a16:creationId xmlns:a16="http://schemas.microsoft.com/office/drawing/2014/main" id="{5484A2F7-3977-924F-9EB6-B0FEE950D721}"/>
              </a:ext>
            </a:extLst>
          </p:cNvPr>
          <p:cNvGrpSpPr>
            <a:grpSpLocks/>
          </p:cNvGrpSpPr>
          <p:nvPr/>
        </p:nvGrpSpPr>
        <p:grpSpPr bwMode="auto">
          <a:xfrm>
            <a:off x="1434007" y="3526642"/>
            <a:ext cx="1081088" cy="1217613"/>
            <a:chOff x="1404" y="3105"/>
            <a:chExt cx="681" cy="767"/>
          </a:xfrm>
        </p:grpSpPr>
        <p:grpSp>
          <p:nvGrpSpPr>
            <p:cNvPr id="531" name="Group 114">
              <a:extLst>
                <a:ext uri="{FF2B5EF4-FFF2-40B4-BE49-F238E27FC236}">
                  <a16:creationId xmlns:a16="http://schemas.microsoft.com/office/drawing/2014/main" id="{4ED9BB0C-BBE3-634A-9425-253829BD9028}"/>
                </a:ext>
              </a:extLst>
            </p:cNvPr>
            <p:cNvGrpSpPr>
              <a:grpSpLocks/>
            </p:cNvGrpSpPr>
            <p:nvPr/>
          </p:nvGrpSpPr>
          <p:grpSpPr bwMode="auto">
            <a:xfrm>
              <a:off x="1404" y="3355"/>
              <a:ext cx="681" cy="468"/>
              <a:chOff x="42" y="886"/>
              <a:chExt cx="681" cy="468"/>
            </a:xfrm>
          </p:grpSpPr>
          <p:grpSp>
            <p:nvGrpSpPr>
              <p:cNvPr id="536" name="Group 115">
                <a:extLst>
                  <a:ext uri="{FF2B5EF4-FFF2-40B4-BE49-F238E27FC236}">
                    <a16:creationId xmlns:a16="http://schemas.microsoft.com/office/drawing/2014/main" id="{F5CBCFC8-387D-7141-B939-86930848872D}"/>
                  </a:ext>
                </a:extLst>
              </p:cNvPr>
              <p:cNvGrpSpPr>
                <a:grpSpLocks/>
              </p:cNvGrpSpPr>
              <p:nvPr/>
            </p:nvGrpSpPr>
            <p:grpSpPr bwMode="auto">
              <a:xfrm>
                <a:off x="278" y="886"/>
                <a:ext cx="397" cy="154"/>
                <a:chOff x="740" y="3209"/>
                <a:chExt cx="397" cy="154"/>
              </a:xfrm>
            </p:grpSpPr>
            <p:grpSp>
              <p:nvGrpSpPr>
                <p:cNvPr id="561" name="Group 116">
                  <a:extLst>
                    <a:ext uri="{FF2B5EF4-FFF2-40B4-BE49-F238E27FC236}">
                      <a16:creationId xmlns:a16="http://schemas.microsoft.com/office/drawing/2014/main" id="{CA5A2866-1D47-D54F-B3FA-9F0B4E1F66B2}"/>
                    </a:ext>
                  </a:extLst>
                </p:cNvPr>
                <p:cNvGrpSpPr>
                  <a:grpSpLocks/>
                </p:cNvGrpSpPr>
                <p:nvPr/>
              </p:nvGrpSpPr>
              <p:grpSpPr bwMode="auto">
                <a:xfrm>
                  <a:off x="794" y="3209"/>
                  <a:ext cx="343" cy="154"/>
                  <a:chOff x="844" y="3337"/>
                  <a:chExt cx="343" cy="154"/>
                </a:xfrm>
              </p:grpSpPr>
              <p:sp>
                <p:nvSpPr>
                  <p:cNvPr id="564" name="Rectangle 117">
                    <a:extLst>
                      <a:ext uri="{FF2B5EF4-FFF2-40B4-BE49-F238E27FC236}">
                        <a16:creationId xmlns:a16="http://schemas.microsoft.com/office/drawing/2014/main" id="{A1798794-C1E3-6A41-9D81-8ADFCAF3F108}"/>
                      </a:ext>
                    </a:extLst>
                  </p:cNvPr>
                  <p:cNvSpPr>
                    <a:spLocks noChangeArrowheads="1"/>
                  </p:cNvSpPr>
                  <p:nvPr/>
                </p:nvSpPr>
                <p:spPr bwMode="auto">
                  <a:xfrm>
                    <a:off x="889" y="3370"/>
                    <a:ext cx="245" cy="86"/>
                  </a:xfrm>
                  <a:prstGeom prst="rect">
                    <a:avLst/>
                  </a:prstGeom>
                  <a:solidFill>
                    <a:srgbClr val="FF0000"/>
                  </a:solidFill>
                  <a:ln w="9525">
                    <a:solidFill>
                      <a:srgbClr val="FFFFF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565" name="Text Box 118">
                    <a:extLst>
                      <a:ext uri="{FF2B5EF4-FFF2-40B4-BE49-F238E27FC236}">
                        <a16:creationId xmlns:a16="http://schemas.microsoft.com/office/drawing/2014/main" id="{18E358E2-2F94-B541-9CDB-1B4411672171}"/>
                      </a:ext>
                    </a:extLst>
                  </p:cNvPr>
                  <p:cNvSpPr txBox="1">
                    <a:spLocks noChangeArrowheads="1"/>
                  </p:cNvSpPr>
                  <p:nvPr/>
                </p:nvSpPr>
                <p:spPr bwMode="auto">
                  <a:xfrm>
                    <a:off x="844" y="3337"/>
                    <a:ext cx="34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0" i="0" u="none" strike="noStrike" kern="0" cap="none" spc="0" normalizeH="0" baseline="0" noProof="0" dirty="0">
                        <a:ln>
                          <a:noFill/>
                        </a:ln>
                        <a:solidFill>
                          <a:srgbClr val="FFFFFF"/>
                        </a:solidFill>
                        <a:effectLst/>
                        <a:uLnTx/>
                        <a:uFillTx/>
                        <a:latin typeface="Arial" panose="020B0604020202020204" pitchFamily="34" charset="0"/>
                        <a:ea typeface="ＭＳ Ｐゴシック" panose="020B0600070205080204" pitchFamily="34" charset="-128"/>
                        <a:cs typeface="+mn-cs"/>
                      </a:rPr>
                      <a:t>DHCP</a:t>
                    </a:r>
                  </a:p>
                </p:txBody>
              </p:sp>
            </p:grpSp>
            <p:sp>
              <p:nvSpPr>
                <p:cNvPr id="562" name="Rectangle 119">
                  <a:extLst>
                    <a:ext uri="{FF2B5EF4-FFF2-40B4-BE49-F238E27FC236}">
                      <a16:creationId xmlns:a16="http://schemas.microsoft.com/office/drawing/2014/main" id="{60E92D74-1C0E-6D4E-86F9-529F6B495154}"/>
                    </a:ext>
                  </a:extLst>
                </p:cNvPr>
                <p:cNvSpPr>
                  <a:spLocks noChangeArrowheads="1"/>
                </p:cNvSpPr>
                <p:nvPr/>
              </p:nvSpPr>
              <p:spPr bwMode="auto">
                <a:xfrm>
                  <a:off x="750" y="3244"/>
                  <a:ext cx="88" cy="82"/>
                </a:xfrm>
                <a:prstGeom prst="rect">
                  <a:avLst/>
                </a:prstGeom>
                <a:solidFill>
                  <a:srgbClr val="00CC99"/>
                </a:solidFill>
                <a:ln w="9525">
                  <a:solidFill>
                    <a:srgbClr val="FFFFF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563" name="Rectangle 120">
                  <a:extLst>
                    <a:ext uri="{FF2B5EF4-FFF2-40B4-BE49-F238E27FC236}">
                      <a16:creationId xmlns:a16="http://schemas.microsoft.com/office/drawing/2014/main" id="{B5A2B52B-B3F7-9A4A-8B7C-E471FA830A44}"/>
                    </a:ext>
                  </a:extLst>
                </p:cNvPr>
                <p:cNvSpPr>
                  <a:spLocks noChangeArrowheads="1"/>
                </p:cNvSpPr>
                <p:nvPr/>
              </p:nvSpPr>
              <p:spPr bwMode="auto">
                <a:xfrm>
                  <a:off x="740" y="3238"/>
                  <a:ext cx="354" cy="94"/>
                </a:xfrm>
                <a:prstGeom prst="rect">
                  <a:avLst/>
                </a:prstGeom>
                <a:noFill/>
                <a:ln w="9525">
                  <a:solidFill>
                    <a:srgbClr val="00CC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537" name="Group 121">
                <a:extLst>
                  <a:ext uri="{FF2B5EF4-FFF2-40B4-BE49-F238E27FC236}">
                    <a16:creationId xmlns:a16="http://schemas.microsoft.com/office/drawing/2014/main" id="{035DB159-9BF7-404E-8E6C-6F9ACC8B7860}"/>
                  </a:ext>
                </a:extLst>
              </p:cNvPr>
              <p:cNvGrpSpPr>
                <a:grpSpLocks/>
              </p:cNvGrpSpPr>
              <p:nvPr/>
            </p:nvGrpSpPr>
            <p:grpSpPr bwMode="auto">
              <a:xfrm>
                <a:off x="278" y="1034"/>
                <a:ext cx="397" cy="154"/>
                <a:chOff x="836" y="3305"/>
                <a:chExt cx="397" cy="154"/>
              </a:xfrm>
            </p:grpSpPr>
            <p:grpSp>
              <p:nvGrpSpPr>
                <p:cNvPr id="555" name="Group 122">
                  <a:extLst>
                    <a:ext uri="{FF2B5EF4-FFF2-40B4-BE49-F238E27FC236}">
                      <a16:creationId xmlns:a16="http://schemas.microsoft.com/office/drawing/2014/main" id="{3A1FFB78-1B84-BC4B-809E-B98424137E88}"/>
                    </a:ext>
                  </a:extLst>
                </p:cNvPr>
                <p:cNvGrpSpPr>
                  <a:grpSpLocks/>
                </p:cNvGrpSpPr>
                <p:nvPr/>
              </p:nvGrpSpPr>
              <p:grpSpPr bwMode="auto">
                <a:xfrm>
                  <a:off x="890" y="3305"/>
                  <a:ext cx="343" cy="154"/>
                  <a:chOff x="844" y="3337"/>
                  <a:chExt cx="343" cy="154"/>
                </a:xfrm>
              </p:grpSpPr>
              <p:sp>
                <p:nvSpPr>
                  <p:cNvPr id="559" name="Rectangle 123">
                    <a:extLst>
                      <a:ext uri="{FF2B5EF4-FFF2-40B4-BE49-F238E27FC236}">
                        <a16:creationId xmlns:a16="http://schemas.microsoft.com/office/drawing/2014/main" id="{9F352C53-BF43-BF4C-9D1F-B1BE99D920F8}"/>
                      </a:ext>
                    </a:extLst>
                  </p:cNvPr>
                  <p:cNvSpPr>
                    <a:spLocks noChangeArrowheads="1"/>
                  </p:cNvSpPr>
                  <p:nvPr/>
                </p:nvSpPr>
                <p:spPr bwMode="auto">
                  <a:xfrm>
                    <a:off x="889" y="3370"/>
                    <a:ext cx="245" cy="86"/>
                  </a:xfrm>
                  <a:prstGeom prst="rect">
                    <a:avLst/>
                  </a:prstGeom>
                  <a:solidFill>
                    <a:srgbClr val="FF0000"/>
                  </a:solidFill>
                  <a:ln w="9525">
                    <a:solidFill>
                      <a:srgbClr val="FFFFF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560" name="Text Box 124">
                    <a:extLst>
                      <a:ext uri="{FF2B5EF4-FFF2-40B4-BE49-F238E27FC236}">
                        <a16:creationId xmlns:a16="http://schemas.microsoft.com/office/drawing/2014/main" id="{B38F1528-1BB7-0B43-9C6C-DC547A522E25}"/>
                      </a:ext>
                    </a:extLst>
                  </p:cNvPr>
                  <p:cNvSpPr txBox="1">
                    <a:spLocks noChangeArrowheads="1"/>
                  </p:cNvSpPr>
                  <p:nvPr/>
                </p:nvSpPr>
                <p:spPr bwMode="auto">
                  <a:xfrm>
                    <a:off x="844" y="3337"/>
                    <a:ext cx="34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0" i="0" u="none" strike="noStrike" kern="0" cap="none" spc="0" normalizeH="0" baseline="0" noProof="0" dirty="0">
                        <a:ln>
                          <a:noFill/>
                        </a:ln>
                        <a:solidFill>
                          <a:srgbClr val="FFFFFF"/>
                        </a:solidFill>
                        <a:effectLst/>
                        <a:uLnTx/>
                        <a:uFillTx/>
                        <a:latin typeface="Arial" panose="020B0604020202020204" pitchFamily="34" charset="0"/>
                        <a:ea typeface="ＭＳ Ｐゴシック" panose="020B0600070205080204" pitchFamily="34" charset="-128"/>
                        <a:cs typeface="+mn-cs"/>
                      </a:rPr>
                      <a:t>DHCP</a:t>
                    </a:r>
                  </a:p>
                </p:txBody>
              </p:sp>
            </p:grpSp>
            <p:grpSp>
              <p:nvGrpSpPr>
                <p:cNvPr id="556" name="Group 125">
                  <a:extLst>
                    <a:ext uri="{FF2B5EF4-FFF2-40B4-BE49-F238E27FC236}">
                      <a16:creationId xmlns:a16="http://schemas.microsoft.com/office/drawing/2014/main" id="{31A55DB0-04AA-8349-8D23-49271CD2569B}"/>
                    </a:ext>
                  </a:extLst>
                </p:cNvPr>
                <p:cNvGrpSpPr>
                  <a:grpSpLocks/>
                </p:cNvGrpSpPr>
                <p:nvPr/>
              </p:nvGrpSpPr>
              <p:grpSpPr bwMode="auto">
                <a:xfrm>
                  <a:off x="836" y="3334"/>
                  <a:ext cx="354" cy="94"/>
                  <a:chOff x="836" y="3334"/>
                  <a:chExt cx="354" cy="94"/>
                </a:xfrm>
              </p:grpSpPr>
              <p:sp>
                <p:nvSpPr>
                  <p:cNvPr id="557" name="Rectangle 126">
                    <a:extLst>
                      <a:ext uri="{FF2B5EF4-FFF2-40B4-BE49-F238E27FC236}">
                        <a16:creationId xmlns:a16="http://schemas.microsoft.com/office/drawing/2014/main" id="{94390F34-7CEE-7A49-84C0-E48FD2A2A08A}"/>
                      </a:ext>
                    </a:extLst>
                  </p:cNvPr>
                  <p:cNvSpPr>
                    <a:spLocks noChangeArrowheads="1"/>
                  </p:cNvSpPr>
                  <p:nvPr/>
                </p:nvSpPr>
                <p:spPr bwMode="auto">
                  <a:xfrm>
                    <a:off x="846" y="3340"/>
                    <a:ext cx="88" cy="82"/>
                  </a:xfrm>
                  <a:prstGeom prst="rect">
                    <a:avLst/>
                  </a:prstGeom>
                  <a:solidFill>
                    <a:srgbClr val="00CC99"/>
                  </a:solidFill>
                  <a:ln w="9525">
                    <a:solidFill>
                      <a:srgbClr val="FFFFF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558" name="Rectangle 127">
                    <a:extLst>
                      <a:ext uri="{FF2B5EF4-FFF2-40B4-BE49-F238E27FC236}">
                        <a16:creationId xmlns:a16="http://schemas.microsoft.com/office/drawing/2014/main" id="{538A2EF0-79E8-CD40-8370-B28254A09F29}"/>
                      </a:ext>
                    </a:extLst>
                  </p:cNvPr>
                  <p:cNvSpPr>
                    <a:spLocks noChangeArrowheads="1"/>
                  </p:cNvSpPr>
                  <p:nvPr/>
                </p:nvSpPr>
                <p:spPr bwMode="auto">
                  <a:xfrm>
                    <a:off x="836" y="3334"/>
                    <a:ext cx="354" cy="94"/>
                  </a:xfrm>
                  <a:prstGeom prst="rect">
                    <a:avLst/>
                  </a:prstGeom>
                  <a:noFill/>
                  <a:ln w="9525">
                    <a:solidFill>
                      <a:srgbClr val="00CC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grpSp>
            <p:nvGrpSpPr>
              <p:cNvPr id="538" name="Group 128">
                <a:extLst>
                  <a:ext uri="{FF2B5EF4-FFF2-40B4-BE49-F238E27FC236}">
                    <a16:creationId xmlns:a16="http://schemas.microsoft.com/office/drawing/2014/main" id="{E979D308-81B4-B349-A72C-F91E6667030A}"/>
                  </a:ext>
                </a:extLst>
              </p:cNvPr>
              <p:cNvGrpSpPr>
                <a:grpSpLocks/>
              </p:cNvGrpSpPr>
              <p:nvPr/>
            </p:nvGrpSpPr>
            <p:grpSpPr bwMode="auto">
              <a:xfrm>
                <a:off x="165" y="1054"/>
                <a:ext cx="480" cy="112"/>
                <a:chOff x="627" y="3377"/>
                <a:chExt cx="480" cy="112"/>
              </a:xfrm>
            </p:grpSpPr>
            <p:sp>
              <p:nvSpPr>
                <p:cNvPr id="553" name="Rectangle 129">
                  <a:extLst>
                    <a:ext uri="{FF2B5EF4-FFF2-40B4-BE49-F238E27FC236}">
                      <a16:creationId xmlns:a16="http://schemas.microsoft.com/office/drawing/2014/main" id="{03290AA5-3D74-9142-8A86-FB7F133A6896}"/>
                    </a:ext>
                  </a:extLst>
                </p:cNvPr>
                <p:cNvSpPr>
                  <a:spLocks noChangeArrowheads="1"/>
                </p:cNvSpPr>
                <p:nvPr/>
              </p:nvSpPr>
              <p:spPr bwMode="auto">
                <a:xfrm>
                  <a:off x="636" y="3388"/>
                  <a:ext cx="96" cy="93"/>
                </a:xfrm>
                <a:prstGeom prst="rect">
                  <a:avLst/>
                </a:prstGeom>
                <a:solidFill>
                  <a:srgbClr val="3333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554" name="Rectangle 130">
                  <a:extLst>
                    <a:ext uri="{FF2B5EF4-FFF2-40B4-BE49-F238E27FC236}">
                      <a16:creationId xmlns:a16="http://schemas.microsoft.com/office/drawing/2014/main" id="{83A16793-5237-0343-B0E2-17EDC0BC8A01}"/>
                    </a:ext>
                  </a:extLst>
                </p:cNvPr>
                <p:cNvSpPr>
                  <a:spLocks noChangeArrowheads="1"/>
                </p:cNvSpPr>
                <p:nvPr/>
              </p:nvSpPr>
              <p:spPr bwMode="auto">
                <a:xfrm>
                  <a:off x="627" y="3377"/>
                  <a:ext cx="480" cy="112"/>
                </a:xfrm>
                <a:prstGeom prst="rect">
                  <a:avLst/>
                </a:prstGeom>
                <a:noFill/>
                <a:ln w="9525">
                  <a:solidFill>
                    <a:srgbClr val="3333CC"/>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539" name="Group 131">
                <a:extLst>
                  <a:ext uri="{FF2B5EF4-FFF2-40B4-BE49-F238E27FC236}">
                    <a16:creationId xmlns:a16="http://schemas.microsoft.com/office/drawing/2014/main" id="{8C5CE498-6C00-1A47-A13B-047B76B73152}"/>
                  </a:ext>
                </a:extLst>
              </p:cNvPr>
              <p:cNvGrpSpPr>
                <a:grpSpLocks/>
              </p:cNvGrpSpPr>
              <p:nvPr/>
            </p:nvGrpSpPr>
            <p:grpSpPr bwMode="auto">
              <a:xfrm>
                <a:off x="42" y="1200"/>
                <a:ext cx="681" cy="154"/>
                <a:chOff x="504" y="3523"/>
                <a:chExt cx="681" cy="154"/>
              </a:xfrm>
            </p:grpSpPr>
            <p:grpSp>
              <p:nvGrpSpPr>
                <p:cNvPr id="540" name="Group 132">
                  <a:extLst>
                    <a:ext uri="{FF2B5EF4-FFF2-40B4-BE49-F238E27FC236}">
                      <a16:creationId xmlns:a16="http://schemas.microsoft.com/office/drawing/2014/main" id="{23F62EBA-E6FB-0649-93C1-969E5CB760B5}"/>
                    </a:ext>
                  </a:extLst>
                </p:cNvPr>
                <p:cNvGrpSpPr>
                  <a:grpSpLocks/>
                </p:cNvGrpSpPr>
                <p:nvPr/>
              </p:nvGrpSpPr>
              <p:grpSpPr bwMode="auto">
                <a:xfrm>
                  <a:off x="623" y="3523"/>
                  <a:ext cx="510" cy="154"/>
                  <a:chOff x="723" y="3453"/>
                  <a:chExt cx="510" cy="154"/>
                </a:xfrm>
              </p:grpSpPr>
              <p:grpSp>
                <p:nvGrpSpPr>
                  <p:cNvPr id="544" name="Group 133">
                    <a:extLst>
                      <a:ext uri="{FF2B5EF4-FFF2-40B4-BE49-F238E27FC236}">
                        <a16:creationId xmlns:a16="http://schemas.microsoft.com/office/drawing/2014/main" id="{4EA75669-10CD-3341-B63D-39C3D42157CB}"/>
                      </a:ext>
                    </a:extLst>
                  </p:cNvPr>
                  <p:cNvGrpSpPr>
                    <a:grpSpLocks/>
                  </p:cNvGrpSpPr>
                  <p:nvPr/>
                </p:nvGrpSpPr>
                <p:grpSpPr bwMode="auto">
                  <a:xfrm>
                    <a:off x="836" y="3453"/>
                    <a:ext cx="397" cy="154"/>
                    <a:chOff x="836" y="3305"/>
                    <a:chExt cx="397" cy="154"/>
                  </a:xfrm>
                </p:grpSpPr>
                <p:grpSp>
                  <p:nvGrpSpPr>
                    <p:cNvPr id="547" name="Group 134">
                      <a:extLst>
                        <a:ext uri="{FF2B5EF4-FFF2-40B4-BE49-F238E27FC236}">
                          <a16:creationId xmlns:a16="http://schemas.microsoft.com/office/drawing/2014/main" id="{3DB8D785-CA4C-4F45-BC85-C0F2E04386BE}"/>
                        </a:ext>
                      </a:extLst>
                    </p:cNvPr>
                    <p:cNvGrpSpPr>
                      <a:grpSpLocks/>
                    </p:cNvGrpSpPr>
                    <p:nvPr/>
                  </p:nvGrpSpPr>
                  <p:grpSpPr bwMode="auto">
                    <a:xfrm>
                      <a:off x="890" y="3305"/>
                      <a:ext cx="343" cy="154"/>
                      <a:chOff x="844" y="3337"/>
                      <a:chExt cx="343" cy="154"/>
                    </a:xfrm>
                  </p:grpSpPr>
                  <p:sp>
                    <p:nvSpPr>
                      <p:cNvPr id="551" name="Rectangle 135">
                        <a:extLst>
                          <a:ext uri="{FF2B5EF4-FFF2-40B4-BE49-F238E27FC236}">
                            <a16:creationId xmlns:a16="http://schemas.microsoft.com/office/drawing/2014/main" id="{73BF9FED-27A2-D749-A9D4-97C2F2137CB5}"/>
                          </a:ext>
                        </a:extLst>
                      </p:cNvPr>
                      <p:cNvSpPr>
                        <a:spLocks noChangeArrowheads="1"/>
                      </p:cNvSpPr>
                      <p:nvPr/>
                    </p:nvSpPr>
                    <p:spPr bwMode="auto">
                      <a:xfrm>
                        <a:off x="889" y="3370"/>
                        <a:ext cx="245" cy="86"/>
                      </a:xfrm>
                      <a:prstGeom prst="rect">
                        <a:avLst/>
                      </a:prstGeom>
                      <a:solidFill>
                        <a:srgbClr val="FF0000"/>
                      </a:solidFill>
                      <a:ln w="9525">
                        <a:solidFill>
                          <a:srgbClr val="FFFFF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552" name="Text Box 136">
                        <a:extLst>
                          <a:ext uri="{FF2B5EF4-FFF2-40B4-BE49-F238E27FC236}">
                            <a16:creationId xmlns:a16="http://schemas.microsoft.com/office/drawing/2014/main" id="{E27DFA6B-3DCF-5E41-804E-1E89D6FAC5B4}"/>
                          </a:ext>
                        </a:extLst>
                      </p:cNvPr>
                      <p:cNvSpPr txBox="1">
                        <a:spLocks noChangeArrowheads="1"/>
                      </p:cNvSpPr>
                      <p:nvPr/>
                    </p:nvSpPr>
                    <p:spPr bwMode="auto">
                      <a:xfrm>
                        <a:off x="844" y="3337"/>
                        <a:ext cx="34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0" i="0" u="none" strike="noStrike" kern="0" cap="none" spc="0" normalizeH="0" baseline="0" noProof="0" dirty="0">
                            <a:ln>
                              <a:noFill/>
                            </a:ln>
                            <a:solidFill>
                              <a:srgbClr val="FFFFFF"/>
                            </a:solidFill>
                            <a:effectLst/>
                            <a:uLnTx/>
                            <a:uFillTx/>
                            <a:latin typeface="Arial" panose="020B0604020202020204" pitchFamily="34" charset="0"/>
                            <a:ea typeface="ＭＳ Ｐゴシック" panose="020B0600070205080204" pitchFamily="34" charset="-128"/>
                            <a:cs typeface="+mn-cs"/>
                          </a:rPr>
                          <a:t>DHCP</a:t>
                        </a:r>
                      </a:p>
                    </p:txBody>
                  </p:sp>
                </p:grpSp>
                <p:grpSp>
                  <p:nvGrpSpPr>
                    <p:cNvPr id="548" name="Group 137">
                      <a:extLst>
                        <a:ext uri="{FF2B5EF4-FFF2-40B4-BE49-F238E27FC236}">
                          <a16:creationId xmlns:a16="http://schemas.microsoft.com/office/drawing/2014/main" id="{FE60BC03-5895-2849-A9B5-3A91D2E61F50}"/>
                        </a:ext>
                      </a:extLst>
                    </p:cNvPr>
                    <p:cNvGrpSpPr>
                      <a:grpSpLocks/>
                    </p:cNvGrpSpPr>
                    <p:nvPr/>
                  </p:nvGrpSpPr>
                  <p:grpSpPr bwMode="auto">
                    <a:xfrm>
                      <a:off x="836" y="3334"/>
                      <a:ext cx="354" cy="94"/>
                      <a:chOff x="836" y="3334"/>
                      <a:chExt cx="354" cy="94"/>
                    </a:xfrm>
                  </p:grpSpPr>
                  <p:sp>
                    <p:nvSpPr>
                      <p:cNvPr id="549" name="Rectangle 138">
                        <a:extLst>
                          <a:ext uri="{FF2B5EF4-FFF2-40B4-BE49-F238E27FC236}">
                            <a16:creationId xmlns:a16="http://schemas.microsoft.com/office/drawing/2014/main" id="{1CC6F6E7-056B-BE49-9EDE-9E4820DFF9C1}"/>
                          </a:ext>
                        </a:extLst>
                      </p:cNvPr>
                      <p:cNvSpPr>
                        <a:spLocks noChangeArrowheads="1"/>
                      </p:cNvSpPr>
                      <p:nvPr/>
                    </p:nvSpPr>
                    <p:spPr bwMode="auto">
                      <a:xfrm>
                        <a:off x="846" y="3340"/>
                        <a:ext cx="88" cy="82"/>
                      </a:xfrm>
                      <a:prstGeom prst="rect">
                        <a:avLst/>
                      </a:prstGeom>
                      <a:solidFill>
                        <a:srgbClr val="00CC99"/>
                      </a:solidFill>
                      <a:ln w="9525">
                        <a:solidFill>
                          <a:srgbClr val="FFFFF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550" name="Rectangle 139">
                        <a:extLst>
                          <a:ext uri="{FF2B5EF4-FFF2-40B4-BE49-F238E27FC236}">
                            <a16:creationId xmlns:a16="http://schemas.microsoft.com/office/drawing/2014/main" id="{B2370641-92E5-B14E-A98F-A1929AC4C3D4}"/>
                          </a:ext>
                        </a:extLst>
                      </p:cNvPr>
                      <p:cNvSpPr>
                        <a:spLocks noChangeArrowheads="1"/>
                      </p:cNvSpPr>
                      <p:nvPr/>
                    </p:nvSpPr>
                    <p:spPr bwMode="auto">
                      <a:xfrm>
                        <a:off x="836" y="3334"/>
                        <a:ext cx="354" cy="94"/>
                      </a:xfrm>
                      <a:prstGeom prst="rect">
                        <a:avLst/>
                      </a:prstGeom>
                      <a:noFill/>
                      <a:ln w="9525">
                        <a:solidFill>
                          <a:srgbClr val="00CC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sp>
                <p:nvSpPr>
                  <p:cNvPr id="545" name="Rectangle 140">
                    <a:extLst>
                      <a:ext uri="{FF2B5EF4-FFF2-40B4-BE49-F238E27FC236}">
                        <a16:creationId xmlns:a16="http://schemas.microsoft.com/office/drawing/2014/main" id="{951CE1B5-0E7C-F545-B1CE-3FD9A3AC942C}"/>
                      </a:ext>
                    </a:extLst>
                  </p:cNvPr>
                  <p:cNvSpPr>
                    <a:spLocks noChangeArrowheads="1"/>
                  </p:cNvSpPr>
                  <p:nvPr/>
                </p:nvSpPr>
                <p:spPr bwMode="auto">
                  <a:xfrm>
                    <a:off x="732" y="3484"/>
                    <a:ext cx="96" cy="93"/>
                  </a:xfrm>
                  <a:prstGeom prst="rect">
                    <a:avLst/>
                  </a:prstGeom>
                  <a:solidFill>
                    <a:srgbClr val="3333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546" name="Rectangle 141">
                    <a:extLst>
                      <a:ext uri="{FF2B5EF4-FFF2-40B4-BE49-F238E27FC236}">
                        <a16:creationId xmlns:a16="http://schemas.microsoft.com/office/drawing/2014/main" id="{EBF50DB3-3EEA-3744-B3C7-26A8B5DAB3FF}"/>
                      </a:ext>
                    </a:extLst>
                  </p:cNvPr>
                  <p:cNvSpPr>
                    <a:spLocks noChangeArrowheads="1"/>
                  </p:cNvSpPr>
                  <p:nvPr/>
                </p:nvSpPr>
                <p:spPr bwMode="auto">
                  <a:xfrm>
                    <a:off x="723" y="3473"/>
                    <a:ext cx="480" cy="112"/>
                  </a:xfrm>
                  <a:prstGeom prst="rect">
                    <a:avLst/>
                  </a:prstGeom>
                  <a:noFill/>
                  <a:ln w="9525">
                    <a:solidFill>
                      <a:srgbClr val="3333CC"/>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541" name="Rectangle 142">
                  <a:extLst>
                    <a:ext uri="{FF2B5EF4-FFF2-40B4-BE49-F238E27FC236}">
                      <a16:creationId xmlns:a16="http://schemas.microsoft.com/office/drawing/2014/main" id="{11872743-8187-794A-A4CC-C207808DE172}"/>
                    </a:ext>
                  </a:extLst>
                </p:cNvPr>
                <p:cNvSpPr>
                  <a:spLocks noChangeArrowheads="1"/>
                </p:cNvSpPr>
                <p:nvPr/>
              </p:nvSpPr>
              <p:spPr bwMode="auto">
                <a:xfrm>
                  <a:off x="517" y="3545"/>
                  <a:ext cx="94" cy="10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542" name="Rectangle 143">
                  <a:extLst>
                    <a:ext uri="{FF2B5EF4-FFF2-40B4-BE49-F238E27FC236}">
                      <a16:creationId xmlns:a16="http://schemas.microsoft.com/office/drawing/2014/main" id="{90686308-79B3-A741-A38F-0A9A27CC5A6D}"/>
                    </a:ext>
                  </a:extLst>
                </p:cNvPr>
                <p:cNvSpPr>
                  <a:spLocks noChangeArrowheads="1"/>
                </p:cNvSpPr>
                <p:nvPr/>
              </p:nvSpPr>
              <p:spPr bwMode="auto">
                <a:xfrm>
                  <a:off x="1115" y="3544"/>
                  <a:ext cx="60" cy="10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543" name="Rectangle 144">
                  <a:extLst>
                    <a:ext uri="{FF2B5EF4-FFF2-40B4-BE49-F238E27FC236}">
                      <a16:creationId xmlns:a16="http://schemas.microsoft.com/office/drawing/2014/main" id="{94336876-4C09-4F47-8836-78A0B6D3F259}"/>
                    </a:ext>
                  </a:extLst>
                </p:cNvPr>
                <p:cNvSpPr>
                  <a:spLocks noChangeArrowheads="1"/>
                </p:cNvSpPr>
                <p:nvPr/>
              </p:nvSpPr>
              <p:spPr bwMode="auto">
                <a:xfrm>
                  <a:off x="504" y="3529"/>
                  <a:ext cx="681" cy="13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sp>
          <p:nvSpPr>
            <p:cNvPr id="532" name="AutoShape 145">
              <a:extLst>
                <a:ext uri="{FF2B5EF4-FFF2-40B4-BE49-F238E27FC236}">
                  <a16:creationId xmlns:a16="http://schemas.microsoft.com/office/drawing/2014/main" id="{0E9EC902-9ADE-1B41-89CD-08F40DDC5C44}"/>
                </a:ext>
              </a:extLst>
            </p:cNvPr>
            <p:cNvSpPr>
              <a:spLocks noChangeArrowheads="1"/>
            </p:cNvSpPr>
            <p:nvPr/>
          </p:nvSpPr>
          <p:spPr bwMode="auto">
            <a:xfrm rot="10800000">
              <a:off x="1727" y="3105"/>
              <a:ext cx="240" cy="767"/>
            </a:xfrm>
            <a:prstGeom prst="downArrow">
              <a:avLst>
                <a:gd name="adj1" fmla="val 54167"/>
                <a:gd name="adj2" fmla="val 51311"/>
              </a:avLst>
            </a:prstGeom>
            <a:gradFill rotWithShape="1">
              <a:gsLst>
                <a:gs pos="0">
                  <a:srgbClr val="FF0000">
                    <a:alpha val="25000"/>
                  </a:srgbClr>
                </a:gs>
                <a:gs pos="100000">
                  <a:srgbClr val="FF0000">
                    <a:alpha val="25000"/>
                  </a:srgbClr>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533" name="Group 146">
              <a:extLst>
                <a:ext uri="{FF2B5EF4-FFF2-40B4-BE49-F238E27FC236}">
                  <a16:creationId xmlns:a16="http://schemas.microsoft.com/office/drawing/2014/main" id="{26A646AA-2BA0-7E43-9602-AD9BD44C7E9C}"/>
                </a:ext>
              </a:extLst>
            </p:cNvPr>
            <p:cNvGrpSpPr>
              <a:grpSpLocks/>
            </p:cNvGrpSpPr>
            <p:nvPr/>
          </p:nvGrpSpPr>
          <p:grpSpPr bwMode="auto">
            <a:xfrm>
              <a:off x="1695" y="3227"/>
              <a:ext cx="343" cy="154"/>
              <a:chOff x="844" y="3337"/>
              <a:chExt cx="343" cy="154"/>
            </a:xfrm>
          </p:grpSpPr>
          <p:sp>
            <p:nvSpPr>
              <p:cNvPr id="534" name="Rectangle 147">
                <a:extLst>
                  <a:ext uri="{FF2B5EF4-FFF2-40B4-BE49-F238E27FC236}">
                    <a16:creationId xmlns:a16="http://schemas.microsoft.com/office/drawing/2014/main" id="{07E25020-7B37-A04F-BC9F-CC664C1E33E5}"/>
                  </a:ext>
                </a:extLst>
              </p:cNvPr>
              <p:cNvSpPr>
                <a:spLocks noChangeArrowheads="1"/>
              </p:cNvSpPr>
              <p:nvPr/>
            </p:nvSpPr>
            <p:spPr bwMode="auto">
              <a:xfrm>
                <a:off x="889" y="3370"/>
                <a:ext cx="245" cy="86"/>
              </a:xfrm>
              <a:prstGeom prst="rect">
                <a:avLst/>
              </a:prstGeom>
              <a:solidFill>
                <a:srgbClr val="FF0000"/>
              </a:solidFill>
              <a:ln w="9525">
                <a:solidFill>
                  <a:srgbClr val="FFFFF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535" name="Text Box 148">
                <a:extLst>
                  <a:ext uri="{FF2B5EF4-FFF2-40B4-BE49-F238E27FC236}">
                    <a16:creationId xmlns:a16="http://schemas.microsoft.com/office/drawing/2014/main" id="{B71D74B2-5C0B-684C-9277-C20B9E2C8626}"/>
                  </a:ext>
                </a:extLst>
              </p:cNvPr>
              <p:cNvSpPr txBox="1">
                <a:spLocks noChangeArrowheads="1"/>
              </p:cNvSpPr>
              <p:nvPr/>
            </p:nvSpPr>
            <p:spPr bwMode="auto">
              <a:xfrm>
                <a:off x="844" y="3337"/>
                <a:ext cx="34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0" i="0" u="none" strike="noStrike" kern="0" cap="none" spc="0" normalizeH="0" baseline="0" noProof="0" dirty="0">
                    <a:ln>
                      <a:noFill/>
                    </a:ln>
                    <a:solidFill>
                      <a:srgbClr val="FFFFFF"/>
                    </a:solidFill>
                    <a:effectLst/>
                    <a:uLnTx/>
                    <a:uFillTx/>
                    <a:latin typeface="Arial" panose="020B0604020202020204" pitchFamily="34" charset="0"/>
                    <a:ea typeface="ＭＳ Ｐゴシック" panose="020B0600070205080204" pitchFamily="34" charset="-128"/>
                    <a:cs typeface="+mn-cs"/>
                  </a:rPr>
                  <a:t>DHCP</a:t>
                </a:r>
              </a:p>
            </p:txBody>
          </p:sp>
        </p:grpSp>
      </p:grpSp>
      <p:grpSp>
        <p:nvGrpSpPr>
          <p:cNvPr id="566" name="Group 149">
            <a:extLst>
              <a:ext uri="{FF2B5EF4-FFF2-40B4-BE49-F238E27FC236}">
                <a16:creationId xmlns:a16="http://schemas.microsoft.com/office/drawing/2014/main" id="{2E81670D-D7D0-154D-B0F0-B1DC32F51443}"/>
              </a:ext>
            </a:extLst>
          </p:cNvPr>
          <p:cNvGrpSpPr>
            <a:grpSpLocks/>
          </p:cNvGrpSpPr>
          <p:nvPr/>
        </p:nvGrpSpPr>
        <p:grpSpPr bwMode="auto">
          <a:xfrm>
            <a:off x="1897557" y="3723492"/>
            <a:ext cx="544513" cy="244475"/>
            <a:chOff x="844" y="3337"/>
            <a:chExt cx="343" cy="154"/>
          </a:xfrm>
        </p:grpSpPr>
        <p:sp>
          <p:nvSpPr>
            <p:cNvPr id="567" name="Rectangle 150">
              <a:extLst>
                <a:ext uri="{FF2B5EF4-FFF2-40B4-BE49-F238E27FC236}">
                  <a16:creationId xmlns:a16="http://schemas.microsoft.com/office/drawing/2014/main" id="{33380EC7-93CD-4144-9F2C-0AA18AC68894}"/>
                </a:ext>
              </a:extLst>
            </p:cNvPr>
            <p:cNvSpPr>
              <a:spLocks noChangeArrowheads="1"/>
            </p:cNvSpPr>
            <p:nvPr/>
          </p:nvSpPr>
          <p:spPr bwMode="auto">
            <a:xfrm>
              <a:off x="889" y="3370"/>
              <a:ext cx="245" cy="86"/>
            </a:xfrm>
            <a:prstGeom prst="rect">
              <a:avLst/>
            </a:prstGeom>
            <a:solidFill>
              <a:srgbClr val="FF0000"/>
            </a:solidFill>
            <a:ln w="9525">
              <a:solidFill>
                <a:srgbClr val="FFFFF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568" name="Text Box 151">
              <a:extLst>
                <a:ext uri="{FF2B5EF4-FFF2-40B4-BE49-F238E27FC236}">
                  <a16:creationId xmlns:a16="http://schemas.microsoft.com/office/drawing/2014/main" id="{13B09AE2-5621-164B-9E6B-3A5B813C5718}"/>
                </a:ext>
              </a:extLst>
            </p:cNvPr>
            <p:cNvSpPr txBox="1">
              <a:spLocks noChangeArrowheads="1"/>
            </p:cNvSpPr>
            <p:nvPr/>
          </p:nvSpPr>
          <p:spPr bwMode="auto">
            <a:xfrm>
              <a:off x="844" y="3337"/>
              <a:ext cx="34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0" i="0" u="none" strike="noStrike" kern="0" cap="none" spc="0" normalizeH="0" baseline="0" noProof="0" dirty="0">
                  <a:ln>
                    <a:noFill/>
                  </a:ln>
                  <a:solidFill>
                    <a:srgbClr val="FFFFFF"/>
                  </a:solidFill>
                  <a:effectLst/>
                  <a:uLnTx/>
                  <a:uFillTx/>
                  <a:latin typeface="Arial" panose="020B0604020202020204" pitchFamily="34" charset="0"/>
                  <a:ea typeface="ＭＳ Ｐゴシック" panose="020B0600070205080204" pitchFamily="34" charset="-128"/>
                  <a:cs typeface="+mn-cs"/>
                </a:rPr>
                <a:t>DHCP</a:t>
              </a:r>
            </a:p>
          </p:txBody>
        </p:sp>
      </p:grpSp>
      <p:grpSp>
        <p:nvGrpSpPr>
          <p:cNvPr id="405" name="Group 201">
            <a:extLst>
              <a:ext uri="{FF2B5EF4-FFF2-40B4-BE49-F238E27FC236}">
                <a16:creationId xmlns:a16="http://schemas.microsoft.com/office/drawing/2014/main" id="{FF87DDB3-D188-D547-94FA-34A4BD6E75FA}"/>
              </a:ext>
            </a:extLst>
          </p:cNvPr>
          <p:cNvGrpSpPr>
            <a:grpSpLocks/>
          </p:cNvGrpSpPr>
          <p:nvPr/>
        </p:nvGrpSpPr>
        <p:grpSpPr bwMode="auto">
          <a:xfrm>
            <a:off x="3800970" y="3720317"/>
            <a:ext cx="423862" cy="647700"/>
            <a:chOff x="4140" y="429"/>
            <a:chExt cx="1425" cy="2396"/>
          </a:xfrm>
        </p:grpSpPr>
        <p:sp>
          <p:nvSpPr>
            <p:cNvPr id="406" name="Freeform 202">
              <a:extLst>
                <a:ext uri="{FF2B5EF4-FFF2-40B4-BE49-F238E27FC236}">
                  <a16:creationId xmlns:a16="http://schemas.microsoft.com/office/drawing/2014/main" id="{5A116C24-FD0D-524C-BD54-B4D1A03203D6}"/>
                </a:ext>
              </a:extLst>
            </p:cNvPr>
            <p:cNvSpPr>
              <a:spLocks/>
            </p:cNvSpPr>
            <p:nvPr/>
          </p:nvSpPr>
          <p:spPr bwMode="auto">
            <a:xfrm>
              <a:off x="5268" y="433"/>
              <a:ext cx="283" cy="2286"/>
            </a:xfrm>
            <a:custGeom>
              <a:avLst/>
              <a:gdLst>
                <a:gd name="T0" fmla="*/ 3 w 354"/>
                <a:gd name="T1" fmla="*/ 0 h 2742"/>
                <a:gd name="T2" fmla="*/ 15 w 354"/>
                <a:gd name="T3" fmla="*/ 27 h 2742"/>
                <a:gd name="T4" fmla="*/ 15 w 354"/>
                <a:gd name="T5" fmla="*/ 205 h 2742"/>
                <a:gd name="T6" fmla="*/ 0 w 354"/>
                <a:gd name="T7" fmla="*/ 215 h 2742"/>
                <a:gd name="T8" fmla="*/ 3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07" name="Rectangle 203">
              <a:extLst>
                <a:ext uri="{FF2B5EF4-FFF2-40B4-BE49-F238E27FC236}">
                  <a16:creationId xmlns:a16="http://schemas.microsoft.com/office/drawing/2014/main" id="{22E9C8DE-01FD-FB4C-AD1A-AD1033A7A9AF}"/>
                </a:ext>
              </a:extLst>
            </p:cNvPr>
            <p:cNvSpPr>
              <a:spLocks noChangeArrowheads="1"/>
            </p:cNvSpPr>
            <p:nvPr/>
          </p:nvSpPr>
          <p:spPr bwMode="auto">
            <a:xfrm>
              <a:off x="4204" y="429"/>
              <a:ext cx="1051" cy="2284"/>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08" name="Freeform 204">
              <a:extLst>
                <a:ext uri="{FF2B5EF4-FFF2-40B4-BE49-F238E27FC236}">
                  <a16:creationId xmlns:a16="http://schemas.microsoft.com/office/drawing/2014/main" id="{38BFE3EF-3D4D-7745-9107-327DDE88484C}"/>
                </a:ext>
              </a:extLst>
            </p:cNvPr>
            <p:cNvSpPr>
              <a:spLocks/>
            </p:cNvSpPr>
            <p:nvPr/>
          </p:nvSpPr>
          <p:spPr bwMode="auto">
            <a:xfrm>
              <a:off x="5321" y="570"/>
              <a:ext cx="169" cy="2115"/>
            </a:xfrm>
            <a:custGeom>
              <a:avLst/>
              <a:gdLst>
                <a:gd name="T0" fmla="*/ 2 w 211"/>
                <a:gd name="T1" fmla="*/ 0 h 2537"/>
                <a:gd name="T2" fmla="*/ 9 w 211"/>
                <a:gd name="T3" fmla="*/ 18 h 2537"/>
                <a:gd name="T4" fmla="*/ 2 w 211"/>
                <a:gd name="T5" fmla="*/ 19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09" name="Freeform 205">
              <a:extLst>
                <a:ext uri="{FF2B5EF4-FFF2-40B4-BE49-F238E27FC236}">
                  <a16:creationId xmlns:a16="http://schemas.microsoft.com/office/drawing/2014/main" id="{C815899E-2C99-B94F-8093-F7DF2F779BE6}"/>
                </a:ext>
              </a:extLst>
            </p:cNvPr>
            <p:cNvSpPr>
              <a:spLocks/>
            </p:cNvSpPr>
            <p:nvPr/>
          </p:nvSpPr>
          <p:spPr bwMode="auto">
            <a:xfrm>
              <a:off x="5284" y="1640"/>
              <a:ext cx="263" cy="189"/>
            </a:xfrm>
            <a:custGeom>
              <a:avLst/>
              <a:gdLst>
                <a:gd name="T0" fmla="*/ 2 w 328"/>
                <a:gd name="T1" fmla="*/ 0 h 226"/>
                <a:gd name="T2" fmla="*/ 14 w 328"/>
                <a:gd name="T3" fmla="*/ 11 h 226"/>
                <a:gd name="T4" fmla="*/ 14 w 328"/>
                <a:gd name="T5" fmla="*/ 19 h 226"/>
                <a:gd name="T6" fmla="*/ 0 w 328"/>
                <a:gd name="T7" fmla="*/ 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10" name="Rectangle 206">
              <a:extLst>
                <a:ext uri="{FF2B5EF4-FFF2-40B4-BE49-F238E27FC236}">
                  <a16:creationId xmlns:a16="http://schemas.microsoft.com/office/drawing/2014/main" id="{12F4A1ED-74F2-2743-B6CB-84BB0A70757F}"/>
                </a:ext>
              </a:extLst>
            </p:cNvPr>
            <p:cNvSpPr>
              <a:spLocks noChangeArrowheads="1"/>
            </p:cNvSpPr>
            <p:nvPr/>
          </p:nvSpPr>
          <p:spPr bwMode="auto">
            <a:xfrm>
              <a:off x="4209" y="693"/>
              <a:ext cx="598" cy="47"/>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411" name="Group 207">
              <a:extLst>
                <a:ext uri="{FF2B5EF4-FFF2-40B4-BE49-F238E27FC236}">
                  <a16:creationId xmlns:a16="http://schemas.microsoft.com/office/drawing/2014/main" id="{87817073-3B24-5C4E-9EC6-D17AB590DA3B}"/>
                </a:ext>
              </a:extLst>
            </p:cNvPr>
            <p:cNvGrpSpPr>
              <a:grpSpLocks/>
            </p:cNvGrpSpPr>
            <p:nvPr/>
          </p:nvGrpSpPr>
          <p:grpSpPr bwMode="auto">
            <a:xfrm>
              <a:off x="4749" y="668"/>
              <a:ext cx="581" cy="145"/>
              <a:chOff x="614" y="2568"/>
              <a:chExt cx="725" cy="139"/>
            </a:xfrm>
          </p:grpSpPr>
          <p:sp>
            <p:nvSpPr>
              <p:cNvPr id="436" name="AutoShape 208">
                <a:extLst>
                  <a:ext uri="{FF2B5EF4-FFF2-40B4-BE49-F238E27FC236}">
                    <a16:creationId xmlns:a16="http://schemas.microsoft.com/office/drawing/2014/main" id="{47D7B5F5-F21D-AA47-969B-32D82A486244}"/>
                  </a:ext>
                </a:extLst>
              </p:cNvPr>
              <p:cNvSpPr>
                <a:spLocks noChangeArrowheads="1"/>
              </p:cNvSpPr>
              <p:nvPr/>
            </p:nvSpPr>
            <p:spPr bwMode="auto">
              <a:xfrm>
                <a:off x="613" y="2570"/>
                <a:ext cx="726" cy="135"/>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37" name="AutoShape 209">
                <a:extLst>
                  <a:ext uri="{FF2B5EF4-FFF2-40B4-BE49-F238E27FC236}">
                    <a16:creationId xmlns:a16="http://schemas.microsoft.com/office/drawing/2014/main" id="{C5BFB547-41DA-CE47-8F2A-07B32691DB8A}"/>
                  </a:ext>
                </a:extLst>
              </p:cNvPr>
              <p:cNvSpPr>
                <a:spLocks noChangeArrowheads="1"/>
              </p:cNvSpPr>
              <p:nvPr/>
            </p:nvSpPr>
            <p:spPr bwMode="auto">
              <a:xfrm>
                <a:off x="627" y="2587"/>
                <a:ext cx="693" cy="101"/>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412" name="Rectangle 210">
              <a:extLst>
                <a:ext uri="{FF2B5EF4-FFF2-40B4-BE49-F238E27FC236}">
                  <a16:creationId xmlns:a16="http://schemas.microsoft.com/office/drawing/2014/main" id="{F7426E26-DFD3-4E49-A4AB-E7D92EADE261}"/>
                </a:ext>
              </a:extLst>
            </p:cNvPr>
            <p:cNvSpPr>
              <a:spLocks noChangeArrowheads="1"/>
            </p:cNvSpPr>
            <p:nvPr/>
          </p:nvSpPr>
          <p:spPr bwMode="auto">
            <a:xfrm>
              <a:off x="4225" y="1016"/>
              <a:ext cx="592" cy="47"/>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413" name="Group 211">
              <a:extLst>
                <a:ext uri="{FF2B5EF4-FFF2-40B4-BE49-F238E27FC236}">
                  <a16:creationId xmlns:a16="http://schemas.microsoft.com/office/drawing/2014/main" id="{1E5DE22A-3A7E-E34D-BC09-C6D79D5E82CA}"/>
                </a:ext>
              </a:extLst>
            </p:cNvPr>
            <p:cNvGrpSpPr>
              <a:grpSpLocks/>
            </p:cNvGrpSpPr>
            <p:nvPr/>
          </p:nvGrpSpPr>
          <p:grpSpPr bwMode="auto">
            <a:xfrm>
              <a:off x="4747" y="994"/>
              <a:ext cx="581" cy="134"/>
              <a:chOff x="614" y="2568"/>
              <a:chExt cx="725" cy="139"/>
            </a:xfrm>
          </p:grpSpPr>
          <p:sp>
            <p:nvSpPr>
              <p:cNvPr id="434" name="AutoShape 212">
                <a:extLst>
                  <a:ext uri="{FF2B5EF4-FFF2-40B4-BE49-F238E27FC236}">
                    <a16:creationId xmlns:a16="http://schemas.microsoft.com/office/drawing/2014/main" id="{F3350D83-A37B-654F-BC15-3B64D5E40D8E}"/>
                  </a:ext>
                </a:extLst>
              </p:cNvPr>
              <p:cNvSpPr>
                <a:spLocks noChangeArrowheads="1"/>
              </p:cNvSpPr>
              <p:nvPr/>
            </p:nvSpPr>
            <p:spPr bwMode="auto">
              <a:xfrm>
                <a:off x="616" y="2567"/>
                <a:ext cx="726" cy="140"/>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35" name="AutoShape 213">
                <a:extLst>
                  <a:ext uri="{FF2B5EF4-FFF2-40B4-BE49-F238E27FC236}">
                    <a16:creationId xmlns:a16="http://schemas.microsoft.com/office/drawing/2014/main" id="{B18B4670-EA2C-C040-B7C7-DF1C5CD3BB99}"/>
                  </a:ext>
                </a:extLst>
              </p:cNvPr>
              <p:cNvSpPr>
                <a:spLocks noChangeArrowheads="1"/>
              </p:cNvSpPr>
              <p:nvPr/>
            </p:nvSpPr>
            <p:spPr bwMode="auto">
              <a:xfrm>
                <a:off x="629" y="2585"/>
                <a:ext cx="693" cy="10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414" name="Rectangle 214">
              <a:extLst>
                <a:ext uri="{FF2B5EF4-FFF2-40B4-BE49-F238E27FC236}">
                  <a16:creationId xmlns:a16="http://schemas.microsoft.com/office/drawing/2014/main" id="{608AB031-42A8-7844-91D7-E121D7AFB0D5}"/>
                </a:ext>
              </a:extLst>
            </p:cNvPr>
            <p:cNvSpPr>
              <a:spLocks noChangeArrowheads="1"/>
            </p:cNvSpPr>
            <p:nvPr/>
          </p:nvSpPr>
          <p:spPr bwMode="auto">
            <a:xfrm>
              <a:off x="4215" y="1357"/>
              <a:ext cx="598" cy="47"/>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15" name="Rectangle 215">
              <a:extLst>
                <a:ext uri="{FF2B5EF4-FFF2-40B4-BE49-F238E27FC236}">
                  <a16:creationId xmlns:a16="http://schemas.microsoft.com/office/drawing/2014/main" id="{BB30CE18-AA62-5D4F-9504-F379EC628151}"/>
                </a:ext>
              </a:extLst>
            </p:cNvPr>
            <p:cNvSpPr>
              <a:spLocks noChangeArrowheads="1"/>
            </p:cNvSpPr>
            <p:nvPr/>
          </p:nvSpPr>
          <p:spPr bwMode="auto">
            <a:xfrm>
              <a:off x="4225" y="1656"/>
              <a:ext cx="598" cy="47"/>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416" name="Group 216">
              <a:extLst>
                <a:ext uri="{FF2B5EF4-FFF2-40B4-BE49-F238E27FC236}">
                  <a16:creationId xmlns:a16="http://schemas.microsoft.com/office/drawing/2014/main" id="{F273493D-769A-6A47-81D6-CFE42FCEDD99}"/>
                </a:ext>
              </a:extLst>
            </p:cNvPr>
            <p:cNvGrpSpPr>
              <a:grpSpLocks/>
            </p:cNvGrpSpPr>
            <p:nvPr/>
          </p:nvGrpSpPr>
          <p:grpSpPr bwMode="auto">
            <a:xfrm>
              <a:off x="4735" y="1627"/>
              <a:ext cx="582" cy="151"/>
              <a:chOff x="614" y="2568"/>
              <a:chExt cx="725" cy="139"/>
            </a:xfrm>
          </p:grpSpPr>
          <p:sp>
            <p:nvSpPr>
              <p:cNvPr id="432" name="AutoShape 217">
                <a:extLst>
                  <a:ext uri="{FF2B5EF4-FFF2-40B4-BE49-F238E27FC236}">
                    <a16:creationId xmlns:a16="http://schemas.microsoft.com/office/drawing/2014/main" id="{50233E91-DB46-0440-A9F4-7856CC6008A4}"/>
                  </a:ext>
                </a:extLst>
              </p:cNvPr>
              <p:cNvSpPr>
                <a:spLocks noChangeArrowheads="1"/>
              </p:cNvSpPr>
              <p:nvPr/>
            </p:nvSpPr>
            <p:spPr bwMode="auto">
              <a:xfrm>
                <a:off x="611" y="2568"/>
                <a:ext cx="731" cy="141"/>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33" name="AutoShape 218">
                <a:extLst>
                  <a:ext uri="{FF2B5EF4-FFF2-40B4-BE49-F238E27FC236}">
                    <a16:creationId xmlns:a16="http://schemas.microsoft.com/office/drawing/2014/main" id="{E318885A-C7D9-0040-AB6B-C8AFA11C930F}"/>
                  </a:ext>
                </a:extLst>
              </p:cNvPr>
              <p:cNvSpPr>
                <a:spLocks noChangeArrowheads="1"/>
              </p:cNvSpPr>
              <p:nvPr/>
            </p:nvSpPr>
            <p:spPr bwMode="auto">
              <a:xfrm>
                <a:off x="624" y="2584"/>
                <a:ext cx="698" cy="108"/>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417" name="Freeform 219">
              <a:extLst>
                <a:ext uri="{FF2B5EF4-FFF2-40B4-BE49-F238E27FC236}">
                  <a16:creationId xmlns:a16="http://schemas.microsoft.com/office/drawing/2014/main" id="{4FB59E0D-1C06-5A47-9E38-435DD5616987}"/>
                </a:ext>
              </a:extLst>
            </p:cNvPr>
            <p:cNvSpPr>
              <a:spLocks/>
            </p:cNvSpPr>
            <p:nvPr/>
          </p:nvSpPr>
          <p:spPr bwMode="auto">
            <a:xfrm>
              <a:off x="5288" y="1354"/>
              <a:ext cx="263" cy="188"/>
            </a:xfrm>
            <a:custGeom>
              <a:avLst/>
              <a:gdLst>
                <a:gd name="T0" fmla="*/ 2 w 328"/>
                <a:gd name="T1" fmla="*/ 0 h 226"/>
                <a:gd name="T2" fmla="*/ 14 w 328"/>
                <a:gd name="T3" fmla="*/ 10 h 226"/>
                <a:gd name="T4" fmla="*/ 14 w 328"/>
                <a:gd name="T5" fmla="*/ 17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418" name="Group 220">
              <a:extLst>
                <a:ext uri="{FF2B5EF4-FFF2-40B4-BE49-F238E27FC236}">
                  <a16:creationId xmlns:a16="http://schemas.microsoft.com/office/drawing/2014/main" id="{2D81EDBC-2244-EE47-B91B-6015B8F4A1AB}"/>
                </a:ext>
              </a:extLst>
            </p:cNvPr>
            <p:cNvGrpSpPr>
              <a:grpSpLocks/>
            </p:cNvGrpSpPr>
            <p:nvPr/>
          </p:nvGrpSpPr>
          <p:grpSpPr bwMode="auto">
            <a:xfrm>
              <a:off x="4739" y="1327"/>
              <a:ext cx="582" cy="139"/>
              <a:chOff x="614" y="2568"/>
              <a:chExt cx="725" cy="139"/>
            </a:xfrm>
          </p:grpSpPr>
          <p:sp>
            <p:nvSpPr>
              <p:cNvPr id="430" name="AutoShape 221">
                <a:extLst>
                  <a:ext uri="{FF2B5EF4-FFF2-40B4-BE49-F238E27FC236}">
                    <a16:creationId xmlns:a16="http://schemas.microsoft.com/office/drawing/2014/main" id="{8841436C-D828-444B-9F87-A00B9F6BF7FA}"/>
                  </a:ext>
                </a:extLst>
              </p:cNvPr>
              <p:cNvSpPr>
                <a:spLocks noChangeArrowheads="1"/>
              </p:cNvSpPr>
              <p:nvPr/>
            </p:nvSpPr>
            <p:spPr bwMode="auto">
              <a:xfrm>
                <a:off x="612" y="2569"/>
                <a:ext cx="725" cy="147"/>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31" name="AutoShape 222">
                <a:extLst>
                  <a:ext uri="{FF2B5EF4-FFF2-40B4-BE49-F238E27FC236}">
                    <a16:creationId xmlns:a16="http://schemas.microsoft.com/office/drawing/2014/main" id="{4B8D74A3-40FD-5B4C-A02E-D4E8386CF779}"/>
                  </a:ext>
                </a:extLst>
              </p:cNvPr>
              <p:cNvSpPr>
                <a:spLocks noChangeArrowheads="1"/>
              </p:cNvSpPr>
              <p:nvPr/>
            </p:nvSpPr>
            <p:spPr bwMode="auto">
              <a:xfrm>
                <a:off x="626" y="2586"/>
                <a:ext cx="691" cy="106"/>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419" name="Rectangle 223">
              <a:extLst>
                <a:ext uri="{FF2B5EF4-FFF2-40B4-BE49-F238E27FC236}">
                  <a16:creationId xmlns:a16="http://schemas.microsoft.com/office/drawing/2014/main" id="{50AB4F2E-AE72-8D4C-AA1F-7AD8290C252A}"/>
                </a:ext>
              </a:extLst>
            </p:cNvPr>
            <p:cNvSpPr>
              <a:spLocks noChangeArrowheads="1"/>
            </p:cNvSpPr>
            <p:nvPr/>
          </p:nvSpPr>
          <p:spPr bwMode="auto">
            <a:xfrm>
              <a:off x="5250" y="429"/>
              <a:ext cx="69" cy="2290"/>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20" name="Freeform 224">
              <a:extLst>
                <a:ext uri="{FF2B5EF4-FFF2-40B4-BE49-F238E27FC236}">
                  <a16:creationId xmlns:a16="http://schemas.microsoft.com/office/drawing/2014/main" id="{4C094492-66FF-D74F-96E3-417905EB735E}"/>
                </a:ext>
              </a:extLst>
            </p:cNvPr>
            <p:cNvSpPr>
              <a:spLocks/>
            </p:cNvSpPr>
            <p:nvPr/>
          </p:nvSpPr>
          <p:spPr bwMode="auto">
            <a:xfrm>
              <a:off x="5312" y="1007"/>
              <a:ext cx="237" cy="213"/>
            </a:xfrm>
            <a:custGeom>
              <a:avLst/>
              <a:gdLst>
                <a:gd name="T0" fmla="*/ 2 w 296"/>
                <a:gd name="T1" fmla="*/ 0 h 256"/>
                <a:gd name="T2" fmla="*/ 14 w 296"/>
                <a:gd name="T3" fmla="*/ 10 h 256"/>
                <a:gd name="T4" fmla="*/ 14 w 296"/>
                <a:gd name="T5" fmla="*/ 19 h 256"/>
                <a:gd name="T6" fmla="*/ 0 w 296"/>
                <a:gd name="T7" fmla="*/ 7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21" name="Freeform 225">
              <a:extLst>
                <a:ext uri="{FF2B5EF4-FFF2-40B4-BE49-F238E27FC236}">
                  <a16:creationId xmlns:a16="http://schemas.microsoft.com/office/drawing/2014/main" id="{4EF43682-719C-EC42-A8EC-9D770708A3C2}"/>
                </a:ext>
              </a:extLst>
            </p:cNvPr>
            <p:cNvSpPr>
              <a:spLocks/>
            </p:cNvSpPr>
            <p:nvPr/>
          </p:nvSpPr>
          <p:spPr bwMode="auto">
            <a:xfrm>
              <a:off x="5315" y="680"/>
              <a:ext cx="244" cy="240"/>
            </a:xfrm>
            <a:custGeom>
              <a:avLst/>
              <a:gdLst>
                <a:gd name="T0" fmla="*/ 0 w 304"/>
                <a:gd name="T1" fmla="*/ 0 h 288"/>
                <a:gd name="T2" fmla="*/ 14 w 304"/>
                <a:gd name="T3" fmla="*/ 13 h 288"/>
                <a:gd name="T4" fmla="*/ 13 w 304"/>
                <a:gd name="T5" fmla="*/ 23 h 288"/>
                <a:gd name="T6" fmla="*/ 2 w 304"/>
                <a:gd name="T7" fmla="*/ 1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22" name="Oval 226">
              <a:extLst>
                <a:ext uri="{FF2B5EF4-FFF2-40B4-BE49-F238E27FC236}">
                  <a16:creationId xmlns:a16="http://schemas.microsoft.com/office/drawing/2014/main" id="{5D1293CA-EFE7-1F4C-9252-D49ECE8A5A23}"/>
                </a:ext>
              </a:extLst>
            </p:cNvPr>
            <p:cNvSpPr>
              <a:spLocks noChangeArrowheads="1"/>
            </p:cNvSpPr>
            <p:nvPr/>
          </p:nvSpPr>
          <p:spPr bwMode="auto">
            <a:xfrm>
              <a:off x="5517" y="2614"/>
              <a:ext cx="48" cy="94"/>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23" name="Freeform 227">
              <a:extLst>
                <a:ext uri="{FF2B5EF4-FFF2-40B4-BE49-F238E27FC236}">
                  <a16:creationId xmlns:a16="http://schemas.microsoft.com/office/drawing/2014/main" id="{2DCDE886-6014-7445-882A-8A5AF2C08001}"/>
                </a:ext>
              </a:extLst>
            </p:cNvPr>
            <p:cNvSpPr>
              <a:spLocks/>
            </p:cNvSpPr>
            <p:nvPr/>
          </p:nvSpPr>
          <p:spPr bwMode="auto">
            <a:xfrm>
              <a:off x="5302" y="2614"/>
              <a:ext cx="245" cy="200"/>
            </a:xfrm>
            <a:custGeom>
              <a:avLst/>
              <a:gdLst>
                <a:gd name="T0" fmla="*/ 0 w 306"/>
                <a:gd name="T1" fmla="*/ 9 h 240"/>
                <a:gd name="T2" fmla="*/ 2 w 306"/>
                <a:gd name="T3" fmla="*/ 19 h 240"/>
                <a:gd name="T4" fmla="*/ 14 w 306"/>
                <a:gd name="T5" fmla="*/ 9 h 240"/>
                <a:gd name="T6" fmla="*/ 14 w 306"/>
                <a:gd name="T7" fmla="*/ 0 h 240"/>
                <a:gd name="T8" fmla="*/ 0 w 306"/>
                <a:gd name="T9" fmla="*/ 9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24" name="AutoShape 228">
              <a:extLst>
                <a:ext uri="{FF2B5EF4-FFF2-40B4-BE49-F238E27FC236}">
                  <a16:creationId xmlns:a16="http://schemas.microsoft.com/office/drawing/2014/main" id="{CBAB532C-E94C-CE4D-93FA-6D66F82A1646}"/>
                </a:ext>
              </a:extLst>
            </p:cNvPr>
            <p:cNvSpPr>
              <a:spLocks noChangeArrowheads="1"/>
            </p:cNvSpPr>
            <p:nvPr/>
          </p:nvSpPr>
          <p:spPr bwMode="auto">
            <a:xfrm>
              <a:off x="4140" y="2678"/>
              <a:ext cx="1201" cy="147"/>
            </a:xfrm>
            <a:prstGeom prst="roundRect">
              <a:avLst>
                <a:gd name="adj" fmla="val 50000"/>
              </a:avLst>
            </a:prstGeom>
            <a:solidFill>
              <a:srgbClr val="DDDDDD"/>
            </a:soli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25" name="AutoShape 229">
              <a:extLst>
                <a:ext uri="{FF2B5EF4-FFF2-40B4-BE49-F238E27FC236}">
                  <a16:creationId xmlns:a16="http://schemas.microsoft.com/office/drawing/2014/main" id="{F79D5F24-40D8-2B4D-80F5-FF46C39FCA47}"/>
                </a:ext>
              </a:extLst>
            </p:cNvPr>
            <p:cNvSpPr>
              <a:spLocks noChangeArrowheads="1"/>
            </p:cNvSpPr>
            <p:nvPr/>
          </p:nvSpPr>
          <p:spPr bwMode="auto">
            <a:xfrm>
              <a:off x="4204" y="2713"/>
              <a:ext cx="1073" cy="82"/>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26" name="Oval 230">
              <a:extLst>
                <a:ext uri="{FF2B5EF4-FFF2-40B4-BE49-F238E27FC236}">
                  <a16:creationId xmlns:a16="http://schemas.microsoft.com/office/drawing/2014/main" id="{50CC80E8-B2F6-E349-9AF6-BAEE0DA6E856}"/>
                </a:ext>
              </a:extLst>
            </p:cNvPr>
            <p:cNvSpPr>
              <a:spLocks noChangeArrowheads="1"/>
            </p:cNvSpPr>
            <p:nvPr/>
          </p:nvSpPr>
          <p:spPr bwMode="auto">
            <a:xfrm>
              <a:off x="4305" y="2385"/>
              <a:ext cx="160" cy="141"/>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27" name="Oval 231">
              <a:extLst>
                <a:ext uri="{FF2B5EF4-FFF2-40B4-BE49-F238E27FC236}">
                  <a16:creationId xmlns:a16="http://schemas.microsoft.com/office/drawing/2014/main" id="{3FC2A69B-7EC0-AC4A-8189-689B3A4F892D}"/>
                </a:ext>
              </a:extLst>
            </p:cNvPr>
            <p:cNvSpPr>
              <a:spLocks noChangeArrowheads="1"/>
            </p:cNvSpPr>
            <p:nvPr/>
          </p:nvSpPr>
          <p:spPr bwMode="auto">
            <a:xfrm>
              <a:off x="4487" y="2385"/>
              <a:ext cx="160" cy="141"/>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endParaRPr>
            </a:p>
          </p:txBody>
        </p:sp>
        <p:sp>
          <p:nvSpPr>
            <p:cNvPr id="428" name="Oval 232">
              <a:extLst>
                <a:ext uri="{FF2B5EF4-FFF2-40B4-BE49-F238E27FC236}">
                  <a16:creationId xmlns:a16="http://schemas.microsoft.com/office/drawing/2014/main" id="{B7A2AA25-3067-2248-9695-C58263FCF2A3}"/>
                </a:ext>
              </a:extLst>
            </p:cNvPr>
            <p:cNvSpPr>
              <a:spLocks noChangeArrowheads="1"/>
            </p:cNvSpPr>
            <p:nvPr/>
          </p:nvSpPr>
          <p:spPr bwMode="auto">
            <a:xfrm>
              <a:off x="4663" y="2379"/>
              <a:ext cx="155" cy="141"/>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29" name="Rectangle 233">
              <a:extLst>
                <a:ext uri="{FF2B5EF4-FFF2-40B4-BE49-F238E27FC236}">
                  <a16:creationId xmlns:a16="http://schemas.microsoft.com/office/drawing/2014/main" id="{318AE34C-E894-394D-B1EF-52897C0B6EB3}"/>
                </a:ext>
              </a:extLst>
            </p:cNvPr>
            <p:cNvSpPr>
              <a:spLocks noChangeArrowheads="1"/>
            </p:cNvSpPr>
            <p:nvPr/>
          </p:nvSpPr>
          <p:spPr bwMode="auto">
            <a:xfrm>
              <a:off x="5063" y="1833"/>
              <a:ext cx="85" cy="763"/>
            </a:xfrm>
            <a:prstGeom prst="rect">
              <a:avLst/>
            </a:prstGeom>
            <a:solidFill>
              <a:srgbClr val="292929"/>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192" name="Slide Number Placeholder 3">
            <a:extLst>
              <a:ext uri="{FF2B5EF4-FFF2-40B4-BE49-F238E27FC236}">
                <a16:creationId xmlns:a16="http://schemas.microsoft.com/office/drawing/2014/main" id="{4AFF1D3F-BB66-9045-AF2E-A9B9CDEA9BEC}"/>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10</a:t>
            </a:fld>
            <a:endParaRPr lang="en-US" dirty="0"/>
          </a:p>
        </p:txBody>
      </p:sp>
    </p:spTree>
    <p:extLst>
      <p:ext uri="{BB962C8B-B14F-4D97-AF65-F5344CB8AC3E}">
        <p14:creationId xmlns:p14="http://schemas.microsoft.com/office/powerpoint/2010/main" val="1205504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61"/>
                                        </p:tgtEl>
                                        <p:attrNameLst>
                                          <p:attrName>style.visibility</p:attrName>
                                        </p:attrNameLst>
                                      </p:cBhvr>
                                      <p:to>
                                        <p:strVal val="visible"/>
                                      </p:to>
                                    </p:set>
                                    <p:animEffect transition="in" filter="wipe(left)">
                                      <p:cBhvr>
                                        <p:cTn id="7" dur="500"/>
                                        <p:tgtEl>
                                          <p:spTgt spid="461"/>
                                        </p:tgtEl>
                                      </p:cBhvr>
                                    </p:animEffect>
                                  </p:childTnLst>
                                </p:cTn>
                              </p:par>
                            </p:childTnLst>
                          </p:cTn>
                        </p:par>
                        <p:par>
                          <p:cTn id="8" fill="hold">
                            <p:stCondLst>
                              <p:cond delay="500"/>
                            </p:stCondLst>
                            <p:childTnLst>
                              <p:par>
                                <p:cTn id="9" presetID="9" presetClass="exit" presetSubtype="0" fill="hold" nodeType="afterEffect">
                                  <p:stCondLst>
                                    <p:cond delay="0"/>
                                  </p:stCondLst>
                                  <p:childTnLst>
                                    <p:animEffect transition="out" filter="dissolve">
                                      <p:cBhvr>
                                        <p:cTn id="10" dur="500"/>
                                        <p:tgtEl>
                                          <p:spTgt spid="461"/>
                                        </p:tgtEl>
                                      </p:cBhvr>
                                    </p:animEffect>
                                    <p:set>
                                      <p:cBhvr>
                                        <p:cTn id="11" dur="1" fill="hold">
                                          <p:stCondLst>
                                            <p:cond delay="499"/>
                                          </p:stCondLst>
                                        </p:cTn>
                                        <p:tgtEl>
                                          <p:spTgt spid="461"/>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nodeType="clickEffect">
                                  <p:stCondLst>
                                    <p:cond delay="0"/>
                                  </p:stCondLst>
                                  <p:childTnLst>
                                    <p:set>
                                      <p:cBhvr>
                                        <p:cTn id="15" dur="1" fill="hold">
                                          <p:stCondLst>
                                            <p:cond delay="0"/>
                                          </p:stCondLst>
                                        </p:cTn>
                                        <p:tgtEl>
                                          <p:spTgt spid="462"/>
                                        </p:tgtEl>
                                        <p:attrNameLst>
                                          <p:attrName>style.visibility</p:attrName>
                                        </p:attrNameLst>
                                      </p:cBhvr>
                                      <p:to>
                                        <p:strVal val="visible"/>
                                      </p:to>
                                    </p:set>
                                    <p:animEffect transition="in" filter="wipe(down)">
                                      <p:cBhvr>
                                        <p:cTn id="16" dur="500"/>
                                        <p:tgtEl>
                                          <p:spTgt spid="462"/>
                                        </p:tgtEl>
                                      </p:cBhvr>
                                    </p:animEffect>
                                  </p:childTnLst>
                                </p:cTn>
                              </p:par>
                            </p:childTnLst>
                          </p:cTn>
                        </p:par>
                        <p:par>
                          <p:cTn id="17" fill="hold">
                            <p:stCondLst>
                              <p:cond delay="500"/>
                            </p:stCondLst>
                            <p:childTnLst>
                              <p:par>
                                <p:cTn id="18" presetID="9" presetClass="entr" presetSubtype="0" fill="hold" nodeType="afterEffect">
                                  <p:stCondLst>
                                    <p:cond delay="0"/>
                                  </p:stCondLst>
                                  <p:childTnLst>
                                    <p:set>
                                      <p:cBhvr>
                                        <p:cTn id="19" dur="1" fill="hold">
                                          <p:stCondLst>
                                            <p:cond delay="0"/>
                                          </p:stCondLst>
                                        </p:cTn>
                                        <p:tgtEl>
                                          <p:spTgt spid="471"/>
                                        </p:tgtEl>
                                        <p:attrNameLst>
                                          <p:attrName>style.visibility</p:attrName>
                                        </p:attrNameLst>
                                      </p:cBhvr>
                                      <p:to>
                                        <p:strVal val="visible"/>
                                      </p:to>
                                    </p:set>
                                    <p:animEffect transition="in" filter="dissolve">
                                      <p:cBhvr>
                                        <p:cTn id="20" dur="500"/>
                                        <p:tgtEl>
                                          <p:spTgt spid="471"/>
                                        </p:tgtEl>
                                      </p:cBhvr>
                                    </p:animEffect>
                                  </p:childTnLst>
                                </p:cTn>
                              </p:par>
                              <p:par>
                                <p:cTn id="21" presetID="1" presetClass="entr" presetSubtype="0" fill="hold" grpId="0" nodeType="withEffect">
                                  <p:stCondLst>
                                    <p:cond delay="0"/>
                                  </p:stCondLst>
                                  <p:childTnLst>
                                    <p:set>
                                      <p:cBhvr>
                                        <p:cTn id="22" dur="1" fill="hold">
                                          <p:stCondLst>
                                            <p:cond delay="0"/>
                                          </p:stCondLst>
                                        </p:cTn>
                                        <p:tgtEl>
                                          <p:spTgt spid="379">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474"/>
                                        </p:tgtEl>
                                        <p:attrNameLst>
                                          <p:attrName>style.visibility</p:attrName>
                                        </p:attrNameLst>
                                      </p:cBhvr>
                                      <p:to>
                                        <p:strVal val="visible"/>
                                      </p:to>
                                    </p:set>
                                    <p:animEffect transition="in" filter="wipe(up)">
                                      <p:cBhvr>
                                        <p:cTn id="27" dur="500"/>
                                        <p:tgtEl>
                                          <p:spTgt spid="474"/>
                                        </p:tgtEl>
                                      </p:cBhvr>
                                    </p:animEffect>
                                  </p:childTnLst>
                                </p:cTn>
                              </p:par>
                              <p:par>
                                <p:cTn id="28" presetID="1" presetClass="entr" presetSubtype="0" fill="hold" grpId="0" nodeType="withEffect">
                                  <p:stCondLst>
                                    <p:cond delay="0"/>
                                  </p:stCondLst>
                                  <p:childTnLst>
                                    <p:set>
                                      <p:cBhvr>
                                        <p:cTn id="29" dur="1" fill="hold">
                                          <p:stCondLst>
                                            <p:cond delay="0"/>
                                          </p:stCondLst>
                                        </p:cTn>
                                        <p:tgtEl>
                                          <p:spTgt spid="386"/>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xit" presetSubtype="0" fill="hold" nodeType="clickEffect">
                                  <p:stCondLst>
                                    <p:cond delay="0"/>
                                  </p:stCondLst>
                                  <p:childTnLst>
                                    <p:set>
                                      <p:cBhvr>
                                        <p:cTn id="33" dur="1" fill="hold">
                                          <p:stCondLst>
                                            <p:cond delay="0"/>
                                          </p:stCondLst>
                                        </p:cTn>
                                        <p:tgtEl>
                                          <p:spTgt spid="471"/>
                                        </p:tgtEl>
                                        <p:attrNameLst>
                                          <p:attrName>style.visibility</p:attrName>
                                        </p:attrNameLst>
                                      </p:cBhvr>
                                      <p:to>
                                        <p:strVal val="hidden"/>
                                      </p:to>
                                    </p:set>
                                  </p:childTnLst>
                                </p:cTn>
                              </p:par>
                              <p:par>
                                <p:cTn id="34" presetID="1" presetClass="exit" presetSubtype="0" fill="hold" nodeType="withEffect">
                                  <p:stCondLst>
                                    <p:cond delay="0"/>
                                  </p:stCondLst>
                                  <p:childTnLst>
                                    <p:set>
                                      <p:cBhvr>
                                        <p:cTn id="35" dur="1" fill="hold">
                                          <p:stCondLst>
                                            <p:cond delay="0"/>
                                          </p:stCondLst>
                                        </p:cTn>
                                        <p:tgtEl>
                                          <p:spTgt spid="474"/>
                                        </p:tgtEl>
                                        <p:attrNameLst>
                                          <p:attrName>style.visibility</p:attrName>
                                        </p:attrNameLst>
                                      </p:cBhvr>
                                      <p:to>
                                        <p:strVal val="hidden"/>
                                      </p:to>
                                    </p:set>
                                  </p:childTnLst>
                                </p:cTn>
                              </p:par>
                            </p:childTnLst>
                          </p:cTn>
                        </p:par>
                        <p:par>
                          <p:cTn id="36" fill="hold">
                            <p:stCondLst>
                              <p:cond delay="0"/>
                            </p:stCondLst>
                            <p:childTnLst>
                              <p:par>
                                <p:cTn id="37" presetID="1" presetClass="entr" presetSubtype="0" fill="hold" nodeType="afterEffect">
                                  <p:stCondLst>
                                    <p:cond delay="0"/>
                                  </p:stCondLst>
                                  <p:childTnLst>
                                    <p:set>
                                      <p:cBhvr>
                                        <p:cTn id="38" dur="1" fill="hold">
                                          <p:stCondLst>
                                            <p:cond delay="0"/>
                                          </p:stCondLst>
                                        </p:cTn>
                                        <p:tgtEl>
                                          <p:spTgt spid="50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87"/>
                                        </p:tgtEl>
                                        <p:attrNameLst>
                                          <p:attrName>style.visibility</p:attrName>
                                        </p:attrNameLst>
                                      </p:cBhvr>
                                      <p:to>
                                        <p:strVal val="visible"/>
                                      </p:to>
                                    </p:set>
                                  </p:childTnLst>
                                </p:cTn>
                              </p:par>
                            </p:childTnLst>
                          </p:cTn>
                        </p:par>
                        <p:par>
                          <p:cTn id="41" fill="hold">
                            <p:stCondLst>
                              <p:cond delay="0"/>
                            </p:stCondLst>
                            <p:childTnLst>
                              <p:par>
                                <p:cTn id="42" presetID="0" presetClass="path" presetSubtype="0" accel="50000" decel="50000" fill="hold" nodeType="afterEffect">
                                  <p:stCondLst>
                                    <p:cond delay="0"/>
                                  </p:stCondLst>
                                  <p:childTnLst>
                                    <p:animMotion origin="layout" path="M -0.04831 -0.00046 L 0.22604 -0.00139 L 0.09076 0.25787 L -0.02708 0.25625 " pathEditMode="relative" rAng="0" ptsTypes="AAAA">
                                      <p:cBhvr>
                                        <p:cTn id="43" dur="2000" fill="hold"/>
                                        <p:tgtEl>
                                          <p:spTgt spid="507"/>
                                        </p:tgtEl>
                                        <p:attrNameLst>
                                          <p:attrName>ppt_x</p:attrName>
                                          <p:attrName>ppt_y</p:attrName>
                                        </p:attrNameLst>
                                      </p:cBhvr>
                                      <p:rCtr x="13724" y="12870"/>
                                    </p:animMotion>
                                  </p:childTnLst>
                                </p:cTn>
                              </p:par>
                            </p:childTnLst>
                          </p:cTn>
                        </p:par>
                        <p:par>
                          <p:cTn id="44" fill="hold">
                            <p:stCondLst>
                              <p:cond delay="2000"/>
                            </p:stCondLst>
                            <p:childTnLst>
                              <p:par>
                                <p:cTn id="45" presetID="22" presetClass="entr" presetSubtype="2" fill="hold" nodeType="afterEffect">
                                  <p:stCondLst>
                                    <p:cond delay="0"/>
                                  </p:stCondLst>
                                  <p:childTnLst>
                                    <p:set>
                                      <p:cBhvr>
                                        <p:cTn id="46" dur="1" fill="hold">
                                          <p:stCondLst>
                                            <p:cond delay="0"/>
                                          </p:stCondLst>
                                        </p:cTn>
                                        <p:tgtEl>
                                          <p:spTgt spid="521"/>
                                        </p:tgtEl>
                                        <p:attrNameLst>
                                          <p:attrName>style.visibility</p:attrName>
                                        </p:attrNameLst>
                                      </p:cBhvr>
                                      <p:to>
                                        <p:strVal val="visible"/>
                                      </p:to>
                                    </p:set>
                                    <p:animEffect transition="in" filter="wipe(right)">
                                      <p:cBhvr>
                                        <p:cTn id="47" dur="500"/>
                                        <p:tgtEl>
                                          <p:spTgt spid="521"/>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nodeType="clickEffect">
                                  <p:stCondLst>
                                    <p:cond delay="0"/>
                                  </p:stCondLst>
                                  <p:childTnLst>
                                    <p:set>
                                      <p:cBhvr>
                                        <p:cTn id="51" dur="1" fill="hold">
                                          <p:stCondLst>
                                            <p:cond delay="0"/>
                                          </p:stCondLst>
                                        </p:cTn>
                                        <p:tgtEl>
                                          <p:spTgt spid="530"/>
                                        </p:tgtEl>
                                        <p:attrNameLst>
                                          <p:attrName>style.visibility</p:attrName>
                                        </p:attrNameLst>
                                      </p:cBhvr>
                                      <p:to>
                                        <p:strVal val="visible"/>
                                      </p:to>
                                    </p:set>
                                    <p:animEffect transition="in" filter="wipe(down)">
                                      <p:cBhvr>
                                        <p:cTn id="52" dur="1000"/>
                                        <p:tgtEl>
                                          <p:spTgt spid="530"/>
                                        </p:tgtEl>
                                      </p:cBhvr>
                                    </p:animEffect>
                                  </p:childTnLst>
                                </p:cTn>
                              </p:par>
                              <p:par>
                                <p:cTn id="53" presetID="1" presetClass="exit" presetSubtype="0" fill="hold" nodeType="withEffect">
                                  <p:stCondLst>
                                    <p:cond delay="0"/>
                                  </p:stCondLst>
                                  <p:childTnLst>
                                    <p:set>
                                      <p:cBhvr>
                                        <p:cTn id="54" dur="1" fill="hold">
                                          <p:stCondLst>
                                            <p:cond delay="0"/>
                                          </p:stCondLst>
                                        </p:cTn>
                                        <p:tgtEl>
                                          <p:spTgt spid="507"/>
                                        </p:tgtEl>
                                        <p:attrNameLst>
                                          <p:attrName>style.visibility</p:attrName>
                                        </p:attrNameLst>
                                      </p:cBhvr>
                                      <p:to>
                                        <p:strVal val="hidden"/>
                                      </p:to>
                                    </p:set>
                                  </p:childTnLst>
                                </p:cTn>
                              </p:par>
                            </p:childTnLst>
                          </p:cTn>
                        </p:par>
                        <p:par>
                          <p:cTn id="55" fill="hold">
                            <p:stCondLst>
                              <p:cond delay="1000"/>
                            </p:stCondLst>
                            <p:childTnLst>
                              <p:par>
                                <p:cTn id="56" presetID="1" presetClass="exit" presetSubtype="0" fill="hold" nodeType="afterEffect">
                                  <p:stCondLst>
                                    <p:cond delay="1000"/>
                                  </p:stCondLst>
                                  <p:childTnLst>
                                    <p:set>
                                      <p:cBhvr>
                                        <p:cTn id="57" dur="1" fill="hold">
                                          <p:stCondLst>
                                            <p:cond delay="0"/>
                                          </p:stCondLst>
                                        </p:cTn>
                                        <p:tgtEl>
                                          <p:spTgt spid="530"/>
                                        </p:tgtEl>
                                        <p:attrNameLst>
                                          <p:attrName>style.visibility</p:attrName>
                                        </p:attrNameLst>
                                      </p:cBhvr>
                                      <p:to>
                                        <p:strVal val="hidden"/>
                                      </p:to>
                                    </p:set>
                                  </p:childTnLst>
                                </p:cTn>
                              </p:par>
                              <p:par>
                                <p:cTn id="58" presetID="1" presetClass="entr" presetSubtype="0" fill="hold" grpId="0" nodeType="withEffect">
                                  <p:stCondLst>
                                    <p:cond delay="0"/>
                                  </p:stCondLst>
                                  <p:childTnLst>
                                    <p:set>
                                      <p:cBhvr>
                                        <p:cTn id="59" dur="1" fill="hold">
                                          <p:stCondLst>
                                            <p:cond delay="0"/>
                                          </p:stCondLst>
                                        </p:cTn>
                                        <p:tgtEl>
                                          <p:spTgt spid="388"/>
                                        </p:tgtEl>
                                        <p:attrNameLst>
                                          <p:attrName>style.visibility</p:attrName>
                                        </p:attrNameLst>
                                      </p:cBhvr>
                                      <p:to>
                                        <p:strVal val="visible"/>
                                      </p:to>
                                    </p:set>
                                  </p:childTnLst>
                                </p:cTn>
                              </p:par>
                              <p:par>
                                <p:cTn id="60" presetID="1" presetClass="entr" presetSubtype="0" fill="hold" nodeType="withEffect">
                                  <p:stCondLst>
                                    <p:cond delay="1000"/>
                                  </p:stCondLst>
                                  <p:childTnLst>
                                    <p:set>
                                      <p:cBhvr>
                                        <p:cTn id="61" dur="1" fill="hold">
                                          <p:stCondLst>
                                            <p:cond delay="0"/>
                                          </p:stCondLst>
                                        </p:cTn>
                                        <p:tgtEl>
                                          <p:spTgt spid="5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9" grpId="0" build="p"/>
      <p:bldP spid="386" grpId="0"/>
      <p:bldP spid="387" grpId="0"/>
      <p:bldP spid="38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2" name="Freeform 3">
            <a:extLst>
              <a:ext uri="{FF2B5EF4-FFF2-40B4-BE49-F238E27FC236}">
                <a16:creationId xmlns:a16="http://schemas.microsoft.com/office/drawing/2014/main" id="{42214F0C-3946-2842-9FE2-86D791CF7CDE}"/>
              </a:ext>
            </a:extLst>
          </p:cNvPr>
          <p:cNvSpPr>
            <a:spLocks/>
          </p:cNvSpPr>
          <p:nvPr/>
        </p:nvSpPr>
        <p:spPr bwMode="auto">
          <a:xfrm>
            <a:off x="1867395" y="1818495"/>
            <a:ext cx="3554412" cy="2754313"/>
          </a:xfrm>
          <a:custGeom>
            <a:avLst/>
            <a:gdLst>
              <a:gd name="T0" fmla="*/ 2147483647 w 2406"/>
              <a:gd name="T1" fmla="*/ 2147483647 h 958"/>
              <a:gd name="T2" fmla="*/ 2147483647 w 2406"/>
              <a:gd name="T3" fmla="*/ 2147483647 h 958"/>
              <a:gd name="T4" fmla="*/ 2147483647 w 2406"/>
              <a:gd name="T5" fmla="*/ 2147483647 h 958"/>
              <a:gd name="T6" fmla="*/ 2147483647 w 2406"/>
              <a:gd name="T7" fmla="*/ 2147483647 h 958"/>
              <a:gd name="T8" fmla="*/ 2147483647 w 2406"/>
              <a:gd name="T9" fmla="*/ 2147483647 h 958"/>
              <a:gd name="T10" fmla="*/ 2147483647 w 2406"/>
              <a:gd name="T11" fmla="*/ 2147483647 h 958"/>
              <a:gd name="T12" fmla="*/ 2147483647 w 2406"/>
              <a:gd name="T13" fmla="*/ 2147483647 h 958"/>
              <a:gd name="T14" fmla="*/ 2147483647 w 2406"/>
              <a:gd name="T15" fmla="*/ 2147483647 h 958"/>
              <a:gd name="T16" fmla="*/ 2147483647 w 2406"/>
              <a:gd name="T17" fmla="*/ 2147483647 h 958"/>
              <a:gd name="T18" fmla="*/ 2147483647 w 2406"/>
              <a:gd name="T19" fmla="*/ 2147483647 h 958"/>
              <a:gd name="T20" fmla="*/ 2147483647 w 2406"/>
              <a:gd name="T21" fmla="*/ 2147483647 h 958"/>
              <a:gd name="T22" fmla="*/ 2147483647 w 2406"/>
              <a:gd name="T23" fmla="*/ 2147483647 h 958"/>
              <a:gd name="T24" fmla="*/ 2147483647 w 2406"/>
              <a:gd name="T25" fmla="*/ 2147483647 h 95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406"/>
              <a:gd name="T40" fmla="*/ 0 h 958"/>
              <a:gd name="T41" fmla="*/ 2406 w 2406"/>
              <a:gd name="T42" fmla="*/ 958 h 95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406" h="958">
                <a:moveTo>
                  <a:pt x="2192" y="274"/>
                </a:moveTo>
                <a:cubicBezTo>
                  <a:pt x="1978" y="94"/>
                  <a:pt x="1990" y="122"/>
                  <a:pt x="1857" y="77"/>
                </a:cubicBezTo>
                <a:cubicBezTo>
                  <a:pt x="1724" y="32"/>
                  <a:pt x="1584" y="0"/>
                  <a:pt x="1393" y="7"/>
                </a:cubicBezTo>
                <a:cubicBezTo>
                  <a:pt x="1202" y="14"/>
                  <a:pt x="898" y="84"/>
                  <a:pt x="713" y="122"/>
                </a:cubicBezTo>
                <a:cubicBezTo>
                  <a:pt x="528" y="160"/>
                  <a:pt x="395" y="168"/>
                  <a:pt x="280" y="234"/>
                </a:cubicBezTo>
                <a:cubicBezTo>
                  <a:pt x="166" y="301"/>
                  <a:pt x="52" y="432"/>
                  <a:pt x="26" y="522"/>
                </a:cubicBezTo>
                <a:cubicBezTo>
                  <a:pt x="0" y="612"/>
                  <a:pt x="81" y="711"/>
                  <a:pt x="122" y="773"/>
                </a:cubicBezTo>
                <a:cubicBezTo>
                  <a:pt x="163" y="835"/>
                  <a:pt x="99" y="877"/>
                  <a:pt x="273" y="894"/>
                </a:cubicBezTo>
                <a:cubicBezTo>
                  <a:pt x="447" y="911"/>
                  <a:pt x="938" y="866"/>
                  <a:pt x="1169" y="876"/>
                </a:cubicBezTo>
                <a:cubicBezTo>
                  <a:pt x="1400" y="886"/>
                  <a:pt x="1499" y="950"/>
                  <a:pt x="1659" y="954"/>
                </a:cubicBezTo>
                <a:cubicBezTo>
                  <a:pt x="1819" y="958"/>
                  <a:pt x="2014" y="958"/>
                  <a:pt x="2129" y="897"/>
                </a:cubicBezTo>
                <a:cubicBezTo>
                  <a:pt x="2244" y="836"/>
                  <a:pt x="2327" y="856"/>
                  <a:pt x="2350" y="591"/>
                </a:cubicBezTo>
                <a:cubicBezTo>
                  <a:pt x="2373" y="326"/>
                  <a:pt x="2406" y="454"/>
                  <a:pt x="2192" y="274"/>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1495" name="Group 1494">
            <a:extLst>
              <a:ext uri="{FF2B5EF4-FFF2-40B4-BE49-F238E27FC236}">
                <a16:creationId xmlns:a16="http://schemas.microsoft.com/office/drawing/2014/main" id="{90E651B2-5767-254D-BFFF-F98A2DA290D7}"/>
              </a:ext>
            </a:extLst>
          </p:cNvPr>
          <p:cNvGrpSpPr/>
          <p:nvPr/>
        </p:nvGrpSpPr>
        <p:grpSpPr>
          <a:xfrm>
            <a:off x="4283172" y="2940116"/>
            <a:ext cx="918415" cy="390629"/>
            <a:chOff x="3668110" y="2448910"/>
            <a:chExt cx="3794234" cy="2165130"/>
          </a:xfrm>
        </p:grpSpPr>
        <p:sp>
          <p:nvSpPr>
            <p:cNvPr id="1496" name="Rectangle 1495">
              <a:extLst>
                <a:ext uri="{FF2B5EF4-FFF2-40B4-BE49-F238E27FC236}">
                  <a16:creationId xmlns:a16="http://schemas.microsoft.com/office/drawing/2014/main" id="{D9809221-7CE0-8046-8E91-B6753569FB97}"/>
                </a:ext>
              </a:extLst>
            </p:cNvPr>
            <p:cNvSpPr/>
            <p:nvPr/>
          </p:nvSpPr>
          <p:spPr>
            <a:xfrm>
              <a:off x="3668110" y="3741409"/>
              <a:ext cx="3780587" cy="872631"/>
            </a:xfrm>
            <a:prstGeom prst="rect">
              <a:avLst/>
            </a:prstGeom>
            <a:gradFill>
              <a:gsLst>
                <a:gs pos="0">
                  <a:srgbClr val="B8C2C9"/>
                </a:gs>
                <a:gs pos="21000">
                  <a:schemeClr val="bg1"/>
                </a:gs>
                <a:gs pos="60000">
                  <a:srgbClr val="D6DCE0"/>
                </a:gs>
                <a:gs pos="100000">
                  <a:srgbClr val="B8C2C9"/>
                </a:gs>
              </a:gsLst>
              <a:lin ang="0" scaled="0"/>
            </a:gra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97" name="Freeform 1496">
              <a:extLst>
                <a:ext uri="{FF2B5EF4-FFF2-40B4-BE49-F238E27FC236}">
                  <a16:creationId xmlns:a16="http://schemas.microsoft.com/office/drawing/2014/main" id="{9DC472C6-9721-C642-93DD-6200DE2D95BB}"/>
                </a:ext>
              </a:extLst>
            </p:cNvPr>
            <p:cNvSpPr/>
            <p:nvPr/>
          </p:nvSpPr>
          <p:spPr>
            <a:xfrm>
              <a:off x="3678620" y="2448910"/>
              <a:ext cx="3783724" cy="1324303"/>
            </a:xfrm>
            <a:custGeom>
              <a:avLst/>
              <a:gdLst>
                <a:gd name="connsiteX0" fmla="*/ 0 w 3783724"/>
                <a:gd name="connsiteY0" fmla="*/ 1313793 h 1324303"/>
                <a:gd name="connsiteX1" fmla="*/ 0 w 3783724"/>
                <a:gd name="connsiteY1" fmla="*/ 1313793 h 1324303"/>
                <a:gd name="connsiteX2" fmla="*/ 252248 w 3783724"/>
                <a:gd name="connsiteY2" fmla="*/ 0 h 1324303"/>
                <a:gd name="connsiteX3" fmla="*/ 3415862 w 3783724"/>
                <a:gd name="connsiteY3" fmla="*/ 21020 h 1324303"/>
                <a:gd name="connsiteX4" fmla="*/ 3783724 w 3783724"/>
                <a:gd name="connsiteY4" fmla="*/ 1324303 h 1324303"/>
                <a:gd name="connsiteX5" fmla="*/ 0 w 3783724"/>
                <a:gd name="connsiteY5" fmla="*/ 1313793 h 1324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83724" h="1324303">
                  <a:moveTo>
                    <a:pt x="0" y="1313793"/>
                  </a:moveTo>
                  <a:lnTo>
                    <a:pt x="0" y="1313793"/>
                  </a:lnTo>
                  <a:lnTo>
                    <a:pt x="252248" y="0"/>
                  </a:lnTo>
                  <a:lnTo>
                    <a:pt x="3415862" y="21020"/>
                  </a:lnTo>
                  <a:lnTo>
                    <a:pt x="3783724" y="1324303"/>
                  </a:lnTo>
                  <a:lnTo>
                    <a:pt x="0" y="1313793"/>
                  </a:lnTo>
                  <a:close/>
                </a:path>
              </a:pathLst>
            </a:cu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1498" name="Group 1497">
              <a:extLst>
                <a:ext uri="{FF2B5EF4-FFF2-40B4-BE49-F238E27FC236}">
                  <a16:creationId xmlns:a16="http://schemas.microsoft.com/office/drawing/2014/main" id="{52AE91E4-7763-A049-AFCC-EB7B96F0955B}"/>
                </a:ext>
              </a:extLst>
            </p:cNvPr>
            <p:cNvGrpSpPr/>
            <p:nvPr/>
          </p:nvGrpSpPr>
          <p:grpSpPr>
            <a:xfrm>
              <a:off x="3941378" y="2603243"/>
              <a:ext cx="3202061" cy="1066110"/>
              <a:chOff x="7939341" y="3037317"/>
              <a:chExt cx="897649" cy="353919"/>
            </a:xfrm>
          </p:grpSpPr>
          <p:sp>
            <p:nvSpPr>
              <p:cNvPr id="1499" name="Freeform 1498">
                <a:extLst>
                  <a:ext uri="{FF2B5EF4-FFF2-40B4-BE49-F238E27FC236}">
                    <a16:creationId xmlns:a16="http://schemas.microsoft.com/office/drawing/2014/main" id="{A273E984-8C3A-0740-82A8-2E2599CD3819}"/>
                  </a:ext>
                </a:extLst>
              </p:cNvPr>
              <p:cNvSpPr/>
              <p:nvPr/>
            </p:nvSpPr>
            <p:spPr>
              <a:xfrm>
                <a:off x="7964170" y="30373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00" name="Freeform 1499">
                <a:extLst>
                  <a:ext uri="{FF2B5EF4-FFF2-40B4-BE49-F238E27FC236}">
                    <a16:creationId xmlns:a16="http://schemas.microsoft.com/office/drawing/2014/main" id="{7EA2290B-2BC3-5547-860F-F85A175C8589}"/>
                  </a:ext>
                </a:extLst>
              </p:cNvPr>
              <p:cNvSpPr/>
              <p:nvPr/>
            </p:nvSpPr>
            <p:spPr>
              <a:xfrm>
                <a:off x="8519948" y="32067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01" name="Freeform 1500">
                <a:extLst>
                  <a:ext uri="{FF2B5EF4-FFF2-40B4-BE49-F238E27FC236}">
                    <a16:creationId xmlns:a16="http://schemas.microsoft.com/office/drawing/2014/main" id="{03CB962D-CD9C-CF49-8299-D8B735987FFA}"/>
                  </a:ext>
                </a:extLst>
              </p:cNvPr>
              <p:cNvSpPr/>
              <p:nvPr/>
            </p:nvSpPr>
            <p:spPr>
              <a:xfrm>
                <a:off x="7939341" y="32067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02" name="Freeform 1501">
                <a:extLst>
                  <a:ext uri="{FF2B5EF4-FFF2-40B4-BE49-F238E27FC236}">
                    <a16:creationId xmlns:a16="http://schemas.microsoft.com/office/drawing/2014/main" id="{F22BB5F1-324C-684A-BA10-14C9DC6D152C}"/>
                  </a:ext>
                </a:extLst>
              </p:cNvPr>
              <p:cNvSpPr/>
              <p:nvPr/>
            </p:nvSpPr>
            <p:spPr>
              <a:xfrm>
                <a:off x="8047413" y="31234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1503" name="Group 1502">
            <a:extLst>
              <a:ext uri="{FF2B5EF4-FFF2-40B4-BE49-F238E27FC236}">
                <a16:creationId xmlns:a16="http://schemas.microsoft.com/office/drawing/2014/main" id="{C77F0771-5BFA-4F46-B018-EA1196B5BD33}"/>
              </a:ext>
            </a:extLst>
          </p:cNvPr>
          <p:cNvGrpSpPr/>
          <p:nvPr/>
        </p:nvGrpSpPr>
        <p:grpSpPr>
          <a:xfrm>
            <a:off x="3772175" y="3890885"/>
            <a:ext cx="1040553" cy="431082"/>
            <a:chOff x="7493876" y="2774731"/>
            <a:chExt cx="1481958" cy="894622"/>
          </a:xfrm>
        </p:grpSpPr>
        <p:sp>
          <p:nvSpPr>
            <p:cNvPr id="1504" name="Freeform 1503">
              <a:extLst>
                <a:ext uri="{FF2B5EF4-FFF2-40B4-BE49-F238E27FC236}">
                  <a16:creationId xmlns:a16="http://schemas.microsoft.com/office/drawing/2014/main" id="{DC02F35E-586D-4D43-9F82-AA3C523EF1C1}"/>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505" name="Oval 1504">
              <a:extLst>
                <a:ext uri="{FF2B5EF4-FFF2-40B4-BE49-F238E27FC236}">
                  <a16:creationId xmlns:a16="http://schemas.microsoft.com/office/drawing/2014/main" id="{FC2CB17F-DB64-1D42-8E09-1FB27CCC86F5}"/>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506" name="Group 1505">
              <a:extLst>
                <a:ext uri="{FF2B5EF4-FFF2-40B4-BE49-F238E27FC236}">
                  <a16:creationId xmlns:a16="http://schemas.microsoft.com/office/drawing/2014/main" id="{C4991A85-0B3F-E04D-B5FE-9ED876C292C5}"/>
                </a:ext>
              </a:extLst>
            </p:cNvPr>
            <p:cNvGrpSpPr/>
            <p:nvPr/>
          </p:nvGrpSpPr>
          <p:grpSpPr>
            <a:xfrm>
              <a:off x="7713663" y="2848339"/>
              <a:ext cx="1042107" cy="425543"/>
              <a:chOff x="7786941" y="2884917"/>
              <a:chExt cx="897649" cy="353919"/>
            </a:xfrm>
          </p:grpSpPr>
          <p:sp>
            <p:nvSpPr>
              <p:cNvPr id="1507" name="Freeform 1506">
                <a:extLst>
                  <a:ext uri="{FF2B5EF4-FFF2-40B4-BE49-F238E27FC236}">
                    <a16:creationId xmlns:a16="http://schemas.microsoft.com/office/drawing/2014/main" id="{D2147E93-7F10-5E4E-82A7-CD68E9613AB8}"/>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08" name="Freeform 1507">
                <a:extLst>
                  <a:ext uri="{FF2B5EF4-FFF2-40B4-BE49-F238E27FC236}">
                    <a16:creationId xmlns:a16="http://schemas.microsoft.com/office/drawing/2014/main" id="{0E82B1F7-64A2-4B47-8098-6B78F006CB69}"/>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09" name="Freeform 1508">
                <a:extLst>
                  <a:ext uri="{FF2B5EF4-FFF2-40B4-BE49-F238E27FC236}">
                    <a16:creationId xmlns:a16="http://schemas.microsoft.com/office/drawing/2014/main" id="{2DAD4026-07D9-B348-8472-FAF792A031DC}"/>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10" name="Freeform 1509">
                <a:extLst>
                  <a:ext uri="{FF2B5EF4-FFF2-40B4-BE49-F238E27FC236}">
                    <a16:creationId xmlns:a16="http://schemas.microsoft.com/office/drawing/2014/main" id="{97502A9C-2CE0-384A-BFF7-5DC0740BEC80}"/>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sp>
        <p:nvSpPr>
          <p:cNvPr id="3" name="Title 2">
            <a:extLst>
              <a:ext uri="{FF2B5EF4-FFF2-40B4-BE49-F238E27FC236}">
                <a16:creationId xmlns:a16="http://schemas.microsoft.com/office/drawing/2014/main" id="{E6236E45-D353-3946-A538-2B64275829F3}"/>
              </a:ext>
            </a:extLst>
          </p:cNvPr>
          <p:cNvSpPr>
            <a:spLocks noGrp="1"/>
          </p:cNvSpPr>
          <p:nvPr>
            <p:ph type="title"/>
          </p:nvPr>
        </p:nvSpPr>
        <p:spPr>
          <a:xfrm>
            <a:off x="838200" y="311144"/>
            <a:ext cx="10515600" cy="894622"/>
          </a:xfrm>
        </p:spPr>
        <p:txBody>
          <a:bodyPr/>
          <a:lstStyle/>
          <a:p>
            <a:r>
              <a:rPr lang="en-US" dirty="0"/>
              <a:t>DHCP: example</a:t>
            </a:r>
          </a:p>
        </p:txBody>
      </p:sp>
      <p:sp>
        <p:nvSpPr>
          <p:cNvPr id="1301" name="Rectangle 3">
            <a:extLst>
              <a:ext uri="{FF2B5EF4-FFF2-40B4-BE49-F238E27FC236}">
                <a16:creationId xmlns:a16="http://schemas.microsoft.com/office/drawing/2014/main" id="{B0905C97-5D6E-7249-9E37-7FCBF705EA8C}"/>
              </a:ext>
            </a:extLst>
          </p:cNvPr>
          <p:cNvSpPr txBox="1">
            <a:spLocks noChangeArrowheads="1"/>
          </p:cNvSpPr>
          <p:nvPr/>
        </p:nvSpPr>
        <p:spPr bwMode="auto">
          <a:xfrm>
            <a:off x="6131420" y="1548620"/>
            <a:ext cx="5216134" cy="1573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85000"/>
              </a:lnSpc>
              <a:spcBef>
                <a:spcPct val="20000"/>
              </a:spcBef>
              <a:spcAft>
                <a:spcPct val="0"/>
              </a:spcAft>
              <a:buClr>
                <a:srgbClr val="000099"/>
              </a:buClr>
              <a:buSzPct val="100000"/>
              <a:buFont typeface="Wingdings" pitchFamily="2" charset="2"/>
              <a:buChar char="§"/>
              <a:defRPr sz="2800">
                <a:solidFill>
                  <a:schemeClr val="tx1"/>
                </a:solidFill>
                <a:latin typeface="+mn-lt"/>
                <a:ea typeface="ＭＳ Ｐゴシック" charset="0"/>
                <a:cs typeface="ＭＳ Ｐゴシック" charset="0"/>
              </a:defRPr>
            </a:lvl1pPr>
            <a:lvl2pPr marL="688975" indent="-231775" algn="l" rtl="0" eaLnBrk="0" fontAlgn="base" hangingPunct="0">
              <a:lnSpc>
                <a:spcPct val="85000"/>
              </a:lnSpc>
              <a:spcBef>
                <a:spcPct val="20000"/>
              </a:spcBef>
              <a:spcAft>
                <a:spcPct val="0"/>
              </a:spcAft>
              <a:buClr>
                <a:srgbClr val="000099"/>
              </a:buClr>
              <a:buFont typeface="Arial" panose="020B0604020202020204" pitchFamily="34" charset="0"/>
              <a:buChar char="•"/>
              <a:defRPr sz="2400">
                <a:solidFill>
                  <a:schemeClr val="tx1"/>
                </a:solidFill>
                <a:latin typeface="Gill Sans MT"/>
                <a:ea typeface="ＭＳ Ｐゴシック" charset="0"/>
                <a:cs typeface="Gill Sans MT"/>
              </a:defRPr>
            </a:lvl2pPr>
            <a:lvl3pPr marL="1143000" indent="-228600" algn="l" rtl="0" eaLnBrk="0" fontAlgn="base" hangingPunct="0">
              <a:spcBef>
                <a:spcPct val="20000"/>
              </a:spcBef>
              <a:spcAft>
                <a:spcPct val="0"/>
              </a:spcAft>
              <a:buChar char="•"/>
              <a:defRPr sz="2000">
                <a:solidFill>
                  <a:schemeClr val="tx1"/>
                </a:solidFill>
                <a:latin typeface="Gill Sans MT"/>
                <a:ea typeface="Gill Sans MT" charset="0"/>
                <a:cs typeface="Gill Sans MT"/>
              </a:defRPr>
            </a:lvl3pPr>
            <a:lvl4pPr marL="1600200" indent="-228600" algn="l" rtl="0" eaLnBrk="0" fontAlgn="base" hangingPunct="0">
              <a:spcBef>
                <a:spcPct val="20000"/>
              </a:spcBef>
              <a:spcAft>
                <a:spcPct val="0"/>
              </a:spcAft>
              <a:buChar char="–"/>
              <a:defRPr sz="2000">
                <a:solidFill>
                  <a:schemeClr val="tx1"/>
                </a:solidFill>
                <a:latin typeface="Times New Roman" pitchFamily="-109" charset="0"/>
                <a:ea typeface="Gill Sans MT" charset="0"/>
                <a:cs typeface="Gill Sans MT"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09" charset="0"/>
                <a:ea typeface="Gill Sans MT" charset="0"/>
                <a:cs typeface="Gill Sans MT" charset="0"/>
              </a:defRPr>
            </a:lvl5pPr>
            <a:lvl6pPr marL="2514600" indent="-228600" algn="l" rtl="0" eaLnBrk="0" fontAlgn="base" hangingPunct="0">
              <a:spcBef>
                <a:spcPct val="20000"/>
              </a:spcBef>
              <a:spcAft>
                <a:spcPct val="0"/>
              </a:spcAft>
              <a:buChar char="»"/>
              <a:defRPr sz="20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09" charset="0"/>
              </a:defRPr>
            </a:lvl9pPr>
          </a:lstStyle>
          <a:p>
            <a:pPr marL="233363" marR="0" lvl="0" indent="-233363" algn="l" defTabSz="914400" rtl="0" eaLnBrk="0" fontAlgn="base" latinLnBrk="0" hangingPunct="0">
              <a:lnSpc>
                <a:spcPct val="85000"/>
              </a:lnSpc>
              <a:spcBef>
                <a:spcPct val="20000"/>
              </a:spcBef>
              <a:spcAft>
                <a:spcPct val="0"/>
              </a:spcAft>
              <a:buClr>
                <a:srgbClr val="000099"/>
              </a:buClr>
              <a:buSzPct val="100000"/>
              <a:buFont typeface="Wingdings" pitchFamily="2" charset="2"/>
              <a:buChar char="§"/>
              <a:tabLst/>
              <a:defRPr/>
            </a:pPr>
            <a:r>
              <a:rPr kumimoji="0" lang="en-US" altLang="en-US" sz="240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DCP </a:t>
            </a:r>
            <a:r>
              <a:rPr kumimoji="0" lang="en-US" altLang="en-US" sz="24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server formulates DHCP ACK containing client</a:t>
            </a:r>
            <a:r>
              <a:rPr kumimoji="0" lang="ja-JP" altLang="en-US" sz="24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a:t>
            </a:r>
            <a:r>
              <a:rPr kumimoji="0" lang="en-US" altLang="ja-JP" sz="24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s IP address, IP address of first-hop router for client, name &amp; IP address of DNS server</a:t>
            </a:r>
          </a:p>
          <a:p>
            <a:pPr marL="233363" marR="0" lvl="0" indent="-233363" algn="l" defTabSz="914400" rtl="0" eaLnBrk="0" fontAlgn="base" latinLnBrk="0" hangingPunct="0">
              <a:lnSpc>
                <a:spcPct val="85000"/>
              </a:lnSpc>
              <a:spcBef>
                <a:spcPct val="20000"/>
              </a:spcBef>
              <a:spcAft>
                <a:spcPct val="0"/>
              </a:spcAft>
              <a:buClr>
                <a:srgbClr val="000099"/>
              </a:buClr>
              <a:buSzPct val="100000"/>
              <a:buFont typeface="Wingdings" pitchFamily="2" charset="2"/>
              <a:buChar char="§"/>
              <a:tabLst/>
              <a:defRPr/>
            </a:pPr>
            <a:endParaRPr kumimoji="0" lang="en-US" altLang="en-US" sz="20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endParaRPr>
          </a:p>
        </p:txBody>
      </p:sp>
      <p:sp>
        <p:nvSpPr>
          <p:cNvPr id="1304" name="Line 43">
            <a:extLst>
              <a:ext uri="{FF2B5EF4-FFF2-40B4-BE49-F238E27FC236}">
                <a16:creationId xmlns:a16="http://schemas.microsoft.com/office/drawing/2014/main" id="{8A0432BD-BA0C-F849-9871-F783C094E73F}"/>
              </a:ext>
            </a:extLst>
          </p:cNvPr>
          <p:cNvSpPr>
            <a:spLocks noChangeShapeType="1"/>
          </p:cNvSpPr>
          <p:nvPr/>
        </p:nvSpPr>
        <p:spPr bwMode="auto">
          <a:xfrm>
            <a:off x="3759695" y="3063094"/>
            <a:ext cx="555747" cy="244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306" name="Line 48">
            <a:extLst>
              <a:ext uri="{FF2B5EF4-FFF2-40B4-BE49-F238E27FC236}">
                <a16:creationId xmlns:a16="http://schemas.microsoft.com/office/drawing/2014/main" id="{1446ABBB-605F-0348-9C54-5F67A0839129}"/>
              </a:ext>
            </a:extLst>
          </p:cNvPr>
          <p:cNvSpPr>
            <a:spLocks noChangeShapeType="1"/>
          </p:cNvSpPr>
          <p:nvPr/>
        </p:nvSpPr>
        <p:spPr bwMode="auto">
          <a:xfrm flipV="1">
            <a:off x="4391025" y="3324223"/>
            <a:ext cx="460375" cy="57150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307" name="Rectangle 148">
            <a:extLst>
              <a:ext uri="{FF2B5EF4-FFF2-40B4-BE49-F238E27FC236}">
                <a16:creationId xmlns:a16="http://schemas.microsoft.com/office/drawing/2014/main" id="{9158E87B-EE7D-8B47-8629-18353FFAA079}"/>
              </a:ext>
            </a:extLst>
          </p:cNvPr>
          <p:cNvSpPr>
            <a:spLocks noChangeArrowheads="1"/>
          </p:cNvSpPr>
          <p:nvPr/>
        </p:nvSpPr>
        <p:spPr bwMode="auto">
          <a:xfrm>
            <a:off x="6125069" y="3320270"/>
            <a:ext cx="5201651" cy="136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33363" indent="-233363">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233363" marR="0" lvl="0" indent="-233363" algn="l" defTabSz="914400" rtl="0" eaLnBrk="0" fontAlgn="base" latinLnBrk="0" hangingPunct="0">
              <a:lnSpc>
                <a:spcPct val="85000"/>
              </a:lnSpc>
              <a:spcBef>
                <a:spcPct val="20000"/>
              </a:spcBef>
              <a:spcAft>
                <a:spcPct val="0"/>
              </a:spcAft>
              <a:buClr>
                <a:srgbClr val="000099"/>
              </a:buClr>
              <a:buSzPct val="100000"/>
              <a:buFont typeface="Wingdings" pitchFamily="2" charset="2"/>
              <a:buChar char="§"/>
              <a:tabLst/>
              <a:defRPr/>
            </a:pPr>
            <a:r>
              <a:rPr kumimoji="0" lang="en-US" alt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encapsulated DHCP server reply forwarded to client, demuxing up to DHCP at client</a:t>
            </a:r>
          </a:p>
        </p:txBody>
      </p:sp>
      <p:grpSp>
        <p:nvGrpSpPr>
          <p:cNvPr id="1308" name="Group 153">
            <a:extLst>
              <a:ext uri="{FF2B5EF4-FFF2-40B4-BE49-F238E27FC236}">
                <a16:creationId xmlns:a16="http://schemas.microsoft.com/office/drawing/2014/main" id="{500FCBF7-4DEA-BA4D-8711-636C42019B46}"/>
              </a:ext>
            </a:extLst>
          </p:cNvPr>
          <p:cNvGrpSpPr>
            <a:grpSpLocks/>
          </p:cNvGrpSpPr>
          <p:nvPr/>
        </p:nvGrpSpPr>
        <p:grpSpPr bwMode="auto">
          <a:xfrm>
            <a:off x="3072307" y="2685270"/>
            <a:ext cx="850900" cy="615950"/>
            <a:chOff x="4420" y="878"/>
            <a:chExt cx="614" cy="458"/>
          </a:xfrm>
        </p:grpSpPr>
        <p:pic>
          <p:nvPicPr>
            <p:cNvPr id="1309" name="Picture 154" descr="laptop_keyboard">
              <a:extLst>
                <a:ext uri="{FF2B5EF4-FFF2-40B4-BE49-F238E27FC236}">
                  <a16:creationId xmlns:a16="http://schemas.microsoft.com/office/drawing/2014/main" id="{3868FFB9-BDAC-204F-B090-572CFF232D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09064" flipH="1">
              <a:off x="4420" y="1108"/>
              <a:ext cx="527"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10" name="Freeform 155">
              <a:extLst>
                <a:ext uri="{FF2B5EF4-FFF2-40B4-BE49-F238E27FC236}">
                  <a16:creationId xmlns:a16="http://schemas.microsoft.com/office/drawing/2014/main" id="{5B3F7275-C1A2-854F-BF4E-9F9DD573C246}"/>
                </a:ext>
              </a:extLst>
            </p:cNvPr>
            <p:cNvSpPr>
              <a:spLocks/>
            </p:cNvSpPr>
            <p:nvPr/>
          </p:nvSpPr>
          <p:spPr bwMode="auto">
            <a:xfrm>
              <a:off x="4595" y="888"/>
              <a:ext cx="424" cy="297"/>
            </a:xfrm>
            <a:custGeom>
              <a:avLst/>
              <a:gdLst>
                <a:gd name="T0" fmla="*/ 0 w 2982"/>
                <a:gd name="T1" fmla="*/ 0 h 2442"/>
                <a:gd name="T2" fmla="*/ 0 w 2982"/>
                <a:gd name="T3" fmla="*/ 0 h 2442"/>
                <a:gd name="T4" fmla="*/ 0 w 2982"/>
                <a:gd name="T5" fmla="*/ 0 h 2442"/>
                <a:gd name="T6" fmla="*/ 0 w 2982"/>
                <a:gd name="T7" fmla="*/ 0 h 2442"/>
                <a:gd name="T8" fmla="*/ 0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rgbClr val="000000"/>
            </a:solidFill>
            <a:ln w="9525">
              <a:solidFill>
                <a:srgbClr val="000000"/>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pic>
          <p:nvPicPr>
            <p:cNvPr id="1311" name="Picture 156" descr="screen">
              <a:extLst>
                <a:ext uri="{FF2B5EF4-FFF2-40B4-BE49-F238E27FC236}">
                  <a16:creationId xmlns:a16="http://schemas.microsoft.com/office/drawing/2014/main" id="{82F23E43-540B-434A-87AB-A64D933878D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16" y="895"/>
              <a:ext cx="385"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12" name="Freeform 157">
              <a:extLst>
                <a:ext uri="{FF2B5EF4-FFF2-40B4-BE49-F238E27FC236}">
                  <a16:creationId xmlns:a16="http://schemas.microsoft.com/office/drawing/2014/main" id="{A23F1653-971F-4247-B468-CAF7D647693B}"/>
                </a:ext>
              </a:extLst>
            </p:cNvPr>
            <p:cNvSpPr>
              <a:spLocks/>
            </p:cNvSpPr>
            <p:nvPr/>
          </p:nvSpPr>
          <p:spPr bwMode="auto">
            <a:xfrm>
              <a:off x="4672" y="879"/>
              <a:ext cx="359" cy="55"/>
            </a:xfrm>
            <a:custGeom>
              <a:avLst/>
              <a:gdLst>
                <a:gd name="T0" fmla="*/ 0 w 2528"/>
                <a:gd name="T1" fmla="*/ 0 h 455"/>
                <a:gd name="T2" fmla="*/ 0 w 2528"/>
                <a:gd name="T3" fmla="*/ 0 h 455"/>
                <a:gd name="T4" fmla="*/ 0 w 2528"/>
                <a:gd name="T5" fmla="*/ 0 h 455"/>
                <a:gd name="T6" fmla="*/ 0 w 2528"/>
                <a:gd name="T7" fmla="*/ 0 h 455"/>
                <a:gd name="T8" fmla="*/ 0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313" name="Freeform 158">
              <a:extLst>
                <a:ext uri="{FF2B5EF4-FFF2-40B4-BE49-F238E27FC236}">
                  <a16:creationId xmlns:a16="http://schemas.microsoft.com/office/drawing/2014/main" id="{D9EC5F36-5E09-7C4C-8B4E-8DAF3F4D8DFE}"/>
                </a:ext>
              </a:extLst>
            </p:cNvPr>
            <p:cNvSpPr>
              <a:spLocks/>
            </p:cNvSpPr>
            <p:nvPr/>
          </p:nvSpPr>
          <p:spPr bwMode="auto">
            <a:xfrm>
              <a:off x="4591" y="878"/>
              <a:ext cx="100" cy="230"/>
            </a:xfrm>
            <a:custGeom>
              <a:avLst/>
              <a:gdLst>
                <a:gd name="T0" fmla="*/ 0 w 702"/>
                <a:gd name="T1" fmla="*/ 0 h 1893"/>
                <a:gd name="T2" fmla="*/ 0 w 702"/>
                <a:gd name="T3" fmla="*/ 0 h 1893"/>
                <a:gd name="T4" fmla="*/ 0 w 702"/>
                <a:gd name="T5" fmla="*/ 0 h 1893"/>
                <a:gd name="T6" fmla="*/ 0 w 702"/>
                <a:gd name="T7" fmla="*/ 0 h 1893"/>
                <a:gd name="T8" fmla="*/ 0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314" name="Freeform 159">
              <a:extLst>
                <a:ext uri="{FF2B5EF4-FFF2-40B4-BE49-F238E27FC236}">
                  <a16:creationId xmlns:a16="http://schemas.microsoft.com/office/drawing/2014/main" id="{01712AF2-06FB-1449-BF57-9F872CAC3DDE}"/>
                </a:ext>
              </a:extLst>
            </p:cNvPr>
            <p:cNvSpPr>
              <a:spLocks/>
            </p:cNvSpPr>
            <p:nvPr/>
          </p:nvSpPr>
          <p:spPr bwMode="auto">
            <a:xfrm>
              <a:off x="4921" y="920"/>
              <a:ext cx="108" cy="265"/>
            </a:xfrm>
            <a:custGeom>
              <a:avLst/>
              <a:gdLst>
                <a:gd name="T0" fmla="*/ 0 w 756"/>
                <a:gd name="T1" fmla="*/ 0 h 2184"/>
                <a:gd name="T2" fmla="*/ 0 w 756"/>
                <a:gd name="T3" fmla="*/ 0 h 2184"/>
                <a:gd name="T4" fmla="*/ 0 w 756"/>
                <a:gd name="T5" fmla="*/ 0 h 2184"/>
                <a:gd name="T6" fmla="*/ 0 w 756"/>
                <a:gd name="T7" fmla="*/ 0 h 2184"/>
                <a:gd name="T8" fmla="*/ 0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rgbClr val="FFFFF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315" name="Freeform 160">
              <a:extLst>
                <a:ext uri="{FF2B5EF4-FFF2-40B4-BE49-F238E27FC236}">
                  <a16:creationId xmlns:a16="http://schemas.microsoft.com/office/drawing/2014/main" id="{AD274FB9-59F2-B843-83F1-3A45B5E61BAE}"/>
                </a:ext>
              </a:extLst>
            </p:cNvPr>
            <p:cNvSpPr>
              <a:spLocks/>
            </p:cNvSpPr>
            <p:nvPr/>
          </p:nvSpPr>
          <p:spPr bwMode="auto">
            <a:xfrm>
              <a:off x="4590" y="1097"/>
              <a:ext cx="394" cy="89"/>
            </a:xfrm>
            <a:custGeom>
              <a:avLst/>
              <a:gdLst>
                <a:gd name="T0" fmla="*/ 0 w 2773"/>
                <a:gd name="T1" fmla="*/ 0 h 738"/>
                <a:gd name="T2" fmla="*/ 0 w 2773"/>
                <a:gd name="T3" fmla="*/ 0 h 738"/>
                <a:gd name="T4" fmla="*/ 0 w 2773"/>
                <a:gd name="T5" fmla="*/ 0 h 738"/>
                <a:gd name="T6" fmla="*/ 0 w 2773"/>
                <a:gd name="T7" fmla="*/ 0 h 738"/>
                <a:gd name="T8" fmla="*/ 0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rgbClr val="FFFF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316" name="Freeform 161">
              <a:extLst>
                <a:ext uri="{FF2B5EF4-FFF2-40B4-BE49-F238E27FC236}">
                  <a16:creationId xmlns:a16="http://schemas.microsoft.com/office/drawing/2014/main" id="{FD303974-7F87-0A4E-B5B4-44C379AFBE94}"/>
                </a:ext>
              </a:extLst>
            </p:cNvPr>
            <p:cNvSpPr>
              <a:spLocks/>
            </p:cNvSpPr>
            <p:nvPr/>
          </p:nvSpPr>
          <p:spPr bwMode="auto">
            <a:xfrm>
              <a:off x="4933" y="922"/>
              <a:ext cx="101" cy="266"/>
            </a:xfrm>
            <a:custGeom>
              <a:avLst/>
              <a:gdLst>
                <a:gd name="T0" fmla="*/ 0 w 637"/>
                <a:gd name="T1" fmla="*/ 0 h 1659"/>
                <a:gd name="T2" fmla="*/ 0 w 637"/>
                <a:gd name="T3" fmla="*/ 0 h 1659"/>
                <a:gd name="T4" fmla="*/ 0 w 637"/>
                <a:gd name="T5" fmla="*/ 0 h 1659"/>
                <a:gd name="T6" fmla="*/ 0 w 637"/>
                <a:gd name="T7" fmla="*/ 0 h 1659"/>
                <a:gd name="T8" fmla="*/ 0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317" name="Freeform 162">
              <a:extLst>
                <a:ext uri="{FF2B5EF4-FFF2-40B4-BE49-F238E27FC236}">
                  <a16:creationId xmlns:a16="http://schemas.microsoft.com/office/drawing/2014/main" id="{7FE2E5A3-CD19-A546-AB4B-0EA1E8829B87}"/>
                </a:ext>
              </a:extLst>
            </p:cNvPr>
            <p:cNvSpPr>
              <a:spLocks/>
            </p:cNvSpPr>
            <p:nvPr/>
          </p:nvSpPr>
          <p:spPr bwMode="auto">
            <a:xfrm>
              <a:off x="4590" y="1109"/>
              <a:ext cx="351" cy="88"/>
            </a:xfrm>
            <a:custGeom>
              <a:avLst/>
              <a:gdLst>
                <a:gd name="T0" fmla="*/ 0 w 2216"/>
                <a:gd name="T1" fmla="*/ 0 h 550"/>
                <a:gd name="T2" fmla="*/ 0 w 2216"/>
                <a:gd name="T3" fmla="*/ 0 h 550"/>
                <a:gd name="T4" fmla="*/ 0 w 2216"/>
                <a:gd name="T5" fmla="*/ 0 h 550"/>
                <a:gd name="T6" fmla="*/ 0 w 2216"/>
                <a:gd name="T7" fmla="*/ 0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1318" name="Group 163">
              <a:extLst>
                <a:ext uri="{FF2B5EF4-FFF2-40B4-BE49-F238E27FC236}">
                  <a16:creationId xmlns:a16="http://schemas.microsoft.com/office/drawing/2014/main" id="{7C6E99EF-2B63-CA4C-A5DE-9FD3B5342716}"/>
                </a:ext>
              </a:extLst>
            </p:cNvPr>
            <p:cNvGrpSpPr>
              <a:grpSpLocks/>
            </p:cNvGrpSpPr>
            <p:nvPr/>
          </p:nvGrpSpPr>
          <p:grpSpPr bwMode="auto">
            <a:xfrm>
              <a:off x="4584" y="1203"/>
              <a:ext cx="119" cy="53"/>
              <a:chOff x="1740" y="2642"/>
              <a:chExt cx="752" cy="327"/>
            </a:xfrm>
          </p:grpSpPr>
          <p:sp>
            <p:nvSpPr>
              <p:cNvPr id="1325" name="Freeform 164">
                <a:extLst>
                  <a:ext uri="{FF2B5EF4-FFF2-40B4-BE49-F238E27FC236}">
                    <a16:creationId xmlns:a16="http://schemas.microsoft.com/office/drawing/2014/main" id="{6E12DE36-0A64-834A-BBAD-E04C44B20D71}"/>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326" name="Freeform 165">
                <a:extLst>
                  <a:ext uri="{FF2B5EF4-FFF2-40B4-BE49-F238E27FC236}">
                    <a16:creationId xmlns:a16="http://schemas.microsoft.com/office/drawing/2014/main" id="{1FBE48EE-8299-0C48-AA7E-067EF21501A1}"/>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327" name="Freeform 166">
                <a:extLst>
                  <a:ext uri="{FF2B5EF4-FFF2-40B4-BE49-F238E27FC236}">
                    <a16:creationId xmlns:a16="http://schemas.microsoft.com/office/drawing/2014/main" id="{5B9E5CB6-217A-FE41-ADE1-6C272A96DA7B}"/>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rgbClr val="00CC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328" name="Freeform 167">
                <a:extLst>
                  <a:ext uri="{FF2B5EF4-FFF2-40B4-BE49-F238E27FC236}">
                    <a16:creationId xmlns:a16="http://schemas.microsoft.com/office/drawing/2014/main" id="{92CD83EB-B4AF-A548-A5D7-EBCD60E8A364}"/>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329" name="Freeform 168">
                <a:extLst>
                  <a:ext uri="{FF2B5EF4-FFF2-40B4-BE49-F238E27FC236}">
                    <a16:creationId xmlns:a16="http://schemas.microsoft.com/office/drawing/2014/main" id="{94C640D8-D8AA-CB46-A5DC-C4ED29645B82}"/>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rgbClr val="00CC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330" name="Freeform 169">
                <a:extLst>
                  <a:ext uri="{FF2B5EF4-FFF2-40B4-BE49-F238E27FC236}">
                    <a16:creationId xmlns:a16="http://schemas.microsoft.com/office/drawing/2014/main" id="{48296531-4D47-1C43-883A-FCB34D0E7669}"/>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1319" name="Freeform 170">
              <a:extLst>
                <a:ext uri="{FF2B5EF4-FFF2-40B4-BE49-F238E27FC236}">
                  <a16:creationId xmlns:a16="http://schemas.microsoft.com/office/drawing/2014/main" id="{B3B79E68-20B5-D540-9C6C-F5B052950A85}"/>
                </a:ext>
              </a:extLst>
            </p:cNvPr>
            <p:cNvSpPr>
              <a:spLocks/>
            </p:cNvSpPr>
            <p:nvPr/>
          </p:nvSpPr>
          <p:spPr bwMode="auto">
            <a:xfrm>
              <a:off x="4788" y="1211"/>
              <a:ext cx="144" cy="116"/>
            </a:xfrm>
            <a:custGeom>
              <a:avLst/>
              <a:gdLst>
                <a:gd name="T0" fmla="*/ 0 w 990"/>
                <a:gd name="T1" fmla="*/ 0 h 792"/>
                <a:gd name="T2" fmla="*/ 0 w 990"/>
                <a:gd name="T3" fmla="*/ 0 h 792"/>
                <a:gd name="T4" fmla="*/ 0 w 990"/>
                <a:gd name="T5" fmla="*/ 0 h 792"/>
                <a:gd name="T6" fmla="*/ 0 w 990"/>
                <a:gd name="T7" fmla="*/ 0 h 792"/>
                <a:gd name="T8" fmla="*/ 0 w 990"/>
                <a:gd name="T9" fmla="*/ 0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320" name="Freeform 171">
              <a:extLst>
                <a:ext uri="{FF2B5EF4-FFF2-40B4-BE49-F238E27FC236}">
                  <a16:creationId xmlns:a16="http://schemas.microsoft.com/office/drawing/2014/main" id="{A0BC90D7-6F1C-D743-B1E1-E6AA5880C74F}"/>
                </a:ext>
              </a:extLst>
            </p:cNvPr>
            <p:cNvSpPr>
              <a:spLocks/>
            </p:cNvSpPr>
            <p:nvPr/>
          </p:nvSpPr>
          <p:spPr bwMode="auto">
            <a:xfrm>
              <a:off x="4420" y="1220"/>
              <a:ext cx="369" cy="106"/>
            </a:xfrm>
            <a:custGeom>
              <a:avLst/>
              <a:gdLst>
                <a:gd name="T0" fmla="*/ 0 w 2532"/>
                <a:gd name="T1" fmla="*/ 0 h 723"/>
                <a:gd name="T2" fmla="*/ 0 w 2532"/>
                <a:gd name="T3" fmla="*/ 0 h 723"/>
                <a:gd name="T4" fmla="*/ 0 w 2532"/>
                <a:gd name="T5" fmla="*/ 0 h 723"/>
                <a:gd name="T6" fmla="*/ 0 w 2532"/>
                <a:gd name="T7" fmla="*/ 0 h 723"/>
                <a:gd name="T8" fmla="*/ 0 w 2532"/>
                <a:gd name="T9" fmla="*/ 0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321" name="Freeform 172">
              <a:extLst>
                <a:ext uri="{FF2B5EF4-FFF2-40B4-BE49-F238E27FC236}">
                  <a16:creationId xmlns:a16="http://schemas.microsoft.com/office/drawing/2014/main" id="{67AB0043-2D4A-6C4B-A1C1-11D5C002F195}"/>
                </a:ext>
              </a:extLst>
            </p:cNvPr>
            <p:cNvSpPr>
              <a:spLocks/>
            </p:cNvSpPr>
            <p:nvPr/>
          </p:nvSpPr>
          <p:spPr bwMode="auto">
            <a:xfrm>
              <a:off x="4420" y="1201"/>
              <a:ext cx="4" cy="21"/>
            </a:xfrm>
            <a:custGeom>
              <a:avLst/>
              <a:gdLst>
                <a:gd name="T0" fmla="*/ 0 w 26"/>
                <a:gd name="T1" fmla="*/ 0 h 147"/>
                <a:gd name="T2" fmla="*/ 0 w 26"/>
                <a:gd name="T3" fmla="*/ 0 h 147"/>
                <a:gd name="T4" fmla="*/ 0 w 26"/>
                <a:gd name="T5" fmla="*/ 0 h 147"/>
                <a:gd name="T6" fmla="*/ 0 w 26"/>
                <a:gd name="T7" fmla="*/ 0 h 147"/>
                <a:gd name="T8" fmla="*/ 0 w 26"/>
                <a:gd name="T9" fmla="*/ 0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322" name="Freeform 173">
              <a:extLst>
                <a:ext uri="{FF2B5EF4-FFF2-40B4-BE49-F238E27FC236}">
                  <a16:creationId xmlns:a16="http://schemas.microsoft.com/office/drawing/2014/main" id="{29336F87-5569-2B41-A813-4C77EA082620}"/>
                </a:ext>
              </a:extLst>
            </p:cNvPr>
            <p:cNvSpPr>
              <a:spLocks/>
            </p:cNvSpPr>
            <p:nvPr/>
          </p:nvSpPr>
          <p:spPr bwMode="auto">
            <a:xfrm>
              <a:off x="4421" y="1114"/>
              <a:ext cx="171" cy="88"/>
            </a:xfrm>
            <a:custGeom>
              <a:avLst/>
              <a:gdLst>
                <a:gd name="T0" fmla="*/ 0 w 1176"/>
                <a:gd name="T1" fmla="*/ 0 h 606"/>
                <a:gd name="T2" fmla="*/ 0 w 1176"/>
                <a:gd name="T3" fmla="*/ 0 h 606"/>
                <a:gd name="T4" fmla="*/ 0 w 1176"/>
                <a:gd name="T5" fmla="*/ 0 h 606"/>
                <a:gd name="T6" fmla="*/ 0 w 1176"/>
                <a:gd name="T7" fmla="*/ 0 h 606"/>
                <a:gd name="T8" fmla="*/ 0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323" name="Freeform 174">
              <a:extLst>
                <a:ext uri="{FF2B5EF4-FFF2-40B4-BE49-F238E27FC236}">
                  <a16:creationId xmlns:a16="http://schemas.microsoft.com/office/drawing/2014/main" id="{14DC99A0-1B13-854A-AE94-D90A916E93B0}"/>
                </a:ext>
              </a:extLst>
            </p:cNvPr>
            <p:cNvSpPr>
              <a:spLocks/>
            </p:cNvSpPr>
            <p:nvPr/>
          </p:nvSpPr>
          <p:spPr bwMode="auto">
            <a:xfrm>
              <a:off x="4432" y="1205"/>
              <a:ext cx="350" cy="102"/>
            </a:xfrm>
            <a:custGeom>
              <a:avLst/>
              <a:gdLst>
                <a:gd name="T0" fmla="*/ 0 w 2532"/>
                <a:gd name="T1" fmla="*/ 0 h 723"/>
                <a:gd name="T2" fmla="*/ 0 w 2532"/>
                <a:gd name="T3" fmla="*/ 0 h 723"/>
                <a:gd name="T4" fmla="*/ 0 w 2532"/>
                <a:gd name="T5" fmla="*/ 0 h 723"/>
                <a:gd name="T6" fmla="*/ 0 w 2532"/>
                <a:gd name="T7" fmla="*/ 0 h 723"/>
                <a:gd name="T8" fmla="*/ 0 w 2532"/>
                <a:gd name="T9" fmla="*/ 0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324" name="Freeform 175">
              <a:extLst>
                <a:ext uri="{FF2B5EF4-FFF2-40B4-BE49-F238E27FC236}">
                  <a16:creationId xmlns:a16="http://schemas.microsoft.com/office/drawing/2014/main" id="{C99CA53A-FCB0-C843-A9FA-161EA99536C6}"/>
                </a:ext>
              </a:extLst>
            </p:cNvPr>
            <p:cNvSpPr>
              <a:spLocks/>
            </p:cNvSpPr>
            <p:nvPr/>
          </p:nvSpPr>
          <p:spPr bwMode="auto">
            <a:xfrm flipV="1">
              <a:off x="4782" y="1198"/>
              <a:ext cx="142" cy="105"/>
            </a:xfrm>
            <a:custGeom>
              <a:avLst/>
              <a:gdLst>
                <a:gd name="T0" fmla="*/ 0 w 2532"/>
                <a:gd name="T1" fmla="*/ 0 h 723"/>
                <a:gd name="T2" fmla="*/ 0 w 2532"/>
                <a:gd name="T3" fmla="*/ 0 h 723"/>
                <a:gd name="T4" fmla="*/ 0 w 2532"/>
                <a:gd name="T5" fmla="*/ 0 h 723"/>
                <a:gd name="T6" fmla="*/ 0 w 2532"/>
                <a:gd name="T7" fmla="*/ 0 h 723"/>
                <a:gd name="T8" fmla="*/ 0 w 2532"/>
                <a:gd name="T9" fmla="*/ 0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1331" name="Text Box 176">
            <a:extLst>
              <a:ext uri="{FF2B5EF4-FFF2-40B4-BE49-F238E27FC236}">
                <a16:creationId xmlns:a16="http://schemas.microsoft.com/office/drawing/2014/main" id="{353F74F6-1F17-C144-9E33-1C3CA4A126A4}"/>
              </a:ext>
            </a:extLst>
          </p:cNvPr>
          <p:cNvSpPr txBox="1">
            <a:spLocks noChangeArrowheads="1"/>
          </p:cNvSpPr>
          <p:nvPr/>
        </p:nvSpPr>
        <p:spPr bwMode="auto">
          <a:xfrm>
            <a:off x="3656507" y="4356908"/>
            <a:ext cx="2025650"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1"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router with DHCP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1"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server built into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1"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router</a:t>
            </a:r>
          </a:p>
        </p:txBody>
      </p:sp>
      <p:grpSp>
        <p:nvGrpSpPr>
          <p:cNvPr id="1381" name="Group 53">
            <a:extLst>
              <a:ext uri="{FF2B5EF4-FFF2-40B4-BE49-F238E27FC236}">
                <a16:creationId xmlns:a16="http://schemas.microsoft.com/office/drawing/2014/main" id="{D881BBC4-DF18-094B-9377-D624EBDA50A4}"/>
              </a:ext>
            </a:extLst>
          </p:cNvPr>
          <p:cNvGrpSpPr>
            <a:grpSpLocks/>
          </p:cNvGrpSpPr>
          <p:nvPr/>
        </p:nvGrpSpPr>
        <p:grpSpPr bwMode="auto">
          <a:xfrm>
            <a:off x="1446707" y="3709208"/>
            <a:ext cx="1081088" cy="1166812"/>
            <a:chOff x="42" y="744"/>
            <a:chExt cx="681" cy="735"/>
          </a:xfrm>
        </p:grpSpPr>
        <p:grpSp>
          <p:nvGrpSpPr>
            <p:cNvPr id="1382" name="Group 54">
              <a:extLst>
                <a:ext uri="{FF2B5EF4-FFF2-40B4-BE49-F238E27FC236}">
                  <a16:creationId xmlns:a16="http://schemas.microsoft.com/office/drawing/2014/main" id="{170B4756-1C1B-FA4C-BE56-C5B53174E74B}"/>
                </a:ext>
              </a:extLst>
            </p:cNvPr>
            <p:cNvGrpSpPr>
              <a:grpSpLocks/>
            </p:cNvGrpSpPr>
            <p:nvPr/>
          </p:nvGrpSpPr>
          <p:grpSpPr bwMode="auto">
            <a:xfrm>
              <a:off x="42" y="886"/>
              <a:ext cx="681" cy="468"/>
              <a:chOff x="42" y="886"/>
              <a:chExt cx="681" cy="468"/>
            </a:xfrm>
          </p:grpSpPr>
          <p:grpSp>
            <p:nvGrpSpPr>
              <p:cNvPr id="1384" name="Group 55">
                <a:extLst>
                  <a:ext uri="{FF2B5EF4-FFF2-40B4-BE49-F238E27FC236}">
                    <a16:creationId xmlns:a16="http://schemas.microsoft.com/office/drawing/2014/main" id="{158AD155-91D9-8746-B26B-44DF570C833E}"/>
                  </a:ext>
                </a:extLst>
              </p:cNvPr>
              <p:cNvGrpSpPr>
                <a:grpSpLocks/>
              </p:cNvGrpSpPr>
              <p:nvPr/>
            </p:nvGrpSpPr>
            <p:grpSpPr bwMode="auto">
              <a:xfrm>
                <a:off x="278" y="886"/>
                <a:ext cx="397" cy="154"/>
                <a:chOff x="740" y="3209"/>
                <a:chExt cx="397" cy="154"/>
              </a:xfrm>
            </p:grpSpPr>
            <p:grpSp>
              <p:nvGrpSpPr>
                <p:cNvPr id="1409" name="Group 56">
                  <a:extLst>
                    <a:ext uri="{FF2B5EF4-FFF2-40B4-BE49-F238E27FC236}">
                      <a16:creationId xmlns:a16="http://schemas.microsoft.com/office/drawing/2014/main" id="{022CBD0E-FD62-DF4F-918D-BEF120E07F5A}"/>
                    </a:ext>
                  </a:extLst>
                </p:cNvPr>
                <p:cNvGrpSpPr>
                  <a:grpSpLocks/>
                </p:cNvGrpSpPr>
                <p:nvPr/>
              </p:nvGrpSpPr>
              <p:grpSpPr bwMode="auto">
                <a:xfrm>
                  <a:off x="794" y="3209"/>
                  <a:ext cx="343" cy="154"/>
                  <a:chOff x="844" y="3337"/>
                  <a:chExt cx="343" cy="154"/>
                </a:xfrm>
              </p:grpSpPr>
              <p:sp>
                <p:nvSpPr>
                  <p:cNvPr id="1412" name="Rectangle 57">
                    <a:extLst>
                      <a:ext uri="{FF2B5EF4-FFF2-40B4-BE49-F238E27FC236}">
                        <a16:creationId xmlns:a16="http://schemas.microsoft.com/office/drawing/2014/main" id="{13FCEBF7-0D42-0047-B009-0CE916D94155}"/>
                      </a:ext>
                    </a:extLst>
                  </p:cNvPr>
                  <p:cNvSpPr>
                    <a:spLocks noChangeArrowheads="1"/>
                  </p:cNvSpPr>
                  <p:nvPr/>
                </p:nvSpPr>
                <p:spPr bwMode="auto">
                  <a:xfrm>
                    <a:off x="889" y="3370"/>
                    <a:ext cx="245" cy="86"/>
                  </a:xfrm>
                  <a:prstGeom prst="rect">
                    <a:avLst/>
                  </a:prstGeom>
                  <a:solidFill>
                    <a:srgbClr val="FF0000"/>
                  </a:solidFill>
                  <a:ln w="9525">
                    <a:solidFill>
                      <a:srgbClr val="FFFFF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413" name="Text Box 58">
                    <a:extLst>
                      <a:ext uri="{FF2B5EF4-FFF2-40B4-BE49-F238E27FC236}">
                        <a16:creationId xmlns:a16="http://schemas.microsoft.com/office/drawing/2014/main" id="{5F0D413F-7D55-814C-931F-A524E4DB1FFD}"/>
                      </a:ext>
                    </a:extLst>
                  </p:cNvPr>
                  <p:cNvSpPr txBox="1">
                    <a:spLocks noChangeArrowheads="1"/>
                  </p:cNvSpPr>
                  <p:nvPr/>
                </p:nvSpPr>
                <p:spPr bwMode="auto">
                  <a:xfrm>
                    <a:off x="844" y="3337"/>
                    <a:ext cx="34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0" i="0" u="none" strike="noStrike" kern="0" cap="none" spc="0" normalizeH="0" baseline="0" noProof="0" dirty="0">
                        <a:ln>
                          <a:noFill/>
                        </a:ln>
                        <a:solidFill>
                          <a:srgbClr val="FFFFFF"/>
                        </a:solidFill>
                        <a:effectLst/>
                        <a:uLnTx/>
                        <a:uFillTx/>
                        <a:latin typeface="Arial" panose="020B0604020202020204" pitchFamily="34" charset="0"/>
                        <a:ea typeface="ＭＳ Ｐゴシック" panose="020B0600070205080204" pitchFamily="34" charset="-128"/>
                        <a:cs typeface="+mn-cs"/>
                      </a:rPr>
                      <a:t>DHCP</a:t>
                    </a:r>
                  </a:p>
                </p:txBody>
              </p:sp>
            </p:grpSp>
            <p:sp>
              <p:nvSpPr>
                <p:cNvPr id="1410" name="Rectangle 59">
                  <a:extLst>
                    <a:ext uri="{FF2B5EF4-FFF2-40B4-BE49-F238E27FC236}">
                      <a16:creationId xmlns:a16="http://schemas.microsoft.com/office/drawing/2014/main" id="{15D7051B-940C-384C-B172-5ABD896F7C38}"/>
                    </a:ext>
                  </a:extLst>
                </p:cNvPr>
                <p:cNvSpPr>
                  <a:spLocks noChangeArrowheads="1"/>
                </p:cNvSpPr>
                <p:nvPr/>
              </p:nvSpPr>
              <p:spPr bwMode="auto">
                <a:xfrm>
                  <a:off x="750" y="3244"/>
                  <a:ext cx="88" cy="82"/>
                </a:xfrm>
                <a:prstGeom prst="rect">
                  <a:avLst/>
                </a:prstGeom>
                <a:solidFill>
                  <a:srgbClr val="00CC99"/>
                </a:solidFill>
                <a:ln w="9525">
                  <a:solidFill>
                    <a:srgbClr val="FFFFF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411" name="Rectangle 60">
                  <a:extLst>
                    <a:ext uri="{FF2B5EF4-FFF2-40B4-BE49-F238E27FC236}">
                      <a16:creationId xmlns:a16="http://schemas.microsoft.com/office/drawing/2014/main" id="{3FE3CD03-0639-E04F-8E4A-4707678B3085}"/>
                    </a:ext>
                  </a:extLst>
                </p:cNvPr>
                <p:cNvSpPr>
                  <a:spLocks noChangeArrowheads="1"/>
                </p:cNvSpPr>
                <p:nvPr/>
              </p:nvSpPr>
              <p:spPr bwMode="auto">
                <a:xfrm>
                  <a:off x="740" y="3238"/>
                  <a:ext cx="354" cy="94"/>
                </a:xfrm>
                <a:prstGeom prst="rect">
                  <a:avLst/>
                </a:prstGeom>
                <a:noFill/>
                <a:ln w="9525">
                  <a:solidFill>
                    <a:srgbClr val="00CC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385" name="Group 61">
                <a:extLst>
                  <a:ext uri="{FF2B5EF4-FFF2-40B4-BE49-F238E27FC236}">
                    <a16:creationId xmlns:a16="http://schemas.microsoft.com/office/drawing/2014/main" id="{6013BA1D-3CD3-1F47-AD9B-3D59A9DDE8B6}"/>
                  </a:ext>
                </a:extLst>
              </p:cNvPr>
              <p:cNvGrpSpPr>
                <a:grpSpLocks/>
              </p:cNvGrpSpPr>
              <p:nvPr/>
            </p:nvGrpSpPr>
            <p:grpSpPr bwMode="auto">
              <a:xfrm>
                <a:off x="278" y="1034"/>
                <a:ext cx="397" cy="154"/>
                <a:chOff x="836" y="3305"/>
                <a:chExt cx="397" cy="154"/>
              </a:xfrm>
            </p:grpSpPr>
            <p:grpSp>
              <p:nvGrpSpPr>
                <p:cNvPr id="1403" name="Group 62">
                  <a:extLst>
                    <a:ext uri="{FF2B5EF4-FFF2-40B4-BE49-F238E27FC236}">
                      <a16:creationId xmlns:a16="http://schemas.microsoft.com/office/drawing/2014/main" id="{6CEF2A75-681B-8C4C-955C-38E74A0C84E1}"/>
                    </a:ext>
                  </a:extLst>
                </p:cNvPr>
                <p:cNvGrpSpPr>
                  <a:grpSpLocks/>
                </p:cNvGrpSpPr>
                <p:nvPr/>
              </p:nvGrpSpPr>
              <p:grpSpPr bwMode="auto">
                <a:xfrm>
                  <a:off x="890" y="3305"/>
                  <a:ext cx="343" cy="154"/>
                  <a:chOff x="844" y="3337"/>
                  <a:chExt cx="343" cy="154"/>
                </a:xfrm>
              </p:grpSpPr>
              <p:sp>
                <p:nvSpPr>
                  <p:cNvPr id="1407" name="Rectangle 63">
                    <a:extLst>
                      <a:ext uri="{FF2B5EF4-FFF2-40B4-BE49-F238E27FC236}">
                        <a16:creationId xmlns:a16="http://schemas.microsoft.com/office/drawing/2014/main" id="{DBE6CEFE-5986-FC41-BD88-53508D80B707}"/>
                      </a:ext>
                    </a:extLst>
                  </p:cNvPr>
                  <p:cNvSpPr>
                    <a:spLocks noChangeArrowheads="1"/>
                  </p:cNvSpPr>
                  <p:nvPr/>
                </p:nvSpPr>
                <p:spPr bwMode="auto">
                  <a:xfrm>
                    <a:off x="889" y="3370"/>
                    <a:ext cx="245" cy="86"/>
                  </a:xfrm>
                  <a:prstGeom prst="rect">
                    <a:avLst/>
                  </a:prstGeom>
                  <a:solidFill>
                    <a:srgbClr val="FF0000"/>
                  </a:solidFill>
                  <a:ln w="9525">
                    <a:solidFill>
                      <a:srgbClr val="FFFFF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408" name="Text Box 64">
                    <a:extLst>
                      <a:ext uri="{FF2B5EF4-FFF2-40B4-BE49-F238E27FC236}">
                        <a16:creationId xmlns:a16="http://schemas.microsoft.com/office/drawing/2014/main" id="{F873FD65-9277-9F48-B366-2CA149BAA44B}"/>
                      </a:ext>
                    </a:extLst>
                  </p:cNvPr>
                  <p:cNvSpPr txBox="1">
                    <a:spLocks noChangeArrowheads="1"/>
                  </p:cNvSpPr>
                  <p:nvPr/>
                </p:nvSpPr>
                <p:spPr bwMode="auto">
                  <a:xfrm>
                    <a:off x="844" y="3337"/>
                    <a:ext cx="34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0" i="0" u="none" strike="noStrike" kern="0" cap="none" spc="0" normalizeH="0" baseline="0" noProof="0" dirty="0">
                        <a:ln>
                          <a:noFill/>
                        </a:ln>
                        <a:solidFill>
                          <a:srgbClr val="FFFFFF"/>
                        </a:solidFill>
                        <a:effectLst/>
                        <a:uLnTx/>
                        <a:uFillTx/>
                        <a:latin typeface="Arial" panose="020B0604020202020204" pitchFamily="34" charset="0"/>
                        <a:ea typeface="ＭＳ Ｐゴシック" panose="020B0600070205080204" pitchFamily="34" charset="-128"/>
                        <a:cs typeface="+mn-cs"/>
                      </a:rPr>
                      <a:t>DHCP</a:t>
                    </a:r>
                  </a:p>
                </p:txBody>
              </p:sp>
            </p:grpSp>
            <p:grpSp>
              <p:nvGrpSpPr>
                <p:cNvPr id="1404" name="Group 65">
                  <a:extLst>
                    <a:ext uri="{FF2B5EF4-FFF2-40B4-BE49-F238E27FC236}">
                      <a16:creationId xmlns:a16="http://schemas.microsoft.com/office/drawing/2014/main" id="{5F0D09C2-937B-BE4D-8632-466777C6F956}"/>
                    </a:ext>
                  </a:extLst>
                </p:cNvPr>
                <p:cNvGrpSpPr>
                  <a:grpSpLocks/>
                </p:cNvGrpSpPr>
                <p:nvPr/>
              </p:nvGrpSpPr>
              <p:grpSpPr bwMode="auto">
                <a:xfrm>
                  <a:off x="836" y="3334"/>
                  <a:ext cx="354" cy="94"/>
                  <a:chOff x="836" y="3334"/>
                  <a:chExt cx="354" cy="94"/>
                </a:xfrm>
              </p:grpSpPr>
              <p:sp>
                <p:nvSpPr>
                  <p:cNvPr id="1405" name="Rectangle 66">
                    <a:extLst>
                      <a:ext uri="{FF2B5EF4-FFF2-40B4-BE49-F238E27FC236}">
                        <a16:creationId xmlns:a16="http://schemas.microsoft.com/office/drawing/2014/main" id="{A234A500-4F4E-8347-BC11-C205D6D42648}"/>
                      </a:ext>
                    </a:extLst>
                  </p:cNvPr>
                  <p:cNvSpPr>
                    <a:spLocks noChangeArrowheads="1"/>
                  </p:cNvSpPr>
                  <p:nvPr/>
                </p:nvSpPr>
                <p:spPr bwMode="auto">
                  <a:xfrm>
                    <a:off x="846" y="3340"/>
                    <a:ext cx="88" cy="82"/>
                  </a:xfrm>
                  <a:prstGeom prst="rect">
                    <a:avLst/>
                  </a:prstGeom>
                  <a:solidFill>
                    <a:srgbClr val="00CC99"/>
                  </a:solidFill>
                  <a:ln w="9525">
                    <a:solidFill>
                      <a:srgbClr val="FFFFF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406" name="Rectangle 67">
                    <a:extLst>
                      <a:ext uri="{FF2B5EF4-FFF2-40B4-BE49-F238E27FC236}">
                        <a16:creationId xmlns:a16="http://schemas.microsoft.com/office/drawing/2014/main" id="{34061CA1-83C1-0845-AC89-87EDF10EADCA}"/>
                      </a:ext>
                    </a:extLst>
                  </p:cNvPr>
                  <p:cNvSpPr>
                    <a:spLocks noChangeArrowheads="1"/>
                  </p:cNvSpPr>
                  <p:nvPr/>
                </p:nvSpPr>
                <p:spPr bwMode="auto">
                  <a:xfrm>
                    <a:off x="836" y="3334"/>
                    <a:ext cx="354" cy="94"/>
                  </a:xfrm>
                  <a:prstGeom prst="rect">
                    <a:avLst/>
                  </a:prstGeom>
                  <a:noFill/>
                  <a:ln w="9525">
                    <a:solidFill>
                      <a:srgbClr val="00CC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grpSp>
            <p:nvGrpSpPr>
              <p:cNvPr id="1386" name="Group 68">
                <a:extLst>
                  <a:ext uri="{FF2B5EF4-FFF2-40B4-BE49-F238E27FC236}">
                    <a16:creationId xmlns:a16="http://schemas.microsoft.com/office/drawing/2014/main" id="{C84BC621-1C3C-0B4B-853A-68B80390C1C5}"/>
                  </a:ext>
                </a:extLst>
              </p:cNvPr>
              <p:cNvGrpSpPr>
                <a:grpSpLocks/>
              </p:cNvGrpSpPr>
              <p:nvPr/>
            </p:nvGrpSpPr>
            <p:grpSpPr bwMode="auto">
              <a:xfrm>
                <a:off x="165" y="1054"/>
                <a:ext cx="480" cy="112"/>
                <a:chOff x="627" y="3377"/>
                <a:chExt cx="480" cy="112"/>
              </a:xfrm>
            </p:grpSpPr>
            <p:sp>
              <p:nvSpPr>
                <p:cNvPr id="1401" name="Rectangle 69">
                  <a:extLst>
                    <a:ext uri="{FF2B5EF4-FFF2-40B4-BE49-F238E27FC236}">
                      <a16:creationId xmlns:a16="http://schemas.microsoft.com/office/drawing/2014/main" id="{D7F39EAB-B71F-7A48-AD96-C7BBDD18C31E}"/>
                    </a:ext>
                  </a:extLst>
                </p:cNvPr>
                <p:cNvSpPr>
                  <a:spLocks noChangeArrowheads="1"/>
                </p:cNvSpPr>
                <p:nvPr/>
              </p:nvSpPr>
              <p:spPr bwMode="auto">
                <a:xfrm>
                  <a:off x="636" y="3388"/>
                  <a:ext cx="96" cy="93"/>
                </a:xfrm>
                <a:prstGeom prst="rect">
                  <a:avLst/>
                </a:prstGeom>
                <a:solidFill>
                  <a:srgbClr val="3333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402" name="Rectangle 70">
                  <a:extLst>
                    <a:ext uri="{FF2B5EF4-FFF2-40B4-BE49-F238E27FC236}">
                      <a16:creationId xmlns:a16="http://schemas.microsoft.com/office/drawing/2014/main" id="{F08D33AF-49EF-434E-A68B-C96EC0C0005A}"/>
                    </a:ext>
                  </a:extLst>
                </p:cNvPr>
                <p:cNvSpPr>
                  <a:spLocks noChangeArrowheads="1"/>
                </p:cNvSpPr>
                <p:nvPr/>
              </p:nvSpPr>
              <p:spPr bwMode="auto">
                <a:xfrm>
                  <a:off x="627" y="3377"/>
                  <a:ext cx="480" cy="112"/>
                </a:xfrm>
                <a:prstGeom prst="rect">
                  <a:avLst/>
                </a:prstGeom>
                <a:noFill/>
                <a:ln w="9525">
                  <a:solidFill>
                    <a:srgbClr val="3333CC"/>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387" name="Group 71">
                <a:extLst>
                  <a:ext uri="{FF2B5EF4-FFF2-40B4-BE49-F238E27FC236}">
                    <a16:creationId xmlns:a16="http://schemas.microsoft.com/office/drawing/2014/main" id="{04899703-36DD-3748-90C7-050D5E980277}"/>
                  </a:ext>
                </a:extLst>
              </p:cNvPr>
              <p:cNvGrpSpPr>
                <a:grpSpLocks/>
              </p:cNvGrpSpPr>
              <p:nvPr/>
            </p:nvGrpSpPr>
            <p:grpSpPr bwMode="auto">
              <a:xfrm>
                <a:off x="42" y="1200"/>
                <a:ext cx="681" cy="154"/>
                <a:chOff x="504" y="3523"/>
                <a:chExt cx="681" cy="154"/>
              </a:xfrm>
            </p:grpSpPr>
            <p:grpSp>
              <p:nvGrpSpPr>
                <p:cNvPr id="1388" name="Group 72">
                  <a:extLst>
                    <a:ext uri="{FF2B5EF4-FFF2-40B4-BE49-F238E27FC236}">
                      <a16:creationId xmlns:a16="http://schemas.microsoft.com/office/drawing/2014/main" id="{7E58F00D-1CE7-8A4D-B79A-554376609030}"/>
                    </a:ext>
                  </a:extLst>
                </p:cNvPr>
                <p:cNvGrpSpPr>
                  <a:grpSpLocks/>
                </p:cNvGrpSpPr>
                <p:nvPr/>
              </p:nvGrpSpPr>
              <p:grpSpPr bwMode="auto">
                <a:xfrm>
                  <a:off x="623" y="3523"/>
                  <a:ext cx="510" cy="154"/>
                  <a:chOff x="723" y="3453"/>
                  <a:chExt cx="510" cy="154"/>
                </a:xfrm>
              </p:grpSpPr>
              <p:grpSp>
                <p:nvGrpSpPr>
                  <p:cNvPr id="1392" name="Group 73">
                    <a:extLst>
                      <a:ext uri="{FF2B5EF4-FFF2-40B4-BE49-F238E27FC236}">
                        <a16:creationId xmlns:a16="http://schemas.microsoft.com/office/drawing/2014/main" id="{47FB9C51-9E8B-C54D-8BC2-06F3F7531D23}"/>
                      </a:ext>
                    </a:extLst>
                  </p:cNvPr>
                  <p:cNvGrpSpPr>
                    <a:grpSpLocks/>
                  </p:cNvGrpSpPr>
                  <p:nvPr/>
                </p:nvGrpSpPr>
                <p:grpSpPr bwMode="auto">
                  <a:xfrm>
                    <a:off x="836" y="3453"/>
                    <a:ext cx="397" cy="154"/>
                    <a:chOff x="836" y="3305"/>
                    <a:chExt cx="397" cy="154"/>
                  </a:xfrm>
                </p:grpSpPr>
                <p:grpSp>
                  <p:nvGrpSpPr>
                    <p:cNvPr id="1395" name="Group 74">
                      <a:extLst>
                        <a:ext uri="{FF2B5EF4-FFF2-40B4-BE49-F238E27FC236}">
                          <a16:creationId xmlns:a16="http://schemas.microsoft.com/office/drawing/2014/main" id="{48D2FA83-60D9-974D-AE72-512FA05C5F12}"/>
                        </a:ext>
                      </a:extLst>
                    </p:cNvPr>
                    <p:cNvGrpSpPr>
                      <a:grpSpLocks/>
                    </p:cNvGrpSpPr>
                    <p:nvPr/>
                  </p:nvGrpSpPr>
                  <p:grpSpPr bwMode="auto">
                    <a:xfrm>
                      <a:off x="890" y="3305"/>
                      <a:ext cx="343" cy="154"/>
                      <a:chOff x="844" y="3337"/>
                      <a:chExt cx="343" cy="154"/>
                    </a:xfrm>
                  </p:grpSpPr>
                  <p:sp>
                    <p:nvSpPr>
                      <p:cNvPr id="1399" name="Rectangle 75">
                        <a:extLst>
                          <a:ext uri="{FF2B5EF4-FFF2-40B4-BE49-F238E27FC236}">
                            <a16:creationId xmlns:a16="http://schemas.microsoft.com/office/drawing/2014/main" id="{C706B9B5-94D1-6A44-BF66-EAAFDF0847F3}"/>
                          </a:ext>
                        </a:extLst>
                      </p:cNvPr>
                      <p:cNvSpPr>
                        <a:spLocks noChangeArrowheads="1"/>
                      </p:cNvSpPr>
                      <p:nvPr/>
                    </p:nvSpPr>
                    <p:spPr bwMode="auto">
                      <a:xfrm>
                        <a:off x="889" y="3370"/>
                        <a:ext cx="245" cy="86"/>
                      </a:xfrm>
                      <a:prstGeom prst="rect">
                        <a:avLst/>
                      </a:prstGeom>
                      <a:solidFill>
                        <a:srgbClr val="FF0000"/>
                      </a:solidFill>
                      <a:ln w="9525">
                        <a:solidFill>
                          <a:srgbClr val="FFFFF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400" name="Text Box 76">
                        <a:extLst>
                          <a:ext uri="{FF2B5EF4-FFF2-40B4-BE49-F238E27FC236}">
                            <a16:creationId xmlns:a16="http://schemas.microsoft.com/office/drawing/2014/main" id="{8E295886-4BD5-BF47-9ED6-1EEA0855CE3B}"/>
                          </a:ext>
                        </a:extLst>
                      </p:cNvPr>
                      <p:cNvSpPr txBox="1">
                        <a:spLocks noChangeArrowheads="1"/>
                      </p:cNvSpPr>
                      <p:nvPr/>
                    </p:nvSpPr>
                    <p:spPr bwMode="auto">
                      <a:xfrm>
                        <a:off x="844" y="3337"/>
                        <a:ext cx="34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0" i="0" u="none" strike="noStrike" kern="0" cap="none" spc="0" normalizeH="0" baseline="0" noProof="0" dirty="0">
                            <a:ln>
                              <a:noFill/>
                            </a:ln>
                            <a:solidFill>
                              <a:srgbClr val="FFFFFF"/>
                            </a:solidFill>
                            <a:effectLst/>
                            <a:uLnTx/>
                            <a:uFillTx/>
                            <a:latin typeface="Arial" panose="020B0604020202020204" pitchFamily="34" charset="0"/>
                            <a:ea typeface="ＭＳ Ｐゴシック" panose="020B0600070205080204" pitchFamily="34" charset="-128"/>
                            <a:cs typeface="+mn-cs"/>
                          </a:rPr>
                          <a:t>DHCP</a:t>
                        </a:r>
                      </a:p>
                    </p:txBody>
                  </p:sp>
                </p:grpSp>
                <p:grpSp>
                  <p:nvGrpSpPr>
                    <p:cNvPr id="1396" name="Group 77">
                      <a:extLst>
                        <a:ext uri="{FF2B5EF4-FFF2-40B4-BE49-F238E27FC236}">
                          <a16:creationId xmlns:a16="http://schemas.microsoft.com/office/drawing/2014/main" id="{85E5888E-ACDE-A048-AB52-2E52B5C83246}"/>
                        </a:ext>
                      </a:extLst>
                    </p:cNvPr>
                    <p:cNvGrpSpPr>
                      <a:grpSpLocks/>
                    </p:cNvGrpSpPr>
                    <p:nvPr/>
                  </p:nvGrpSpPr>
                  <p:grpSpPr bwMode="auto">
                    <a:xfrm>
                      <a:off x="836" y="3334"/>
                      <a:ext cx="354" cy="94"/>
                      <a:chOff x="836" y="3334"/>
                      <a:chExt cx="354" cy="94"/>
                    </a:xfrm>
                  </p:grpSpPr>
                  <p:sp>
                    <p:nvSpPr>
                      <p:cNvPr id="1397" name="Rectangle 78">
                        <a:extLst>
                          <a:ext uri="{FF2B5EF4-FFF2-40B4-BE49-F238E27FC236}">
                            <a16:creationId xmlns:a16="http://schemas.microsoft.com/office/drawing/2014/main" id="{82615A2A-BF17-5548-83C3-E32578EFC521}"/>
                          </a:ext>
                        </a:extLst>
                      </p:cNvPr>
                      <p:cNvSpPr>
                        <a:spLocks noChangeArrowheads="1"/>
                      </p:cNvSpPr>
                      <p:nvPr/>
                    </p:nvSpPr>
                    <p:spPr bwMode="auto">
                      <a:xfrm>
                        <a:off x="846" y="3340"/>
                        <a:ext cx="88" cy="82"/>
                      </a:xfrm>
                      <a:prstGeom prst="rect">
                        <a:avLst/>
                      </a:prstGeom>
                      <a:solidFill>
                        <a:srgbClr val="00CC99"/>
                      </a:solidFill>
                      <a:ln w="9525">
                        <a:solidFill>
                          <a:srgbClr val="FFFFF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398" name="Rectangle 79">
                        <a:extLst>
                          <a:ext uri="{FF2B5EF4-FFF2-40B4-BE49-F238E27FC236}">
                            <a16:creationId xmlns:a16="http://schemas.microsoft.com/office/drawing/2014/main" id="{ABFA8DCD-5499-B64E-8686-262B4971AC6B}"/>
                          </a:ext>
                        </a:extLst>
                      </p:cNvPr>
                      <p:cNvSpPr>
                        <a:spLocks noChangeArrowheads="1"/>
                      </p:cNvSpPr>
                      <p:nvPr/>
                    </p:nvSpPr>
                    <p:spPr bwMode="auto">
                      <a:xfrm>
                        <a:off x="836" y="3334"/>
                        <a:ext cx="354" cy="94"/>
                      </a:xfrm>
                      <a:prstGeom prst="rect">
                        <a:avLst/>
                      </a:prstGeom>
                      <a:noFill/>
                      <a:ln w="9525">
                        <a:solidFill>
                          <a:srgbClr val="00CC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sp>
                <p:nvSpPr>
                  <p:cNvPr id="1393" name="Rectangle 80">
                    <a:extLst>
                      <a:ext uri="{FF2B5EF4-FFF2-40B4-BE49-F238E27FC236}">
                        <a16:creationId xmlns:a16="http://schemas.microsoft.com/office/drawing/2014/main" id="{015FD140-4F4A-084B-9FD6-3D1462B6F259}"/>
                      </a:ext>
                    </a:extLst>
                  </p:cNvPr>
                  <p:cNvSpPr>
                    <a:spLocks noChangeArrowheads="1"/>
                  </p:cNvSpPr>
                  <p:nvPr/>
                </p:nvSpPr>
                <p:spPr bwMode="auto">
                  <a:xfrm>
                    <a:off x="732" y="3484"/>
                    <a:ext cx="96" cy="93"/>
                  </a:xfrm>
                  <a:prstGeom prst="rect">
                    <a:avLst/>
                  </a:prstGeom>
                  <a:solidFill>
                    <a:srgbClr val="3333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394" name="Rectangle 81">
                    <a:extLst>
                      <a:ext uri="{FF2B5EF4-FFF2-40B4-BE49-F238E27FC236}">
                        <a16:creationId xmlns:a16="http://schemas.microsoft.com/office/drawing/2014/main" id="{CD85327C-6314-844B-BBE0-5A87CB5E5DEE}"/>
                      </a:ext>
                    </a:extLst>
                  </p:cNvPr>
                  <p:cNvSpPr>
                    <a:spLocks noChangeArrowheads="1"/>
                  </p:cNvSpPr>
                  <p:nvPr/>
                </p:nvSpPr>
                <p:spPr bwMode="auto">
                  <a:xfrm>
                    <a:off x="723" y="3473"/>
                    <a:ext cx="480" cy="112"/>
                  </a:xfrm>
                  <a:prstGeom prst="rect">
                    <a:avLst/>
                  </a:prstGeom>
                  <a:noFill/>
                  <a:ln w="9525">
                    <a:solidFill>
                      <a:srgbClr val="3333CC"/>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1389" name="Rectangle 82">
                  <a:extLst>
                    <a:ext uri="{FF2B5EF4-FFF2-40B4-BE49-F238E27FC236}">
                      <a16:creationId xmlns:a16="http://schemas.microsoft.com/office/drawing/2014/main" id="{9F39B614-10F1-774F-B244-ABEBE76703B0}"/>
                    </a:ext>
                  </a:extLst>
                </p:cNvPr>
                <p:cNvSpPr>
                  <a:spLocks noChangeArrowheads="1"/>
                </p:cNvSpPr>
                <p:nvPr/>
              </p:nvSpPr>
              <p:spPr bwMode="auto">
                <a:xfrm>
                  <a:off x="517" y="3545"/>
                  <a:ext cx="94" cy="10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390" name="Rectangle 83">
                  <a:extLst>
                    <a:ext uri="{FF2B5EF4-FFF2-40B4-BE49-F238E27FC236}">
                      <a16:creationId xmlns:a16="http://schemas.microsoft.com/office/drawing/2014/main" id="{BAC1E200-588A-7740-8C26-1A0629345FFA}"/>
                    </a:ext>
                  </a:extLst>
                </p:cNvPr>
                <p:cNvSpPr>
                  <a:spLocks noChangeArrowheads="1"/>
                </p:cNvSpPr>
                <p:nvPr/>
              </p:nvSpPr>
              <p:spPr bwMode="auto">
                <a:xfrm>
                  <a:off x="1115" y="3544"/>
                  <a:ext cx="60" cy="10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391" name="Rectangle 84">
                  <a:extLst>
                    <a:ext uri="{FF2B5EF4-FFF2-40B4-BE49-F238E27FC236}">
                      <a16:creationId xmlns:a16="http://schemas.microsoft.com/office/drawing/2014/main" id="{35F06EAB-82D2-C44A-A22C-E5918BD89C2B}"/>
                    </a:ext>
                  </a:extLst>
                </p:cNvPr>
                <p:cNvSpPr>
                  <a:spLocks noChangeArrowheads="1"/>
                </p:cNvSpPr>
                <p:nvPr/>
              </p:nvSpPr>
              <p:spPr bwMode="auto">
                <a:xfrm>
                  <a:off x="504" y="3529"/>
                  <a:ext cx="681" cy="13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sp>
          <p:nvSpPr>
            <p:cNvPr id="1383" name="AutoShape 85">
              <a:extLst>
                <a:ext uri="{FF2B5EF4-FFF2-40B4-BE49-F238E27FC236}">
                  <a16:creationId xmlns:a16="http://schemas.microsoft.com/office/drawing/2014/main" id="{18F6CCEB-1F89-1545-BB6F-0DB94AEE141F}"/>
                </a:ext>
              </a:extLst>
            </p:cNvPr>
            <p:cNvSpPr>
              <a:spLocks noChangeArrowheads="1"/>
            </p:cNvSpPr>
            <p:nvPr/>
          </p:nvSpPr>
          <p:spPr bwMode="auto">
            <a:xfrm>
              <a:off x="384" y="744"/>
              <a:ext cx="240" cy="735"/>
            </a:xfrm>
            <a:prstGeom prst="downArrow">
              <a:avLst>
                <a:gd name="adj1" fmla="val 54167"/>
                <a:gd name="adj2" fmla="val 49170"/>
              </a:avLst>
            </a:prstGeom>
            <a:gradFill rotWithShape="1">
              <a:gsLst>
                <a:gs pos="0">
                  <a:srgbClr val="FF0000">
                    <a:alpha val="25000"/>
                  </a:srgbClr>
                </a:gs>
                <a:gs pos="100000">
                  <a:srgbClr val="FF0000">
                    <a:alpha val="25000"/>
                  </a:srgbClr>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414" name="Group 86">
            <a:extLst>
              <a:ext uri="{FF2B5EF4-FFF2-40B4-BE49-F238E27FC236}">
                <a16:creationId xmlns:a16="http://schemas.microsoft.com/office/drawing/2014/main" id="{1121707D-6A2B-FD4D-8EA2-98FA9D7539B1}"/>
              </a:ext>
            </a:extLst>
          </p:cNvPr>
          <p:cNvGrpSpPr>
            <a:grpSpLocks/>
          </p:cNvGrpSpPr>
          <p:nvPr/>
        </p:nvGrpSpPr>
        <p:grpSpPr bwMode="auto">
          <a:xfrm>
            <a:off x="1543545" y="4795058"/>
            <a:ext cx="1081087" cy="244475"/>
            <a:chOff x="504" y="3523"/>
            <a:chExt cx="681" cy="154"/>
          </a:xfrm>
        </p:grpSpPr>
        <p:grpSp>
          <p:nvGrpSpPr>
            <p:cNvPr id="1415" name="Group 87">
              <a:extLst>
                <a:ext uri="{FF2B5EF4-FFF2-40B4-BE49-F238E27FC236}">
                  <a16:creationId xmlns:a16="http://schemas.microsoft.com/office/drawing/2014/main" id="{A2C1DB06-344A-F84A-8733-AFC4DAEEE2B6}"/>
                </a:ext>
              </a:extLst>
            </p:cNvPr>
            <p:cNvGrpSpPr>
              <a:grpSpLocks/>
            </p:cNvGrpSpPr>
            <p:nvPr/>
          </p:nvGrpSpPr>
          <p:grpSpPr bwMode="auto">
            <a:xfrm>
              <a:off x="623" y="3523"/>
              <a:ext cx="510" cy="154"/>
              <a:chOff x="723" y="3453"/>
              <a:chExt cx="510" cy="154"/>
            </a:xfrm>
          </p:grpSpPr>
          <p:grpSp>
            <p:nvGrpSpPr>
              <p:cNvPr id="1419" name="Group 88">
                <a:extLst>
                  <a:ext uri="{FF2B5EF4-FFF2-40B4-BE49-F238E27FC236}">
                    <a16:creationId xmlns:a16="http://schemas.microsoft.com/office/drawing/2014/main" id="{1312DEFD-37D9-EE4B-A6D8-BD394BBA836C}"/>
                  </a:ext>
                </a:extLst>
              </p:cNvPr>
              <p:cNvGrpSpPr>
                <a:grpSpLocks/>
              </p:cNvGrpSpPr>
              <p:nvPr/>
            </p:nvGrpSpPr>
            <p:grpSpPr bwMode="auto">
              <a:xfrm>
                <a:off x="836" y="3453"/>
                <a:ext cx="397" cy="154"/>
                <a:chOff x="836" y="3305"/>
                <a:chExt cx="397" cy="154"/>
              </a:xfrm>
            </p:grpSpPr>
            <p:grpSp>
              <p:nvGrpSpPr>
                <p:cNvPr id="1422" name="Group 89">
                  <a:extLst>
                    <a:ext uri="{FF2B5EF4-FFF2-40B4-BE49-F238E27FC236}">
                      <a16:creationId xmlns:a16="http://schemas.microsoft.com/office/drawing/2014/main" id="{AEB25500-68E5-0242-9D77-3AB457942928}"/>
                    </a:ext>
                  </a:extLst>
                </p:cNvPr>
                <p:cNvGrpSpPr>
                  <a:grpSpLocks/>
                </p:cNvGrpSpPr>
                <p:nvPr/>
              </p:nvGrpSpPr>
              <p:grpSpPr bwMode="auto">
                <a:xfrm>
                  <a:off x="890" y="3305"/>
                  <a:ext cx="343" cy="154"/>
                  <a:chOff x="844" y="3337"/>
                  <a:chExt cx="343" cy="154"/>
                </a:xfrm>
              </p:grpSpPr>
              <p:sp>
                <p:nvSpPr>
                  <p:cNvPr id="1426" name="Rectangle 90">
                    <a:extLst>
                      <a:ext uri="{FF2B5EF4-FFF2-40B4-BE49-F238E27FC236}">
                        <a16:creationId xmlns:a16="http://schemas.microsoft.com/office/drawing/2014/main" id="{CB0F42B1-EC5C-574D-9996-8915E9E894EA}"/>
                      </a:ext>
                    </a:extLst>
                  </p:cNvPr>
                  <p:cNvSpPr>
                    <a:spLocks noChangeArrowheads="1"/>
                  </p:cNvSpPr>
                  <p:nvPr/>
                </p:nvSpPr>
                <p:spPr bwMode="auto">
                  <a:xfrm>
                    <a:off x="889" y="3370"/>
                    <a:ext cx="245" cy="86"/>
                  </a:xfrm>
                  <a:prstGeom prst="rect">
                    <a:avLst/>
                  </a:prstGeom>
                  <a:solidFill>
                    <a:srgbClr val="FF0000"/>
                  </a:solidFill>
                  <a:ln w="9525">
                    <a:solidFill>
                      <a:srgbClr val="FFFFF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427" name="Text Box 91">
                    <a:extLst>
                      <a:ext uri="{FF2B5EF4-FFF2-40B4-BE49-F238E27FC236}">
                        <a16:creationId xmlns:a16="http://schemas.microsoft.com/office/drawing/2014/main" id="{6165BC0B-3830-4148-A011-D65290E5C6BF}"/>
                      </a:ext>
                    </a:extLst>
                  </p:cNvPr>
                  <p:cNvSpPr txBox="1">
                    <a:spLocks noChangeArrowheads="1"/>
                  </p:cNvSpPr>
                  <p:nvPr/>
                </p:nvSpPr>
                <p:spPr bwMode="auto">
                  <a:xfrm>
                    <a:off x="844" y="3337"/>
                    <a:ext cx="34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0" i="0" u="none" strike="noStrike" kern="0" cap="none" spc="0" normalizeH="0" baseline="0" noProof="0" dirty="0">
                        <a:ln>
                          <a:noFill/>
                        </a:ln>
                        <a:solidFill>
                          <a:srgbClr val="FFFFFF"/>
                        </a:solidFill>
                        <a:effectLst/>
                        <a:uLnTx/>
                        <a:uFillTx/>
                        <a:latin typeface="Arial" panose="020B0604020202020204" pitchFamily="34" charset="0"/>
                        <a:ea typeface="ＭＳ Ｐゴシック" panose="020B0600070205080204" pitchFamily="34" charset="-128"/>
                        <a:cs typeface="+mn-cs"/>
                      </a:rPr>
                      <a:t>DHCP</a:t>
                    </a:r>
                  </a:p>
                </p:txBody>
              </p:sp>
            </p:grpSp>
            <p:grpSp>
              <p:nvGrpSpPr>
                <p:cNvPr id="1423" name="Group 92">
                  <a:extLst>
                    <a:ext uri="{FF2B5EF4-FFF2-40B4-BE49-F238E27FC236}">
                      <a16:creationId xmlns:a16="http://schemas.microsoft.com/office/drawing/2014/main" id="{B01FA0AD-A461-A44D-B4B2-0EDADF7B1DA4}"/>
                    </a:ext>
                  </a:extLst>
                </p:cNvPr>
                <p:cNvGrpSpPr>
                  <a:grpSpLocks/>
                </p:cNvGrpSpPr>
                <p:nvPr/>
              </p:nvGrpSpPr>
              <p:grpSpPr bwMode="auto">
                <a:xfrm>
                  <a:off x="836" y="3334"/>
                  <a:ext cx="354" cy="94"/>
                  <a:chOff x="836" y="3334"/>
                  <a:chExt cx="354" cy="94"/>
                </a:xfrm>
              </p:grpSpPr>
              <p:sp>
                <p:nvSpPr>
                  <p:cNvPr id="1424" name="Rectangle 93">
                    <a:extLst>
                      <a:ext uri="{FF2B5EF4-FFF2-40B4-BE49-F238E27FC236}">
                        <a16:creationId xmlns:a16="http://schemas.microsoft.com/office/drawing/2014/main" id="{4D064722-2CBE-3641-B55B-92EDAA8C22B2}"/>
                      </a:ext>
                    </a:extLst>
                  </p:cNvPr>
                  <p:cNvSpPr>
                    <a:spLocks noChangeArrowheads="1"/>
                  </p:cNvSpPr>
                  <p:nvPr/>
                </p:nvSpPr>
                <p:spPr bwMode="auto">
                  <a:xfrm>
                    <a:off x="846" y="3340"/>
                    <a:ext cx="88" cy="82"/>
                  </a:xfrm>
                  <a:prstGeom prst="rect">
                    <a:avLst/>
                  </a:prstGeom>
                  <a:solidFill>
                    <a:srgbClr val="00CC99"/>
                  </a:solidFill>
                  <a:ln w="9525">
                    <a:solidFill>
                      <a:srgbClr val="FFFFF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425" name="Rectangle 94">
                    <a:extLst>
                      <a:ext uri="{FF2B5EF4-FFF2-40B4-BE49-F238E27FC236}">
                        <a16:creationId xmlns:a16="http://schemas.microsoft.com/office/drawing/2014/main" id="{F1511B9F-2E7C-3340-9B5D-715334B1E142}"/>
                      </a:ext>
                    </a:extLst>
                  </p:cNvPr>
                  <p:cNvSpPr>
                    <a:spLocks noChangeArrowheads="1"/>
                  </p:cNvSpPr>
                  <p:nvPr/>
                </p:nvSpPr>
                <p:spPr bwMode="auto">
                  <a:xfrm>
                    <a:off x="836" y="3334"/>
                    <a:ext cx="354" cy="94"/>
                  </a:xfrm>
                  <a:prstGeom prst="rect">
                    <a:avLst/>
                  </a:prstGeom>
                  <a:noFill/>
                  <a:ln w="9525">
                    <a:solidFill>
                      <a:srgbClr val="00CC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sp>
            <p:nvSpPr>
              <p:cNvPr id="1420" name="Rectangle 95">
                <a:extLst>
                  <a:ext uri="{FF2B5EF4-FFF2-40B4-BE49-F238E27FC236}">
                    <a16:creationId xmlns:a16="http://schemas.microsoft.com/office/drawing/2014/main" id="{41BCDDA4-7173-A74D-8FA7-8C15DAE22791}"/>
                  </a:ext>
                </a:extLst>
              </p:cNvPr>
              <p:cNvSpPr>
                <a:spLocks noChangeArrowheads="1"/>
              </p:cNvSpPr>
              <p:nvPr/>
            </p:nvSpPr>
            <p:spPr bwMode="auto">
              <a:xfrm>
                <a:off x="732" y="3484"/>
                <a:ext cx="96" cy="93"/>
              </a:xfrm>
              <a:prstGeom prst="rect">
                <a:avLst/>
              </a:prstGeom>
              <a:solidFill>
                <a:srgbClr val="3333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421" name="Rectangle 96">
                <a:extLst>
                  <a:ext uri="{FF2B5EF4-FFF2-40B4-BE49-F238E27FC236}">
                    <a16:creationId xmlns:a16="http://schemas.microsoft.com/office/drawing/2014/main" id="{A5C31A2B-EA68-F74D-B78C-D518F2DD9D45}"/>
                  </a:ext>
                </a:extLst>
              </p:cNvPr>
              <p:cNvSpPr>
                <a:spLocks noChangeArrowheads="1"/>
              </p:cNvSpPr>
              <p:nvPr/>
            </p:nvSpPr>
            <p:spPr bwMode="auto">
              <a:xfrm>
                <a:off x="723" y="3473"/>
                <a:ext cx="480" cy="112"/>
              </a:xfrm>
              <a:prstGeom prst="rect">
                <a:avLst/>
              </a:prstGeom>
              <a:noFill/>
              <a:ln w="9525">
                <a:solidFill>
                  <a:srgbClr val="3333CC"/>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1416" name="Rectangle 97">
              <a:extLst>
                <a:ext uri="{FF2B5EF4-FFF2-40B4-BE49-F238E27FC236}">
                  <a16:creationId xmlns:a16="http://schemas.microsoft.com/office/drawing/2014/main" id="{45277660-2427-0E41-B8FB-470007D3DDCC}"/>
                </a:ext>
              </a:extLst>
            </p:cNvPr>
            <p:cNvSpPr>
              <a:spLocks noChangeArrowheads="1"/>
            </p:cNvSpPr>
            <p:nvPr/>
          </p:nvSpPr>
          <p:spPr bwMode="auto">
            <a:xfrm>
              <a:off x="517" y="3545"/>
              <a:ext cx="94" cy="10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417" name="Rectangle 98">
              <a:extLst>
                <a:ext uri="{FF2B5EF4-FFF2-40B4-BE49-F238E27FC236}">
                  <a16:creationId xmlns:a16="http://schemas.microsoft.com/office/drawing/2014/main" id="{A8CCFB6D-51C0-524A-A7B0-AA5FCE9A99BE}"/>
                </a:ext>
              </a:extLst>
            </p:cNvPr>
            <p:cNvSpPr>
              <a:spLocks noChangeArrowheads="1"/>
            </p:cNvSpPr>
            <p:nvPr/>
          </p:nvSpPr>
          <p:spPr bwMode="auto">
            <a:xfrm>
              <a:off x="1115" y="3544"/>
              <a:ext cx="60" cy="10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418" name="Rectangle 99">
              <a:extLst>
                <a:ext uri="{FF2B5EF4-FFF2-40B4-BE49-F238E27FC236}">
                  <a16:creationId xmlns:a16="http://schemas.microsoft.com/office/drawing/2014/main" id="{7F631B2E-9741-3944-A05C-0F55FF830640}"/>
                </a:ext>
              </a:extLst>
            </p:cNvPr>
            <p:cNvSpPr>
              <a:spLocks noChangeArrowheads="1"/>
            </p:cNvSpPr>
            <p:nvPr/>
          </p:nvSpPr>
          <p:spPr bwMode="auto">
            <a:xfrm>
              <a:off x="504" y="3529"/>
              <a:ext cx="681" cy="13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428" name="Group 100">
            <a:extLst>
              <a:ext uri="{FF2B5EF4-FFF2-40B4-BE49-F238E27FC236}">
                <a16:creationId xmlns:a16="http://schemas.microsoft.com/office/drawing/2014/main" id="{ADC383E7-C8CF-9D44-A628-045BE938429B}"/>
              </a:ext>
            </a:extLst>
          </p:cNvPr>
          <p:cNvGrpSpPr>
            <a:grpSpLocks/>
          </p:cNvGrpSpPr>
          <p:nvPr/>
        </p:nvGrpSpPr>
        <p:grpSpPr bwMode="auto">
          <a:xfrm>
            <a:off x="2572245" y="3626658"/>
            <a:ext cx="1316037" cy="1314450"/>
            <a:chOff x="931" y="1941"/>
            <a:chExt cx="829" cy="828"/>
          </a:xfrm>
        </p:grpSpPr>
        <p:sp>
          <p:nvSpPr>
            <p:cNvPr id="1429" name="Freeform 101">
              <a:extLst>
                <a:ext uri="{FF2B5EF4-FFF2-40B4-BE49-F238E27FC236}">
                  <a16:creationId xmlns:a16="http://schemas.microsoft.com/office/drawing/2014/main" id="{25A378C0-55B4-C94D-A623-59A8EB7F0073}"/>
                </a:ext>
              </a:extLst>
            </p:cNvPr>
            <p:cNvSpPr>
              <a:spLocks/>
            </p:cNvSpPr>
            <p:nvPr/>
          </p:nvSpPr>
          <p:spPr bwMode="auto">
            <a:xfrm>
              <a:off x="1424" y="1965"/>
              <a:ext cx="336" cy="801"/>
            </a:xfrm>
            <a:custGeom>
              <a:avLst/>
              <a:gdLst>
                <a:gd name="T0" fmla="*/ 1 w 551"/>
                <a:gd name="T1" fmla="*/ 0 h 801"/>
                <a:gd name="T2" fmla="*/ 1 w 551"/>
                <a:gd name="T3" fmla="*/ 402 h 801"/>
                <a:gd name="T4" fmla="*/ 1 w 551"/>
                <a:gd name="T5" fmla="*/ 801 h 801"/>
                <a:gd name="T6" fmla="*/ 1 w 551"/>
                <a:gd name="T7" fmla="*/ 535 h 801"/>
                <a:gd name="T8" fmla="*/ 0 w 551"/>
                <a:gd name="T9" fmla="*/ 371 h 801"/>
                <a:gd name="T10" fmla="*/ 1 w 551"/>
                <a:gd name="T11" fmla="*/ 0 h 801"/>
                <a:gd name="T12" fmla="*/ 0 60000 65536"/>
                <a:gd name="T13" fmla="*/ 0 60000 65536"/>
                <a:gd name="T14" fmla="*/ 0 60000 65536"/>
                <a:gd name="T15" fmla="*/ 0 60000 65536"/>
                <a:gd name="T16" fmla="*/ 0 60000 65536"/>
                <a:gd name="T17" fmla="*/ 0 60000 65536"/>
                <a:gd name="T18" fmla="*/ 0 w 551"/>
                <a:gd name="T19" fmla="*/ 0 h 801"/>
                <a:gd name="T20" fmla="*/ 551 w 551"/>
                <a:gd name="T21" fmla="*/ 801 h 801"/>
              </a:gdLst>
              <a:ahLst/>
              <a:cxnLst>
                <a:cxn ang="T12">
                  <a:pos x="T0" y="T1"/>
                </a:cxn>
                <a:cxn ang="T13">
                  <a:pos x="T2" y="T3"/>
                </a:cxn>
                <a:cxn ang="T14">
                  <a:pos x="T4" y="T5"/>
                </a:cxn>
                <a:cxn ang="T15">
                  <a:pos x="T6" y="T7"/>
                </a:cxn>
                <a:cxn ang="T16">
                  <a:pos x="T8" y="T9"/>
                </a:cxn>
                <a:cxn ang="T17">
                  <a:pos x="T10" y="T11"/>
                </a:cxn>
              </a:cxnLst>
              <a:rect l="T18" t="T19" r="T20" b="T21"/>
              <a:pathLst>
                <a:path w="551" h="801">
                  <a:moveTo>
                    <a:pt x="14" y="0"/>
                  </a:moveTo>
                  <a:lnTo>
                    <a:pt x="551" y="402"/>
                  </a:lnTo>
                  <a:lnTo>
                    <a:pt x="6" y="801"/>
                  </a:lnTo>
                  <a:lnTo>
                    <a:pt x="13" y="535"/>
                  </a:lnTo>
                  <a:lnTo>
                    <a:pt x="0" y="371"/>
                  </a:lnTo>
                  <a:lnTo>
                    <a:pt x="14" y="0"/>
                  </a:lnTo>
                  <a:close/>
                </a:path>
              </a:pathLst>
            </a:custGeom>
            <a:gradFill rotWithShape="1">
              <a:gsLst>
                <a:gs pos="0">
                  <a:srgbClr val="FFFFFF">
                    <a:alpha val="65999"/>
                  </a:srgbClr>
                </a:gs>
                <a:gs pos="100000">
                  <a:srgbClr val="000099">
                    <a:alpha val="65999"/>
                  </a:srgbClr>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1430" name="Group 102">
              <a:extLst>
                <a:ext uri="{FF2B5EF4-FFF2-40B4-BE49-F238E27FC236}">
                  <a16:creationId xmlns:a16="http://schemas.microsoft.com/office/drawing/2014/main" id="{9F804CDB-1EC2-BD48-82BF-534976C2A4BE}"/>
                </a:ext>
              </a:extLst>
            </p:cNvPr>
            <p:cNvGrpSpPr>
              <a:grpSpLocks/>
            </p:cNvGrpSpPr>
            <p:nvPr/>
          </p:nvGrpSpPr>
          <p:grpSpPr bwMode="auto">
            <a:xfrm>
              <a:off x="931" y="1941"/>
              <a:ext cx="501" cy="828"/>
              <a:chOff x="569" y="2954"/>
              <a:chExt cx="501" cy="828"/>
            </a:xfrm>
          </p:grpSpPr>
          <p:sp>
            <p:nvSpPr>
              <p:cNvPr id="1431" name="Rectangle 103">
                <a:extLst>
                  <a:ext uri="{FF2B5EF4-FFF2-40B4-BE49-F238E27FC236}">
                    <a16:creationId xmlns:a16="http://schemas.microsoft.com/office/drawing/2014/main" id="{F5FF0A09-50BB-5A47-BC95-9E36D622C934}"/>
                  </a:ext>
                </a:extLst>
              </p:cNvPr>
              <p:cNvSpPr>
                <a:spLocks noChangeArrowheads="1"/>
              </p:cNvSpPr>
              <p:nvPr/>
            </p:nvSpPr>
            <p:spPr bwMode="auto">
              <a:xfrm>
                <a:off x="576" y="2973"/>
                <a:ext cx="493" cy="790"/>
              </a:xfrm>
              <a:prstGeom prst="rect">
                <a:avLst/>
              </a:prstGeom>
              <a:solidFill>
                <a:srgbClr val="FFFFFF"/>
              </a:solidFill>
              <a:ln w="9525">
                <a:solidFill>
                  <a:srgbClr val="000000"/>
                </a:solidFill>
                <a:miter lim="800000"/>
                <a:headEnd/>
                <a:tailEnd/>
              </a:ln>
              <a:effectLst>
                <a:outerShdw blurRad="50800" dist="38100" dir="18900000" algn="b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432" name="Text Box 104">
                <a:extLst>
                  <a:ext uri="{FF2B5EF4-FFF2-40B4-BE49-F238E27FC236}">
                    <a16:creationId xmlns:a16="http://schemas.microsoft.com/office/drawing/2014/main" id="{983732BD-F5E1-A040-B8D1-C73DABEAF53B}"/>
                  </a:ext>
                </a:extLst>
              </p:cNvPr>
              <p:cNvSpPr txBox="1">
                <a:spLocks noChangeArrowheads="1"/>
              </p:cNvSpPr>
              <p:nvPr/>
            </p:nvSpPr>
            <p:spPr bwMode="auto">
              <a:xfrm>
                <a:off x="593" y="2954"/>
                <a:ext cx="477" cy="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DHCP</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UDP</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IP</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Eth</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Phy</a:t>
                </a:r>
              </a:p>
            </p:txBody>
          </p:sp>
          <p:sp>
            <p:nvSpPr>
              <p:cNvPr id="1433" name="Line 105">
                <a:extLst>
                  <a:ext uri="{FF2B5EF4-FFF2-40B4-BE49-F238E27FC236}">
                    <a16:creationId xmlns:a16="http://schemas.microsoft.com/office/drawing/2014/main" id="{ABFD8491-C1C6-2548-A702-B2F9CB59E807}"/>
                  </a:ext>
                </a:extLst>
              </p:cNvPr>
              <p:cNvSpPr>
                <a:spLocks noChangeShapeType="1"/>
              </p:cNvSpPr>
              <p:nvPr/>
            </p:nvSpPr>
            <p:spPr bwMode="auto">
              <a:xfrm>
                <a:off x="578" y="3130"/>
                <a:ext cx="48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434" name="Line 106">
                <a:extLst>
                  <a:ext uri="{FF2B5EF4-FFF2-40B4-BE49-F238E27FC236}">
                    <a16:creationId xmlns:a16="http://schemas.microsoft.com/office/drawing/2014/main" id="{21CDF7E2-6761-3C43-9832-7D888CA6E260}"/>
                  </a:ext>
                </a:extLst>
              </p:cNvPr>
              <p:cNvSpPr>
                <a:spLocks noChangeShapeType="1"/>
              </p:cNvSpPr>
              <p:nvPr/>
            </p:nvSpPr>
            <p:spPr bwMode="auto">
              <a:xfrm>
                <a:off x="575" y="3289"/>
                <a:ext cx="48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435" name="Line 107">
                <a:extLst>
                  <a:ext uri="{FF2B5EF4-FFF2-40B4-BE49-F238E27FC236}">
                    <a16:creationId xmlns:a16="http://schemas.microsoft.com/office/drawing/2014/main" id="{D7B9C5E9-14E3-B44B-841F-C2912C7A4ACA}"/>
                  </a:ext>
                </a:extLst>
              </p:cNvPr>
              <p:cNvSpPr>
                <a:spLocks noChangeShapeType="1"/>
              </p:cNvSpPr>
              <p:nvPr/>
            </p:nvSpPr>
            <p:spPr bwMode="auto">
              <a:xfrm>
                <a:off x="572" y="3448"/>
                <a:ext cx="48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436" name="Line 108">
                <a:extLst>
                  <a:ext uri="{FF2B5EF4-FFF2-40B4-BE49-F238E27FC236}">
                    <a16:creationId xmlns:a16="http://schemas.microsoft.com/office/drawing/2014/main" id="{47E7EAA2-A0DE-5D4C-8841-CCE69E254183}"/>
                  </a:ext>
                </a:extLst>
              </p:cNvPr>
              <p:cNvSpPr>
                <a:spLocks noChangeShapeType="1"/>
              </p:cNvSpPr>
              <p:nvPr/>
            </p:nvSpPr>
            <p:spPr bwMode="auto">
              <a:xfrm>
                <a:off x="569" y="3607"/>
                <a:ext cx="48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grpSp>
        <p:nvGrpSpPr>
          <p:cNvPr id="1437" name="Group 145">
            <a:extLst>
              <a:ext uri="{FF2B5EF4-FFF2-40B4-BE49-F238E27FC236}">
                <a16:creationId xmlns:a16="http://schemas.microsoft.com/office/drawing/2014/main" id="{EB3EB365-6337-534D-85A9-F5BF2F50279A}"/>
              </a:ext>
            </a:extLst>
          </p:cNvPr>
          <p:cNvGrpSpPr>
            <a:grpSpLocks/>
          </p:cNvGrpSpPr>
          <p:nvPr/>
        </p:nvGrpSpPr>
        <p:grpSpPr bwMode="auto">
          <a:xfrm>
            <a:off x="1897557" y="3734608"/>
            <a:ext cx="544513" cy="244475"/>
            <a:chOff x="844" y="3337"/>
            <a:chExt cx="343" cy="154"/>
          </a:xfrm>
        </p:grpSpPr>
        <p:sp>
          <p:nvSpPr>
            <p:cNvPr id="1438" name="Rectangle 146">
              <a:extLst>
                <a:ext uri="{FF2B5EF4-FFF2-40B4-BE49-F238E27FC236}">
                  <a16:creationId xmlns:a16="http://schemas.microsoft.com/office/drawing/2014/main" id="{C1EDFB31-2B54-7F4B-B7B3-2B74EB1F1B4C}"/>
                </a:ext>
              </a:extLst>
            </p:cNvPr>
            <p:cNvSpPr>
              <a:spLocks noChangeArrowheads="1"/>
            </p:cNvSpPr>
            <p:nvPr/>
          </p:nvSpPr>
          <p:spPr bwMode="auto">
            <a:xfrm>
              <a:off x="889" y="3370"/>
              <a:ext cx="245" cy="86"/>
            </a:xfrm>
            <a:prstGeom prst="rect">
              <a:avLst/>
            </a:prstGeom>
            <a:solidFill>
              <a:srgbClr val="FF0000"/>
            </a:solidFill>
            <a:ln w="9525">
              <a:solidFill>
                <a:srgbClr val="FFFFF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439" name="Text Box 147">
              <a:extLst>
                <a:ext uri="{FF2B5EF4-FFF2-40B4-BE49-F238E27FC236}">
                  <a16:creationId xmlns:a16="http://schemas.microsoft.com/office/drawing/2014/main" id="{26739997-45D8-6E4B-A423-C6DCAC5970FB}"/>
                </a:ext>
              </a:extLst>
            </p:cNvPr>
            <p:cNvSpPr txBox="1">
              <a:spLocks noChangeArrowheads="1"/>
            </p:cNvSpPr>
            <p:nvPr/>
          </p:nvSpPr>
          <p:spPr bwMode="auto">
            <a:xfrm>
              <a:off x="844" y="3337"/>
              <a:ext cx="34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0" i="0" u="none" strike="noStrike" kern="0" cap="none" spc="0" normalizeH="0" baseline="0" noProof="0" dirty="0">
                  <a:ln>
                    <a:noFill/>
                  </a:ln>
                  <a:solidFill>
                    <a:srgbClr val="FFFFFF"/>
                  </a:solidFill>
                  <a:effectLst/>
                  <a:uLnTx/>
                  <a:uFillTx/>
                  <a:latin typeface="Arial" panose="020B0604020202020204" pitchFamily="34" charset="0"/>
                  <a:ea typeface="ＭＳ Ｐゴシック" panose="020B0600070205080204" pitchFamily="34" charset="-128"/>
                  <a:cs typeface="+mn-cs"/>
                </a:rPr>
                <a:t>DHCP</a:t>
              </a:r>
            </a:p>
          </p:txBody>
        </p:sp>
      </p:grpSp>
      <p:grpSp>
        <p:nvGrpSpPr>
          <p:cNvPr id="1440" name="Group 44">
            <a:extLst>
              <a:ext uri="{FF2B5EF4-FFF2-40B4-BE49-F238E27FC236}">
                <a16:creationId xmlns:a16="http://schemas.microsoft.com/office/drawing/2014/main" id="{5E864C9E-2FFD-CA43-B79D-BEBA724A7561}"/>
              </a:ext>
            </a:extLst>
          </p:cNvPr>
          <p:cNvGrpSpPr>
            <a:grpSpLocks/>
          </p:cNvGrpSpPr>
          <p:nvPr/>
        </p:nvGrpSpPr>
        <p:grpSpPr bwMode="auto">
          <a:xfrm>
            <a:off x="2289670" y="1637520"/>
            <a:ext cx="976312" cy="1460500"/>
            <a:chOff x="651" y="681"/>
            <a:chExt cx="615" cy="920"/>
          </a:xfrm>
        </p:grpSpPr>
        <p:sp>
          <p:nvSpPr>
            <p:cNvPr id="1441" name="Freeform 45">
              <a:extLst>
                <a:ext uri="{FF2B5EF4-FFF2-40B4-BE49-F238E27FC236}">
                  <a16:creationId xmlns:a16="http://schemas.microsoft.com/office/drawing/2014/main" id="{3296C3CB-ADF7-C543-8BF9-E52EC508CB9C}"/>
                </a:ext>
              </a:extLst>
            </p:cNvPr>
            <p:cNvSpPr>
              <a:spLocks/>
            </p:cNvSpPr>
            <p:nvPr/>
          </p:nvSpPr>
          <p:spPr bwMode="auto">
            <a:xfrm>
              <a:off x="662" y="698"/>
              <a:ext cx="604" cy="903"/>
            </a:xfrm>
            <a:custGeom>
              <a:avLst/>
              <a:gdLst>
                <a:gd name="T0" fmla="*/ 496 w 604"/>
                <a:gd name="T1" fmla="*/ 0 h 903"/>
                <a:gd name="T2" fmla="*/ 604 w 604"/>
                <a:gd name="T3" fmla="*/ 903 h 903"/>
                <a:gd name="T4" fmla="*/ 0 w 604"/>
                <a:gd name="T5" fmla="*/ 788 h 903"/>
                <a:gd name="T6" fmla="*/ 456 w 604"/>
                <a:gd name="T7" fmla="*/ 750 h 903"/>
                <a:gd name="T8" fmla="*/ 496 w 604"/>
                <a:gd name="T9" fmla="*/ 0 h 903"/>
                <a:gd name="T10" fmla="*/ 0 60000 65536"/>
                <a:gd name="T11" fmla="*/ 0 60000 65536"/>
                <a:gd name="T12" fmla="*/ 0 60000 65536"/>
                <a:gd name="T13" fmla="*/ 0 60000 65536"/>
                <a:gd name="T14" fmla="*/ 0 60000 65536"/>
                <a:gd name="T15" fmla="*/ 0 w 604"/>
                <a:gd name="T16" fmla="*/ 0 h 903"/>
                <a:gd name="T17" fmla="*/ 604 w 604"/>
                <a:gd name="T18" fmla="*/ 903 h 903"/>
              </a:gdLst>
              <a:ahLst/>
              <a:cxnLst>
                <a:cxn ang="T10">
                  <a:pos x="T0" y="T1"/>
                </a:cxn>
                <a:cxn ang="T11">
                  <a:pos x="T2" y="T3"/>
                </a:cxn>
                <a:cxn ang="T12">
                  <a:pos x="T4" y="T5"/>
                </a:cxn>
                <a:cxn ang="T13">
                  <a:pos x="T6" y="T7"/>
                </a:cxn>
                <a:cxn ang="T14">
                  <a:pos x="T8" y="T9"/>
                </a:cxn>
              </a:cxnLst>
              <a:rect l="T15" t="T16" r="T17" b="T18"/>
              <a:pathLst>
                <a:path w="604" h="903">
                  <a:moveTo>
                    <a:pt x="496" y="0"/>
                  </a:moveTo>
                  <a:lnTo>
                    <a:pt x="604" y="903"/>
                  </a:lnTo>
                  <a:lnTo>
                    <a:pt x="0" y="788"/>
                  </a:lnTo>
                  <a:lnTo>
                    <a:pt x="456" y="750"/>
                  </a:lnTo>
                  <a:lnTo>
                    <a:pt x="496" y="0"/>
                  </a:lnTo>
                  <a:close/>
                </a:path>
              </a:pathLst>
            </a:custGeom>
            <a:gradFill rotWithShape="1">
              <a:gsLst>
                <a:gs pos="0">
                  <a:srgbClr val="FFFFFF">
                    <a:alpha val="65999"/>
                  </a:srgbClr>
                </a:gs>
                <a:gs pos="100000">
                  <a:srgbClr val="000099">
                    <a:alpha val="65999"/>
                  </a:srgbClr>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1442" name="Group 46">
              <a:extLst>
                <a:ext uri="{FF2B5EF4-FFF2-40B4-BE49-F238E27FC236}">
                  <a16:creationId xmlns:a16="http://schemas.microsoft.com/office/drawing/2014/main" id="{C9BF4AA6-9994-8F41-A05D-CBC5A1C1712B}"/>
                </a:ext>
              </a:extLst>
            </p:cNvPr>
            <p:cNvGrpSpPr>
              <a:grpSpLocks/>
            </p:cNvGrpSpPr>
            <p:nvPr/>
          </p:nvGrpSpPr>
          <p:grpSpPr bwMode="auto">
            <a:xfrm>
              <a:off x="651" y="681"/>
              <a:ext cx="501" cy="828"/>
              <a:chOff x="569" y="2954"/>
              <a:chExt cx="501" cy="828"/>
            </a:xfrm>
          </p:grpSpPr>
          <p:sp>
            <p:nvSpPr>
              <p:cNvPr id="1443" name="Rectangle 47">
                <a:extLst>
                  <a:ext uri="{FF2B5EF4-FFF2-40B4-BE49-F238E27FC236}">
                    <a16:creationId xmlns:a16="http://schemas.microsoft.com/office/drawing/2014/main" id="{44C90133-F644-3144-9C8C-A31E26B37699}"/>
                  </a:ext>
                </a:extLst>
              </p:cNvPr>
              <p:cNvSpPr>
                <a:spLocks noChangeArrowheads="1"/>
              </p:cNvSpPr>
              <p:nvPr/>
            </p:nvSpPr>
            <p:spPr bwMode="auto">
              <a:xfrm>
                <a:off x="576" y="2973"/>
                <a:ext cx="493" cy="790"/>
              </a:xfrm>
              <a:prstGeom prst="rect">
                <a:avLst/>
              </a:prstGeom>
              <a:solidFill>
                <a:srgbClr val="FFFFFF"/>
              </a:solidFill>
              <a:ln w="9525">
                <a:solidFill>
                  <a:srgbClr val="000000"/>
                </a:solidFill>
                <a:miter lim="800000"/>
                <a:headEnd/>
                <a:tailEnd/>
              </a:ln>
              <a:effectLst>
                <a:outerShdw blurRad="50800" dist="38100" algn="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444" name="Text Box 48">
                <a:extLst>
                  <a:ext uri="{FF2B5EF4-FFF2-40B4-BE49-F238E27FC236}">
                    <a16:creationId xmlns:a16="http://schemas.microsoft.com/office/drawing/2014/main" id="{D1000159-7078-524B-ABE3-6A5E79D44D1E}"/>
                  </a:ext>
                </a:extLst>
              </p:cNvPr>
              <p:cNvSpPr txBox="1">
                <a:spLocks noChangeArrowheads="1"/>
              </p:cNvSpPr>
              <p:nvPr/>
            </p:nvSpPr>
            <p:spPr bwMode="auto">
              <a:xfrm>
                <a:off x="593" y="2954"/>
                <a:ext cx="477" cy="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DHCP</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UDP</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IP</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Eth</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Phy</a:t>
                </a:r>
              </a:p>
            </p:txBody>
          </p:sp>
          <p:sp>
            <p:nvSpPr>
              <p:cNvPr id="1445" name="Line 49">
                <a:extLst>
                  <a:ext uri="{FF2B5EF4-FFF2-40B4-BE49-F238E27FC236}">
                    <a16:creationId xmlns:a16="http://schemas.microsoft.com/office/drawing/2014/main" id="{D2C8C2BD-FE00-FA4A-A35B-038AF71B3EB1}"/>
                  </a:ext>
                </a:extLst>
              </p:cNvPr>
              <p:cNvSpPr>
                <a:spLocks noChangeShapeType="1"/>
              </p:cNvSpPr>
              <p:nvPr/>
            </p:nvSpPr>
            <p:spPr bwMode="auto">
              <a:xfrm>
                <a:off x="578" y="3130"/>
                <a:ext cx="48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446" name="Line 50">
                <a:extLst>
                  <a:ext uri="{FF2B5EF4-FFF2-40B4-BE49-F238E27FC236}">
                    <a16:creationId xmlns:a16="http://schemas.microsoft.com/office/drawing/2014/main" id="{D202699A-F155-FF4E-87CC-CF23F4517C5D}"/>
                  </a:ext>
                </a:extLst>
              </p:cNvPr>
              <p:cNvSpPr>
                <a:spLocks noChangeShapeType="1"/>
              </p:cNvSpPr>
              <p:nvPr/>
            </p:nvSpPr>
            <p:spPr bwMode="auto">
              <a:xfrm>
                <a:off x="575" y="3289"/>
                <a:ext cx="48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447" name="Line 51">
                <a:extLst>
                  <a:ext uri="{FF2B5EF4-FFF2-40B4-BE49-F238E27FC236}">
                    <a16:creationId xmlns:a16="http://schemas.microsoft.com/office/drawing/2014/main" id="{6E937A07-7E1F-304E-B1B7-8202278EFAE7}"/>
                  </a:ext>
                </a:extLst>
              </p:cNvPr>
              <p:cNvSpPr>
                <a:spLocks noChangeShapeType="1"/>
              </p:cNvSpPr>
              <p:nvPr/>
            </p:nvSpPr>
            <p:spPr bwMode="auto">
              <a:xfrm>
                <a:off x="572" y="3448"/>
                <a:ext cx="48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448" name="Line 52">
                <a:extLst>
                  <a:ext uri="{FF2B5EF4-FFF2-40B4-BE49-F238E27FC236}">
                    <a16:creationId xmlns:a16="http://schemas.microsoft.com/office/drawing/2014/main" id="{55F43419-46AF-8641-A8A6-FD4FF58142C2}"/>
                  </a:ext>
                </a:extLst>
              </p:cNvPr>
              <p:cNvSpPr>
                <a:spLocks noChangeShapeType="1"/>
              </p:cNvSpPr>
              <p:nvPr/>
            </p:nvSpPr>
            <p:spPr bwMode="auto">
              <a:xfrm>
                <a:off x="569" y="3607"/>
                <a:ext cx="48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grpSp>
        <p:nvGrpSpPr>
          <p:cNvPr id="1449" name="Group 109">
            <a:extLst>
              <a:ext uri="{FF2B5EF4-FFF2-40B4-BE49-F238E27FC236}">
                <a16:creationId xmlns:a16="http://schemas.microsoft.com/office/drawing/2014/main" id="{58FE9FE4-9009-F540-9B98-9736A8E284E0}"/>
              </a:ext>
            </a:extLst>
          </p:cNvPr>
          <p:cNvGrpSpPr>
            <a:grpSpLocks/>
          </p:cNvGrpSpPr>
          <p:nvPr/>
        </p:nvGrpSpPr>
        <p:grpSpPr bwMode="auto">
          <a:xfrm>
            <a:off x="1165720" y="1526395"/>
            <a:ext cx="1081087" cy="1217613"/>
            <a:chOff x="1404" y="3105"/>
            <a:chExt cx="681" cy="767"/>
          </a:xfrm>
        </p:grpSpPr>
        <p:grpSp>
          <p:nvGrpSpPr>
            <p:cNvPr id="1450" name="Group 110">
              <a:extLst>
                <a:ext uri="{FF2B5EF4-FFF2-40B4-BE49-F238E27FC236}">
                  <a16:creationId xmlns:a16="http://schemas.microsoft.com/office/drawing/2014/main" id="{CDAA7254-E209-2444-9E44-2A311BC72FC2}"/>
                </a:ext>
              </a:extLst>
            </p:cNvPr>
            <p:cNvGrpSpPr>
              <a:grpSpLocks/>
            </p:cNvGrpSpPr>
            <p:nvPr/>
          </p:nvGrpSpPr>
          <p:grpSpPr bwMode="auto">
            <a:xfrm>
              <a:off x="1404" y="3355"/>
              <a:ext cx="681" cy="468"/>
              <a:chOff x="42" y="886"/>
              <a:chExt cx="681" cy="468"/>
            </a:xfrm>
          </p:grpSpPr>
          <p:grpSp>
            <p:nvGrpSpPr>
              <p:cNvPr id="1455" name="Group 111">
                <a:extLst>
                  <a:ext uri="{FF2B5EF4-FFF2-40B4-BE49-F238E27FC236}">
                    <a16:creationId xmlns:a16="http://schemas.microsoft.com/office/drawing/2014/main" id="{7AA66DC0-034B-A34B-AAEF-041ADBFE2FBD}"/>
                  </a:ext>
                </a:extLst>
              </p:cNvPr>
              <p:cNvGrpSpPr>
                <a:grpSpLocks/>
              </p:cNvGrpSpPr>
              <p:nvPr/>
            </p:nvGrpSpPr>
            <p:grpSpPr bwMode="auto">
              <a:xfrm>
                <a:off x="278" y="886"/>
                <a:ext cx="397" cy="154"/>
                <a:chOff x="740" y="3209"/>
                <a:chExt cx="397" cy="154"/>
              </a:xfrm>
            </p:grpSpPr>
            <p:grpSp>
              <p:nvGrpSpPr>
                <p:cNvPr id="1480" name="Group 112">
                  <a:extLst>
                    <a:ext uri="{FF2B5EF4-FFF2-40B4-BE49-F238E27FC236}">
                      <a16:creationId xmlns:a16="http://schemas.microsoft.com/office/drawing/2014/main" id="{7E6F218F-EDED-5B44-9422-ABABEC3B27AC}"/>
                    </a:ext>
                  </a:extLst>
                </p:cNvPr>
                <p:cNvGrpSpPr>
                  <a:grpSpLocks/>
                </p:cNvGrpSpPr>
                <p:nvPr/>
              </p:nvGrpSpPr>
              <p:grpSpPr bwMode="auto">
                <a:xfrm>
                  <a:off x="794" y="3209"/>
                  <a:ext cx="343" cy="154"/>
                  <a:chOff x="844" y="3337"/>
                  <a:chExt cx="343" cy="154"/>
                </a:xfrm>
              </p:grpSpPr>
              <p:sp>
                <p:nvSpPr>
                  <p:cNvPr id="1483" name="Rectangle 113">
                    <a:extLst>
                      <a:ext uri="{FF2B5EF4-FFF2-40B4-BE49-F238E27FC236}">
                        <a16:creationId xmlns:a16="http://schemas.microsoft.com/office/drawing/2014/main" id="{9A2696C2-7BF2-3240-8202-E6BBE2E2F1F4}"/>
                      </a:ext>
                    </a:extLst>
                  </p:cNvPr>
                  <p:cNvSpPr>
                    <a:spLocks noChangeArrowheads="1"/>
                  </p:cNvSpPr>
                  <p:nvPr/>
                </p:nvSpPr>
                <p:spPr bwMode="auto">
                  <a:xfrm>
                    <a:off x="889" y="3370"/>
                    <a:ext cx="245" cy="86"/>
                  </a:xfrm>
                  <a:prstGeom prst="rect">
                    <a:avLst/>
                  </a:prstGeom>
                  <a:solidFill>
                    <a:srgbClr val="FF0000"/>
                  </a:solidFill>
                  <a:ln w="9525">
                    <a:solidFill>
                      <a:srgbClr val="FFFFF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484" name="Text Box 114">
                    <a:extLst>
                      <a:ext uri="{FF2B5EF4-FFF2-40B4-BE49-F238E27FC236}">
                        <a16:creationId xmlns:a16="http://schemas.microsoft.com/office/drawing/2014/main" id="{58C83739-1CBA-E249-9B1C-C8916D8D79C9}"/>
                      </a:ext>
                    </a:extLst>
                  </p:cNvPr>
                  <p:cNvSpPr txBox="1">
                    <a:spLocks noChangeArrowheads="1"/>
                  </p:cNvSpPr>
                  <p:nvPr/>
                </p:nvSpPr>
                <p:spPr bwMode="auto">
                  <a:xfrm>
                    <a:off x="844" y="3337"/>
                    <a:ext cx="34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0" i="0" u="none" strike="noStrike" kern="0" cap="none" spc="0" normalizeH="0" baseline="0" noProof="0" dirty="0">
                        <a:ln>
                          <a:noFill/>
                        </a:ln>
                        <a:solidFill>
                          <a:srgbClr val="FFFFFF"/>
                        </a:solidFill>
                        <a:effectLst/>
                        <a:uLnTx/>
                        <a:uFillTx/>
                        <a:latin typeface="Arial" panose="020B0604020202020204" pitchFamily="34" charset="0"/>
                        <a:ea typeface="ＭＳ Ｐゴシック" panose="020B0600070205080204" pitchFamily="34" charset="-128"/>
                        <a:cs typeface="+mn-cs"/>
                      </a:rPr>
                      <a:t>DHCP</a:t>
                    </a:r>
                  </a:p>
                </p:txBody>
              </p:sp>
            </p:grpSp>
            <p:sp>
              <p:nvSpPr>
                <p:cNvPr id="1481" name="Rectangle 115">
                  <a:extLst>
                    <a:ext uri="{FF2B5EF4-FFF2-40B4-BE49-F238E27FC236}">
                      <a16:creationId xmlns:a16="http://schemas.microsoft.com/office/drawing/2014/main" id="{5387A33B-5D06-C046-9DCF-1C317563693B}"/>
                    </a:ext>
                  </a:extLst>
                </p:cNvPr>
                <p:cNvSpPr>
                  <a:spLocks noChangeArrowheads="1"/>
                </p:cNvSpPr>
                <p:nvPr/>
              </p:nvSpPr>
              <p:spPr bwMode="auto">
                <a:xfrm>
                  <a:off x="750" y="3244"/>
                  <a:ext cx="88" cy="82"/>
                </a:xfrm>
                <a:prstGeom prst="rect">
                  <a:avLst/>
                </a:prstGeom>
                <a:solidFill>
                  <a:srgbClr val="00CC99"/>
                </a:solidFill>
                <a:ln w="9525">
                  <a:solidFill>
                    <a:srgbClr val="FFFFF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482" name="Rectangle 116">
                  <a:extLst>
                    <a:ext uri="{FF2B5EF4-FFF2-40B4-BE49-F238E27FC236}">
                      <a16:creationId xmlns:a16="http://schemas.microsoft.com/office/drawing/2014/main" id="{08F8503E-3B0A-7A42-97B0-9FF42C53AF7D}"/>
                    </a:ext>
                  </a:extLst>
                </p:cNvPr>
                <p:cNvSpPr>
                  <a:spLocks noChangeArrowheads="1"/>
                </p:cNvSpPr>
                <p:nvPr/>
              </p:nvSpPr>
              <p:spPr bwMode="auto">
                <a:xfrm>
                  <a:off x="740" y="3238"/>
                  <a:ext cx="354" cy="94"/>
                </a:xfrm>
                <a:prstGeom prst="rect">
                  <a:avLst/>
                </a:prstGeom>
                <a:noFill/>
                <a:ln w="9525">
                  <a:solidFill>
                    <a:srgbClr val="00CC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456" name="Group 117">
                <a:extLst>
                  <a:ext uri="{FF2B5EF4-FFF2-40B4-BE49-F238E27FC236}">
                    <a16:creationId xmlns:a16="http://schemas.microsoft.com/office/drawing/2014/main" id="{C978DB29-8FB0-A943-8A79-68EEB5518149}"/>
                  </a:ext>
                </a:extLst>
              </p:cNvPr>
              <p:cNvGrpSpPr>
                <a:grpSpLocks/>
              </p:cNvGrpSpPr>
              <p:nvPr/>
            </p:nvGrpSpPr>
            <p:grpSpPr bwMode="auto">
              <a:xfrm>
                <a:off x="278" y="1034"/>
                <a:ext cx="397" cy="154"/>
                <a:chOff x="836" y="3305"/>
                <a:chExt cx="397" cy="154"/>
              </a:xfrm>
            </p:grpSpPr>
            <p:grpSp>
              <p:nvGrpSpPr>
                <p:cNvPr id="1474" name="Group 118">
                  <a:extLst>
                    <a:ext uri="{FF2B5EF4-FFF2-40B4-BE49-F238E27FC236}">
                      <a16:creationId xmlns:a16="http://schemas.microsoft.com/office/drawing/2014/main" id="{9397A90E-1E80-FB4E-9C4A-441A9CFE5304}"/>
                    </a:ext>
                  </a:extLst>
                </p:cNvPr>
                <p:cNvGrpSpPr>
                  <a:grpSpLocks/>
                </p:cNvGrpSpPr>
                <p:nvPr/>
              </p:nvGrpSpPr>
              <p:grpSpPr bwMode="auto">
                <a:xfrm>
                  <a:off x="890" y="3305"/>
                  <a:ext cx="343" cy="154"/>
                  <a:chOff x="844" y="3337"/>
                  <a:chExt cx="343" cy="154"/>
                </a:xfrm>
              </p:grpSpPr>
              <p:sp>
                <p:nvSpPr>
                  <p:cNvPr id="1478" name="Rectangle 119">
                    <a:extLst>
                      <a:ext uri="{FF2B5EF4-FFF2-40B4-BE49-F238E27FC236}">
                        <a16:creationId xmlns:a16="http://schemas.microsoft.com/office/drawing/2014/main" id="{0DB16A9C-A911-F74E-B0EC-2983F84CABC1}"/>
                      </a:ext>
                    </a:extLst>
                  </p:cNvPr>
                  <p:cNvSpPr>
                    <a:spLocks noChangeArrowheads="1"/>
                  </p:cNvSpPr>
                  <p:nvPr/>
                </p:nvSpPr>
                <p:spPr bwMode="auto">
                  <a:xfrm>
                    <a:off x="889" y="3370"/>
                    <a:ext cx="245" cy="86"/>
                  </a:xfrm>
                  <a:prstGeom prst="rect">
                    <a:avLst/>
                  </a:prstGeom>
                  <a:solidFill>
                    <a:srgbClr val="FF0000"/>
                  </a:solidFill>
                  <a:ln w="9525">
                    <a:solidFill>
                      <a:srgbClr val="FFFFF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479" name="Text Box 120">
                    <a:extLst>
                      <a:ext uri="{FF2B5EF4-FFF2-40B4-BE49-F238E27FC236}">
                        <a16:creationId xmlns:a16="http://schemas.microsoft.com/office/drawing/2014/main" id="{92A60009-6700-4744-BC06-74E4E53DBF29}"/>
                      </a:ext>
                    </a:extLst>
                  </p:cNvPr>
                  <p:cNvSpPr txBox="1">
                    <a:spLocks noChangeArrowheads="1"/>
                  </p:cNvSpPr>
                  <p:nvPr/>
                </p:nvSpPr>
                <p:spPr bwMode="auto">
                  <a:xfrm>
                    <a:off x="844" y="3337"/>
                    <a:ext cx="34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0" i="0" u="none" strike="noStrike" kern="0" cap="none" spc="0" normalizeH="0" baseline="0" noProof="0" dirty="0">
                        <a:ln>
                          <a:noFill/>
                        </a:ln>
                        <a:solidFill>
                          <a:srgbClr val="FFFFFF"/>
                        </a:solidFill>
                        <a:effectLst/>
                        <a:uLnTx/>
                        <a:uFillTx/>
                        <a:latin typeface="Arial" panose="020B0604020202020204" pitchFamily="34" charset="0"/>
                        <a:ea typeface="ＭＳ Ｐゴシック" panose="020B0600070205080204" pitchFamily="34" charset="-128"/>
                        <a:cs typeface="+mn-cs"/>
                      </a:rPr>
                      <a:t>DHCP</a:t>
                    </a:r>
                  </a:p>
                </p:txBody>
              </p:sp>
            </p:grpSp>
            <p:grpSp>
              <p:nvGrpSpPr>
                <p:cNvPr id="1475" name="Group 121">
                  <a:extLst>
                    <a:ext uri="{FF2B5EF4-FFF2-40B4-BE49-F238E27FC236}">
                      <a16:creationId xmlns:a16="http://schemas.microsoft.com/office/drawing/2014/main" id="{EC28BAD4-51BE-9840-8F12-987638ECA02E}"/>
                    </a:ext>
                  </a:extLst>
                </p:cNvPr>
                <p:cNvGrpSpPr>
                  <a:grpSpLocks/>
                </p:cNvGrpSpPr>
                <p:nvPr/>
              </p:nvGrpSpPr>
              <p:grpSpPr bwMode="auto">
                <a:xfrm>
                  <a:off x="836" y="3334"/>
                  <a:ext cx="354" cy="94"/>
                  <a:chOff x="836" y="3334"/>
                  <a:chExt cx="354" cy="94"/>
                </a:xfrm>
              </p:grpSpPr>
              <p:sp>
                <p:nvSpPr>
                  <p:cNvPr id="1476" name="Rectangle 122">
                    <a:extLst>
                      <a:ext uri="{FF2B5EF4-FFF2-40B4-BE49-F238E27FC236}">
                        <a16:creationId xmlns:a16="http://schemas.microsoft.com/office/drawing/2014/main" id="{C525C5B2-D191-AA43-A272-09ADE5B6141E}"/>
                      </a:ext>
                    </a:extLst>
                  </p:cNvPr>
                  <p:cNvSpPr>
                    <a:spLocks noChangeArrowheads="1"/>
                  </p:cNvSpPr>
                  <p:nvPr/>
                </p:nvSpPr>
                <p:spPr bwMode="auto">
                  <a:xfrm>
                    <a:off x="846" y="3340"/>
                    <a:ext cx="88" cy="82"/>
                  </a:xfrm>
                  <a:prstGeom prst="rect">
                    <a:avLst/>
                  </a:prstGeom>
                  <a:solidFill>
                    <a:srgbClr val="00CC99"/>
                  </a:solidFill>
                  <a:ln w="9525">
                    <a:solidFill>
                      <a:srgbClr val="FFFFF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477" name="Rectangle 123">
                    <a:extLst>
                      <a:ext uri="{FF2B5EF4-FFF2-40B4-BE49-F238E27FC236}">
                        <a16:creationId xmlns:a16="http://schemas.microsoft.com/office/drawing/2014/main" id="{E32D1144-95E0-244B-9A90-662C63157250}"/>
                      </a:ext>
                    </a:extLst>
                  </p:cNvPr>
                  <p:cNvSpPr>
                    <a:spLocks noChangeArrowheads="1"/>
                  </p:cNvSpPr>
                  <p:nvPr/>
                </p:nvSpPr>
                <p:spPr bwMode="auto">
                  <a:xfrm>
                    <a:off x="836" y="3334"/>
                    <a:ext cx="354" cy="94"/>
                  </a:xfrm>
                  <a:prstGeom prst="rect">
                    <a:avLst/>
                  </a:prstGeom>
                  <a:noFill/>
                  <a:ln w="9525">
                    <a:solidFill>
                      <a:srgbClr val="00CC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grpSp>
            <p:nvGrpSpPr>
              <p:cNvPr id="1457" name="Group 124">
                <a:extLst>
                  <a:ext uri="{FF2B5EF4-FFF2-40B4-BE49-F238E27FC236}">
                    <a16:creationId xmlns:a16="http://schemas.microsoft.com/office/drawing/2014/main" id="{3A2BC2EA-7C10-2641-B88B-F885E6464C79}"/>
                  </a:ext>
                </a:extLst>
              </p:cNvPr>
              <p:cNvGrpSpPr>
                <a:grpSpLocks/>
              </p:cNvGrpSpPr>
              <p:nvPr/>
            </p:nvGrpSpPr>
            <p:grpSpPr bwMode="auto">
              <a:xfrm>
                <a:off x="165" y="1054"/>
                <a:ext cx="480" cy="112"/>
                <a:chOff x="627" y="3377"/>
                <a:chExt cx="480" cy="112"/>
              </a:xfrm>
            </p:grpSpPr>
            <p:sp>
              <p:nvSpPr>
                <p:cNvPr id="1472" name="Rectangle 125">
                  <a:extLst>
                    <a:ext uri="{FF2B5EF4-FFF2-40B4-BE49-F238E27FC236}">
                      <a16:creationId xmlns:a16="http://schemas.microsoft.com/office/drawing/2014/main" id="{8785FBBA-795C-CF44-B62B-D33FA9E618B7}"/>
                    </a:ext>
                  </a:extLst>
                </p:cNvPr>
                <p:cNvSpPr>
                  <a:spLocks noChangeArrowheads="1"/>
                </p:cNvSpPr>
                <p:nvPr/>
              </p:nvSpPr>
              <p:spPr bwMode="auto">
                <a:xfrm>
                  <a:off x="636" y="3388"/>
                  <a:ext cx="96" cy="93"/>
                </a:xfrm>
                <a:prstGeom prst="rect">
                  <a:avLst/>
                </a:prstGeom>
                <a:solidFill>
                  <a:srgbClr val="3333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473" name="Rectangle 126">
                  <a:extLst>
                    <a:ext uri="{FF2B5EF4-FFF2-40B4-BE49-F238E27FC236}">
                      <a16:creationId xmlns:a16="http://schemas.microsoft.com/office/drawing/2014/main" id="{76173DFA-C8EC-A843-B918-F2317BD0639D}"/>
                    </a:ext>
                  </a:extLst>
                </p:cNvPr>
                <p:cNvSpPr>
                  <a:spLocks noChangeArrowheads="1"/>
                </p:cNvSpPr>
                <p:nvPr/>
              </p:nvSpPr>
              <p:spPr bwMode="auto">
                <a:xfrm>
                  <a:off x="627" y="3377"/>
                  <a:ext cx="480" cy="112"/>
                </a:xfrm>
                <a:prstGeom prst="rect">
                  <a:avLst/>
                </a:prstGeom>
                <a:noFill/>
                <a:ln w="9525">
                  <a:solidFill>
                    <a:srgbClr val="3333CC"/>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458" name="Group 127">
                <a:extLst>
                  <a:ext uri="{FF2B5EF4-FFF2-40B4-BE49-F238E27FC236}">
                    <a16:creationId xmlns:a16="http://schemas.microsoft.com/office/drawing/2014/main" id="{A48B6F5A-E505-7448-B7A9-5579391534EF}"/>
                  </a:ext>
                </a:extLst>
              </p:cNvPr>
              <p:cNvGrpSpPr>
                <a:grpSpLocks/>
              </p:cNvGrpSpPr>
              <p:nvPr/>
            </p:nvGrpSpPr>
            <p:grpSpPr bwMode="auto">
              <a:xfrm>
                <a:off x="42" y="1200"/>
                <a:ext cx="681" cy="154"/>
                <a:chOff x="504" y="3523"/>
                <a:chExt cx="681" cy="154"/>
              </a:xfrm>
            </p:grpSpPr>
            <p:grpSp>
              <p:nvGrpSpPr>
                <p:cNvPr id="1459" name="Group 128">
                  <a:extLst>
                    <a:ext uri="{FF2B5EF4-FFF2-40B4-BE49-F238E27FC236}">
                      <a16:creationId xmlns:a16="http://schemas.microsoft.com/office/drawing/2014/main" id="{681DE71A-000E-8E42-B0E8-4482D6CFE482}"/>
                    </a:ext>
                  </a:extLst>
                </p:cNvPr>
                <p:cNvGrpSpPr>
                  <a:grpSpLocks/>
                </p:cNvGrpSpPr>
                <p:nvPr/>
              </p:nvGrpSpPr>
              <p:grpSpPr bwMode="auto">
                <a:xfrm>
                  <a:off x="623" y="3523"/>
                  <a:ext cx="510" cy="154"/>
                  <a:chOff x="723" y="3453"/>
                  <a:chExt cx="510" cy="154"/>
                </a:xfrm>
              </p:grpSpPr>
              <p:grpSp>
                <p:nvGrpSpPr>
                  <p:cNvPr id="1463" name="Group 129">
                    <a:extLst>
                      <a:ext uri="{FF2B5EF4-FFF2-40B4-BE49-F238E27FC236}">
                        <a16:creationId xmlns:a16="http://schemas.microsoft.com/office/drawing/2014/main" id="{B6375359-6706-9C45-BC6D-18579F2035FD}"/>
                      </a:ext>
                    </a:extLst>
                  </p:cNvPr>
                  <p:cNvGrpSpPr>
                    <a:grpSpLocks/>
                  </p:cNvGrpSpPr>
                  <p:nvPr/>
                </p:nvGrpSpPr>
                <p:grpSpPr bwMode="auto">
                  <a:xfrm>
                    <a:off x="836" y="3453"/>
                    <a:ext cx="397" cy="154"/>
                    <a:chOff x="836" y="3305"/>
                    <a:chExt cx="397" cy="154"/>
                  </a:xfrm>
                </p:grpSpPr>
                <p:grpSp>
                  <p:nvGrpSpPr>
                    <p:cNvPr id="1466" name="Group 130">
                      <a:extLst>
                        <a:ext uri="{FF2B5EF4-FFF2-40B4-BE49-F238E27FC236}">
                          <a16:creationId xmlns:a16="http://schemas.microsoft.com/office/drawing/2014/main" id="{F84ECF8C-F8FC-E34C-9F1C-13FC2FCCD187}"/>
                        </a:ext>
                      </a:extLst>
                    </p:cNvPr>
                    <p:cNvGrpSpPr>
                      <a:grpSpLocks/>
                    </p:cNvGrpSpPr>
                    <p:nvPr/>
                  </p:nvGrpSpPr>
                  <p:grpSpPr bwMode="auto">
                    <a:xfrm>
                      <a:off x="890" y="3305"/>
                      <a:ext cx="343" cy="154"/>
                      <a:chOff x="844" y="3337"/>
                      <a:chExt cx="343" cy="154"/>
                    </a:xfrm>
                  </p:grpSpPr>
                  <p:sp>
                    <p:nvSpPr>
                      <p:cNvPr id="1470" name="Rectangle 131">
                        <a:extLst>
                          <a:ext uri="{FF2B5EF4-FFF2-40B4-BE49-F238E27FC236}">
                            <a16:creationId xmlns:a16="http://schemas.microsoft.com/office/drawing/2014/main" id="{56A648A7-A050-F44E-9D3A-14E1D0E85DCC}"/>
                          </a:ext>
                        </a:extLst>
                      </p:cNvPr>
                      <p:cNvSpPr>
                        <a:spLocks noChangeArrowheads="1"/>
                      </p:cNvSpPr>
                      <p:nvPr/>
                    </p:nvSpPr>
                    <p:spPr bwMode="auto">
                      <a:xfrm>
                        <a:off x="889" y="3370"/>
                        <a:ext cx="245" cy="86"/>
                      </a:xfrm>
                      <a:prstGeom prst="rect">
                        <a:avLst/>
                      </a:prstGeom>
                      <a:solidFill>
                        <a:srgbClr val="FF0000"/>
                      </a:solidFill>
                      <a:ln w="9525">
                        <a:solidFill>
                          <a:srgbClr val="FFFFF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471" name="Text Box 132">
                        <a:extLst>
                          <a:ext uri="{FF2B5EF4-FFF2-40B4-BE49-F238E27FC236}">
                            <a16:creationId xmlns:a16="http://schemas.microsoft.com/office/drawing/2014/main" id="{32C1EAAF-FBA4-124C-9646-AEC31F2D4AE0}"/>
                          </a:ext>
                        </a:extLst>
                      </p:cNvPr>
                      <p:cNvSpPr txBox="1">
                        <a:spLocks noChangeArrowheads="1"/>
                      </p:cNvSpPr>
                      <p:nvPr/>
                    </p:nvSpPr>
                    <p:spPr bwMode="auto">
                      <a:xfrm>
                        <a:off x="844" y="3337"/>
                        <a:ext cx="34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0" i="0" u="none" strike="noStrike" kern="0" cap="none" spc="0" normalizeH="0" baseline="0" noProof="0" dirty="0">
                            <a:ln>
                              <a:noFill/>
                            </a:ln>
                            <a:solidFill>
                              <a:srgbClr val="FFFFFF"/>
                            </a:solidFill>
                            <a:effectLst/>
                            <a:uLnTx/>
                            <a:uFillTx/>
                            <a:latin typeface="Arial" panose="020B0604020202020204" pitchFamily="34" charset="0"/>
                            <a:ea typeface="ＭＳ Ｐゴシック" panose="020B0600070205080204" pitchFamily="34" charset="-128"/>
                            <a:cs typeface="+mn-cs"/>
                          </a:rPr>
                          <a:t>DHCP</a:t>
                        </a:r>
                      </a:p>
                    </p:txBody>
                  </p:sp>
                </p:grpSp>
                <p:grpSp>
                  <p:nvGrpSpPr>
                    <p:cNvPr id="1467" name="Group 133">
                      <a:extLst>
                        <a:ext uri="{FF2B5EF4-FFF2-40B4-BE49-F238E27FC236}">
                          <a16:creationId xmlns:a16="http://schemas.microsoft.com/office/drawing/2014/main" id="{95189338-B5FB-BB41-85DD-B07304A918F9}"/>
                        </a:ext>
                      </a:extLst>
                    </p:cNvPr>
                    <p:cNvGrpSpPr>
                      <a:grpSpLocks/>
                    </p:cNvGrpSpPr>
                    <p:nvPr/>
                  </p:nvGrpSpPr>
                  <p:grpSpPr bwMode="auto">
                    <a:xfrm>
                      <a:off x="836" y="3334"/>
                      <a:ext cx="354" cy="94"/>
                      <a:chOff x="836" y="3334"/>
                      <a:chExt cx="354" cy="94"/>
                    </a:xfrm>
                  </p:grpSpPr>
                  <p:sp>
                    <p:nvSpPr>
                      <p:cNvPr id="1468" name="Rectangle 134">
                        <a:extLst>
                          <a:ext uri="{FF2B5EF4-FFF2-40B4-BE49-F238E27FC236}">
                            <a16:creationId xmlns:a16="http://schemas.microsoft.com/office/drawing/2014/main" id="{3CBF0518-5037-F648-9BCF-79DD7705E2AC}"/>
                          </a:ext>
                        </a:extLst>
                      </p:cNvPr>
                      <p:cNvSpPr>
                        <a:spLocks noChangeArrowheads="1"/>
                      </p:cNvSpPr>
                      <p:nvPr/>
                    </p:nvSpPr>
                    <p:spPr bwMode="auto">
                      <a:xfrm>
                        <a:off x="846" y="3340"/>
                        <a:ext cx="88" cy="82"/>
                      </a:xfrm>
                      <a:prstGeom prst="rect">
                        <a:avLst/>
                      </a:prstGeom>
                      <a:solidFill>
                        <a:srgbClr val="00CC99"/>
                      </a:solidFill>
                      <a:ln w="9525">
                        <a:solidFill>
                          <a:srgbClr val="FFFFF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469" name="Rectangle 135">
                        <a:extLst>
                          <a:ext uri="{FF2B5EF4-FFF2-40B4-BE49-F238E27FC236}">
                            <a16:creationId xmlns:a16="http://schemas.microsoft.com/office/drawing/2014/main" id="{BED42D69-973B-654F-9215-49EDA6426F98}"/>
                          </a:ext>
                        </a:extLst>
                      </p:cNvPr>
                      <p:cNvSpPr>
                        <a:spLocks noChangeArrowheads="1"/>
                      </p:cNvSpPr>
                      <p:nvPr/>
                    </p:nvSpPr>
                    <p:spPr bwMode="auto">
                      <a:xfrm>
                        <a:off x="836" y="3334"/>
                        <a:ext cx="354" cy="94"/>
                      </a:xfrm>
                      <a:prstGeom prst="rect">
                        <a:avLst/>
                      </a:prstGeom>
                      <a:noFill/>
                      <a:ln w="9525">
                        <a:solidFill>
                          <a:srgbClr val="00CC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sp>
                <p:nvSpPr>
                  <p:cNvPr id="1464" name="Rectangle 136">
                    <a:extLst>
                      <a:ext uri="{FF2B5EF4-FFF2-40B4-BE49-F238E27FC236}">
                        <a16:creationId xmlns:a16="http://schemas.microsoft.com/office/drawing/2014/main" id="{DA6797DB-1AFF-FF42-A09B-6871FEC345F8}"/>
                      </a:ext>
                    </a:extLst>
                  </p:cNvPr>
                  <p:cNvSpPr>
                    <a:spLocks noChangeArrowheads="1"/>
                  </p:cNvSpPr>
                  <p:nvPr/>
                </p:nvSpPr>
                <p:spPr bwMode="auto">
                  <a:xfrm>
                    <a:off x="732" y="3484"/>
                    <a:ext cx="96" cy="93"/>
                  </a:xfrm>
                  <a:prstGeom prst="rect">
                    <a:avLst/>
                  </a:prstGeom>
                  <a:solidFill>
                    <a:srgbClr val="3333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465" name="Rectangle 137">
                    <a:extLst>
                      <a:ext uri="{FF2B5EF4-FFF2-40B4-BE49-F238E27FC236}">
                        <a16:creationId xmlns:a16="http://schemas.microsoft.com/office/drawing/2014/main" id="{686420C8-7F0D-A049-B975-D1A1C472439D}"/>
                      </a:ext>
                    </a:extLst>
                  </p:cNvPr>
                  <p:cNvSpPr>
                    <a:spLocks noChangeArrowheads="1"/>
                  </p:cNvSpPr>
                  <p:nvPr/>
                </p:nvSpPr>
                <p:spPr bwMode="auto">
                  <a:xfrm>
                    <a:off x="723" y="3473"/>
                    <a:ext cx="480" cy="112"/>
                  </a:xfrm>
                  <a:prstGeom prst="rect">
                    <a:avLst/>
                  </a:prstGeom>
                  <a:noFill/>
                  <a:ln w="9525">
                    <a:solidFill>
                      <a:srgbClr val="3333CC"/>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1460" name="Rectangle 138">
                  <a:extLst>
                    <a:ext uri="{FF2B5EF4-FFF2-40B4-BE49-F238E27FC236}">
                      <a16:creationId xmlns:a16="http://schemas.microsoft.com/office/drawing/2014/main" id="{BF847ED3-F2FA-214E-9C6C-0926FFCA7682}"/>
                    </a:ext>
                  </a:extLst>
                </p:cNvPr>
                <p:cNvSpPr>
                  <a:spLocks noChangeArrowheads="1"/>
                </p:cNvSpPr>
                <p:nvPr/>
              </p:nvSpPr>
              <p:spPr bwMode="auto">
                <a:xfrm>
                  <a:off x="517" y="3545"/>
                  <a:ext cx="94" cy="10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461" name="Rectangle 139">
                  <a:extLst>
                    <a:ext uri="{FF2B5EF4-FFF2-40B4-BE49-F238E27FC236}">
                      <a16:creationId xmlns:a16="http://schemas.microsoft.com/office/drawing/2014/main" id="{E6D859BD-B53E-BB4C-9782-B7FDD5506A2F}"/>
                    </a:ext>
                  </a:extLst>
                </p:cNvPr>
                <p:cNvSpPr>
                  <a:spLocks noChangeArrowheads="1"/>
                </p:cNvSpPr>
                <p:nvPr/>
              </p:nvSpPr>
              <p:spPr bwMode="auto">
                <a:xfrm>
                  <a:off x="1115" y="3544"/>
                  <a:ext cx="60" cy="10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462" name="Rectangle 140">
                  <a:extLst>
                    <a:ext uri="{FF2B5EF4-FFF2-40B4-BE49-F238E27FC236}">
                      <a16:creationId xmlns:a16="http://schemas.microsoft.com/office/drawing/2014/main" id="{9790991B-D844-4241-B85A-CA1259965DC7}"/>
                    </a:ext>
                  </a:extLst>
                </p:cNvPr>
                <p:cNvSpPr>
                  <a:spLocks noChangeArrowheads="1"/>
                </p:cNvSpPr>
                <p:nvPr/>
              </p:nvSpPr>
              <p:spPr bwMode="auto">
                <a:xfrm>
                  <a:off x="504" y="3529"/>
                  <a:ext cx="681" cy="13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sp>
          <p:nvSpPr>
            <p:cNvPr id="1451" name="AutoShape 141">
              <a:extLst>
                <a:ext uri="{FF2B5EF4-FFF2-40B4-BE49-F238E27FC236}">
                  <a16:creationId xmlns:a16="http://schemas.microsoft.com/office/drawing/2014/main" id="{B068294F-E14C-F445-92F1-F5484E910043}"/>
                </a:ext>
              </a:extLst>
            </p:cNvPr>
            <p:cNvSpPr>
              <a:spLocks noChangeArrowheads="1"/>
            </p:cNvSpPr>
            <p:nvPr/>
          </p:nvSpPr>
          <p:spPr bwMode="auto">
            <a:xfrm rot="10800000">
              <a:off x="1727" y="3105"/>
              <a:ext cx="240" cy="767"/>
            </a:xfrm>
            <a:prstGeom prst="downArrow">
              <a:avLst>
                <a:gd name="adj1" fmla="val 54167"/>
                <a:gd name="adj2" fmla="val 51311"/>
              </a:avLst>
            </a:prstGeom>
            <a:gradFill rotWithShape="1">
              <a:gsLst>
                <a:gs pos="0">
                  <a:srgbClr val="FF0000">
                    <a:alpha val="25000"/>
                  </a:srgbClr>
                </a:gs>
                <a:gs pos="100000">
                  <a:srgbClr val="FF0000">
                    <a:alpha val="25000"/>
                  </a:srgbClr>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1452" name="Group 142">
              <a:extLst>
                <a:ext uri="{FF2B5EF4-FFF2-40B4-BE49-F238E27FC236}">
                  <a16:creationId xmlns:a16="http://schemas.microsoft.com/office/drawing/2014/main" id="{A7BC1A01-56FC-D641-A01F-791A195CDC3F}"/>
                </a:ext>
              </a:extLst>
            </p:cNvPr>
            <p:cNvGrpSpPr>
              <a:grpSpLocks/>
            </p:cNvGrpSpPr>
            <p:nvPr/>
          </p:nvGrpSpPr>
          <p:grpSpPr bwMode="auto">
            <a:xfrm>
              <a:off x="1695" y="3227"/>
              <a:ext cx="343" cy="154"/>
              <a:chOff x="844" y="3337"/>
              <a:chExt cx="343" cy="154"/>
            </a:xfrm>
          </p:grpSpPr>
          <p:sp>
            <p:nvSpPr>
              <p:cNvPr id="1453" name="Rectangle 143">
                <a:extLst>
                  <a:ext uri="{FF2B5EF4-FFF2-40B4-BE49-F238E27FC236}">
                    <a16:creationId xmlns:a16="http://schemas.microsoft.com/office/drawing/2014/main" id="{D94FBB29-8E0E-1A4D-B09C-73D936E62BBA}"/>
                  </a:ext>
                </a:extLst>
              </p:cNvPr>
              <p:cNvSpPr>
                <a:spLocks noChangeArrowheads="1"/>
              </p:cNvSpPr>
              <p:nvPr/>
            </p:nvSpPr>
            <p:spPr bwMode="auto">
              <a:xfrm>
                <a:off x="889" y="3370"/>
                <a:ext cx="245" cy="86"/>
              </a:xfrm>
              <a:prstGeom prst="rect">
                <a:avLst/>
              </a:prstGeom>
              <a:solidFill>
                <a:srgbClr val="FF0000"/>
              </a:solidFill>
              <a:ln w="9525">
                <a:solidFill>
                  <a:srgbClr val="FFFFF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454" name="Text Box 144">
                <a:extLst>
                  <a:ext uri="{FF2B5EF4-FFF2-40B4-BE49-F238E27FC236}">
                    <a16:creationId xmlns:a16="http://schemas.microsoft.com/office/drawing/2014/main" id="{C82973EC-B8F3-E842-8A88-D895358A3F46}"/>
                  </a:ext>
                </a:extLst>
              </p:cNvPr>
              <p:cNvSpPr txBox="1">
                <a:spLocks noChangeArrowheads="1"/>
              </p:cNvSpPr>
              <p:nvPr/>
            </p:nvSpPr>
            <p:spPr bwMode="auto">
              <a:xfrm>
                <a:off x="844" y="3337"/>
                <a:ext cx="34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0" i="0" u="none" strike="noStrike" kern="0" cap="none" spc="0" normalizeH="0" baseline="0" noProof="0" dirty="0">
                    <a:ln>
                      <a:noFill/>
                    </a:ln>
                    <a:solidFill>
                      <a:srgbClr val="FFFFFF"/>
                    </a:solidFill>
                    <a:effectLst/>
                    <a:uLnTx/>
                    <a:uFillTx/>
                    <a:latin typeface="Arial" panose="020B0604020202020204" pitchFamily="34" charset="0"/>
                    <a:ea typeface="ＭＳ Ｐゴシック" panose="020B0600070205080204" pitchFamily="34" charset="-128"/>
                    <a:cs typeface="+mn-cs"/>
                  </a:rPr>
                  <a:t>DHCP</a:t>
                </a:r>
              </a:p>
            </p:txBody>
          </p:sp>
        </p:grpSp>
      </p:grpSp>
      <p:sp>
        <p:nvSpPr>
          <p:cNvPr id="1485" name="Rectangle 226">
            <a:extLst>
              <a:ext uri="{FF2B5EF4-FFF2-40B4-BE49-F238E27FC236}">
                <a16:creationId xmlns:a16="http://schemas.microsoft.com/office/drawing/2014/main" id="{5DF70C14-A16A-3E4C-982B-58F5DD4F5DE9}"/>
              </a:ext>
            </a:extLst>
          </p:cNvPr>
          <p:cNvSpPr>
            <a:spLocks noChangeArrowheads="1"/>
          </p:cNvSpPr>
          <p:nvPr/>
        </p:nvSpPr>
        <p:spPr bwMode="auto">
          <a:xfrm>
            <a:off x="6120307" y="4620433"/>
            <a:ext cx="5201653" cy="1362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233363" marR="0" lvl="0" indent="-233363" algn="l" defTabSz="914400" rtl="0" eaLnBrk="0" fontAlgn="base" latinLnBrk="0" hangingPunct="0">
              <a:lnSpc>
                <a:spcPct val="85000"/>
              </a:lnSpc>
              <a:spcBef>
                <a:spcPct val="20000"/>
              </a:spcBef>
              <a:spcAft>
                <a:spcPct val="0"/>
              </a:spcAft>
              <a:buClr>
                <a:srgbClr val="000099"/>
              </a:buClr>
              <a:buSzPct val="100000"/>
              <a:buFont typeface="Wingdings" charset="2"/>
              <a:buChar char="§"/>
              <a:tabLst/>
              <a:defRPr/>
            </a:pP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ＭＳ Ｐゴシック" charset="0"/>
              </a:rPr>
              <a:t>client now knows its IP address, name and IP address of DNS server, IP address of its first-hop router</a:t>
            </a:r>
          </a:p>
          <a:p>
            <a:pPr marL="342900" marR="0" lvl="0" indent="-342900" algn="l" defTabSz="914400" rtl="0" eaLnBrk="0" fontAlgn="base" latinLnBrk="0" hangingPunct="0">
              <a:lnSpc>
                <a:spcPct val="85000"/>
              </a:lnSpc>
              <a:spcBef>
                <a:spcPct val="20000"/>
              </a:spcBef>
              <a:spcAft>
                <a:spcPct val="0"/>
              </a:spcAft>
              <a:buClr>
                <a:srgbClr val="000099"/>
              </a:buClr>
              <a:buSzPct val="65000"/>
              <a:buFont typeface="Wingdings" charset="0"/>
              <a:buChar char="v"/>
              <a:tabLst/>
              <a:defRPr/>
            </a:pPr>
            <a:endPar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grpSp>
        <p:nvGrpSpPr>
          <p:cNvPr id="1341" name="Group 186">
            <a:extLst>
              <a:ext uri="{FF2B5EF4-FFF2-40B4-BE49-F238E27FC236}">
                <a16:creationId xmlns:a16="http://schemas.microsoft.com/office/drawing/2014/main" id="{0827A38F-76E7-194D-BDA6-1A605B355FB7}"/>
              </a:ext>
            </a:extLst>
          </p:cNvPr>
          <p:cNvGrpSpPr>
            <a:grpSpLocks/>
          </p:cNvGrpSpPr>
          <p:nvPr/>
        </p:nvGrpSpPr>
        <p:grpSpPr bwMode="auto">
          <a:xfrm>
            <a:off x="3800970" y="3720320"/>
            <a:ext cx="423862" cy="647700"/>
            <a:chOff x="4140" y="429"/>
            <a:chExt cx="1425" cy="2396"/>
          </a:xfrm>
        </p:grpSpPr>
        <p:sp>
          <p:nvSpPr>
            <p:cNvPr id="1342" name="Freeform 187">
              <a:extLst>
                <a:ext uri="{FF2B5EF4-FFF2-40B4-BE49-F238E27FC236}">
                  <a16:creationId xmlns:a16="http://schemas.microsoft.com/office/drawing/2014/main" id="{D46F6DF5-01A2-1849-A3BB-030EF6344BC8}"/>
                </a:ext>
              </a:extLst>
            </p:cNvPr>
            <p:cNvSpPr>
              <a:spLocks/>
            </p:cNvSpPr>
            <p:nvPr/>
          </p:nvSpPr>
          <p:spPr bwMode="auto">
            <a:xfrm>
              <a:off x="5268" y="433"/>
              <a:ext cx="283" cy="2286"/>
            </a:xfrm>
            <a:custGeom>
              <a:avLst/>
              <a:gdLst>
                <a:gd name="T0" fmla="*/ 3 w 354"/>
                <a:gd name="T1" fmla="*/ 0 h 2742"/>
                <a:gd name="T2" fmla="*/ 15 w 354"/>
                <a:gd name="T3" fmla="*/ 27 h 2742"/>
                <a:gd name="T4" fmla="*/ 15 w 354"/>
                <a:gd name="T5" fmla="*/ 205 h 2742"/>
                <a:gd name="T6" fmla="*/ 0 w 354"/>
                <a:gd name="T7" fmla="*/ 215 h 2742"/>
                <a:gd name="T8" fmla="*/ 3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343" name="Rectangle 188">
              <a:extLst>
                <a:ext uri="{FF2B5EF4-FFF2-40B4-BE49-F238E27FC236}">
                  <a16:creationId xmlns:a16="http://schemas.microsoft.com/office/drawing/2014/main" id="{E1E80B19-9CDE-FB4C-AC77-EFE0782CC823}"/>
                </a:ext>
              </a:extLst>
            </p:cNvPr>
            <p:cNvSpPr>
              <a:spLocks noChangeArrowheads="1"/>
            </p:cNvSpPr>
            <p:nvPr/>
          </p:nvSpPr>
          <p:spPr bwMode="auto">
            <a:xfrm>
              <a:off x="4204" y="429"/>
              <a:ext cx="1051" cy="2284"/>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344" name="Freeform 189">
              <a:extLst>
                <a:ext uri="{FF2B5EF4-FFF2-40B4-BE49-F238E27FC236}">
                  <a16:creationId xmlns:a16="http://schemas.microsoft.com/office/drawing/2014/main" id="{7E3264C2-51DE-F54E-9A1B-76045D0A25F4}"/>
                </a:ext>
              </a:extLst>
            </p:cNvPr>
            <p:cNvSpPr>
              <a:spLocks/>
            </p:cNvSpPr>
            <p:nvPr/>
          </p:nvSpPr>
          <p:spPr bwMode="auto">
            <a:xfrm>
              <a:off x="5321" y="570"/>
              <a:ext cx="169" cy="2115"/>
            </a:xfrm>
            <a:custGeom>
              <a:avLst/>
              <a:gdLst>
                <a:gd name="T0" fmla="*/ 2 w 211"/>
                <a:gd name="T1" fmla="*/ 0 h 2537"/>
                <a:gd name="T2" fmla="*/ 9 w 211"/>
                <a:gd name="T3" fmla="*/ 18 h 2537"/>
                <a:gd name="T4" fmla="*/ 2 w 211"/>
                <a:gd name="T5" fmla="*/ 19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345" name="Freeform 190">
              <a:extLst>
                <a:ext uri="{FF2B5EF4-FFF2-40B4-BE49-F238E27FC236}">
                  <a16:creationId xmlns:a16="http://schemas.microsoft.com/office/drawing/2014/main" id="{747CB78A-D52C-CE42-AC7E-25B8998929BB}"/>
                </a:ext>
              </a:extLst>
            </p:cNvPr>
            <p:cNvSpPr>
              <a:spLocks/>
            </p:cNvSpPr>
            <p:nvPr/>
          </p:nvSpPr>
          <p:spPr bwMode="auto">
            <a:xfrm>
              <a:off x="5284" y="1640"/>
              <a:ext cx="263" cy="189"/>
            </a:xfrm>
            <a:custGeom>
              <a:avLst/>
              <a:gdLst>
                <a:gd name="T0" fmla="*/ 2 w 328"/>
                <a:gd name="T1" fmla="*/ 0 h 226"/>
                <a:gd name="T2" fmla="*/ 14 w 328"/>
                <a:gd name="T3" fmla="*/ 11 h 226"/>
                <a:gd name="T4" fmla="*/ 14 w 328"/>
                <a:gd name="T5" fmla="*/ 19 h 226"/>
                <a:gd name="T6" fmla="*/ 0 w 328"/>
                <a:gd name="T7" fmla="*/ 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346" name="Rectangle 191">
              <a:extLst>
                <a:ext uri="{FF2B5EF4-FFF2-40B4-BE49-F238E27FC236}">
                  <a16:creationId xmlns:a16="http://schemas.microsoft.com/office/drawing/2014/main" id="{4140DAEF-666D-DA47-BDAF-E2CB84851395}"/>
                </a:ext>
              </a:extLst>
            </p:cNvPr>
            <p:cNvSpPr>
              <a:spLocks noChangeArrowheads="1"/>
            </p:cNvSpPr>
            <p:nvPr/>
          </p:nvSpPr>
          <p:spPr bwMode="auto">
            <a:xfrm>
              <a:off x="4209" y="693"/>
              <a:ext cx="598" cy="47"/>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1347" name="Group 192">
              <a:extLst>
                <a:ext uri="{FF2B5EF4-FFF2-40B4-BE49-F238E27FC236}">
                  <a16:creationId xmlns:a16="http://schemas.microsoft.com/office/drawing/2014/main" id="{299117A0-29F3-E34B-B8B3-2F87D3986129}"/>
                </a:ext>
              </a:extLst>
            </p:cNvPr>
            <p:cNvGrpSpPr>
              <a:grpSpLocks/>
            </p:cNvGrpSpPr>
            <p:nvPr/>
          </p:nvGrpSpPr>
          <p:grpSpPr bwMode="auto">
            <a:xfrm>
              <a:off x="4749" y="668"/>
              <a:ext cx="581" cy="145"/>
              <a:chOff x="614" y="2568"/>
              <a:chExt cx="725" cy="139"/>
            </a:xfrm>
          </p:grpSpPr>
          <p:sp>
            <p:nvSpPr>
              <p:cNvPr id="1372" name="AutoShape 193">
                <a:extLst>
                  <a:ext uri="{FF2B5EF4-FFF2-40B4-BE49-F238E27FC236}">
                    <a16:creationId xmlns:a16="http://schemas.microsoft.com/office/drawing/2014/main" id="{0C5A74EE-A7D5-BA47-BFF6-F3C788C5CF29}"/>
                  </a:ext>
                </a:extLst>
              </p:cNvPr>
              <p:cNvSpPr>
                <a:spLocks noChangeArrowheads="1"/>
              </p:cNvSpPr>
              <p:nvPr/>
            </p:nvSpPr>
            <p:spPr bwMode="auto">
              <a:xfrm>
                <a:off x="613" y="2570"/>
                <a:ext cx="726" cy="135"/>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373" name="AutoShape 194">
                <a:extLst>
                  <a:ext uri="{FF2B5EF4-FFF2-40B4-BE49-F238E27FC236}">
                    <a16:creationId xmlns:a16="http://schemas.microsoft.com/office/drawing/2014/main" id="{15763F6D-F30B-604C-B1A4-B9E2BB00F6B7}"/>
                  </a:ext>
                </a:extLst>
              </p:cNvPr>
              <p:cNvSpPr>
                <a:spLocks noChangeArrowheads="1"/>
              </p:cNvSpPr>
              <p:nvPr/>
            </p:nvSpPr>
            <p:spPr bwMode="auto">
              <a:xfrm>
                <a:off x="627" y="2587"/>
                <a:ext cx="693" cy="101"/>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1348" name="Rectangle 195">
              <a:extLst>
                <a:ext uri="{FF2B5EF4-FFF2-40B4-BE49-F238E27FC236}">
                  <a16:creationId xmlns:a16="http://schemas.microsoft.com/office/drawing/2014/main" id="{E273AD4D-3F24-F44B-A734-2486970524D4}"/>
                </a:ext>
              </a:extLst>
            </p:cNvPr>
            <p:cNvSpPr>
              <a:spLocks noChangeArrowheads="1"/>
            </p:cNvSpPr>
            <p:nvPr/>
          </p:nvSpPr>
          <p:spPr bwMode="auto">
            <a:xfrm>
              <a:off x="4225" y="1016"/>
              <a:ext cx="592" cy="47"/>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1349" name="Group 196">
              <a:extLst>
                <a:ext uri="{FF2B5EF4-FFF2-40B4-BE49-F238E27FC236}">
                  <a16:creationId xmlns:a16="http://schemas.microsoft.com/office/drawing/2014/main" id="{59BCC23F-6EFF-E446-B163-095673448F7F}"/>
                </a:ext>
              </a:extLst>
            </p:cNvPr>
            <p:cNvGrpSpPr>
              <a:grpSpLocks/>
            </p:cNvGrpSpPr>
            <p:nvPr/>
          </p:nvGrpSpPr>
          <p:grpSpPr bwMode="auto">
            <a:xfrm>
              <a:off x="4747" y="994"/>
              <a:ext cx="581" cy="134"/>
              <a:chOff x="614" y="2568"/>
              <a:chExt cx="725" cy="139"/>
            </a:xfrm>
          </p:grpSpPr>
          <p:sp>
            <p:nvSpPr>
              <p:cNvPr id="1370" name="AutoShape 197">
                <a:extLst>
                  <a:ext uri="{FF2B5EF4-FFF2-40B4-BE49-F238E27FC236}">
                    <a16:creationId xmlns:a16="http://schemas.microsoft.com/office/drawing/2014/main" id="{12542AF1-426D-DF40-94A4-FC77464DBADC}"/>
                  </a:ext>
                </a:extLst>
              </p:cNvPr>
              <p:cNvSpPr>
                <a:spLocks noChangeArrowheads="1"/>
              </p:cNvSpPr>
              <p:nvPr/>
            </p:nvSpPr>
            <p:spPr bwMode="auto">
              <a:xfrm>
                <a:off x="616" y="2567"/>
                <a:ext cx="726" cy="140"/>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371" name="AutoShape 198">
                <a:extLst>
                  <a:ext uri="{FF2B5EF4-FFF2-40B4-BE49-F238E27FC236}">
                    <a16:creationId xmlns:a16="http://schemas.microsoft.com/office/drawing/2014/main" id="{5FF08725-A026-3F4F-AD7F-272FADC253CA}"/>
                  </a:ext>
                </a:extLst>
              </p:cNvPr>
              <p:cNvSpPr>
                <a:spLocks noChangeArrowheads="1"/>
              </p:cNvSpPr>
              <p:nvPr/>
            </p:nvSpPr>
            <p:spPr bwMode="auto">
              <a:xfrm>
                <a:off x="629" y="2585"/>
                <a:ext cx="693" cy="10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1350" name="Rectangle 199">
              <a:extLst>
                <a:ext uri="{FF2B5EF4-FFF2-40B4-BE49-F238E27FC236}">
                  <a16:creationId xmlns:a16="http://schemas.microsoft.com/office/drawing/2014/main" id="{8AA7B66A-2CBB-2E47-80EB-79369D65AB83}"/>
                </a:ext>
              </a:extLst>
            </p:cNvPr>
            <p:cNvSpPr>
              <a:spLocks noChangeArrowheads="1"/>
            </p:cNvSpPr>
            <p:nvPr/>
          </p:nvSpPr>
          <p:spPr bwMode="auto">
            <a:xfrm>
              <a:off x="4215" y="1357"/>
              <a:ext cx="598" cy="47"/>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351" name="Rectangle 200">
              <a:extLst>
                <a:ext uri="{FF2B5EF4-FFF2-40B4-BE49-F238E27FC236}">
                  <a16:creationId xmlns:a16="http://schemas.microsoft.com/office/drawing/2014/main" id="{018E5E89-C605-0C48-BE5E-A34A24009241}"/>
                </a:ext>
              </a:extLst>
            </p:cNvPr>
            <p:cNvSpPr>
              <a:spLocks noChangeArrowheads="1"/>
            </p:cNvSpPr>
            <p:nvPr/>
          </p:nvSpPr>
          <p:spPr bwMode="auto">
            <a:xfrm>
              <a:off x="4225" y="1656"/>
              <a:ext cx="598" cy="47"/>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1352" name="Group 201">
              <a:extLst>
                <a:ext uri="{FF2B5EF4-FFF2-40B4-BE49-F238E27FC236}">
                  <a16:creationId xmlns:a16="http://schemas.microsoft.com/office/drawing/2014/main" id="{0966AC81-07B8-E14A-BAA7-22C95C7F847C}"/>
                </a:ext>
              </a:extLst>
            </p:cNvPr>
            <p:cNvGrpSpPr>
              <a:grpSpLocks/>
            </p:cNvGrpSpPr>
            <p:nvPr/>
          </p:nvGrpSpPr>
          <p:grpSpPr bwMode="auto">
            <a:xfrm>
              <a:off x="4735" y="1627"/>
              <a:ext cx="582" cy="151"/>
              <a:chOff x="614" y="2568"/>
              <a:chExt cx="725" cy="139"/>
            </a:xfrm>
          </p:grpSpPr>
          <p:sp>
            <p:nvSpPr>
              <p:cNvPr id="1368" name="AutoShape 202">
                <a:extLst>
                  <a:ext uri="{FF2B5EF4-FFF2-40B4-BE49-F238E27FC236}">
                    <a16:creationId xmlns:a16="http://schemas.microsoft.com/office/drawing/2014/main" id="{5F819351-A69B-9941-940C-349769D3699D}"/>
                  </a:ext>
                </a:extLst>
              </p:cNvPr>
              <p:cNvSpPr>
                <a:spLocks noChangeArrowheads="1"/>
              </p:cNvSpPr>
              <p:nvPr/>
            </p:nvSpPr>
            <p:spPr bwMode="auto">
              <a:xfrm>
                <a:off x="611" y="2568"/>
                <a:ext cx="731" cy="141"/>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369" name="AutoShape 203">
                <a:extLst>
                  <a:ext uri="{FF2B5EF4-FFF2-40B4-BE49-F238E27FC236}">
                    <a16:creationId xmlns:a16="http://schemas.microsoft.com/office/drawing/2014/main" id="{BFA9F2AA-7AE3-FF4B-967C-B9E2CADA8F5F}"/>
                  </a:ext>
                </a:extLst>
              </p:cNvPr>
              <p:cNvSpPr>
                <a:spLocks noChangeArrowheads="1"/>
              </p:cNvSpPr>
              <p:nvPr/>
            </p:nvSpPr>
            <p:spPr bwMode="auto">
              <a:xfrm>
                <a:off x="624" y="2584"/>
                <a:ext cx="698" cy="108"/>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1353" name="Freeform 204">
              <a:extLst>
                <a:ext uri="{FF2B5EF4-FFF2-40B4-BE49-F238E27FC236}">
                  <a16:creationId xmlns:a16="http://schemas.microsoft.com/office/drawing/2014/main" id="{8591C078-367E-8846-AE18-57822035D75C}"/>
                </a:ext>
              </a:extLst>
            </p:cNvPr>
            <p:cNvSpPr>
              <a:spLocks/>
            </p:cNvSpPr>
            <p:nvPr/>
          </p:nvSpPr>
          <p:spPr bwMode="auto">
            <a:xfrm>
              <a:off x="5288" y="1354"/>
              <a:ext cx="263" cy="188"/>
            </a:xfrm>
            <a:custGeom>
              <a:avLst/>
              <a:gdLst>
                <a:gd name="T0" fmla="*/ 2 w 328"/>
                <a:gd name="T1" fmla="*/ 0 h 226"/>
                <a:gd name="T2" fmla="*/ 14 w 328"/>
                <a:gd name="T3" fmla="*/ 10 h 226"/>
                <a:gd name="T4" fmla="*/ 14 w 328"/>
                <a:gd name="T5" fmla="*/ 17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1354" name="Group 205">
              <a:extLst>
                <a:ext uri="{FF2B5EF4-FFF2-40B4-BE49-F238E27FC236}">
                  <a16:creationId xmlns:a16="http://schemas.microsoft.com/office/drawing/2014/main" id="{5FBF9D2A-7073-3241-B1BE-80315AD67F38}"/>
                </a:ext>
              </a:extLst>
            </p:cNvPr>
            <p:cNvGrpSpPr>
              <a:grpSpLocks/>
            </p:cNvGrpSpPr>
            <p:nvPr/>
          </p:nvGrpSpPr>
          <p:grpSpPr bwMode="auto">
            <a:xfrm>
              <a:off x="4739" y="1327"/>
              <a:ext cx="582" cy="139"/>
              <a:chOff x="614" y="2568"/>
              <a:chExt cx="725" cy="139"/>
            </a:xfrm>
          </p:grpSpPr>
          <p:sp>
            <p:nvSpPr>
              <p:cNvPr id="1366" name="AutoShape 206">
                <a:extLst>
                  <a:ext uri="{FF2B5EF4-FFF2-40B4-BE49-F238E27FC236}">
                    <a16:creationId xmlns:a16="http://schemas.microsoft.com/office/drawing/2014/main" id="{50A69CAB-1A9D-764D-A301-38CB4AB50107}"/>
                  </a:ext>
                </a:extLst>
              </p:cNvPr>
              <p:cNvSpPr>
                <a:spLocks noChangeArrowheads="1"/>
              </p:cNvSpPr>
              <p:nvPr/>
            </p:nvSpPr>
            <p:spPr bwMode="auto">
              <a:xfrm>
                <a:off x="612" y="2569"/>
                <a:ext cx="725" cy="147"/>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367" name="AutoShape 207">
                <a:extLst>
                  <a:ext uri="{FF2B5EF4-FFF2-40B4-BE49-F238E27FC236}">
                    <a16:creationId xmlns:a16="http://schemas.microsoft.com/office/drawing/2014/main" id="{A40FFDE9-6F48-8D40-9ACC-0075A43FDA1B}"/>
                  </a:ext>
                </a:extLst>
              </p:cNvPr>
              <p:cNvSpPr>
                <a:spLocks noChangeArrowheads="1"/>
              </p:cNvSpPr>
              <p:nvPr/>
            </p:nvSpPr>
            <p:spPr bwMode="auto">
              <a:xfrm>
                <a:off x="626" y="2586"/>
                <a:ext cx="691" cy="106"/>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1355" name="Rectangle 208">
              <a:extLst>
                <a:ext uri="{FF2B5EF4-FFF2-40B4-BE49-F238E27FC236}">
                  <a16:creationId xmlns:a16="http://schemas.microsoft.com/office/drawing/2014/main" id="{4939E403-BAAF-7740-9D06-F85AF207ABEC}"/>
                </a:ext>
              </a:extLst>
            </p:cNvPr>
            <p:cNvSpPr>
              <a:spLocks noChangeArrowheads="1"/>
            </p:cNvSpPr>
            <p:nvPr/>
          </p:nvSpPr>
          <p:spPr bwMode="auto">
            <a:xfrm>
              <a:off x="5250" y="429"/>
              <a:ext cx="69" cy="2290"/>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356" name="Freeform 209">
              <a:extLst>
                <a:ext uri="{FF2B5EF4-FFF2-40B4-BE49-F238E27FC236}">
                  <a16:creationId xmlns:a16="http://schemas.microsoft.com/office/drawing/2014/main" id="{9CFAF5A6-0089-3A4D-A737-EB7943AF5860}"/>
                </a:ext>
              </a:extLst>
            </p:cNvPr>
            <p:cNvSpPr>
              <a:spLocks/>
            </p:cNvSpPr>
            <p:nvPr/>
          </p:nvSpPr>
          <p:spPr bwMode="auto">
            <a:xfrm>
              <a:off x="5312" y="1007"/>
              <a:ext cx="237" cy="213"/>
            </a:xfrm>
            <a:custGeom>
              <a:avLst/>
              <a:gdLst>
                <a:gd name="T0" fmla="*/ 2 w 296"/>
                <a:gd name="T1" fmla="*/ 0 h 256"/>
                <a:gd name="T2" fmla="*/ 14 w 296"/>
                <a:gd name="T3" fmla="*/ 10 h 256"/>
                <a:gd name="T4" fmla="*/ 14 w 296"/>
                <a:gd name="T5" fmla="*/ 19 h 256"/>
                <a:gd name="T6" fmla="*/ 0 w 296"/>
                <a:gd name="T7" fmla="*/ 7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357" name="Freeform 210">
              <a:extLst>
                <a:ext uri="{FF2B5EF4-FFF2-40B4-BE49-F238E27FC236}">
                  <a16:creationId xmlns:a16="http://schemas.microsoft.com/office/drawing/2014/main" id="{BB6D7824-538E-7242-AAF3-ED996B971EFF}"/>
                </a:ext>
              </a:extLst>
            </p:cNvPr>
            <p:cNvSpPr>
              <a:spLocks/>
            </p:cNvSpPr>
            <p:nvPr/>
          </p:nvSpPr>
          <p:spPr bwMode="auto">
            <a:xfrm>
              <a:off x="5315" y="680"/>
              <a:ext cx="244" cy="240"/>
            </a:xfrm>
            <a:custGeom>
              <a:avLst/>
              <a:gdLst>
                <a:gd name="T0" fmla="*/ 0 w 304"/>
                <a:gd name="T1" fmla="*/ 0 h 288"/>
                <a:gd name="T2" fmla="*/ 14 w 304"/>
                <a:gd name="T3" fmla="*/ 13 h 288"/>
                <a:gd name="T4" fmla="*/ 13 w 304"/>
                <a:gd name="T5" fmla="*/ 23 h 288"/>
                <a:gd name="T6" fmla="*/ 2 w 304"/>
                <a:gd name="T7" fmla="*/ 1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358" name="Oval 211">
              <a:extLst>
                <a:ext uri="{FF2B5EF4-FFF2-40B4-BE49-F238E27FC236}">
                  <a16:creationId xmlns:a16="http://schemas.microsoft.com/office/drawing/2014/main" id="{3E4397CD-C96C-0B4E-BD03-383F30EF4E6A}"/>
                </a:ext>
              </a:extLst>
            </p:cNvPr>
            <p:cNvSpPr>
              <a:spLocks noChangeArrowheads="1"/>
            </p:cNvSpPr>
            <p:nvPr/>
          </p:nvSpPr>
          <p:spPr bwMode="auto">
            <a:xfrm>
              <a:off x="5517" y="2614"/>
              <a:ext cx="48" cy="94"/>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359" name="Freeform 212">
              <a:extLst>
                <a:ext uri="{FF2B5EF4-FFF2-40B4-BE49-F238E27FC236}">
                  <a16:creationId xmlns:a16="http://schemas.microsoft.com/office/drawing/2014/main" id="{277A6DC5-F29C-DC40-9896-6B2D357AC886}"/>
                </a:ext>
              </a:extLst>
            </p:cNvPr>
            <p:cNvSpPr>
              <a:spLocks/>
            </p:cNvSpPr>
            <p:nvPr/>
          </p:nvSpPr>
          <p:spPr bwMode="auto">
            <a:xfrm>
              <a:off x="5302" y="2614"/>
              <a:ext cx="245" cy="200"/>
            </a:xfrm>
            <a:custGeom>
              <a:avLst/>
              <a:gdLst>
                <a:gd name="T0" fmla="*/ 0 w 306"/>
                <a:gd name="T1" fmla="*/ 9 h 240"/>
                <a:gd name="T2" fmla="*/ 2 w 306"/>
                <a:gd name="T3" fmla="*/ 19 h 240"/>
                <a:gd name="T4" fmla="*/ 14 w 306"/>
                <a:gd name="T5" fmla="*/ 9 h 240"/>
                <a:gd name="T6" fmla="*/ 14 w 306"/>
                <a:gd name="T7" fmla="*/ 0 h 240"/>
                <a:gd name="T8" fmla="*/ 0 w 306"/>
                <a:gd name="T9" fmla="*/ 9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360" name="AutoShape 213">
              <a:extLst>
                <a:ext uri="{FF2B5EF4-FFF2-40B4-BE49-F238E27FC236}">
                  <a16:creationId xmlns:a16="http://schemas.microsoft.com/office/drawing/2014/main" id="{E3FA15CF-EFC6-FD4E-9002-2CF1C1E13990}"/>
                </a:ext>
              </a:extLst>
            </p:cNvPr>
            <p:cNvSpPr>
              <a:spLocks noChangeArrowheads="1"/>
            </p:cNvSpPr>
            <p:nvPr/>
          </p:nvSpPr>
          <p:spPr bwMode="auto">
            <a:xfrm>
              <a:off x="4140" y="2678"/>
              <a:ext cx="1201" cy="147"/>
            </a:xfrm>
            <a:prstGeom prst="roundRect">
              <a:avLst>
                <a:gd name="adj" fmla="val 50000"/>
              </a:avLst>
            </a:prstGeom>
            <a:solidFill>
              <a:srgbClr val="DDDDDD"/>
            </a:soli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361" name="AutoShape 214">
              <a:extLst>
                <a:ext uri="{FF2B5EF4-FFF2-40B4-BE49-F238E27FC236}">
                  <a16:creationId xmlns:a16="http://schemas.microsoft.com/office/drawing/2014/main" id="{CCECAEDD-8237-794F-9E2D-46763A7A221F}"/>
                </a:ext>
              </a:extLst>
            </p:cNvPr>
            <p:cNvSpPr>
              <a:spLocks noChangeArrowheads="1"/>
            </p:cNvSpPr>
            <p:nvPr/>
          </p:nvSpPr>
          <p:spPr bwMode="auto">
            <a:xfrm>
              <a:off x="4204" y="2713"/>
              <a:ext cx="1073" cy="82"/>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362" name="Oval 215">
              <a:extLst>
                <a:ext uri="{FF2B5EF4-FFF2-40B4-BE49-F238E27FC236}">
                  <a16:creationId xmlns:a16="http://schemas.microsoft.com/office/drawing/2014/main" id="{AE6B1F3E-B8FB-7547-9217-F09ADBEA75A9}"/>
                </a:ext>
              </a:extLst>
            </p:cNvPr>
            <p:cNvSpPr>
              <a:spLocks noChangeArrowheads="1"/>
            </p:cNvSpPr>
            <p:nvPr/>
          </p:nvSpPr>
          <p:spPr bwMode="auto">
            <a:xfrm>
              <a:off x="4305" y="2385"/>
              <a:ext cx="160" cy="141"/>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363" name="Oval 216">
              <a:extLst>
                <a:ext uri="{FF2B5EF4-FFF2-40B4-BE49-F238E27FC236}">
                  <a16:creationId xmlns:a16="http://schemas.microsoft.com/office/drawing/2014/main" id="{4319B324-32C6-F449-A18D-0F337E57534F}"/>
                </a:ext>
              </a:extLst>
            </p:cNvPr>
            <p:cNvSpPr>
              <a:spLocks noChangeArrowheads="1"/>
            </p:cNvSpPr>
            <p:nvPr/>
          </p:nvSpPr>
          <p:spPr bwMode="auto">
            <a:xfrm>
              <a:off x="4487" y="2385"/>
              <a:ext cx="160" cy="141"/>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endParaRPr>
            </a:p>
          </p:txBody>
        </p:sp>
        <p:sp>
          <p:nvSpPr>
            <p:cNvPr id="1364" name="Oval 217">
              <a:extLst>
                <a:ext uri="{FF2B5EF4-FFF2-40B4-BE49-F238E27FC236}">
                  <a16:creationId xmlns:a16="http://schemas.microsoft.com/office/drawing/2014/main" id="{F5225836-0C76-B346-8701-A331322937EC}"/>
                </a:ext>
              </a:extLst>
            </p:cNvPr>
            <p:cNvSpPr>
              <a:spLocks noChangeArrowheads="1"/>
            </p:cNvSpPr>
            <p:nvPr/>
          </p:nvSpPr>
          <p:spPr bwMode="auto">
            <a:xfrm>
              <a:off x="4663" y="2379"/>
              <a:ext cx="155" cy="141"/>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365" name="Rectangle 218">
              <a:extLst>
                <a:ext uri="{FF2B5EF4-FFF2-40B4-BE49-F238E27FC236}">
                  <a16:creationId xmlns:a16="http://schemas.microsoft.com/office/drawing/2014/main" id="{52D4ECE6-91B2-404C-88C9-04B5ABAB0562}"/>
                </a:ext>
              </a:extLst>
            </p:cNvPr>
            <p:cNvSpPr>
              <a:spLocks noChangeArrowheads="1"/>
            </p:cNvSpPr>
            <p:nvPr/>
          </p:nvSpPr>
          <p:spPr bwMode="auto">
            <a:xfrm>
              <a:off x="5063" y="1833"/>
              <a:ext cx="85" cy="763"/>
            </a:xfrm>
            <a:prstGeom prst="rect">
              <a:avLst/>
            </a:prstGeom>
            <a:solidFill>
              <a:srgbClr val="292929"/>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186" name="Slide Number Placeholder 3">
            <a:extLst>
              <a:ext uri="{FF2B5EF4-FFF2-40B4-BE49-F238E27FC236}">
                <a16:creationId xmlns:a16="http://schemas.microsoft.com/office/drawing/2014/main" id="{FEF1B6EF-B8A5-2041-9C60-52DC336233C7}"/>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11</a:t>
            </a:fld>
            <a:endParaRPr lang="en-US" dirty="0"/>
          </a:p>
        </p:txBody>
      </p:sp>
    </p:spTree>
    <p:extLst>
      <p:ext uri="{BB962C8B-B14F-4D97-AF65-F5344CB8AC3E}">
        <p14:creationId xmlns:p14="http://schemas.microsoft.com/office/powerpoint/2010/main" val="3126954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43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01">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nodeType="clickEffect">
                                  <p:stCondLst>
                                    <p:cond delay="0"/>
                                  </p:stCondLst>
                                  <p:childTnLst>
                                    <p:set>
                                      <p:cBhvr>
                                        <p:cTn id="12" dur="1" fill="hold">
                                          <p:stCondLst>
                                            <p:cond delay="0"/>
                                          </p:stCondLst>
                                        </p:cTn>
                                        <p:tgtEl>
                                          <p:spTgt spid="1381"/>
                                        </p:tgtEl>
                                        <p:attrNameLst>
                                          <p:attrName>style.visibility</p:attrName>
                                        </p:attrNameLst>
                                      </p:cBhvr>
                                      <p:to>
                                        <p:strVal val="visible"/>
                                      </p:to>
                                    </p:set>
                                    <p:animEffect transition="in" filter="wipe(up)">
                                      <p:cBhvr>
                                        <p:cTn id="13" dur="500"/>
                                        <p:tgtEl>
                                          <p:spTgt spid="1381"/>
                                        </p:tgtEl>
                                      </p:cBhvr>
                                    </p:animEffect>
                                  </p:childTnLst>
                                </p:cTn>
                              </p:par>
                              <p:par>
                                <p:cTn id="14" presetID="1" presetClass="entr" presetSubtype="0" fill="hold" grpId="0" nodeType="withEffect">
                                  <p:stCondLst>
                                    <p:cond delay="0"/>
                                  </p:stCondLst>
                                  <p:childTnLst>
                                    <p:set>
                                      <p:cBhvr>
                                        <p:cTn id="15" dur="1" fill="hold">
                                          <p:stCondLst>
                                            <p:cond delay="0"/>
                                          </p:stCondLst>
                                        </p:cTn>
                                        <p:tgtEl>
                                          <p:spTgt spid="1307">
                                            <p:txEl>
                                              <p:pRg st="0" end="0"/>
                                            </p:txEl>
                                          </p:spTgt>
                                        </p:tgtEl>
                                        <p:attrNameLst>
                                          <p:attrName>style.visibility</p:attrName>
                                        </p:attrNameLst>
                                      </p:cBhvr>
                                      <p:to>
                                        <p:strVal val="visible"/>
                                      </p:to>
                                    </p:set>
                                  </p:childTnLst>
                                </p:cTn>
                              </p:par>
                            </p:childTnLst>
                          </p:cTn>
                        </p:par>
                        <p:par>
                          <p:cTn id="16" fill="hold">
                            <p:stCondLst>
                              <p:cond delay="500"/>
                            </p:stCondLst>
                            <p:childTnLst>
                              <p:par>
                                <p:cTn id="17" presetID="1" presetClass="entr" presetSubtype="0" fill="hold" nodeType="afterEffect">
                                  <p:stCondLst>
                                    <p:cond delay="0"/>
                                  </p:stCondLst>
                                  <p:childTnLst>
                                    <p:set>
                                      <p:cBhvr>
                                        <p:cTn id="18" dur="1" fill="hold">
                                          <p:stCondLst>
                                            <p:cond delay="0"/>
                                          </p:stCondLst>
                                        </p:cTn>
                                        <p:tgtEl>
                                          <p:spTgt spid="1414"/>
                                        </p:tgtEl>
                                        <p:attrNameLst>
                                          <p:attrName>style.visibility</p:attrName>
                                        </p:attrNameLst>
                                      </p:cBhvr>
                                      <p:to>
                                        <p:strVal val="visible"/>
                                      </p:to>
                                    </p:set>
                                  </p:childTnLst>
                                </p:cTn>
                              </p:par>
                            </p:childTnLst>
                          </p:cTn>
                        </p:par>
                        <p:par>
                          <p:cTn id="19" fill="hold">
                            <p:stCondLst>
                              <p:cond delay="500"/>
                            </p:stCondLst>
                            <p:childTnLst>
                              <p:par>
                                <p:cTn id="20" presetID="0" presetClass="path" presetSubtype="0" accel="50000" decel="50000" fill="hold" nodeType="afterEffect">
                                  <p:stCondLst>
                                    <p:cond delay="0"/>
                                  </p:stCondLst>
                                  <p:childTnLst>
                                    <p:animMotion origin="layout" path="M -0.01354 -0.01412 L 0.13802 -0.01343 L 0.28946 -0.30648 L -0.0306 -0.30949 " pathEditMode="relative" rAng="0" ptsTypes="AAAA">
                                      <p:cBhvr>
                                        <p:cTn id="21" dur="2000" fill="hold"/>
                                        <p:tgtEl>
                                          <p:spTgt spid="1414"/>
                                        </p:tgtEl>
                                        <p:attrNameLst>
                                          <p:attrName>ppt_x</p:attrName>
                                          <p:attrName>ppt_y</p:attrName>
                                        </p:attrNameLst>
                                      </p:cBhvr>
                                      <p:rCtr x="14297" y="-14745"/>
                                    </p:animMotion>
                                  </p:childTnLst>
                                </p:cTn>
                              </p:par>
                            </p:childTnLst>
                          </p:cTn>
                        </p:par>
                        <p:par>
                          <p:cTn id="22" fill="hold">
                            <p:stCondLst>
                              <p:cond delay="2500"/>
                            </p:stCondLst>
                            <p:childTnLst>
                              <p:par>
                                <p:cTn id="23" presetID="1" presetClass="exit" presetSubtype="0" fill="hold" nodeType="afterEffect">
                                  <p:stCondLst>
                                    <p:cond delay="0"/>
                                  </p:stCondLst>
                                  <p:childTnLst>
                                    <p:set>
                                      <p:cBhvr>
                                        <p:cTn id="24" dur="1" fill="hold">
                                          <p:stCondLst>
                                            <p:cond delay="0"/>
                                          </p:stCondLst>
                                        </p:cTn>
                                        <p:tgtEl>
                                          <p:spTgt spid="1428"/>
                                        </p:tgtEl>
                                        <p:attrNameLst>
                                          <p:attrName>style.visibility</p:attrName>
                                        </p:attrNameLst>
                                      </p:cBhvr>
                                      <p:to>
                                        <p:strVal val="hidden"/>
                                      </p:to>
                                    </p:set>
                                  </p:childTnLst>
                                </p:cTn>
                              </p:par>
                              <p:par>
                                <p:cTn id="25" presetID="1" presetClass="exit" presetSubtype="0" fill="hold" nodeType="withEffect">
                                  <p:stCondLst>
                                    <p:cond delay="0"/>
                                  </p:stCondLst>
                                  <p:childTnLst>
                                    <p:set>
                                      <p:cBhvr>
                                        <p:cTn id="26" dur="1" fill="hold">
                                          <p:stCondLst>
                                            <p:cond delay="0"/>
                                          </p:stCondLst>
                                        </p:cTn>
                                        <p:tgtEl>
                                          <p:spTgt spid="1437"/>
                                        </p:tgtEl>
                                        <p:attrNameLst>
                                          <p:attrName>style.visibility</p:attrName>
                                        </p:attrNameLst>
                                      </p:cBhvr>
                                      <p:to>
                                        <p:strVal val="hidden"/>
                                      </p:to>
                                    </p:set>
                                  </p:childTnLst>
                                </p:cTn>
                              </p:par>
                              <p:par>
                                <p:cTn id="27" presetID="1" presetClass="exit" presetSubtype="0" fill="hold" nodeType="withEffect">
                                  <p:stCondLst>
                                    <p:cond delay="0"/>
                                  </p:stCondLst>
                                  <p:childTnLst>
                                    <p:set>
                                      <p:cBhvr>
                                        <p:cTn id="28" dur="1" fill="hold">
                                          <p:stCondLst>
                                            <p:cond delay="0"/>
                                          </p:stCondLst>
                                        </p:cTn>
                                        <p:tgtEl>
                                          <p:spTgt spid="1381"/>
                                        </p:tgtEl>
                                        <p:attrNameLst>
                                          <p:attrName>style.visibility</p:attrName>
                                        </p:attrNameLst>
                                      </p:cBhvr>
                                      <p:to>
                                        <p:strVal val="hidden"/>
                                      </p:to>
                                    </p:set>
                                  </p:childTnLst>
                                </p:cTn>
                              </p:par>
                            </p:childTnLst>
                          </p:cTn>
                        </p:par>
                        <p:par>
                          <p:cTn id="29" fill="hold">
                            <p:stCondLst>
                              <p:cond delay="2500"/>
                            </p:stCondLst>
                            <p:childTnLst>
                              <p:par>
                                <p:cTn id="30" presetID="22" presetClass="entr" presetSubtype="4" fill="hold" nodeType="afterEffect">
                                  <p:stCondLst>
                                    <p:cond delay="0"/>
                                  </p:stCondLst>
                                  <p:childTnLst>
                                    <p:set>
                                      <p:cBhvr>
                                        <p:cTn id="31" dur="1" fill="hold">
                                          <p:stCondLst>
                                            <p:cond delay="0"/>
                                          </p:stCondLst>
                                        </p:cTn>
                                        <p:tgtEl>
                                          <p:spTgt spid="1440"/>
                                        </p:tgtEl>
                                        <p:attrNameLst>
                                          <p:attrName>style.visibility</p:attrName>
                                        </p:attrNameLst>
                                      </p:cBhvr>
                                      <p:to>
                                        <p:strVal val="visible"/>
                                      </p:to>
                                    </p:set>
                                    <p:animEffect transition="in" filter="wipe(down)">
                                      <p:cBhvr>
                                        <p:cTn id="32" dur="500"/>
                                        <p:tgtEl>
                                          <p:spTgt spid="1440"/>
                                        </p:tgtEl>
                                      </p:cBhvr>
                                    </p:animEffect>
                                  </p:childTnLst>
                                </p:cTn>
                              </p:par>
                            </p:childTnLst>
                          </p:cTn>
                        </p:par>
                        <p:par>
                          <p:cTn id="33" fill="hold">
                            <p:stCondLst>
                              <p:cond delay="3000"/>
                            </p:stCondLst>
                            <p:childTnLst>
                              <p:par>
                                <p:cTn id="34" presetID="22" presetClass="entr" presetSubtype="4" fill="hold" nodeType="afterEffect">
                                  <p:stCondLst>
                                    <p:cond delay="0"/>
                                  </p:stCondLst>
                                  <p:childTnLst>
                                    <p:set>
                                      <p:cBhvr>
                                        <p:cTn id="35" dur="1" fill="hold">
                                          <p:stCondLst>
                                            <p:cond delay="0"/>
                                          </p:stCondLst>
                                        </p:cTn>
                                        <p:tgtEl>
                                          <p:spTgt spid="1449"/>
                                        </p:tgtEl>
                                        <p:attrNameLst>
                                          <p:attrName>style.visibility</p:attrName>
                                        </p:attrNameLst>
                                      </p:cBhvr>
                                      <p:to>
                                        <p:strVal val="visible"/>
                                      </p:to>
                                    </p:set>
                                    <p:animEffect transition="in" filter="wipe(down)">
                                      <p:cBhvr>
                                        <p:cTn id="36" dur="1000"/>
                                        <p:tgtEl>
                                          <p:spTgt spid="1449"/>
                                        </p:tgtEl>
                                      </p:cBhvr>
                                    </p:animEffect>
                                  </p:childTnLst>
                                </p:cTn>
                              </p:par>
                              <p:par>
                                <p:cTn id="37" presetID="1" presetClass="exit" presetSubtype="0" fill="hold" nodeType="withEffect">
                                  <p:stCondLst>
                                    <p:cond delay="0"/>
                                  </p:stCondLst>
                                  <p:childTnLst>
                                    <p:set>
                                      <p:cBhvr>
                                        <p:cTn id="38" dur="1" fill="hold">
                                          <p:stCondLst>
                                            <p:cond delay="0"/>
                                          </p:stCondLst>
                                        </p:cTn>
                                        <p:tgtEl>
                                          <p:spTgt spid="1414"/>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48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1" grpId="0" build="p"/>
      <p:bldP spid="1307" grpId="0" build="p"/>
      <p:bldP spid="1485"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normAutofit/>
          </a:bodyPr>
          <a:lstStyle/>
          <a:p>
            <a:r>
              <a:rPr lang="en-US" altLang="en-US" sz="4400" dirty="0">
                <a:cs typeface="Calibri" panose="020F0502020204030204" pitchFamily="34" charset="0"/>
              </a:rPr>
              <a:t>Network layer: “data plane” roadmap</a:t>
            </a:r>
            <a:endParaRPr lang="en-US" sz="4400" dirty="0"/>
          </a:p>
        </p:txBody>
      </p:sp>
      <p:sp>
        <p:nvSpPr>
          <p:cNvPr id="9" name="Rectangle 4">
            <a:extLst>
              <a:ext uri="{FF2B5EF4-FFF2-40B4-BE49-F238E27FC236}">
                <a16:creationId xmlns:a16="http://schemas.microsoft.com/office/drawing/2014/main" id="{55AB9D8D-7F05-094B-8DA6-3095A7A7A096}"/>
              </a:ext>
            </a:extLst>
          </p:cNvPr>
          <p:cNvSpPr>
            <a:spLocks noGrp="1" noChangeArrowheads="1"/>
          </p:cNvSpPr>
          <p:nvPr>
            <p:ph sz="half" idx="2"/>
          </p:nvPr>
        </p:nvSpPr>
        <p:spPr>
          <a:xfrm>
            <a:off x="570089" y="1428299"/>
            <a:ext cx="6618109" cy="5197353"/>
          </a:xfrm>
        </p:spPr>
        <p:txBody>
          <a:bodyPr>
            <a:noAutofit/>
          </a:bodyPr>
          <a:lstStyle/>
          <a:p>
            <a:pPr marL="407988" indent="-277813">
              <a:spcBef>
                <a:spcPts val="600"/>
              </a:spcBef>
              <a:buClr>
                <a:schemeClr val="bg1">
                  <a:lumMod val="75000"/>
                </a:schemeClr>
              </a:buClr>
            </a:pPr>
            <a:r>
              <a:rPr lang="en-US" altLang="en-US" sz="3200" dirty="0">
                <a:solidFill>
                  <a:schemeClr val="bg1">
                    <a:lumMod val="75000"/>
                  </a:schemeClr>
                </a:solidFill>
                <a:ea typeface="ＭＳ Ｐゴシック" panose="020B0600070205080204" pitchFamily="34" charset="-128"/>
                <a:cs typeface="Arial" panose="020B0604020202020204" pitchFamily="34" charset="0"/>
              </a:rPr>
              <a:t>Network layer: overview</a:t>
            </a:r>
          </a:p>
          <a:p>
            <a:pPr lvl="1">
              <a:spcBef>
                <a:spcPts val="600"/>
              </a:spcBef>
              <a:buClr>
                <a:schemeClr val="bg1">
                  <a:lumMod val="75000"/>
                </a:schemeClr>
              </a:buClr>
            </a:pPr>
            <a:r>
              <a:rPr lang="en-US" altLang="en-US" sz="2800" dirty="0">
                <a:solidFill>
                  <a:schemeClr val="bg1">
                    <a:lumMod val="75000"/>
                  </a:schemeClr>
                </a:solidFill>
                <a:ea typeface="ＭＳ Ｐゴシック" panose="020B0600070205080204" pitchFamily="34" charset="-128"/>
                <a:cs typeface="Arial" panose="020B0604020202020204" pitchFamily="34" charset="0"/>
              </a:rPr>
              <a:t>data plane</a:t>
            </a:r>
          </a:p>
          <a:p>
            <a:pPr lvl="1">
              <a:spcBef>
                <a:spcPts val="600"/>
              </a:spcBef>
              <a:buClr>
                <a:schemeClr val="bg1">
                  <a:lumMod val="75000"/>
                </a:schemeClr>
              </a:buClr>
            </a:pPr>
            <a:r>
              <a:rPr lang="en-US" altLang="en-US" sz="2800" dirty="0">
                <a:solidFill>
                  <a:schemeClr val="bg1">
                    <a:lumMod val="75000"/>
                  </a:schemeClr>
                </a:solidFill>
                <a:ea typeface="ＭＳ Ｐゴシック" panose="020B0600070205080204" pitchFamily="34" charset="-128"/>
                <a:cs typeface="Arial" panose="020B0604020202020204" pitchFamily="34" charset="0"/>
              </a:rPr>
              <a:t>control plane</a:t>
            </a:r>
          </a:p>
          <a:p>
            <a:pPr marL="407988" indent="-277813">
              <a:spcBef>
                <a:spcPts val="600"/>
              </a:spcBef>
              <a:buClr>
                <a:schemeClr val="bg1">
                  <a:lumMod val="75000"/>
                </a:schemeClr>
              </a:buClr>
            </a:pPr>
            <a:r>
              <a:rPr lang="en-US" altLang="en-US" sz="3200" dirty="0">
                <a:solidFill>
                  <a:schemeClr val="bg1">
                    <a:lumMod val="75000"/>
                  </a:schemeClr>
                </a:solidFill>
                <a:ea typeface="ＭＳ Ｐゴシック" panose="020B0600070205080204" pitchFamily="34" charset="-128"/>
                <a:cs typeface="Arial" panose="020B0604020202020204" pitchFamily="34" charset="0"/>
              </a:rPr>
              <a:t>What</a:t>
            </a:r>
            <a:r>
              <a:rPr lang="en-US" altLang="ja-JP" sz="3200" dirty="0">
                <a:solidFill>
                  <a:schemeClr val="bg1">
                    <a:lumMod val="75000"/>
                  </a:schemeClr>
                </a:solidFill>
                <a:ea typeface="ＭＳ Ｐゴシック" panose="020B0600070205080204" pitchFamily="34" charset="-128"/>
                <a:cs typeface="Arial" panose="020B0604020202020204" pitchFamily="34" charset="0"/>
              </a:rPr>
              <a:t>’s inside a router</a:t>
            </a:r>
          </a:p>
          <a:p>
            <a:pPr lvl="1">
              <a:spcBef>
                <a:spcPts val="600"/>
              </a:spcBef>
              <a:buClr>
                <a:schemeClr val="bg1">
                  <a:lumMod val="75000"/>
                </a:schemeClr>
              </a:buClr>
            </a:pPr>
            <a:r>
              <a:rPr lang="en-US" altLang="ja-JP" sz="2800" dirty="0">
                <a:solidFill>
                  <a:schemeClr val="bg1">
                    <a:lumMod val="75000"/>
                  </a:schemeClr>
                </a:solidFill>
                <a:ea typeface="ＭＳ Ｐゴシック" panose="020B0600070205080204" pitchFamily="34" charset="-128"/>
                <a:cs typeface="Arial" panose="020B0604020202020204" pitchFamily="34" charset="0"/>
              </a:rPr>
              <a:t>input ports, switching, output ports</a:t>
            </a:r>
          </a:p>
          <a:p>
            <a:pPr lvl="1">
              <a:spcBef>
                <a:spcPts val="600"/>
              </a:spcBef>
              <a:buClr>
                <a:schemeClr val="bg1">
                  <a:lumMod val="75000"/>
                </a:schemeClr>
              </a:buClr>
            </a:pPr>
            <a:r>
              <a:rPr lang="en-US" altLang="ja-JP" sz="2800" dirty="0">
                <a:solidFill>
                  <a:schemeClr val="bg1">
                    <a:lumMod val="75000"/>
                  </a:schemeClr>
                </a:solidFill>
                <a:ea typeface="ＭＳ Ｐゴシック" panose="020B0600070205080204" pitchFamily="34" charset="-128"/>
                <a:cs typeface="Arial" panose="020B0604020202020204" pitchFamily="34" charset="0"/>
              </a:rPr>
              <a:t>buffer management, scheduling</a:t>
            </a:r>
          </a:p>
          <a:p>
            <a:pPr marL="407988" indent="-277813">
              <a:spcBef>
                <a:spcPts val="600"/>
              </a:spcBef>
            </a:pPr>
            <a:r>
              <a:rPr lang="en-US" altLang="en-US" sz="3200" dirty="0">
                <a:ea typeface="ＭＳ Ｐゴシック" panose="020B0600070205080204" pitchFamily="34" charset="-128"/>
                <a:cs typeface="Arial" panose="020B0604020202020204" pitchFamily="34" charset="0"/>
              </a:rPr>
              <a:t>IP: the Internet Protocol</a:t>
            </a:r>
          </a:p>
          <a:p>
            <a:pPr lvl="1">
              <a:spcBef>
                <a:spcPts val="400"/>
              </a:spcBef>
              <a:buClr>
                <a:srgbClr val="0000A3"/>
              </a:buClr>
            </a:pPr>
            <a:r>
              <a:rPr lang="en-US" altLang="en-US" sz="2800" dirty="0">
                <a:ea typeface="ＭＳ Ｐゴシック" panose="020B0600070205080204" pitchFamily="34" charset="-128"/>
                <a:cs typeface="Arial" panose="020B0604020202020204" pitchFamily="34" charset="0"/>
              </a:rPr>
              <a:t>datagram format</a:t>
            </a:r>
          </a:p>
          <a:p>
            <a:pPr lvl="1">
              <a:spcBef>
                <a:spcPts val="400"/>
              </a:spcBef>
              <a:buClr>
                <a:srgbClr val="0000A3"/>
              </a:buClr>
            </a:pPr>
            <a:r>
              <a:rPr lang="en-US" altLang="en-US" sz="2800" dirty="0">
                <a:ea typeface="ＭＳ Ｐゴシック" panose="020B0600070205080204" pitchFamily="34" charset="-128"/>
                <a:cs typeface="Arial" panose="020B0604020202020204" pitchFamily="34" charset="0"/>
              </a:rPr>
              <a:t>addressing</a:t>
            </a:r>
          </a:p>
          <a:p>
            <a:pPr lvl="1">
              <a:spcBef>
                <a:spcPts val="400"/>
              </a:spcBef>
              <a:buClr>
                <a:srgbClr val="0000A3"/>
              </a:buClr>
            </a:pPr>
            <a:r>
              <a:rPr lang="en-US" altLang="en-US" sz="2800" dirty="0">
                <a:solidFill>
                  <a:srgbClr val="0000A3"/>
                </a:solidFill>
                <a:ea typeface="ＭＳ Ｐゴシック" panose="020B0600070205080204" pitchFamily="34" charset="-128"/>
                <a:cs typeface="Arial" panose="020B0604020202020204" pitchFamily="34" charset="0"/>
              </a:rPr>
              <a:t>network address translation (NAT)</a:t>
            </a:r>
          </a:p>
          <a:p>
            <a:pPr lvl="1">
              <a:spcBef>
                <a:spcPts val="400"/>
              </a:spcBef>
              <a:buClr>
                <a:srgbClr val="0000A3"/>
              </a:buClr>
            </a:pPr>
            <a:r>
              <a:rPr lang="en-US" altLang="en-US" sz="2800" dirty="0">
                <a:solidFill>
                  <a:srgbClr val="0000A3"/>
                </a:solidFill>
                <a:ea typeface="ＭＳ Ｐゴシック" panose="020B0600070205080204" pitchFamily="34" charset="-128"/>
                <a:cs typeface="Arial" panose="020B0604020202020204" pitchFamily="34" charset="0"/>
              </a:rPr>
              <a:t>IPv6</a:t>
            </a:r>
          </a:p>
        </p:txBody>
      </p:sp>
      <p:pic>
        <p:nvPicPr>
          <p:cNvPr id="6" name="Picture 5" descr="A train crossing a bridge over a body of water&#10;&#10;Description automatically generated">
            <a:extLst>
              <a:ext uri="{FF2B5EF4-FFF2-40B4-BE49-F238E27FC236}">
                <a16:creationId xmlns:a16="http://schemas.microsoft.com/office/drawing/2014/main" id="{8B05C88C-8150-3A41-8E34-0D407B652F32}"/>
              </a:ext>
            </a:extLst>
          </p:cNvPr>
          <p:cNvPicPr>
            <a:picLocks noChangeAspect="1"/>
          </p:cNvPicPr>
          <p:nvPr/>
        </p:nvPicPr>
        <p:blipFill>
          <a:blip r:embed="rId3"/>
          <a:stretch>
            <a:fillRect/>
          </a:stretch>
        </p:blipFill>
        <p:spPr>
          <a:xfrm>
            <a:off x="8015288" y="1379196"/>
            <a:ext cx="3102316" cy="2326737"/>
          </a:xfrm>
          <a:prstGeom prst="rect">
            <a:avLst/>
          </a:prstGeom>
        </p:spPr>
      </p:pic>
      <p:sp>
        <p:nvSpPr>
          <p:cNvPr id="8" name="Slide Number Placeholder 4">
            <a:extLst>
              <a:ext uri="{FF2B5EF4-FFF2-40B4-BE49-F238E27FC236}">
                <a16:creationId xmlns:a16="http://schemas.microsoft.com/office/drawing/2014/main" id="{F4D04E88-D653-0249-9F2C-45CB993BCE4C}"/>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12</a:t>
            </a:fld>
            <a:endParaRPr lang="en-US" dirty="0"/>
          </a:p>
        </p:txBody>
      </p:sp>
    </p:spTree>
    <p:extLst>
      <p:ext uri="{BB962C8B-B14F-4D97-AF65-F5344CB8AC3E}">
        <p14:creationId xmlns:p14="http://schemas.microsoft.com/office/powerpoint/2010/main" val="34359623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Freeform 80">
            <a:extLst>
              <a:ext uri="{FF2B5EF4-FFF2-40B4-BE49-F238E27FC236}">
                <a16:creationId xmlns:a16="http://schemas.microsoft.com/office/drawing/2014/main" id="{E4A69AE9-9C27-CE49-8761-21FC6391CC79}"/>
              </a:ext>
            </a:extLst>
          </p:cNvPr>
          <p:cNvSpPr>
            <a:spLocks/>
          </p:cNvSpPr>
          <p:nvPr/>
        </p:nvSpPr>
        <p:spPr bwMode="auto">
          <a:xfrm>
            <a:off x="6624872" y="2978590"/>
            <a:ext cx="3273778" cy="2294055"/>
          </a:xfrm>
          <a:custGeom>
            <a:avLst/>
            <a:gdLst>
              <a:gd name="T0" fmla="*/ 2147483647 w 2355"/>
              <a:gd name="T1" fmla="*/ 2147483647 h 1699"/>
              <a:gd name="T2" fmla="*/ 2147483647 w 2355"/>
              <a:gd name="T3" fmla="*/ 2147483647 h 1699"/>
              <a:gd name="T4" fmla="*/ 2147483647 w 2355"/>
              <a:gd name="T5" fmla="*/ 2147483647 h 1699"/>
              <a:gd name="T6" fmla="*/ 2147483647 w 2355"/>
              <a:gd name="T7" fmla="*/ 2147483647 h 1699"/>
              <a:gd name="T8" fmla="*/ 2147483647 w 2355"/>
              <a:gd name="T9" fmla="*/ 2147483647 h 1699"/>
              <a:gd name="T10" fmla="*/ 2147483647 w 2355"/>
              <a:gd name="T11" fmla="*/ 2147483647 h 1699"/>
              <a:gd name="T12" fmla="*/ 2147483647 w 2355"/>
              <a:gd name="T13" fmla="*/ 2147483647 h 1699"/>
              <a:gd name="T14" fmla="*/ 2147483647 w 2355"/>
              <a:gd name="T15" fmla="*/ 2147483647 h 1699"/>
              <a:gd name="T16" fmla="*/ 2147483647 w 2355"/>
              <a:gd name="T17" fmla="*/ 2147483647 h 1699"/>
              <a:gd name="T18" fmla="*/ 2147483647 w 2355"/>
              <a:gd name="T19" fmla="*/ 2147483647 h 1699"/>
              <a:gd name="T20" fmla="*/ 2147483647 w 2355"/>
              <a:gd name="T21" fmla="*/ 2147483647 h 169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355"/>
              <a:gd name="T34" fmla="*/ 0 h 1699"/>
              <a:gd name="T35" fmla="*/ 2355 w 2355"/>
              <a:gd name="T36" fmla="*/ 1699 h 169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355" h="1699">
                <a:moveTo>
                  <a:pt x="349" y="761"/>
                </a:moveTo>
                <a:cubicBezTo>
                  <a:pt x="587" y="729"/>
                  <a:pt x="1414" y="820"/>
                  <a:pt x="1651" y="732"/>
                </a:cubicBezTo>
                <a:cubicBezTo>
                  <a:pt x="1888" y="644"/>
                  <a:pt x="1710" y="351"/>
                  <a:pt x="1773" y="230"/>
                </a:cubicBezTo>
                <a:cubicBezTo>
                  <a:pt x="1836" y="109"/>
                  <a:pt x="1947" y="16"/>
                  <a:pt x="2029" y="8"/>
                </a:cubicBezTo>
                <a:cubicBezTo>
                  <a:pt x="2111" y="0"/>
                  <a:pt x="2213" y="27"/>
                  <a:pt x="2267" y="183"/>
                </a:cubicBezTo>
                <a:cubicBezTo>
                  <a:pt x="2321" y="339"/>
                  <a:pt x="2355" y="707"/>
                  <a:pt x="2355" y="942"/>
                </a:cubicBezTo>
                <a:cubicBezTo>
                  <a:pt x="2355" y="1177"/>
                  <a:pt x="2353" y="1485"/>
                  <a:pt x="2267" y="1592"/>
                </a:cubicBezTo>
                <a:cubicBezTo>
                  <a:pt x="2181" y="1699"/>
                  <a:pt x="1939" y="1680"/>
                  <a:pt x="1840" y="1586"/>
                </a:cubicBezTo>
                <a:cubicBezTo>
                  <a:pt x="1741" y="1492"/>
                  <a:pt x="1940" y="1135"/>
                  <a:pt x="1670" y="1025"/>
                </a:cubicBezTo>
                <a:cubicBezTo>
                  <a:pt x="1400" y="915"/>
                  <a:pt x="440" y="967"/>
                  <a:pt x="220" y="923"/>
                </a:cubicBezTo>
                <a:cubicBezTo>
                  <a:pt x="0" y="879"/>
                  <a:pt x="127" y="795"/>
                  <a:pt x="349" y="761"/>
                </a:cubicBezTo>
                <a:close/>
              </a:path>
            </a:pathLst>
          </a:custGeom>
          <a:solidFill>
            <a:srgbClr val="9CE0FA"/>
          </a:solidFill>
          <a:ln>
            <a:noFill/>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54" name="Text Box 12">
            <a:extLst>
              <a:ext uri="{FF2B5EF4-FFF2-40B4-BE49-F238E27FC236}">
                <a16:creationId xmlns:a16="http://schemas.microsoft.com/office/drawing/2014/main" id="{160FAFD7-0598-5243-851C-EDC8ADECCF38}"/>
              </a:ext>
            </a:extLst>
          </p:cNvPr>
          <p:cNvSpPr txBox="1">
            <a:spLocks noChangeArrowheads="1"/>
          </p:cNvSpPr>
          <p:nvPr/>
        </p:nvSpPr>
        <p:spPr bwMode="auto">
          <a:xfrm>
            <a:off x="9236240" y="3264692"/>
            <a:ext cx="859531" cy="353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10.0.0.1</a:t>
            </a:r>
          </a:p>
        </p:txBody>
      </p:sp>
      <p:sp>
        <p:nvSpPr>
          <p:cNvPr id="55" name="Text Box 13">
            <a:extLst>
              <a:ext uri="{FF2B5EF4-FFF2-40B4-BE49-F238E27FC236}">
                <a16:creationId xmlns:a16="http://schemas.microsoft.com/office/drawing/2014/main" id="{0C2F1B46-63B4-2448-9F86-DCE0FFD3B780}"/>
              </a:ext>
            </a:extLst>
          </p:cNvPr>
          <p:cNvSpPr txBox="1">
            <a:spLocks noChangeArrowheads="1"/>
          </p:cNvSpPr>
          <p:nvPr/>
        </p:nvSpPr>
        <p:spPr bwMode="auto">
          <a:xfrm>
            <a:off x="9181489" y="3988217"/>
            <a:ext cx="859531" cy="353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10.0.0.2</a:t>
            </a:r>
          </a:p>
        </p:txBody>
      </p:sp>
      <p:sp>
        <p:nvSpPr>
          <p:cNvPr id="56" name="Text Box 14">
            <a:extLst>
              <a:ext uri="{FF2B5EF4-FFF2-40B4-BE49-F238E27FC236}">
                <a16:creationId xmlns:a16="http://schemas.microsoft.com/office/drawing/2014/main" id="{64025A8E-DCF1-D643-BEC4-D5D76E02D59E}"/>
              </a:ext>
            </a:extLst>
          </p:cNvPr>
          <p:cNvSpPr txBox="1">
            <a:spLocks noChangeArrowheads="1"/>
          </p:cNvSpPr>
          <p:nvPr/>
        </p:nvSpPr>
        <p:spPr bwMode="auto">
          <a:xfrm>
            <a:off x="9155136" y="4742372"/>
            <a:ext cx="859531" cy="353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10.0.0.3</a:t>
            </a:r>
          </a:p>
        </p:txBody>
      </p:sp>
      <p:sp>
        <p:nvSpPr>
          <p:cNvPr id="57" name="Text Box 15">
            <a:extLst>
              <a:ext uri="{FF2B5EF4-FFF2-40B4-BE49-F238E27FC236}">
                <a16:creationId xmlns:a16="http://schemas.microsoft.com/office/drawing/2014/main" id="{DAA05697-C5E0-8546-AB80-63B7917239F5}"/>
              </a:ext>
            </a:extLst>
          </p:cNvPr>
          <p:cNvSpPr txBox="1">
            <a:spLocks noChangeArrowheads="1"/>
          </p:cNvSpPr>
          <p:nvPr/>
        </p:nvSpPr>
        <p:spPr bwMode="auto">
          <a:xfrm>
            <a:off x="6464854" y="3424079"/>
            <a:ext cx="859531" cy="353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10.0.0.4</a:t>
            </a:r>
          </a:p>
        </p:txBody>
      </p:sp>
      <p:sp>
        <p:nvSpPr>
          <p:cNvPr id="58" name="Line 16">
            <a:extLst>
              <a:ext uri="{FF2B5EF4-FFF2-40B4-BE49-F238E27FC236}">
                <a16:creationId xmlns:a16="http://schemas.microsoft.com/office/drawing/2014/main" id="{7A263ADA-FEA5-9749-93B9-2C606DDDAFFF}"/>
              </a:ext>
            </a:extLst>
          </p:cNvPr>
          <p:cNvSpPr>
            <a:spLocks noChangeShapeType="1"/>
          </p:cNvSpPr>
          <p:nvPr/>
        </p:nvSpPr>
        <p:spPr bwMode="auto">
          <a:xfrm>
            <a:off x="6820885" y="3727909"/>
            <a:ext cx="2090" cy="358873"/>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62" name="Text Box 81">
            <a:extLst>
              <a:ext uri="{FF2B5EF4-FFF2-40B4-BE49-F238E27FC236}">
                <a16:creationId xmlns:a16="http://schemas.microsoft.com/office/drawing/2014/main" id="{CC371830-F400-E64E-BBD6-B5CDA5AE6E70}"/>
              </a:ext>
            </a:extLst>
          </p:cNvPr>
          <p:cNvSpPr txBox="1">
            <a:spLocks noChangeArrowheads="1"/>
          </p:cNvSpPr>
          <p:nvPr/>
        </p:nvSpPr>
        <p:spPr bwMode="auto">
          <a:xfrm>
            <a:off x="6679771" y="2473869"/>
            <a:ext cx="2802851" cy="590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local network (e.g., home network) 10.0.0.0/24</a:t>
            </a:r>
          </a:p>
        </p:txBody>
      </p:sp>
      <p:sp>
        <p:nvSpPr>
          <p:cNvPr id="63" name="Line 82">
            <a:extLst>
              <a:ext uri="{FF2B5EF4-FFF2-40B4-BE49-F238E27FC236}">
                <a16:creationId xmlns:a16="http://schemas.microsoft.com/office/drawing/2014/main" id="{088E5B6E-277B-E04A-9B50-44C102E23E15}"/>
              </a:ext>
            </a:extLst>
          </p:cNvPr>
          <p:cNvSpPr>
            <a:spLocks noChangeShapeType="1"/>
          </p:cNvSpPr>
          <p:nvPr/>
        </p:nvSpPr>
        <p:spPr bwMode="auto">
          <a:xfrm>
            <a:off x="9417628" y="2709128"/>
            <a:ext cx="1124665"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64" name="Line 83">
            <a:extLst>
              <a:ext uri="{FF2B5EF4-FFF2-40B4-BE49-F238E27FC236}">
                <a16:creationId xmlns:a16="http://schemas.microsoft.com/office/drawing/2014/main" id="{709B9FA0-ACAA-A845-AE33-47EEFB4EB1F7}"/>
              </a:ext>
            </a:extLst>
          </p:cNvPr>
          <p:cNvSpPr>
            <a:spLocks noChangeShapeType="1"/>
          </p:cNvSpPr>
          <p:nvPr/>
        </p:nvSpPr>
        <p:spPr bwMode="auto">
          <a:xfrm>
            <a:off x="6205244" y="2589251"/>
            <a:ext cx="0" cy="112825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65" name="Line 84">
            <a:extLst>
              <a:ext uri="{FF2B5EF4-FFF2-40B4-BE49-F238E27FC236}">
                <a16:creationId xmlns:a16="http://schemas.microsoft.com/office/drawing/2014/main" id="{FF34E808-0600-054A-9F51-077FECC17882}"/>
              </a:ext>
            </a:extLst>
          </p:cNvPr>
          <p:cNvSpPr>
            <a:spLocks noChangeShapeType="1"/>
          </p:cNvSpPr>
          <p:nvPr/>
        </p:nvSpPr>
        <p:spPr bwMode="auto">
          <a:xfrm flipH="1" flipV="1">
            <a:off x="6344943" y="2721791"/>
            <a:ext cx="427910" cy="447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82" name="Group 107">
            <a:extLst>
              <a:ext uri="{FF2B5EF4-FFF2-40B4-BE49-F238E27FC236}">
                <a16:creationId xmlns:a16="http://schemas.microsoft.com/office/drawing/2014/main" id="{148E112E-E90E-834A-811C-CD872028B70D}"/>
              </a:ext>
            </a:extLst>
          </p:cNvPr>
          <p:cNvGrpSpPr>
            <a:grpSpLocks/>
          </p:cNvGrpSpPr>
          <p:nvPr/>
        </p:nvGrpSpPr>
        <p:grpSpPr bwMode="auto">
          <a:xfrm flipH="1">
            <a:off x="9988255" y="3097875"/>
            <a:ext cx="641350" cy="583178"/>
            <a:chOff x="-44" y="1473"/>
            <a:chExt cx="981" cy="1105"/>
          </a:xfrm>
        </p:grpSpPr>
        <p:pic>
          <p:nvPicPr>
            <p:cNvPr id="83" name="Picture 108" descr="desktop_computer_stylized_medium">
              <a:extLst>
                <a:ext uri="{FF2B5EF4-FFF2-40B4-BE49-F238E27FC236}">
                  <a16:creationId xmlns:a16="http://schemas.microsoft.com/office/drawing/2014/main" id="{B9390BE0-7119-AB41-B6E6-B8B9B6EAFE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4" name="Freeform 109">
              <a:extLst>
                <a:ext uri="{FF2B5EF4-FFF2-40B4-BE49-F238E27FC236}">
                  <a16:creationId xmlns:a16="http://schemas.microsoft.com/office/drawing/2014/main" id="{293E3B7E-E5D1-5346-ACF1-D67B1F6CA315}"/>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85" name="Group 110">
            <a:extLst>
              <a:ext uri="{FF2B5EF4-FFF2-40B4-BE49-F238E27FC236}">
                <a16:creationId xmlns:a16="http://schemas.microsoft.com/office/drawing/2014/main" id="{2DD7477F-5AAB-0746-AAA0-47FB5D4798FA}"/>
              </a:ext>
            </a:extLst>
          </p:cNvPr>
          <p:cNvGrpSpPr>
            <a:grpSpLocks/>
          </p:cNvGrpSpPr>
          <p:nvPr/>
        </p:nvGrpSpPr>
        <p:grpSpPr bwMode="auto">
          <a:xfrm flipH="1">
            <a:off x="9915055" y="3818933"/>
            <a:ext cx="641350" cy="583178"/>
            <a:chOff x="-44" y="1473"/>
            <a:chExt cx="981" cy="1105"/>
          </a:xfrm>
        </p:grpSpPr>
        <p:pic>
          <p:nvPicPr>
            <p:cNvPr id="86" name="Picture 111" descr="desktop_computer_stylized_medium">
              <a:extLst>
                <a:ext uri="{FF2B5EF4-FFF2-40B4-BE49-F238E27FC236}">
                  <a16:creationId xmlns:a16="http://schemas.microsoft.com/office/drawing/2014/main" id="{01B20CC0-1736-964F-BCF0-1E8797D8E0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 name="Freeform 112">
              <a:extLst>
                <a:ext uri="{FF2B5EF4-FFF2-40B4-BE49-F238E27FC236}">
                  <a16:creationId xmlns:a16="http://schemas.microsoft.com/office/drawing/2014/main" id="{336B69AD-10ED-4543-8BB7-FE48585F59CF}"/>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88" name="Group 113">
            <a:extLst>
              <a:ext uri="{FF2B5EF4-FFF2-40B4-BE49-F238E27FC236}">
                <a16:creationId xmlns:a16="http://schemas.microsoft.com/office/drawing/2014/main" id="{7FA0B98C-5F93-3E44-B2CB-BA99E8BB49FF}"/>
              </a:ext>
            </a:extLst>
          </p:cNvPr>
          <p:cNvGrpSpPr>
            <a:grpSpLocks/>
          </p:cNvGrpSpPr>
          <p:nvPr/>
        </p:nvGrpSpPr>
        <p:grpSpPr bwMode="auto">
          <a:xfrm flipH="1">
            <a:off x="9934281" y="4558766"/>
            <a:ext cx="641350" cy="583178"/>
            <a:chOff x="-44" y="1473"/>
            <a:chExt cx="981" cy="1105"/>
          </a:xfrm>
        </p:grpSpPr>
        <p:pic>
          <p:nvPicPr>
            <p:cNvPr id="89" name="Picture 114" descr="desktop_computer_stylized_medium">
              <a:extLst>
                <a:ext uri="{FF2B5EF4-FFF2-40B4-BE49-F238E27FC236}">
                  <a16:creationId xmlns:a16="http://schemas.microsoft.com/office/drawing/2014/main" id="{09369A99-2EFC-9B40-AF93-FDC1562536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0" name="Freeform 115">
              <a:extLst>
                <a:ext uri="{FF2B5EF4-FFF2-40B4-BE49-F238E27FC236}">
                  <a16:creationId xmlns:a16="http://schemas.microsoft.com/office/drawing/2014/main" id="{464C0B53-AAB8-564F-8088-920F60DC7AB3}"/>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0" name="Group 9">
            <a:extLst>
              <a:ext uri="{FF2B5EF4-FFF2-40B4-BE49-F238E27FC236}">
                <a16:creationId xmlns:a16="http://schemas.microsoft.com/office/drawing/2014/main" id="{1A06E053-CAB3-9D4A-8BE9-102F522689C4}"/>
              </a:ext>
            </a:extLst>
          </p:cNvPr>
          <p:cNvGrpSpPr/>
          <p:nvPr/>
        </p:nvGrpSpPr>
        <p:grpSpPr>
          <a:xfrm>
            <a:off x="2171406" y="2486532"/>
            <a:ext cx="3963988" cy="2445373"/>
            <a:chOff x="2171406" y="2486532"/>
            <a:chExt cx="3963988" cy="2445373"/>
          </a:xfrm>
        </p:grpSpPr>
        <p:sp>
          <p:nvSpPr>
            <p:cNvPr id="49" name="Freeform 4">
              <a:extLst>
                <a:ext uri="{FF2B5EF4-FFF2-40B4-BE49-F238E27FC236}">
                  <a16:creationId xmlns:a16="http://schemas.microsoft.com/office/drawing/2014/main" id="{DCC2D4F1-C60F-1E4E-BA36-DFAF4B8F7B69}"/>
                </a:ext>
              </a:extLst>
            </p:cNvPr>
            <p:cNvSpPr>
              <a:spLocks/>
            </p:cNvSpPr>
            <p:nvPr/>
          </p:nvSpPr>
          <p:spPr bwMode="auto">
            <a:xfrm>
              <a:off x="2171406" y="3444138"/>
              <a:ext cx="3640666" cy="1487767"/>
            </a:xfrm>
            <a:custGeom>
              <a:avLst/>
              <a:gdLst>
                <a:gd name="T0" fmla="*/ 2147483647 w 2425"/>
                <a:gd name="T1" fmla="*/ 2147483647 h 898"/>
                <a:gd name="T2" fmla="*/ 2147483647 w 2425"/>
                <a:gd name="T3" fmla="*/ 2147483647 h 898"/>
                <a:gd name="T4" fmla="*/ 2147483647 w 2425"/>
                <a:gd name="T5" fmla="*/ 2147483647 h 898"/>
                <a:gd name="T6" fmla="*/ 2147483647 w 2425"/>
                <a:gd name="T7" fmla="*/ 2147483647 h 898"/>
                <a:gd name="T8" fmla="*/ 2147483647 w 2425"/>
                <a:gd name="T9" fmla="*/ 2147483647 h 898"/>
                <a:gd name="T10" fmla="*/ 2147483647 w 2425"/>
                <a:gd name="T11" fmla="*/ 2147483647 h 898"/>
                <a:gd name="T12" fmla="*/ 2147483647 w 2425"/>
                <a:gd name="T13" fmla="*/ 2147483647 h 898"/>
                <a:gd name="T14" fmla="*/ 2147483647 w 2425"/>
                <a:gd name="T15" fmla="*/ 2147483647 h 898"/>
                <a:gd name="T16" fmla="*/ 0 60000 65536"/>
                <a:gd name="T17" fmla="*/ 0 60000 65536"/>
                <a:gd name="T18" fmla="*/ 0 60000 65536"/>
                <a:gd name="T19" fmla="*/ 0 60000 65536"/>
                <a:gd name="T20" fmla="*/ 0 60000 65536"/>
                <a:gd name="T21" fmla="*/ 0 60000 65536"/>
                <a:gd name="T22" fmla="*/ 0 60000 65536"/>
                <a:gd name="T23" fmla="*/ 0 60000 65536"/>
                <a:gd name="T24" fmla="*/ 0 w 2425"/>
                <a:gd name="T25" fmla="*/ 0 h 898"/>
                <a:gd name="T26" fmla="*/ 2425 w 2425"/>
                <a:gd name="T27" fmla="*/ 898 h 89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25" h="898">
                  <a:moveTo>
                    <a:pt x="2056" y="289"/>
                  </a:moveTo>
                  <a:cubicBezTo>
                    <a:pt x="1826" y="223"/>
                    <a:pt x="1133" y="113"/>
                    <a:pt x="810" y="75"/>
                  </a:cubicBezTo>
                  <a:cubicBezTo>
                    <a:pt x="487" y="37"/>
                    <a:pt x="230" y="0"/>
                    <a:pt x="115" y="60"/>
                  </a:cubicBezTo>
                  <a:cubicBezTo>
                    <a:pt x="0" y="120"/>
                    <a:pt x="121" y="301"/>
                    <a:pt x="121" y="433"/>
                  </a:cubicBezTo>
                  <a:cubicBezTo>
                    <a:pt x="121" y="565"/>
                    <a:pt x="25" y="802"/>
                    <a:pt x="115" y="850"/>
                  </a:cubicBezTo>
                  <a:cubicBezTo>
                    <a:pt x="205" y="898"/>
                    <a:pt x="316" y="784"/>
                    <a:pt x="662" y="721"/>
                  </a:cubicBezTo>
                  <a:cubicBezTo>
                    <a:pt x="1008" y="658"/>
                    <a:pt x="1961" y="544"/>
                    <a:pt x="2193" y="472"/>
                  </a:cubicBezTo>
                  <a:cubicBezTo>
                    <a:pt x="2425" y="400"/>
                    <a:pt x="2292" y="327"/>
                    <a:pt x="2056" y="289"/>
                  </a:cubicBezTo>
                  <a:close/>
                </a:path>
              </a:pathLst>
            </a:custGeom>
            <a:gradFill rotWithShape="1">
              <a:gsLst>
                <a:gs pos="0">
                  <a:srgbClr val="FFFFFF">
                    <a:alpha val="98000"/>
                  </a:srgbClr>
                </a:gs>
                <a:gs pos="100000">
                  <a:srgbClr val="66CC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59" name="Text Box 17">
              <a:extLst>
                <a:ext uri="{FF2B5EF4-FFF2-40B4-BE49-F238E27FC236}">
                  <a16:creationId xmlns:a16="http://schemas.microsoft.com/office/drawing/2014/main" id="{E30571BA-05AF-0B45-BA07-E31ED33E2027}"/>
                </a:ext>
              </a:extLst>
            </p:cNvPr>
            <p:cNvSpPr txBox="1">
              <a:spLocks noChangeArrowheads="1"/>
            </p:cNvSpPr>
            <p:nvPr/>
          </p:nvSpPr>
          <p:spPr bwMode="auto">
            <a:xfrm>
              <a:off x="4504384" y="3410471"/>
              <a:ext cx="1172116" cy="353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138.76.29.7</a:t>
              </a:r>
            </a:p>
          </p:txBody>
        </p:sp>
        <p:sp>
          <p:nvSpPr>
            <p:cNvPr id="60" name="Line 18">
              <a:extLst>
                <a:ext uri="{FF2B5EF4-FFF2-40B4-BE49-F238E27FC236}">
                  <a16:creationId xmlns:a16="http://schemas.microsoft.com/office/drawing/2014/main" id="{8992B4D5-4037-2B4E-93F8-5AB3897EDA38}"/>
                </a:ext>
              </a:extLst>
            </p:cNvPr>
            <p:cNvSpPr>
              <a:spLocks noChangeShapeType="1"/>
            </p:cNvSpPr>
            <p:nvPr/>
          </p:nvSpPr>
          <p:spPr bwMode="auto">
            <a:xfrm flipH="1" flipV="1">
              <a:off x="5504641" y="3720817"/>
              <a:ext cx="4440" cy="356700"/>
            </a:xfrm>
            <a:prstGeom prst="line">
              <a:avLst/>
            </a:prstGeom>
            <a:noFill/>
            <a:ln w="19050">
              <a:solidFill>
                <a:srgbClr val="000000"/>
              </a:solidFill>
              <a:round/>
              <a:headEnd type="triangle" w="med" len="me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66" name="Line 86">
              <a:extLst>
                <a:ext uri="{FF2B5EF4-FFF2-40B4-BE49-F238E27FC236}">
                  <a16:creationId xmlns:a16="http://schemas.microsoft.com/office/drawing/2014/main" id="{EE50E18D-731D-DF47-B118-B4345E03D95C}"/>
                </a:ext>
              </a:extLst>
            </p:cNvPr>
            <p:cNvSpPr>
              <a:spLocks noChangeShapeType="1"/>
            </p:cNvSpPr>
            <p:nvPr/>
          </p:nvSpPr>
          <p:spPr bwMode="auto">
            <a:xfrm>
              <a:off x="4749506" y="2735046"/>
              <a:ext cx="1385888"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67" name="Line 87">
              <a:extLst>
                <a:ext uri="{FF2B5EF4-FFF2-40B4-BE49-F238E27FC236}">
                  <a16:creationId xmlns:a16="http://schemas.microsoft.com/office/drawing/2014/main" id="{C0557AD9-6792-174F-BDA1-0FE8C031C6F2}"/>
                </a:ext>
              </a:extLst>
            </p:cNvPr>
            <p:cNvSpPr>
              <a:spLocks noChangeShapeType="1"/>
            </p:cNvSpPr>
            <p:nvPr/>
          </p:nvSpPr>
          <p:spPr bwMode="auto">
            <a:xfrm flipH="1" flipV="1">
              <a:off x="2938169" y="2721792"/>
              <a:ext cx="898525"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68" name="Text Box 88">
              <a:extLst>
                <a:ext uri="{FF2B5EF4-FFF2-40B4-BE49-F238E27FC236}">
                  <a16:creationId xmlns:a16="http://schemas.microsoft.com/office/drawing/2014/main" id="{871C9E7E-B867-EC4D-B2AF-320388F7299F}"/>
                </a:ext>
              </a:extLst>
            </p:cNvPr>
            <p:cNvSpPr txBox="1">
              <a:spLocks noChangeArrowheads="1"/>
            </p:cNvSpPr>
            <p:nvPr/>
          </p:nvSpPr>
          <p:spPr bwMode="auto">
            <a:xfrm>
              <a:off x="3829555" y="2486532"/>
              <a:ext cx="950901" cy="6167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rest of</a:t>
              </a:r>
            </a:p>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Internet</a:t>
              </a:r>
            </a:p>
          </p:txBody>
        </p:sp>
        <p:cxnSp>
          <p:nvCxnSpPr>
            <p:cNvPr id="100" name="Straight Connector 99">
              <a:extLst>
                <a:ext uri="{FF2B5EF4-FFF2-40B4-BE49-F238E27FC236}">
                  <a16:creationId xmlns:a16="http://schemas.microsoft.com/office/drawing/2014/main" id="{150858C1-088D-F54E-93D3-2431EDC19F7F}"/>
                </a:ext>
              </a:extLst>
            </p:cNvPr>
            <p:cNvCxnSpPr>
              <a:cxnSpLocks/>
            </p:cNvCxnSpPr>
            <p:nvPr/>
          </p:nvCxnSpPr>
          <p:spPr>
            <a:xfrm>
              <a:off x="2743200" y="4135538"/>
              <a:ext cx="294375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1" name="Group 90">
            <a:extLst>
              <a:ext uri="{FF2B5EF4-FFF2-40B4-BE49-F238E27FC236}">
                <a16:creationId xmlns:a16="http://schemas.microsoft.com/office/drawing/2014/main" id="{45BDAD16-73BC-D94F-A2DF-E2B2A45A02F7}"/>
              </a:ext>
            </a:extLst>
          </p:cNvPr>
          <p:cNvGrpSpPr/>
          <p:nvPr/>
        </p:nvGrpSpPr>
        <p:grpSpPr>
          <a:xfrm>
            <a:off x="5685800" y="3913064"/>
            <a:ext cx="1040553" cy="449888"/>
            <a:chOff x="7493876" y="2774731"/>
            <a:chExt cx="1481958" cy="894622"/>
          </a:xfrm>
        </p:grpSpPr>
        <p:sp>
          <p:nvSpPr>
            <p:cNvPr id="93" name="Freeform 92">
              <a:extLst>
                <a:ext uri="{FF2B5EF4-FFF2-40B4-BE49-F238E27FC236}">
                  <a16:creationId xmlns:a16="http://schemas.microsoft.com/office/drawing/2014/main" id="{57554E4B-6AC8-0F4D-9587-02056E04ABBC}"/>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94" name="Oval 93">
              <a:extLst>
                <a:ext uri="{FF2B5EF4-FFF2-40B4-BE49-F238E27FC236}">
                  <a16:creationId xmlns:a16="http://schemas.microsoft.com/office/drawing/2014/main" id="{C36E53E2-F166-0242-9060-47F57E4B32B7}"/>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95" name="Group 94">
              <a:extLst>
                <a:ext uri="{FF2B5EF4-FFF2-40B4-BE49-F238E27FC236}">
                  <a16:creationId xmlns:a16="http://schemas.microsoft.com/office/drawing/2014/main" id="{C2B76B53-8A9E-9746-BCEA-A8C7D842688D}"/>
                </a:ext>
              </a:extLst>
            </p:cNvPr>
            <p:cNvGrpSpPr/>
            <p:nvPr/>
          </p:nvGrpSpPr>
          <p:grpSpPr>
            <a:xfrm>
              <a:off x="7713663" y="2848339"/>
              <a:ext cx="1042107" cy="425543"/>
              <a:chOff x="7786941" y="2884917"/>
              <a:chExt cx="897649" cy="353919"/>
            </a:xfrm>
          </p:grpSpPr>
          <p:sp>
            <p:nvSpPr>
              <p:cNvPr id="96" name="Freeform 95">
                <a:extLst>
                  <a:ext uri="{FF2B5EF4-FFF2-40B4-BE49-F238E27FC236}">
                    <a16:creationId xmlns:a16="http://schemas.microsoft.com/office/drawing/2014/main" id="{B06470D2-5187-0248-942C-0180B21B5B50}"/>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7" name="Freeform 96">
                <a:extLst>
                  <a:ext uri="{FF2B5EF4-FFF2-40B4-BE49-F238E27FC236}">
                    <a16:creationId xmlns:a16="http://schemas.microsoft.com/office/drawing/2014/main" id="{7ACE4034-22E7-4042-8641-12B84FBD3798}"/>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8" name="Freeform 97">
                <a:extLst>
                  <a:ext uri="{FF2B5EF4-FFF2-40B4-BE49-F238E27FC236}">
                    <a16:creationId xmlns:a16="http://schemas.microsoft.com/office/drawing/2014/main" id="{D499314E-78D6-EA42-9F51-F19C0BD7CD3B}"/>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9" name="Freeform 98">
                <a:extLst>
                  <a:ext uri="{FF2B5EF4-FFF2-40B4-BE49-F238E27FC236}">
                    <a16:creationId xmlns:a16="http://schemas.microsoft.com/office/drawing/2014/main" id="{66172900-9068-FA4E-88B9-FDFBC7A671AE}"/>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cxnSp>
        <p:nvCxnSpPr>
          <p:cNvPr id="102" name="Straight Connector 101">
            <a:extLst>
              <a:ext uri="{FF2B5EF4-FFF2-40B4-BE49-F238E27FC236}">
                <a16:creationId xmlns:a16="http://schemas.microsoft.com/office/drawing/2014/main" id="{A22AE88A-A305-524E-B84B-0B76D7B61A34}"/>
              </a:ext>
            </a:extLst>
          </p:cNvPr>
          <p:cNvCxnSpPr>
            <a:cxnSpLocks/>
          </p:cNvCxnSpPr>
          <p:nvPr/>
        </p:nvCxnSpPr>
        <p:spPr>
          <a:xfrm>
            <a:off x="9757680" y="3564123"/>
            <a:ext cx="29351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E0700875-0DC6-5E45-AA18-90F4BFEE78F0}"/>
              </a:ext>
            </a:extLst>
          </p:cNvPr>
          <p:cNvCxnSpPr>
            <a:cxnSpLocks/>
          </p:cNvCxnSpPr>
          <p:nvPr/>
        </p:nvCxnSpPr>
        <p:spPr>
          <a:xfrm>
            <a:off x="9685290" y="4279842"/>
            <a:ext cx="29351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DAF57DEB-1FD3-0148-A063-19891BA88EFC}"/>
              </a:ext>
            </a:extLst>
          </p:cNvPr>
          <p:cNvCxnSpPr>
            <a:cxnSpLocks/>
          </p:cNvCxnSpPr>
          <p:nvPr/>
        </p:nvCxnSpPr>
        <p:spPr>
          <a:xfrm>
            <a:off x="9704340" y="5027371"/>
            <a:ext cx="29351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itle 2">
            <a:extLst>
              <a:ext uri="{FF2B5EF4-FFF2-40B4-BE49-F238E27FC236}">
                <a16:creationId xmlns:a16="http://schemas.microsoft.com/office/drawing/2014/main" id="{E6236E45-D353-3946-A538-2B64275829F3}"/>
              </a:ext>
            </a:extLst>
          </p:cNvPr>
          <p:cNvSpPr>
            <a:spLocks noGrp="1"/>
          </p:cNvSpPr>
          <p:nvPr>
            <p:ph type="title"/>
          </p:nvPr>
        </p:nvSpPr>
        <p:spPr>
          <a:xfrm>
            <a:off x="703288" y="281163"/>
            <a:ext cx="10515600" cy="1067951"/>
          </a:xfrm>
        </p:spPr>
        <p:txBody>
          <a:bodyPr>
            <a:normAutofit/>
          </a:bodyPr>
          <a:lstStyle/>
          <a:p>
            <a:r>
              <a:rPr lang="en-US" sz="4800" dirty="0"/>
              <a:t>NAT: network address translation</a:t>
            </a:r>
          </a:p>
        </p:txBody>
      </p:sp>
      <p:grpSp>
        <p:nvGrpSpPr>
          <p:cNvPr id="106" name="Group 105">
            <a:extLst>
              <a:ext uri="{FF2B5EF4-FFF2-40B4-BE49-F238E27FC236}">
                <a16:creationId xmlns:a16="http://schemas.microsoft.com/office/drawing/2014/main" id="{7CDF8C58-9021-0F45-A760-A2349ED7BDDE}"/>
              </a:ext>
            </a:extLst>
          </p:cNvPr>
          <p:cNvGrpSpPr/>
          <p:nvPr/>
        </p:nvGrpSpPr>
        <p:grpSpPr>
          <a:xfrm>
            <a:off x="6231591" y="4144216"/>
            <a:ext cx="5475817" cy="2433887"/>
            <a:chOff x="6191250" y="3243263"/>
            <a:chExt cx="5475817" cy="2433887"/>
          </a:xfrm>
        </p:grpSpPr>
        <p:sp>
          <p:nvSpPr>
            <p:cNvPr id="69" name="Text Box 90">
              <a:extLst>
                <a:ext uri="{FF2B5EF4-FFF2-40B4-BE49-F238E27FC236}">
                  <a16:creationId xmlns:a16="http://schemas.microsoft.com/office/drawing/2014/main" id="{C3D3888E-0889-EC4A-A8F0-844A733687B1}"/>
                </a:ext>
              </a:extLst>
            </p:cNvPr>
            <p:cNvSpPr txBox="1">
              <a:spLocks noChangeArrowheads="1"/>
            </p:cNvSpPr>
            <p:nvPr/>
          </p:nvSpPr>
          <p:spPr bwMode="auto">
            <a:xfrm>
              <a:off x="6191250" y="4640263"/>
              <a:ext cx="5475817" cy="1036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85000"/>
                </a:lnSpc>
                <a:spcBef>
                  <a:spcPct val="0"/>
                </a:spcBef>
                <a:spcAft>
                  <a:spcPct val="0"/>
                </a:spcAft>
                <a:buClrTx/>
                <a:buSzTx/>
                <a:buFontTx/>
                <a:buNone/>
                <a:tabLst/>
                <a:defRPr/>
              </a:pPr>
              <a:r>
                <a:rPr kumimoji="0" lang="en-US" alt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datagrams with source or destination in this network have 10.0.0.0/24 address for  source, destination (as usual)</a:t>
              </a:r>
            </a:p>
          </p:txBody>
        </p:sp>
        <p:sp>
          <p:nvSpPr>
            <p:cNvPr id="71" name="Line 96">
              <a:extLst>
                <a:ext uri="{FF2B5EF4-FFF2-40B4-BE49-F238E27FC236}">
                  <a16:creationId xmlns:a16="http://schemas.microsoft.com/office/drawing/2014/main" id="{EF9E06A3-F0A2-D04B-881A-B1FA9D6105CC}"/>
                </a:ext>
              </a:extLst>
            </p:cNvPr>
            <p:cNvSpPr>
              <a:spLocks noChangeShapeType="1"/>
            </p:cNvSpPr>
            <p:nvPr/>
          </p:nvSpPr>
          <p:spPr bwMode="auto">
            <a:xfrm flipV="1">
              <a:off x="6731530" y="3243263"/>
              <a:ext cx="668337" cy="1427162"/>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07" name="Group 106">
            <a:extLst>
              <a:ext uri="{FF2B5EF4-FFF2-40B4-BE49-F238E27FC236}">
                <a16:creationId xmlns:a16="http://schemas.microsoft.com/office/drawing/2014/main" id="{AD291785-CEE8-4E4A-AA83-F757C708CBFB}"/>
              </a:ext>
            </a:extLst>
          </p:cNvPr>
          <p:cNvGrpSpPr/>
          <p:nvPr/>
        </p:nvGrpSpPr>
        <p:grpSpPr>
          <a:xfrm>
            <a:off x="380010" y="4107703"/>
            <a:ext cx="5528261" cy="2475162"/>
            <a:chOff x="339669" y="3206750"/>
            <a:chExt cx="5528261" cy="2475162"/>
          </a:xfrm>
        </p:grpSpPr>
        <p:sp>
          <p:nvSpPr>
            <p:cNvPr id="70" name="Text Box 92">
              <a:extLst>
                <a:ext uri="{FF2B5EF4-FFF2-40B4-BE49-F238E27FC236}">
                  <a16:creationId xmlns:a16="http://schemas.microsoft.com/office/drawing/2014/main" id="{CBD8DA55-6AFE-D449-BB96-966C7F5EBC12}"/>
                </a:ext>
              </a:extLst>
            </p:cNvPr>
            <p:cNvSpPr txBox="1">
              <a:spLocks noChangeArrowheads="1"/>
            </p:cNvSpPr>
            <p:nvPr/>
          </p:nvSpPr>
          <p:spPr bwMode="auto">
            <a:xfrm>
              <a:off x="339669" y="4645025"/>
              <a:ext cx="5528261" cy="1036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0" fontAlgn="base" latinLnBrk="0" hangingPunct="0">
                <a:lnSpc>
                  <a:spcPct val="85000"/>
                </a:lnSpc>
                <a:spcBef>
                  <a:spcPct val="0"/>
                </a:spcBef>
                <a:spcAft>
                  <a:spcPct val="0"/>
                </a:spcAft>
                <a:buClrTx/>
                <a:buSzTx/>
                <a:buFontTx/>
                <a:buNone/>
                <a:tabLst/>
                <a:defRPr/>
              </a:pPr>
              <a:r>
                <a:rPr kumimoji="0" lang="en-US" altLang="en-US" sz="24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all</a:t>
              </a:r>
              <a:r>
                <a:rPr kumimoji="0" lang="en-US" altLang="en-US" sz="24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 </a:t>
              </a:r>
              <a:r>
                <a:rPr kumimoji="0" lang="en-US" alt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datagrams </a:t>
              </a:r>
              <a:r>
                <a:rPr kumimoji="0" lang="en-US" altLang="en-US" sz="24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leaving</a:t>
              </a:r>
              <a:r>
                <a:rPr kumimoji="0" lang="en-US" alt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 local network have </a:t>
              </a:r>
              <a:r>
                <a:rPr kumimoji="0" lang="en-US" altLang="en-US" sz="24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same</a:t>
              </a:r>
              <a:r>
                <a:rPr kumimoji="0" lang="en-US" alt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 source NAT IP address: 138.76.29.7,  but </a:t>
              </a:r>
              <a:r>
                <a:rPr kumimoji="0" lang="en-US" altLang="en-US" sz="2400" b="0" i="1"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different</a:t>
              </a:r>
              <a:r>
                <a:rPr kumimoji="0" lang="en-US" alt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 source port numbers</a:t>
              </a:r>
            </a:p>
          </p:txBody>
        </p:sp>
        <p:sp>
          <p:nvSpPr>
            <p:cNvPr id="72" name="Line 97">
              <a:extLst>
                <a:ext uri="{FF2B5EF4-FFF2-40B4-BE49-F238E27FC236}">
                  <a16:creationId xmlns:a16="http://schemas.microsoft.com/office/drawing/2014/main" id="{889B3E74-1C09-0F4E-8E4B-3B9C0D2650DF}"/>
                </a:ext>
              </a:extLst>
            </p:cNvPr>
            <p:cNvSpPr>
              <a:spLocks noChangeShapeType="1"/>
            </p:cNvSpPr>
            <p:nvPr/>
          </p:nvSpPr>
          <p:spPr bwMode="auto">
            <a:xfrm flipV="1">
              <a:off x="4620155" y="3206750"/>
              <a:ext cx="668337" cy="1427163"/>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4" name="Rectangle 3">
            <a:extLst>
              <a:ext uri="{FF2B5EF4-FFF2-40B4-BE49-F238E27FC236}">
                <a16:creationId xmlns:a16="http://schemas.microsoft.com/office/drawing/2014/main" id="{D7D39038-77D9-D24B-96C2-D00AB29DC0A3}"/>
              </a:ext>
            </a:extLst>
          </p:cNvPr>
          <p:cNvSpPr/>
          <p:nvPr/>
        </p:nvSpPr>
        <p:spPr>
          <a:xfrm>
            <a:off x="438310" y="1328747"/>
            <a:ext cx="11125200" cy="1034129"/>
          </a:xfrm>
          <a:prstGeom prst="rect">
            <a:avLst/>
          </a:prstGeom>
        </p:spPr>
        <p:txBody>
          <a:bodyPr wrap="square">
            <a:spAutoFit/>
          </a:bodyPr>
          <a:lstStyle/>
          <a:p>
            <a:pPr marL="239713" marR="0" lvl="0" indent="0" algn="l" defTabSz="914400" rtl="0" eaLnBrk="1" fontAlgn="auto" latinLnBrk="0" hangingPunct="1">
              <a:lnSpc>
                <a:spcPct val="90000"/>
              </a:lnSpc>
              <a:spcBef>
                <a:spcPts val="1000"/>
              </a:spcBef>
              <a:spcAft>
                <a:spcPts val="0"/>
              </a:spcAft>
              <a:buClr>
                <a:srgbClr val="0000A3"/>
              </a:buClr>
              <a:buSzTx/>
              <a:buFontTx/>
              <a:buNone/>
              <a:tabLst/>
              <a:defRPr/>
            </a:pPr>
            <a:r>
              <a:rPr kumimoji="0" lang="en-US" altLang="en-US" sz="36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ＭＳ Ｐゴシック" panose="020B0600070205080204" pitchFamily="34" charset="-128"/>
              </a:rPr>
              <a:t>NAT:</a:t>
            </a:r>
            <a:r>
              <a:rPr kumimoji="0" lang="en-US" altLang="en-US" sz="36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 </a:t>
            </a: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all devices in local network share just </a:t>
            </a:r>
            <a:r>
              <a:rPr kumimoji="0" lang="en-US" altLang="en-US" sz="3200" b="0" i="0"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ＭＳ Ｐゴシック" panose="020B0600070205080204" pitchFamily="34" charset="-128"/>
              </a:rPr>
              <a:t>one</a:t>
            </a: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 IPv4 address as far as outside world is concerned</a:t>
            </a:r>
          </a:p>
        </p:txBody>
      </p:sp>
      <p:cxnSp>
        <p:nvCxnSpPr>
          <p:cNvPr id="52" name="Straight Connector 51">
            <a:extLst>
              <a:ext uri="{FF2B5EF4-FFF2-40B4-BE49-F238E27FC236}">
                <a16:creationId xmlns:a16="http://schemas.microsoft.com/office/drawing/2014/main" id="{430B61CD-48A3-4A40-98F0-DA3F309E2D8D}"/>
              </a:ext>
            </a:extLst>
          </p:cNvPr>
          <p:cNvCxnSpPr>
            <a:cxnSpLocks/>
          </p:cNvCxnSpPr>
          <p:nvPr/>
        </p:nvCxnSpPr>
        <p:spPr>
          <a:xfrm>
            <a:off x="6743699" y="4124653"/>
            <a:ext cx="548895"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Slide Number Placeholder 3">
            <a:extLst>
              <a:ext uri="{FF2B5EF4-FFF2-40B4-BE49-F238E27FC236}">
                <a16:creationId xmlns:a16="http://schemas.microsoft.com/office/drawing/2014/main" id="{ECE95E76-8D3F-5D49-BBDA-40760E7D55EE}"/>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13</a:t>
            </a:fld>
            <a:endParaRPr lang="en-US" dirty="0"/>
          </a:p>
        </p:txBody>
      </p:sp>
    </p:spTree>
    <p:extLst>
      <p:ext uri="{BB962C8B-B14F-4D97-AF65-F5344CB8AC3E}">
        <p14:creationId xmlns:p14="http://schemas.microsoft.com/office/powerpoint/2010/main" val="743261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dissolve">
                                      <p:cBhvr>
                                        <p:cTn id="7" dur="500"/>
                                        <p:tgtEl>
                                          <p:spTgt spid="10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07"/>
                                        </p:tgtEl>
                                        <p:attrNameLst>
                                          <p:attrName>style.visibility</p:attrName>
                                        </p:attrNameLst>
                                      </p:cBhvr>
                                      <p:to>
                                        <p:strVal val="visible"/>
                                      </p:to>
                                    </p:set>
                                    <p:animEffect transition="in" filter="dissolve">
                                      <p:cBhvr>
                                        <p:cTn id="12" dur="500"/>
                                        <p:tgtEl>
                                          <p:spTgt spid="107"/>
                                        </p:tgtEl>
                                      </p:cBhvr>
                                    </p:animEffect>
                                  </p:childTnLst>
                                </p:cTn>
                              </p:par>
                              <p:par>
                                <p:cTn id="13" presetID="9"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dissolve">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NAT Translation Table</a:t>
            </a:r>
          </a:p>
        </p:txBody>
      </p:sp>
      <p:sp>
        <p:nvSpPr>
          <p:cNvPr id="4" name="Slide Number Placeholder 3"/>
          <p:cNvSpPr>
            <a:spLocks noGrp="1"/>
          </p:cNvSpPr>
          <p:nvPr>
            <p:ph type="sldNum" sz="quarter" idx="4"/>
          </p:nvPr>
        </p:nvSpPr>
        <p:spPr/>
        <p:txBody>
          <a:bodyPr/>
          <a:lstStyle/>
          <a:p>
            <a:r>
              <a:rPr lang="en-US"/>
              <a:t>Network Layer: 4-</a:t>
            </a:r>
            <a:fld id="{C4204591-24BD-A542-B9D5-F8D8A88D2FEE}" type="slidenum">
              <a:rPr lang="en-US" smtClean="0"/>
              <a:pPr/>
              <a:t>14</a:t>
            </a:fld>
            <a:endParaRPr lang="en-US" dirty="0"/>
          </a:p>
        </p:txBody>
      </p:sp>
      <p:pic>
        <p:nvPicPr>
          <p:cNvPr id="5" name="Picture 2" descr="nat_table.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07670" y="1724025"/>
            <a:ext cx="7376659"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471967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Rectangle 3">
            <a:extLst>
              <a:ext uri="{FF2B5EF4-FFF2-40B4-BE49-F238E27FC236}">
                <a16:creationId xmlns:a16="http://schemas.microsoft.com/office/drawing/2014/main" id="{6B160A08-0872-E943-930F-3549C899DA74}"/>
              </a:ext>
            </a:extLst>
          </p:cNvPr>
          <p:cNvSpPr txBox="1">
            <a:spLocks noChangeArrowheads="1"/>
          </p:cNvSpPr>
          <p:nvPr/>
        </p:nvSpPr>
        <p:spPr>
          <a:xfrm>
            <a:off x="475014" y="1411941"/>
            <a:ext cx="10603804" cy="5284694"/>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95325" marR="0" lvl="1" indent="-290513" algn="l" defTabSz="914400" rtl="0" eaLnBrk="1" fontAlgn="auto" latinLnBrk="0" hangingPunct="1">
              <a:lnSpc>
                <a:spcPct val="90000"/>
              </a:lnSpc>
              <a:spcBef>
                <a:spcPts val="500"/>
              </a:spcBef>
              <a:spcAft>
                <a:spcPts val="0"/>
              </a:spcAft>
              <a:buClr>
                <a:srgbClr val="0000A8"/>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all devices in local network have 32-bit addresses in a “private” IP address space (</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10/8, 172.16/12, 192.168/16 prefixes) that can only be used in local network</a:t>
            </a:r>
          </a:p>
          <a:p>
            <a:pPr marL="695325" marR="0" lvl="1" indent="-290513" algn="l" defTabSz="914400" rtl="0" eaLnBrk="1" fontAlgn="auto" latinLnBrk="0" hangingPunct="1">
              <a:lnSpc>
                <a:spcPct val="90000"/>
              </a:lnSpc>
              <a:spcBef>
                <a:spcPts val="500"/>
              </a:spcBef>
              <a:spcAft>
                <a:spcPts val="0"/>
              </a:spcAft>
              <a:buClr>
                <a:srgbClr val="0000A8"/>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advantages:</a:t>
            </a:r>
          </a:p>
          <a:p>
            <a:pPr marL="1143000" marR="0" lvl="2" indent="-290513" algn="l" defTabSz="914400" rtl="0" eaLnBrk="1" fontAlgn="auto" latinLnBrk="0" hangingPunct="1">
              <a:lnSpc>
                <a:spcPct val="90000"/>
              </a:lnSpc>
              <a:spcBef>
                <a:spcPts val="5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just </a:t>
            </a:r>
            <a:r>
              <a:rPr kumimoji="0" lang="en-US" altLang="en-US" sz="2800" b="0" i="0"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one</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IP address needed from provider ISP for </a:t>
            </a:r>
            <a:r>
              <a:rPr kumimoji="0" lang="en-US" altLang="en-US" sz="2800" b="0" i="1" u="none" strike="noStrike" kern="1200" cap="none" spc="0" normalizeH="0" baseline="0" noProof="0" dirty="0">
                <a:ln>
                  <a:noFill/>
                </a:ln>
                <a:solidFill>
                  <a:srgbClr val="0000A3"/>
                </a:solidFill>
                <a:effectLst/>
                <a:uLnTx/>
                <a:uFillTx/>
                <a:latin typeface="Calibri" panose="020F0502020204030204"/>
                <a:ea typeface="ＭＳ Ｐゴシック" panose="020B0600070205080204" pitchFamily="34" charset="-128"/>
                <a:cs typeface="+mn-cs"/>
              </a:rPr>
              <a:t>all</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devices</a:t>
            </a:r>
          </a:p>
          <a:p>
            <a:pPr marL="1143000" marR="0" lvl="2" indent="-290513" algn="l" defTabSz="914400" rtl="0" eaLnBrk="1" fontAlgn="auto" latinLnBrk="0" hangingPunct="1">
              <a:lnSpc>
                <a:spcPct val="90000"/>
              </a:lnSpc>
              <a:spcBef>
                <a:spcPts val="500"/>
              </a:spcBef>
              <a:spcAft>
                <a:spcPts val="0"/>
              </a:spcAft>
              <a:buClr>
                <a:srgbClr val="0000A8"/>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can change addresses of host in local network without notifying outside world</a:t>
            </a:r>
          </a:p>
          <a:p>
            <a:pPr marL="1143000" marR="0" lvl="2" indent="-290513" algn="l" defTabSz="914400" rtl="0" eaLnBrk="1" fontAlgn="auto" latinLnBrk="0" hangingPunct="1">
              <a:lnSpc>
                <a:spcPct val="90000"/>
              </a:lnSpc>
              <a:spcBef>
                <a:spcPts val="500"/>
              </a:spcBef>
              <a:spcAft>
                <a:spcPts val="0"/>
              </a:spcAft>
              <a:buClr>
                <a:srgbClr val="0000A8"/>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can change ISP without changing addresses of devices in local network</a:t>
            </a:r>
          </a:p>
          <a:p>
            <a:pPr marL="1143000" marR="0" lvl="2" indent="-290513" algn="l" defTabSz="914400" rtl="0" eaLnBrk="1" fontAlgn="auto" latinLnBrk="0" hangingPunct="1">
              <a:lnSpc>
                <a:spcPct val="90000"/>
              </a:lnSpc>
              <a:spcBef>
                <a:spcPts val="500"/>
              </a:spcBef>
              <a:spcAft>
                <a:spcPts val="0"/>
              </a:spcAft>
              <a:buClr>
                <a:srgbClr val="0000A8"/>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security: devices inside local net not directly addressable, visible by outside world</a:t>
            </a:r>
          </a:p>
          <a:p>
            <a:pPr marL="349250" marR="0" lvl="1" indent="0"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None/>
              <a:tabLst/>
              <a:defRPr/>
            </a:pPr>
            <a:endParaRPr kumimoji="0" lang="en-US" altLang="en-US" sz="28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endParaRPr>
          </a:p>
        </p:txBody>
      </p:sp>
      <p:sp>
        <p:nvSpPr>
          <p:cNvPr id="11" name="Title 2">
            <a:extLst>
              <a:ext uri="{FF2B5EF4-FFF2-40B4-BE49-F238E27FC236}">
                <a16:creationId xmlns:a16="http://schemas.microsoft.com/office/drawing/2014/main" id="{1F8DAEA6-A5F2-2048-AC8C-FB7957AA6B67}"/>
              </a:ext>
            </a:extLst>
          </p:cNvPr>
          <p:cNvSpPr>
            <a:spLocks noGrp="1"/>
          </p:cNvSpPr>
          <p:nvPr>
            <p:ph type="title"/>
          </p:nvPr>
        </p:nvSpPr>
        <p:spPr>
          <a:xfrm>
            <a:off x="703288" y="281163"/>
            <a:ext cx="10515600" cy="1067951"/>
          </a:xfrm>
        </p:spPr>
        <p:txBody>
          <a:bodyPr>
            <a:normAutofit/>
          </a:bodyPr>
          <a:lstStyle/>
          <a:p>
            <a:r>
              <a:rPr lang="en-US" sz="4800" dirty="0"/>
              <a:t>NAT: network address translation</a:t>
            </a:r>
          </a:p>
        </p:txBody>
      </p:sp>
      <p:sp>
        <p:nvSpPr>
          <p:cNvPr id="4" name="Slide Number Placeholder 3">
            <a:extLst>
              <a:ext uri="{FF2B5EF4-FFF2-40B4-BE49-F238E27FC236}">
                <a16:creationId xmlns:a16="http://schemas.microsoft.com/office/drawing/2014/main" id="{FF7E4BF2-C93E-374A-8155-EA75613E8F47}"/>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15</a:t>
            </a:fld>
            <a:endParaRPr lang="en-US" dirty="0"/>
          </a:p>
        </p:txBody>
      </p:sp>
    </p:spTree>
    <p:extLst>
      <p:ext uri="{BB962C8B-B14F-4D97-AF65-F5344CB8AC3E}">
        <p14:creationId xmlns:p14="http://schemas.microsoft.com/office/powerpoint/2010/main" val="475275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1">
                                            <p:txEl>
                                              <p:pRg st="0" end="0"/>
                                            </p:txEl>
                                          </p:spTgt>
                                        </p:tgtEl>
                                        <p:attrNameLst>
                                          <p:attrName>style.visibility</p:attrName>
                                        </p:attrNameLst>
                                      </p:cBhvr>
                                      <p:to>
                                        <p:strVal val="visible"/>
                                      </p:to>
                                    </p:set>
                                    <p:animEffect transition="in" filter="dissolve">
                                      <p:cBhvr>
                                        <p:cTn id="7" dur="500"/>
                                        <p:tgtEl>
                                          <p:spTgt spid="8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81">
                                            <p:txEl>
                                              <p:pRg st="1" end="1"/>
                                            </p:txEl>
                                          </p:spTgt>
                                        </p:tgtEl>
                                        <p:attrNameLst>
                                          <p:attrName>style.visibility</p:attrName>
                                        </p:attrNameLst>
                                      </p:cBhvr>
                                      <p:to>
                                        <p:strVal val="visible"/>
                                      </p:to>
                                    </p:set>
                                    <p:animEffect transition="in" filter="dissolve">
                                      <p:cBhvr>
                                        <p:cTn id="12" dur="500"/>
                                        <p:tgtEl>
                                          <p:spTgt spid="81">
                                            <p:txEl>
                                              <p:pRg st="1" end="1"/>
                                            </p:txEl>
                                          </p:spTgt>
                                        </p:tgtEl>
                                      </p:cBhvr>
                                    </p:animEffect>
                                  </p:childTnLst>
                                </p:cTn>
                              </p:par>
                              <p:par>
                                <p:cTn id="13" presetID="9" presetClass="entr" presetSubtype="0" fill="hold" nodeType="withEffect">
                                  <p:stCondLst>
                                    <p:cond delay="0"/>
                                  </p:stCondLst>
                                  <p:childTnLst>
                                    <p:set>
                                      <p:cBhvr>
                                        <p:cTn id="14" dur="1" fill="hold">
                                          <p:stCondLst>
                                            <p:cond delay="0"/>
                                          </p:stCondLst>
                                        </p:cTn>
                                        <p:tgtEl>
                                          <p:spTgt spid="81">
                                            <p:txEl>
                                              <p:pRg st="2" end="2"/>
                                            </p:txEl>
                                          </p:spTgt>
                                        </p:tgtEl>
                                        <p:attrNameLst>
                                          <p:attrName>style.visibility</p:attrName>
                                        </p:attrNameLst>
                                      </p:cBhvr>
                                      <p:to>
                                        <p:strVal val="visible"/>
                                      </p:to>
                                    </p:set>
                                    <p:animEffect transition="in" filter="dissolve">
                                      <p:cBhvr>
                                        <p:cTn id="15" dur="500"/>
                                        <p:tgtEl>
                                          <p:spTgt spid="81">
                                            <p:txEl>
                                              <p:pRg st="2" end="2"/>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81">
                                            <p:txEl>
                                              <p:pRg st="3" end="3"/>
                                            </p:txEl>
                                          </p:spTgt>
                                        </p:tgtEl>
                                        <p:attrNameLst>
                                          <p:attrName>style.visibility</p:attrName>
                                        </p:attrNameLst>
                                      </p:cBhvr>
                                      <p:to>
                                        <p:strVal val="visible"/>
                                      </p:to>
                                    </p:set>
                                    <p:animEffect transition="in" filter="dissolve">
                                      <p:cBhvr>
                                        <p:cTn id="18" dur="500"/>
                                        <p:tgtEl>
                                          <p:spTgt spid="81">
                                            <p:txEl>
                                              <p:pRg st="3" end="3"/>
                                            </p:txEl>
                                          </p:spTgt>
                                        </p:tgtEl>
                                      </p:cBhvr>
                                    </p:animEffect>
                                  </p:childTnLst>
                                </p:cTn>
                              </p:par>
                              <p:par>
                                <p:cTn id="19" presetID="9" presetClass="entr" presetSubtype="0" fill="hold" nodeType="withEffect">
                                  <p:stCondLst>
                                    <p:cond delay="0"/>
                                  </p:stCondLst>
                                  <p:childTnLst>
                                    <p:set>
                                      <p:cBhvr>
                                        <p:cTn id="20" dur="1" fill="hold">
                                          <p:stCondLst>
                                            <p:cond delay="0"/>
                                          </p:stCondLst>
                                        </p:cTn>
                                        <p:tgtEl>
                                          <p:spTgt spid="81">
                                            <p:txEl>
                                              <p:pRg st="4" end="4"/>
                                            </p:txEl>
                                          </p:spTgt>
                                        </p:tgtEl>
                                        <p:attrNameLst>
                                          <p:attrName>style.visibility</p:attrName>
                                        </p:attrNameLst>
                                      </p:cBhvr>
                                      <p:to>
                                        <p:strVal val="visible"/>
                                      </p:to>
                                    </p:set>
                                    <p:animEffect transition="in" filter="dissolve">
                                      <p:cBhvr>
                                        <p:cTn id="21" dur="500"/>
                                        <p:tgtEl>
                                          <p:spTgt spid="81">
                                            <p:txEl>
                                              <p:pRg st="4" end="4"/>
                                            </p:txEl>
                                          </p:spTgt>
                                        </p:tgtEl>
                                      </p:cBhvr>
                                    </p:animEffect>
                                  </p:childTnLst>
                                </p:cTn>
                              </p:par>
                              <p:par>
                                <p:cTn id="22" presetID="9" presetClass="entr" presetSubtype="0" fill="hold" nodeType="withEffect">
                                  <p:stCondLst>
                                    <p:cond delay="0"/>
                                  </p:stCondLst>
                                  <p:childTnLst>
                                    <p:set>
                                      <p:cBhvr>
                                        <p:cTn id="23" dur="1" fill="hold">
                                          <p:stCondLst>
                                            <p:cond delay="0"/>
                                          </p:stCondLst>
                                        </p:cTn>
                                        <p:tgtEl>
                                          <p:spTgt spid="81">
                                            <p:txEl>
                                              <p:pRg st="5" end="5"/>
                                            </p:txEl>
                                          </p:spTgt>
                                        </p:tgtEl>
                                        <p:attrNameLst>
                                          <p:attrName>style.visibility</p:attrName>
                                        </p:attrNameLst>
                                      </p:cBhvr>
                                      <p:to>
                                        <p:strVal val="visible"/>
                                      </p:to>
                                    </p:set>
                                    <p:animEffect transition="in" filter="dissolve">
                                      <p:cBhvr>
                                        <p:cTn id="24" dur="500"/>
                                        <p:tgtEl>
                                          <p:spTgt spid="8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Rectangle 3">
            <a:extLst>
              <a:ext uri="{FF2B5EF4-FFF2-40B4-BE49-F238E27FC236}">
                <a16:creationId xmlns:a16="http://schemas.microsoft.com/office/drawing/2014/main" id="{6B160A08-0872-E943-930F-3549C899DA74}"/>
              </a:ext>
            </a:extLst>
          </p:cNvPr>
          <p:cNvSpPr txBox="1">
            <a:spLocks noChangeArrowheads="1"/>
          </p:cNvSpPr>
          <p:nvPr/>
        </p:nvSpPr>
        <p:spPr>
          <a:xfrm>
            <a:off x="604425" y="1435933"/>
            <a:ext cx="11097244" cy="5190154"/>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80000"/>
              </a:lnSpc>
              <a:spcBef>
                <a:spcPts val="1000"/>
              </a:spcBef>
              <a:spcAft>
                <a:spcPts val="0"/>
              </a:spcAft>
              <a:buClr>
                <a:srgbClr val="0000A3"/>
              </a:buClr>
              <a:buSzTx/>
              <a:buFont typeface="Wingdings" pitchFamily="2" charset="2"/>
              <a:buNone/>
              <a:tabLst/>
              <a:defRPr/>
            </a:pPr>
            <a:r>
              <a:rPr kumimoji="0" lang="en-US" altLang="en-US" sz="3200" b="0" i="0" u="none" strike="noStrike" kern="1200" cap="none" spc="0" normalizeH="0" baseline="0" noProof="0" dirty="0">
                <a:ln>
                  <a:noFill/>
                </a:ln>
                <a:solidFill>
                  <a:srgbClr val="FF0000"/>
                </a:solidFill>
                <a:effectLst/>
                <a:uLnTx/>
                <a:uFillTx/>
                <a:latin typeface="Calibri" panose="020F0502020204030204"/>
                <a:ea typeface="ＭＳ Ｐゴシック" panose="020B0600070205080204" pitchFamily="34" charset="-128"/>
                <a:cs typeface="ＭＳ Ｐゴシック" panose="020B0600070205080204" pitchFamily="34" charset="-128"/>
              </a:rPr>
              <a:t> </a:t>
            </a:r>
            <a:r>
              <a:rPr kumimoji="0" lang="en-US" altLang="en-US" sz="32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ＭＳ Ｐゴシック" panose="020B0600070205080204" pitchFamily="34" charset="-128"/>
              </a:rPr>
              <a:t>implementation:</a:t>
            </a: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 NAT router must (transparently):</a:t>
            </a:r>
            <a:endPar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endParaRPr>
          </a:p>
          <a:p>
            <a:pPr marL="695325" marR="0" lvl="1" indent="-290513" algn="l" defTabSz="914400" rtl="0" eaLnBrk="1" fontAlgn="auto" latinLnBrk="0" hangingPunct="1">
              <a:lnSpc>
                <a:spcPct val="100000"/>
              </a:lnSpc>
              <a:spcBef>
                <a:spcPts val="1100"/>
              </a:spcBef>
              <a:spcAft>
                <a:spcPts val="0"/>
              </a:spcAft>
              <a:buClr>
                <a:srgbClr val="0000A8"/>
              </a:buClr>
              <a:buSzTx/>
              <a:buFont typeface="Wingdings" pitchFamily="2" charset="2"/>
              <a:buChar char="§"/>
              <a:tabLst/>
              <a:defRPr/>
            </a:pPr>
            <a:r>
              <a:rPr kumimoji="0" lang="en-US" altLang="en-US" sz="2800" b="0" i="0" u="none" strike="noStrike" kern="120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outgoing datagrams: replace</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(source IP address, port #) of every outgoing datagram to (NAT IP address, new port #)</a:t>
            </a:r>
          </a:p>
          <a:p>
            <a:pPr marL="1150938" marR="0" lvl="3" indent="-287338" algn="l" defTabSz="914400" rtl="0" eaLnBrk="1" fontAlgn="auto" latinLnBrk="0" hangingPunct="1">
              <a:lnSpc>
                <a:spcPct val="100000"/>
              </a:lnSpc>
              <a:spcBef>
                <a:spcPts val="1100"/>
              </a:spcBef>
              <a:spcAft>
                <a:spcPts val="0"/>
              </a:spcAft>
              <a:buClr>
                <a:srgbClr val="0000A3"/>
              </a:buClr>
              <a:buSzTx/>
              <a:buFont typeface="Arial" panose="020B0604020202020204" pitchFamily="34" charset="0"/>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Gill Sans MT" panose="020B0502020104020203" pitchFamily="34" charset="77"/>
                <a:cs typeface="Gill Sans MT" panose="020B0502020104020203" pitchFamily="34" charset="77"/>
              </a:rPr>
              <a:t>remote clients/servers will respond using (NAT IP address, new port #) as destination address</a:t>
            </a:r>
          </a:p>
          <a:p>
            <a:pPr marL="695325" marR="0" lvl="1" indent="-290513" algn="l" defTabSz="914400" rtl="0" eaLnBrk="1" fontAlgn="auto" latinLnBrk="0" hangingPunct="1">
              <a:lnSpc>
                <a:spcPct val="100000"/>
              </a:lnSpc>
              <a:spcBef>
                <a:spcPts val="1100"/>
              </a:spcBef>
              <a:spcAft>
                <a:spcPts val="0"/>
              </a:spcAft>
              <a:buClr>
                <a:srgbClr val="0000A8"/>
              </a:buClr>
              <a:buSzTx/>
              <a:buFont typeface="Wingdings" pitchFamily="2" charset="2"/>
              <a:buChar char="§"/>
              <a:tabLst/>
              <a:defRPr/>
            </a:pPr>
            <a:r>
              <a:rPr kumimoji="0" lang="en-US" altLang="en-US" sz="2800" b="0" i="0" u="none" strike="noStrike" kern="120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remember (in NAT translation table)</a:t>
            </a:r>
            <a:r>
              <a:rPr kumimoji="0" lang="en-US" altLang="en-US" sz="2800" b="0" i="0" u="none" strike="noStrike" kern="1200" cap="none" spc="0" normalizeH="0" baseline="0" noProof="0" dirty="0">
                <a:ln>
                  <a:noFill/>
                </a:ln>
                <a:solidFill>
                  <a:srgbClr val="ED7D31"/>
                </a:solidFill>
                <a:effectLst/>
                <a:uLnTx/>
                <a:uFillTx/>
                <a:latin typeface="Calibri" panose="020F0502020204030204"/>
                <a:ea typeface="ＭＳ Ｐゴシック" panose="020B0600070205080204" pitchFamily="34" charset="-128"/>
                <a:cs typeface="+mn-cs"/>
              </a:rPr>
              <a:t> </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every (source IP address, port #)  to (NAT IP address, new port #) translation pair</a:t>
            </a:r>
          </a:p>
          <a:p>
            <a:pPr marL="695325" marR="0" lvl="1" indent="-290513" algn="l" defTabSz="914400" rtl="0" eaLnBrk="1" fontAlgn="auto" latinLnBrk="0" hangingPunct="1">
              <a:lnSpc>
                <a:spcPct val="100000"/>
              </a:lnSpc>
              <a:spcBef>
                <a:spcPts val="1100"/>
              </a:spcBef>
              <a:spcAft>
                <a:spcPts val="0"/>
              </a:spcAft>
              <a:buClr>
                <a:srgbClr val="0000A8"/>
              </a:buClr>
              <a:buSzTx/>
              <a:buFont typeface="Wingdings" pitchFamily="2" charset="2"/>
              <a:buChar char="§"/>
              <a:tabLst/>
              <a:defRPr/>
            </a:pPr>
            <a:r>
              <a:rPr kumimoji="0" lang="en-US" altLang="en-US" sz="2800" b="0" i="0" u="none" strike="noStrike" kern="120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incoming datagrams: replace</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(NAT IP address, new port #) in destination fields of every incoming datagram with corresponding (source IP address, port #) stored in NAT table</a:t>
            </a:r>
            <a:endParaRPr kumimoji="0" lang="en-US" altLang="en-US" sz="32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endParaRPr>
          </a:p>
        </p:txBody>
      </p:sp>
      <p:sp>
        <p:nvSpPr>
          <p:cNvPr id="11" name="Title 2">
            <a:extLst>
              <a:ext uri="{FF2B5EF4-FFF2-40B4-BE49-F238E27FC236}">
                <a16:creationId xmlns:a16="http://schemas.microsoft.com/office/drawing/2014/main" id="{1F8DAEA6-A5F2-2048-AC8C-FB7957AA6B67}"/>
              </a:ext>
            </a:extLst>
          </p:cNvPr>
          <p:cNvSpPr>
            <a:spLocks noGrp="1"/>
          </p:cNvSpPr>
          <p:nvPr>
            <p:ph type="title"/>
          </p:nvPr>
        </p:nvSpPr>
        <p:spPr>
          <a:xfrm>
            <a:off x="703288" y="281163"/>
            <a:ext cx="10515600" cy="1067951"/>
          </a:xfrm>
        </p:spPr>
        <p:txBody>
          <a:bodyPr>
            <a:normAutofit/>
          </a:bodyPr>
          <a:lstStyle/>
          <a:p>
            <a:r>
              <a:rPr lang="en-US" sz="4800" dirty="0"/>
              <a:t>NAT: network address translation</a:t>
            </a:r>
          </a:p>
        </p:txBody>
      </p:sp>
      <p:sp>
        <p:nvSpPr>
          <p:cNvPr id="4" name="Slide Number Placeholder 3">
            <a:extLst>
              <a:ext uri="{FF2B5EF4-FFF2-40B4-BE49-F238E27FC236}">
                <a16:creationId xmlns:a16="http://schemas.microsoft.com/office/drawing/2014/main" id="{7312DB5A-90B0-B243-B2F8-16B9A390DE33}"/>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16</a:t>
            </a:fld>
            <a:endParaRPr lang="en-US" dirty="0"/>
          </a:p>
        </p:txBody>
      </p:sp>
    </p:spTree>
    <p:extLst>
      <p:ext uri="{BB962C8B-B14F-4D97-AF65-F5344CB8AC3E}">
        <p14:creationId xmlns:p14="http://schemas.microsoft.com/office/powerpoint/2010/main" val="1107749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1">
                                            <p:txEl>
                                              <p:pRg st="1" end="1"/>
                                            </p:txEl>
                                          </p:spTgt>
                                        </p:tgtEl>
                                        <p:attrNameLst>
                                          <p:attrName>style.visibility</p:attrName>
                                        </p:attrNameLst>
                                      </p:cBhvr>
                                      <p:to>
                                        <p:strVal val="visible"/>
                                      </p:to>
                                    </p:set>
                                    <p:animEffect transition="in" filter="dissolve">
                                      <p:cBhvr>
                                        <p:cTn id="7" dur="500"/>
                                        <p:tgtEl>
                                          <p:spTgt spid="81">
                                            <p:txEl>
                                              <p:pRg st="1" end="1"/>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81">
                                            <p:txEl>
                                              <p:pRg st="2" end="2"/>
                                            </p:txEl>
                                          </p:spTgt>
                                        </p:tgtEl>
                                        <p:attrNameLst>
                                          <p:attrName>style.visibility</p:attrName>
                                        </p:attrNameLst>
                                      </p:cBhvr>
                                      <p:to>
                                        <p:strVal val="visible"/>
                                      </p:to>
                                    </p:set>
                                    <p:animEffect transition="in" filter="dissolve">
                                      <p:cBhvr>
                                        <p:cTn id="10" dur="500"/>
                                        <p:tgtEl>
                                          <p:spTgt spid="81">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81">
                                            <p:txEl>
                                              <p:pRg st="3" end="3"/>
                                            </p:txEl>
                                          </p:spTgt>
                                        </p:tgtEl>
                                        <p:attrNameLst>
                                          <p:attrName>style.visibility</p:attrName>
                                        </p:attrNameLst>
                                      </p:cBhvr>
                                      <p:to>
                                        <p:strVal val="visible"/>
                                      </p:to>
                                    </p:set>
                                    <p:animEffect transition="in" filter="dissolve">
                                      <p:cBhvr>
                                        <p:cTn id="15" dur="500"/>
                                        <p:tgtEl>
                                          <p:spTgt spid="81">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81">
                                            <p:txEl>
                                              <p:pRg st="4" end="4"/>
                                            </p:txEl>
                                          </p:spTgt>
                                        </p:tgtEl>
                                        <p:attrNameLst>
                                          <p:attrName>style.visibility</p:attrName>
                                        </p:attrNameLst>
                                      </p:cBhvr>
                                      <p:to>
                                        <p:strVal val="visible"/>
                                      </p:to>
                                    </p:set>
                                    <p:animEffect transition="in" filter="dissolve">
                                      <p:cBhvr>
                                        <p:cTn id="20" dur="500"/>
                                        <p:tgtEl>
                                          <p:spTgt spid="8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2">
            <a:extLst>
              <a:ext uri="{FF2B5EF4-FFF2-40B4-BE49-F238E27FC236}">
                <a16:creationId xmlns:a16="http://schemas.microsoft.com/office/drawing/2014/main" id="{1F8DAEA6-A5F2-2048-AC8C-FB7957AA6B67}"/>
              </a:ext>
            </a:extLst>
          </p:cNvPr>
          <p:cNvSpPr>
            <a:spLocks noGrp="1"/>
          </p:cNvSpPr>
          <p:nvPr>
            <p:ph type="title"/>
          </p:nvPr>
        </p:nvSpPr>
        <p:spPr>
          <a:xfrm>
            <a:off x="703288" y="281163"/>
            <a:ext cx="10515600" cy="1067951"/>
          </a:xfrm>
        </p:spPr>
        <p:txBody>
          <a:bodyPr>
            <a:normAutofit/>
          </a:bodyPr>
          <a:lstStyle/>
          <a:p>
            <a:r>
              <a:rPr lang="en-US" sz="4800" dirty="0"/>
              <a:t>NAT: network address translation</a:t>
            </a:r>
          </a:p>
        </p:txBody>
      </p:sp>
      <p:sp>
        <p:nvSpPr>
          <p:cNvPr id="117" name="Freeform 139">
            <a:extLst>
              <a:ext uri="{FF2B5EF4-FFF2-40B4-BE49-F238E27FC236}">
                <a16:creationId xmlns:a16="http://schemas.microsoft.com/office/drawing/2014/main" id="{25239C36-70B4-154F-8B1E-2AF050DF8BD5}"/>
              </a:ext>
            </a:extLst>
          </p:cNvPr>
          <p:cNvSpPr>
            <a:spLocks/>
          </p:cNvSpPr>
          <p:nvPr/>
        </p:nvSpPr>
        <p:spPr bwMode="auto">
          <a:xfrm>
            <a:off x="2061197" y="3850033"/>
            <a:ext cx="4089400" cy="1355725"/>
          </a:xfrm>
          <a:custGeom>
            <a:avLst/>
            <a:gdLst>
              <a:gd name="T0" fmla="*/ 2147483647 w 2269"/>
              <a:gd name="T1" fmla="*/ 2147483647 h 854"/>
              <a:gd name="T2" fmla="*/ 2147483647 w 2269"/>
              <a:gd name="T3" fmla="*/ 2147483647 h 854"/>
              <a:gd name="T4" fmla="*/ 2147483647 w 2269"/>
              <a:gd name="T5" fmla="*/ 2147483647 h 854"/>
              <a:gd name="T6" fmla="*/ 2147483647 w 2269"/>
              <a:gd name="T7" fmla="*/ 2147483647 h 854"/>
              <a:gd name="T8" fmla="*/ 2147483647 w 2269"/>
              <a:gd name="T9" fmla="*/ 2147483647 h 854"/>
              <a:gd name="T10" fmla="*/ 2147483647 w 2269"/>
              <a:gd name="T11" fmla="*/ 2147483647 h 854"/>
              <a:gd name="T12" fmla="*/ 2147483647 w 2269"/>
              <a:gd name="T13" fmla="*/ 2147483647 h 854"/>
              <a:gd name="T14" fmla="*/ 0 60000 65536"/>
              <a:gd name="T15" fmla="*/ 0 60000 65536"/>
              <a:gd name="T16" fmla="*/ 0 60000 65536"/>
              <a:gd name="T17" fmla="*/ 0 60000 65536"/>
              <a:gd name="T18" fmla="*/ 0 60000 65536"/>
              <a:gd name="T19" fmla="*/ 0 60000 65536"/>
              <a:gd name="T20" fmla="*/ 0 60000 65536"/>
              <a:gd name="T21" fmla="*/ 0 w 2269"/>
              <a:gd name="T22" fmla="*/ 0 h 854"/>
              <a:gd name="T23" fmla="*/ 2269 w 2269"/>
              <a:gd name="T24" fmla="*/ 854 h 85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69" h="854">
                <a:moveTo>
                  <a:pt x="1888" y="285"/>
                </a:moveTo>
                <a:cubicBezTo>
                  <a:pt x="1622" y="258"/>
                  <a:pt x="723" y="317"/>
                  <a:pt x="418" y="283"/>
                </a:cubicBezTo>
                <a:cubicBezTo>
                  <a:pt x="113" y="249"/>
                  <a:pt x="120" y="0"/>
                  <a:pt x="60" y="83"/>
                </a:cubicBezTo>
                <a:cubicBezTo>
                  <a:pt x="0" y="166"/>
                  <a:pt x="8" y="708"/>
                  <a:pt x="60" y="781"/>
                </a:cubicBezTo>
                <a:cubicBezTo>
                  <a:pt x="112" y="854"/>
                  <a:pt x="48" y="575"/>
                  <a:pt x="374" y="519"/>
                </a:cubicBezTo>
                <a:cubicBezTo>
                  <a:pt x="700" y="463"/>
                  <a:pt x="1765" y="486"/>
                  <a:pt x="2017" y="447"/>
                </a:cubicBezTo>
                <a:cubicBezTo>
                  <a:pt x="2269" y="408"/>
                  <a:pt x="2110" y="319"/>
                  <a:pt x="1888" y="285"/>
                </a:cubicBezTo>
                <a:close/>
              </a:path>
            </a:pathLst>
          </a:custGeom>
          <a:gradFill rotWithShape="1">
            <a:gsLst>
              <a:gs pos="0">
                <a:srgbClr val="FFFFFF">
                  <a:alpha val="98000"/>
                </a:srgbClr>
              </a:gs>
              <a:gs pos="100000">
                <a:srgbClr val="66CC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18" name="Freeform 29">
            <a:extLst>
              <a:ext uri="{FF2B5EF4-FFF2-40B4-BE49-F238E27FC236}">
                <a16:creationId xmlns:a16="http://schemas.microsoft.com/office/drawing/2014/main" id="{09E817BD-9E51-D244-857E-1A5952711F94}"/>
              </a:ext>
            </a:extLst>
          </p:cNvPr>
          <p:cNvSpPr>
            <a:spLocks/>
          </p:cNvSpPr>
          <p:nvPr/>
        </p:nvSpPr>
        <p:spPr bwMode="auto">
          <a:xfrm>
            <a:off x="6350622" y="3121371"/>
            <a:ext cx="3738562" cy="2697162"/>
          </a:xfrm>
          <a:custGeom>
            <a:avLst/>
            <a:gdLst>
              <a:gd name="T0" fmla="*/ 2147483647 w 2355"/>
              <a:gd name="T1" fmla="*/ 2147483647 h 1699"/>
              <a:gd name="T2" fmla="*/ 2147483647 w 2355"/>
              <a:gd name="T3" fmla="*/ 2147483647 h 1699"/>
              <a:gd name="T4" fmla="*/ 2147483647 w 2355"/>
              <a:gd name="T5" fmla="*/ 2147483647 h 1699"/>
              <a:gd name="T6" fmla="*/ 2147483647 w 2355"/>
              <a:gd name="T7" fmla="*/ 2147483647 h 1699"/>
              <a:gd name="T8" fmla="*/ 2147483647 w 2355"/>
              <a:gd name="T9" fmla="*/ 2147483647 h 1699"/>
              <a:gd name="T10" fmla="*/ 2147483647 w 2355"/>
              <a:gd name="T11" fmla="*/ 2147483647 h 1699"/>
              <a:gd name="T12" fmla="*/ 2147483647 w 2355"/>
              <a:gd name="T13" fmla="*/ 2147483647 h 1699"/>
              <a:gd name="T14" fmla="*/ 2147483647 w 2355"/>
              <a:gd name="T15" fmla="*/ 2147483647 h 1699"/>
              <a:gd name="T16" fmla="*/ 2147483647 w 2355"/>
              <a:gd name="T17" fmla="*/ 2147483647 h 1699"/>
              <a:gd name="T18" fmla="*/ 2147483647 w 2355"/>
              <a:gd name="T19" fmla="*/ 2147483647 h 1699"/>
              <a:gd name="T20" fmla="*/ 2147483647 w 2355"/>
              <a:gd name="T21" fmla="*/ 2147483647 h 169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355"/>
              <a:gd name="T34" fmla="*/ 0 h 1699"/>
              <a:gd name="T35" fmla="*/ 2355 w 2355"/>
              <a:gd name="T36" fmla="*/ 1699 h 169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355" h="1699">
                <a:moveTo>
                  <a:pt x="349" y="761"/>
                </a:moveTo>
                <a:cubicBezTo>
                  <a:pt x="587" y="729"/>
                  <a:pt x="1414" y="820"/>
                  <a:pt x="1651" y="732"/>
                </a:cubicBezTo>
                <a:cubicBezTo>
                  <a:pt x="1888" y="644"/>
                  <a:pt x="1710" y="351"/>
                  <a:pt x="1773" y="230"/>
                </a:cubicBezTo>
                <a:cubicBezTo>
                  <a:pt x="1836" y="109"/>
                  <a:pt x="1947" y="16"/>
                  <a:pt x="2029" y="8"/>
                </a:cubicBezTo>
                <a:cubicBezTo>
                  <a:pt x="2111" y="0"/>
                  <a:pt x="2213" y="27"/>
                  <a:pt x="2267" y="183"/>
                </a:cubicBezTo>
                <a:cubicBezTo>
                  <a:pt x="2321" y="339"/>
                  <a:pt x="2355" y="707"/>
                  <a:pt x="2355" y="942"/>
                </a:cubicBezTo>
                <a:cubicBezTo>
                  <a:pt x="2355" y="1177"/>
                  <a:pt x="2353" y="1485"/>
                  <a:pt x="2267" y="1592"/>
                </a:cubicBezTo>
                <a:cubicBezTo>
                  <a:pt x="2181" y="1699"/>
                  <a:pt x="1939" y="1680"/>
                  <a:pt x="1840" y="1586"/>
                </a:cubicBezTo>
                <a:cubicBezTo>
                  <a:pt x="1741" y="1492"/>
                  <a:pt x="1940" y="1135"/>
                  <a:pt x="1670" y="1025"/>
                </a:cubicBezTo>
                <a:cubicBezTo>
                  <a:pt x="1400" y="915"/>
                  <a:pt x="440" y="967"/>
                  <a:pt x="220" y="923"/>
                </a:cubicBezTo>
                <a:cubicBezTo>
                  <a:pt x="0" y="879"/>
                  <a:pt x="127" y="795"/>
                  <a:pt x="349" y="761"/>
                </a:cubicBezTo>
                <a:close/>
              </a:path>
            </a:pathLst>
          </a:custGeom>
          <a:solidFill>
            <a:srgbClr val="9CE0FA"/>
          </a:solidFill>
          <a:ln>
            <a:noFill/>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nvGrpSpPr>
          <p:cNvPr id="125" name="Group 88">
            <a:extLst>
              <a:ext uri="{FF2B5EF4-FFF2-40B4-BE49-F238E27FC236}">
                <a16:creationId xmlns:a16="http://schemas.microsoft.com/office/drawing/2014/main" id="{0D4BF38D-31DF-AA43-80FA-55295BD8C6F8}"/>
              </a:ext>
            </a:extLst>
          </p:cNvPr>
          <p:cNvGrpSpPr>
            <a:grpSpLocks/>
          </p:cNvGrpSpPr>
          <p:nvPr/>
        </p:nvGrpSpPr>
        <p:grpSpPr bwMode="auto">
          <a:xfrm>
            <a:off x="7512672" y="3054696"/>
            <a:ext cx="1871662" cy="1033462"/>
            <a:chOff x="3550" y="2055"/>
            <a:chExt cx="1179" cy="651"/>
          </a:xfrm>
        </p:grpSpPr>
        <p:grpSp>
          <p:nvGrpSpPr>
            <p:cNvPr id="126" name="Group 50">
              <a:extLst>
                <a:ext uri="{FF2B5EF4-FFF2-40B4-BE49-F238E27FC236}">
                  <a16:creationId xmlns:a16="http://schemas.microsoft.com/office/drawing/2014/main" id="{3FE7E5C2-BBF3-1543-A115-A24F66EA59A7}"/>
                </a:ext>
              </a:extLst>
            </p:cNvPr>
            <p:cNvGrpSpPr>
              <a:grpSpLocks/>
            </p:cNvGrpSpPr>
            <p:nvPr/>
          </p:nvGrpSpPr>
          <p:grpSpPr bwMode="auto">
            <a:xfrm>
              <a:off x="3550" y="2055"/>
              <a:ext cx="1179" cy="357"/>
              <a:chOff x="4381" y="786"/>
              <a:chExt cx="1108" cy="357"/>
            </a:xfrm>
          </p:grpSpPr>
          <p:sp>
            <p:nvSpPr>
              <p:cNvPr id="131" name="Rectangle 40">
                <a:extLst>
                  <a:ext uri="{FF2B5EF4-FFF2-40B4-BE49-F238E27FC236}">
                    <a16:creationId xmlns:a16="http://schemas.microsoft.com/office/drawing/2014/main" id="{D890A494-B490-7F4B-A152-0218E447371A}"/>
                  </a:ext>
                </a:extLst>
              </p:cNvPr>
              <p:cNvSpPr>
                <a:spLocks noChangeArrowheads="1"/>
              </p:cNvSpPr>
              <p:nvPr/>
            </p:nvSpPr>
            <p:spPr bwMode="auto">
              <a:xfrm>
                <a:off x="4385" y="830"/>
                <a:ext cx="1104" cy="256"/>
              </a:xfrm>
              <a:prstGeom prst="rect">
                <a:avLst/>
              </a:prstGeom>
              <a:solidFill>
                <a:srgbClr val="FFFFFF"/>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32" name="Text Box 39">
                <a:extLst>
                  <a:ext uri="{FF2B5EF4-FFF2-40B4-BE49-F238E27FC236}">
                    <a16:creationId xmlns:a16="http://schemas.microsoft.com/office/drawing/2014/main" id="{539BB5B8-E120-9C46-A6FF-A4DC37EFC4C0}"/>
                  </a:ext>
                </a:extLst>
              </p:cNvPr>
              <p:cNvSpPr txBox="1">
                <a:spLocks noChangeArrowheads="1"/>
              </p:cNvSpPr>
              <p:nvPr/>
            </p:nvSpPr>
            <p:spPr bwMode="auto">
              <a:xfrm>
                <a:off x="4381" y="813"/>
                <a:ext cx="104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S: 10.0.0.1, 3345</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D: 128.119.40.186, 80</a:t>
                </a:r>
              </a:p>
            </p:txBody>
          </p:sp>
          <p:grpSp>
            <p:nvGrpSpPr>
              <p:cNvPr id="133" name="Group 44">
                <a:extLst>
                  <a:ext uri="{FF2B5EF4-FFF2-40B4-BE49-F238E27FC236}">
                    <a16:creationId xmlns:a16="http://schemas.microsoft.com/office/drawing/2014/main" id="{F01451B6-72E8-E14F-A3BE-A3D92947A027}"/>
                  </a:ext>
                </a:extLst>
              </p:cNvPr>
              <p:cNvGrpSpPr>
                <a:grpSpLocks/>
              </p:cNvGrpSpPr>
              <p:nvPr/>
            </p:nvGrpSpPr>
            <p:grpSpPr bwMode="auto">
              <a:xfrm>
                <a:off x="5394" y="786"/>
                <a:ext cx="48" cy="99"/>
                <a:chOff x="5508" y="1599"/>
                <a:chExt cx="48" cy="99"/>
              </a:xfrm>
            </p:grpSpPr>
            <p:sp>
              <p:nvSpPr>
                <p:cNvPr id="138" name="Freeform 43">
                  <a:extLst>
                    <a:ext uri="{FF2B5EF4-FFF2-40B4-BE49-F238E27FC236}">
                      <a16:creationId xmlns:a16="http://schemas.microsoft.com/office/drawing/2014/main" id="{7590FA6A-21FF-4147-9315-E66B7B10CDC0}"/>
                    </a:ext>
                  </a:extLst>
                </p:cNvPr>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rgbClr val="FFFFFF"/>
                </a:soli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39" name="Line 41">
                  <a:extLst>
                    <a:ext uri="{FF2B5EF4-FFF2-40B4-BE49-F238E27FC236}">
                      <a16:creationId xmlns:a16="http://schemas.microsoft.com/office/drawing/2014/main" id="{724261B3-0C45-E540-BE14-8B7D04C5E644}"/>
                    </a:ext>
                  </a:extLst>
                </p:cNvPr>
                <p:cNvSpPr>
                  <a:spLocks noChangeShapeType="1"/>
                </p:cNvSpPr>
                <p:nvPr/>
              </p:nvSpPr>
              <p:spPr bwMode="auto">
                <a:xfrm flipH="1">
                  <a:off x="5512" y="1608"/>
                  <a:ext cx="22" cy="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40" name="Line 42">
                  <a:extLst>
                    <a:ext uri="{FF2B5EF4-FFF2-40B4-BE49-F238E27FC236}">
                      <a16:creationId xmlns:a16="http://schemas.microsoft.com/office/drawing/2014/main" id="{31B331E7-F46A-CA4B-A722-11046B73D4F2}"/>
                    </a:ext>
                  </a:extLst>
                </p:cNvPr>
                <p:cNvSpPr>
                  <a:spLocks noChangeShapeType="1"/>
                </p:cNvSpPr>
                <p:nvPr/>
              </p:nvSpPr>
              <p:spPr bwMode="auto">
                <a:xfrm flipH="1">
                  <a:off x="5536" y="1620"/>
                  <a:ext cx="20" cy="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grpSp>
            <p:nvGrpSpPr>
              <p:cNvPr id="134" name="Group 45">
                <a:extLst>
                  <a:ext uri="{FF2B5EF4-FFF2-40B4-BE49-F238E27FC236}">
                    <a16:creationId xmlns:a16="http://schemas.microsoft.com/office/drawing/2014/main" id="{E2B96F9F-CB85-DB4A-97AC-CEB92A9C11B7}"/>
                  </a:ext>
                </a:extLst>
              </p:cNvPr>
              <p:cNvGrpSpPr>
                <a:grpSpLocks/>
              </p:cNvGrpSpPr>
              <p:nvPr/>
            </p:nvGrpSpPr>
            <p:grpSpPr bwMode="auto">
              <a:xfrm>
                <a:off x="5382" y="1044"/>
                <a:ext cx="48" cy="99"/>
                <a:chOff x="5508" y="1599"/>
                <a:chExt cx="48" cy="99"/>
              </a:xfrm>
            </p:grpSpPr>
            <p:sp>
              <p:nvSpPr>
                <p:cNvPr id="135" name="Freeform 46">
                  <a:extLst>
                    <a:ext uri="{FF2B5EF4-FFF2-40B4-BE49-F238E27FC236}">
                      <a16:creationId xmlns:a16="http://schemas.microsoft.com/office/drawing/2014/main" id="{E8E10251-9A2B-344B-9DC6-65EF85B4AA62}"/>
                    </a:ext>
                  </a:extLst>
                </p:cNvPr>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rgbClr val="FFFFFF"/>
                </a:soli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36" name="Line 47">
                  <a:extLst>
                    <a:ext uri="{FF2B5EF4-FFF2-40B4-BE49-F238E27FC236}">
                      <a16:creationId xmlns:a16="http://schemas.microsoft.com/office/drawing/2014/main" id="{A6EF77CD-E8A4-1840-8450-5EFD2E289E94}"/>
                    </a:ext>
                  </a:extLst>
                </p:cNvPr>
                <p:cNvSpPr>
                  <a:spLocks noChangeShapeType="1"/>
                </p:cNvSpPr>
                <p:nvPr/>
              </p:nvSpPr>
              <p:spPr bwMode="auto">
                <a:xfrm flipH="1">
                  <a:off x="5512" y="1608"/>
                  <a:ext cx="22" cy="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37" name="Line 48">
                  <a:extLst>
                    <a:ext uri="{FF2B5EF4-FFF2-40B4-BE49-F238E27FC236}">
                      <a16:creationId xmlns:a16="http://schemas.microsoft.com/office/drawing/2014/main" id="{7F05DD0D-2118-EC4A-A829-134FA165FCAE}"/>
                    </a:ext>
                  </a:extLst>
                </p:cNvPr>
                <p:cNvSpPr>
                  <a:spLocks noChangeShapeType="1"/>
                </p:cNvSpPr>
                <p:nvPr/>
              </p:nvSpPr>
              <p:spPr bwMode="auto">
                <a:xfrm flipH="1">
                  <a:off x="5536" y="1620"/>
                  <a:ext cx="20" cy="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grpSp>
        <p:sp>
          <p:nvSpPr>
            <p:cNvPr id="127" name="Freeform 51">
              <a:extLst>
                <a:ext uri="{FF2B5EF4-FFF2-40B4-BE49-F238E27FC236}">
                  <a16:creationId xmlns:a16="http://schemas.microsoft.com/office/drawing/2014/main" id="{060B2C65-BCB3-C542-840F-14D5F3297188}"/>
                </a:ext>
              </a:extLst>
            </p:cNvPr>
            <p:cNvSpPr>
              <a:spLocks/>
            </p:cNvSpPr>
            <p:nvPr/>
          </p:nvSpPr>
          <p:spPr bwMode="auto">
            <a:xfrm>
              <a:off x="3573" y="2364"/>
              <a:ext cx="564" cy="342"/>
            </a:xfrm>
            <a:custGeom>
              <a:avLst/>
              <a:gdLst>
                <a:gd name="T0" fmla="*/ 0 w 417"/>
                <a:gd name="T1" fmla="*/ 9905 h 264"/>
                <a:gd name="T2" fmla="*/ 28602 w 417"/>
                <a:gd name="T3" fmla="*/ 9905 h 264"/>
                <a:gd name="T4" fmla="*/ 28602 w 417"/>
                <a:gd name="T5" fmla="*/ 0 h 264"/>
                <a:gd name="T6" fmla="*/ 0 60000 65536"/>
                <a:gd name="T7" fmla="*/ 0 60000 65536"/>
                <a:gd name="T8" fmla="*/ 0 60000 65536"/>
                <a:gd name="T9" fmla="*/ 0 w 417"/>
                <a:gd name="T10" fmla="*/ 0 h 264"/>
                <a:gd name="T11" fmla="*/ 417 w 417"/>
                <a:gd name="T12" fmla="*/ 264 h 264"/>
              </a:gdLst>
              <a:ahLst/>
              <a:cxnLst>
                <a:cxn ang="T6">
                  <a:pos x="T0" y="T1"/>
                </a:cxn>
                <a:cxn ang="T7">
                  <a:pos x="T2" y="T3"/>
                </a:cxn>
                <a:cxn ang="T8">
                  <a:pos x="T4" y="T5"/>
                </a:cxn>
              </a:cxnLst>
              <a:rect l="T9" t="T10" r="T11" b="T12"/>
              <a:pathLst>
                <a:path w="417" h="264">
                  <a:moveTo>
                    <a:pt x="0" y="264"/>
                  </a:moveTo>
                  <a:lnTo>
                    <a:pt x="417" y="264"/>
                  </a:lnTo>
                  <a:lnTo>
                    <a:pt x="417" y="0"/>
                  </a:lnTo>
                </a:path>
              </a:pathLst>
            </a:custGeom>
            <a:noFill/>
            <a:ln w="28575" cap="flat" cmpd="sng">
              <a:solidFill>
                <a:srgbClr val="000000"/>
              </a:solidFill>
              <a:prstDash val="solid"/>
              <a:round/>
              <a:headEnd type="triangle" w="med" len="med"/>
              <a:tailEnd type="none" w="med" len="med"/>
            </a:ln>
            <a:extLst>
              <a:ext uri="{909E8E84-426E-40DD-AFC4-6F175D3DCCD1}">
                <a14:hiddenFill xmlns:a14="http://schemas.microsoft.com/office/drawing/2010/main">
                  <a:solidFill>
                    <a:srgbClr val="FFFFFF"/>
                  </a:solid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nvGrpSpPr>
            <p:cNvPr id="128" name="Group 87">
              <a:extLst>
                <a:ext uri="{FF2B5EF4-FFF2-40B4-BE49-F238E27FC236}">
                  <a16:creationId xmlns:a16="http://schemas.microsoft.com/office/drawing/2014/main" id="{C99ECC6F-CEF6-CE4E-834E-EA3CA67400C4}"/>
                </a:ext>
              </a:extLst>
            </p:cNvPr>
            <p:cNvGrpSpPr>
              <a:grpSpLocks/>
            </p:cNvGrpSpPr>
            <p:nvPr/>
          </p:nvGrpSpPr>
          <p:grpSpPr bwMode="auto">
            <a:xfrm>
              <a:off x="4032" y="2416"/>
              <a:ext cx="218" cy="231"/>
              <a:chOff x="5140" y="400"/>
              <a:chExt cx="218" cy="231"/>
            </a:xfrm>
          </p:grpSpPr>
          <p:sp>
            <p:nvSpPr>
              <p:cNvPr id="129" name="Oval 86">
                <a:extLst>
                  <a:ext uri="{FF2B5EF4-FFF2-40B4-BE49-F238E27FC236}">
                    <a16:creationId xmlns:a16="http://schemas.microsoft.com/office/drawing/2014/main" id="{7031C354-ABE6-4445-B334-3D3A7B81ED33}"/>
                  </a:ext>
                </a:extLst>
              </p:cNvPr>
              <p:cNvSpPr>
                <a:spLocks noChangeArrowheads="1"/>
              </p:cNvSpPr>
              <p:nvPr/>
            </p:nvSpPr>
            <p:spPr bwMode="auto">
              <a:xfrm>
                <a:off x="5140" y="410"/>
                <a:ext cx="218" cy="218"/>
              </a:xfrm>
              <a:prstGeom prst="ellipse">
                <a:avLst/>
              </a:prstGeom>
              <a:solidFill>
                <a:srgbClr val="FFFFFF"/>
              </a:solidFill>
              <a:ln w="9525">
                <a:solidFill>
                  <a:srgbClr val="CC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30" name="Text Box 52">
                <a:extLst>
                  <a:ext uri="{FF2B5EF4-FFF2-40B4-BE49-F238E27FC236}">
                    <a16:creationId xmlns:a16="http://schemas.microsoft.com/office/drawing/2014/main" id="{674E9B8F-78AF-644A-9565-10139D2B1BF3}"/>
                  </a:ext>
                </a:extLst>
              </p:cNvPr>
              <p:cNvSpPr txBox="1">
                <a:spLocks noChangeArrowheads="1"/>
              </p:cNvSpPr>
              <p:nvPr/>
            </p:nvSpPr>
            <p:spPr bwMode="auto">
              <a:xfrm>
                <a:off x="5154" y="40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1</a:t>
                </a:r>
              </a:p>
            </p:txBody>
          </p:sp>
        </p:grpSp>
      </p:grpSp>
      <p:sp>
        <p:nvSpPr>
          <p:cNvPr id="141" name="Text Box 54">
            <a:extLst>
              <a:ext uri="{FF2B5EF4-FFF2-40B4-BE49-F238E27FC236}">
                <a16:creationId xmlns:a16="http://schemas.microsoft.com/office/drawing/2014/main" id="{CDAED30B-CF2D-F747-9B04-4E25A3292D60}"/>
              </a:ext>
            </a:extLst>
          </p:cNvPr>
          <p:cNvSpPr txBox="1">
            <a:spLocks noChangeArrowheads="1"/>
          </p:cNvSpPr>
          <p:nvPr/>
        </p:nvSpPr>
        <p:spPr bwMode="auto">
          <a:xfrm>
            <a:off x="6542534" y="4036280"/>
            <a:ext cx="85953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10.0.0.4</a:t>
            </a:r>
          </a:p>
        </p:txBody>
      </p:sp>
      <p:sp>
        <p:nvSpPr>
          <p:cNvPr id="143" name="Text Box 56">
            <a:extLst>
              <a:ext uri="{FF2B5EF4-FFF2-40B4-BE49-F238E27FC236}">
                <a16:creationId xmlns:a16="http://schemas.microsoft.com/office/drawing/2014/main" id="{FA8BA81A-A11E-3444-B959-B6B4289DFB43}"/>
              </a:ext>
            </a:extLst>
          </p:cNvPr>
          <p:cNvSpPr txBox="1">
            <a:spLocks noChangeArrowheads="1"/>
          </p:cNvSpPr>
          <p:nvPr/>
        </p:nvSpPr>
        <p:spPr bwMode="auto">
          <a:xfrm>
            <a:off x="4572494" y="4525035"/>
            <a:ext cx="117211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138.76.29.7</a:t>
            </a:r>
          </a:p>
        </p:txBody>
      </p:sp>
      <p:grpSp>
        <p:nvGrpSpPr>
          <p:cNvPr id="145" name="Group 59">
            <a:extLst>
              <a:ext uri="{FF2B5EF4-FFF2-40B4-BE49-F238E27FC236}">
                <a16:creationId xmlns:a16="http://schemas.microsoft.com/office/drawing/2014/main" id="{A7EF89DD-32D9-D642-937E-1B899DCB8C23}"/>
              </a:ext>
            </a:extLst>
          </p:cNvPr>
          <p:cNvGrpSpPr>
            <a:grpSpLocks/>
          </p:cNvGrpSpPr>
          <p:nvPr/>
        </p:nvGrpSpPr>
        <p:grpSpPr bwMode="auto">
          <a:xfrm>
            <a:off x="8350874" y="1768821"/>
            <a:ext cx="3351213" cy="1389062"/>
            <a:chOff x="3944" y="989"/>
            <a:chExt cx="2111" cy="875"/>
          </a:xfrm>
        </p:grpSpPr>
        <p:sp>
          <p:nvSpPr>
            <p:cNvPr id="146" name="Text Box 53">
              <a:extLst>
                <a:ext uri="{FF2B5EF4-FFF2-40B4-BE49-F238E27FC236}">
                  <a16:creationId xmlns:a16="http://schemas.microsoft.com/office/drawing/2014/main" id="{0391C7DC-1175-E845-9B14-6647A56B1E19}"/>
                </a:ext>
              </a:extLst>
            </p:cNvPr>
            <p:cNvSpPr txBox="1">
              <a:spLocks noChangeArrowheads="1"/>
            </p:cNvSpPr>
            <p:nvPr/>
          </p:nvSpPr>
          <p:spPr bwMode="auto">
            <a:xfrm>
              <a:off x="4121" y="989"/>
              <a:ext cx="1934" cy="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85000"/>
                </a:lnSpc>
                <a:spcBef>
                  <a:spcPct val="0"/>
                </a:spcBef>
                <a:spcAft>
                  <a:spcPct val="0"/>
                </a:spcAft>
                <a:buClrTx/>
                <a:buSzTx/>
                <a:buFontTx/>
                <a:buNone/>
                <a:tabLst/>
                <a:defRPr/>
              </a:pPr>
              <a:r>
                <a:rPr kumimoji="0" lang="en-US" altLang="en-US" sz="2000" b="1" i="1" u="none"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1:</a:t>
              </a:r>
              <a:r>
                <a:rPr kumimoji="0" lang="en-US" altLang="en-US" sz="2000" b="0" i="0" u="none" strike="noStrike" kern="0" cap="none" spc="0" normalizeH="0" baseline="0" noProof="0" dirty="0">
                  <a:ln>
                    <a:noFill/>
                  </a:ln>
                  <a:solidFill>
                    <a:srgbClr val="FF0000"/>
                  </a:solidFill>
                  <a:effectLst/>
                  <a:uLnTx/>
                  <a:uFillTx/>
                  <a:latin typeface="Calibri" panose="020F0502020204030204"/>
                  <a:ea typeface="ＭＳ Ｐゴシック" panose="020B0600070205080204" pitchFamily="34" charset="-128"/>
                  <a:cs typeface="+mn-cs"/>
                </a:rPr>
                <a:t> </a:t>
              </a:r>
              <a:r>
                <a:rPr kumimoji="0" lang="en-US" altLang="en-US" sz="2000" b="0" i="0" u="none" strike="noStrike" kern="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host 10.0.0.1 sends datagram to 128.119.40.186, 80</a:t>
              </a:r>
            </a:p>
          </p:txBody>
        </p:sp>
        <p:sp>
          <p:nvSpPr>
            <p:cNvPr id="147" name="Line 58">
              <a:extLst>
                <a:ext uri="{FF2B5EF4-FFF2-40B4-BE49-F238E27FC236}">
                  <a16:creationId xmlns:a16="http://schemas.microsoft.com/office/drawing/2014/main" id="{626A4678-2DEB-354F-8342-8CBF580B90F3}"/>
                </a:ext>
              </a:extLst>
            </p:cNvPr>
            <p:cNvSpPr>
              <a:spLocks noChangeShapeType="1"/>
            </p:cNvSpPr>
            <p:nvPr/>
          </p:nvSpPr>
          <p:spPr bwMode="auto">
            <a:xfrm flipH="1">
              <a:off x="3944" y="1105"/>
              <a:ext cx="197" cy="759"/>
            </a:xfrm>
            <a:prstGeom prst="line">
              <a:avLst/>
            </a:prstGeom>
            <a:noFill/>
            <a:ln w="12700">
              <a:solidFill>
                <a:srgbClr val="CC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sp>
        <p:nvSpPr>
          <p:cNvPr id="148" name="Freeform 67">
            <a:extLst>
              <a:ext uri="{FF2B5EF4-FFF2-40B4-BE49-F238E27FC236}">
                <a16:creationId xmlns:a16="http://schemas.microsoft.com/office/drawing/2014/main" id="{4174D505-6F98-2145-B896-FFAF43F9F39D}"/>
              </a:ext>
            </a:extLst>
          </p:cNvPr>
          <p:cNvSpPr>
            <a:spLocks/>
          </p:cNvSpPr>
          <p:nvPr/>
        </p:nvSpPr>
        <p:spPr bwMode="auto">
          <a:xfrm>
            <a:off x="4226547" y="2826096"/>
            <a:ext cx="3862387" cy="1531937"/>
          </a:xfrm>
          <a:custGeom>
            <a:avLst/>
            <a:gdLst>
              <a:gd name="T0" fmla="*/ 0 w 2433"/>
              <a:gd name="T1" fmla="*/ 2147483647 h 965"/>
              <a:gd name="T2" fmla="*/ 2147483647 w 2433"/>
              <a:gd name="T3" fmla="*/ 2147483647 h 965"/>
              <a:gd name="T4" fmla="*/ 2147483647 w 2433"/>
              <a:gd name="T5" fmla="*/ 2147483647 h 965"/>
              <a:gd name="T6" fmla="*/ 2147483647 w 2433"/>
              <a:gd name="T7" fmla="*/ 2147483647 h 965"/>
              <a:gd name="T8" fmla="*/ 2147483647 w 2433"/>
              <a:gd name="T9" fmla="*/ 2147483647 h 965"/>
              <a:gd name="T10" fmla="*/ 2147483647 w 2433"/>
              <a:gd name="T11" fmla="*/ 2147483647 h 965"/>
              <a:gd name="T12" fmla="*/ 0 w 2433"/>
              <a:gd name="T13" fmla="*/ 2147483647 h 965"/>
              <a:gd name="T14" fmla="*/ 0 60000 65536"/>
              <a:gd name="T15" fmla="*/ 0 60000 65536"/>
              <a:gd name="T16" fmla="*/ 0 60000 65536"/>
              <a:gd name="T17" fmla="*/ 0 60000 65536"/>
              <a:gd name="T18" fmla="*/ 0 60000 65536"/>
              <a:gd name="T19" fmla="*/ 0 60000 65536"/>
              <a:gd name="T20" fmla="*/ 0 60000 65536"/>
              <a:gd name="T21" fmla="*/ 0 w 2433"/>
              <a:gd name="T22" fmla="*/ 0 h 965"/>
              <a:gd name="T23" fmla="*/ 2433 w 2433"/>
              <a:gd name="T24" fmla="*/ 965 h 96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33" h="965">
                <a:moveTo>
                  <a:pt x="0" y="64"/>
                </a:moveTo>
                <a:cubicBezTo>
                  <a:pt x="0" y="64"/>
                  <a:pt x="2079" y="0"/>
                  <a:pt x="2352" y="64"/>
                </a:cubicBezTo>
                <a:cubicBezTo>
                  <a:pt x="2433" y="57"/>
                  <a:pt x="1814" y="309"/>
                  <a:pt x="1640" y="450"/>
                </a:cubicBezTo>
                <a:cubicBezTo>
                  <a:pt x="1466" y="591"/>
                  <a:pt x="1383" y="888"/>
                  <a:pt x="1308" y="965"/>
                </a:cubicBezTo>
                <a:lnTo>
                  <a:pt x="1159" y="965"/>
                </a:lnTo>
                <a:cubicBezTo>
                  <a:pt x="1078" y="870"/>
                  <a:pt x="1013" y="546"/>
                  <a:pt x="820" y="396"/>
                </a:cubicBezTo>
                <a:cubicBezTo>
                  <a:pt x="583" y="207"/>
                  <a:pt x="189" y="142"/>
                  <a:pt x="0" y="64"/>
                </a:cubicBezTo>
                <a:close/>
              </a:path>
            </a:pathLst>
          </a:custGeom>
          <a:gradFill rotWithShape="1">
            <a:gsLst>
              <a:gs pos="0">
                <a:schemeClr val="bg1">
                  <a:lumMod val="75000"/>
                </a:schemeClr>
              </a:gs>
              <a:gs pos="100000">
                <a:srgbClr val="FFFFFF"/>
              </a:gs>
            </a:gsLst>
            <a:lin ang="5400000" scaled="1"/>
          </a:gradFill>
          <a:ln w="3175" cap="flat" cmpd="sng">
            <a:noFill/>
            <a:prstDash val="solid"/>
            <a:round/>
            <a:headEnd/>
            <a:tailEnd/>
          </a:ln>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49" name="Rectangle 62">
            <a:extLst>
              <a:ext uri="{FF2B5EF4-FFF2-40B4-BE49-F238E27FC236}">
                <a16:creationId xmlns:a16="http://schemas.microsoft.com/office/drawing/2014/main" id="{5E7F8FBF-9C54-C64A-B416-FE684B2E2E2D}"/>
              </a:ext>
            </a:extLst>
          </p:cNvPr>
          <p:cNvSpPr>
            <a:spLocks noChangeArrowheads="1"/>
          </p:cNvSpPr>
          <p:nvPr/>
        </p:nvSpPr>
        <p:spPr bwMode="auto">
          <a:xfrm>
            <a:off x="4226547" y="1573558"/>
            <a:ext cx="3784600" cy="1354138"/>
          </a:xfrm>
          <a:prstGeom prst="rect">
            <a:avLst/>
          </a:prstGeom>
          <a:solidFill>
            <a:srgbClr val="FFFFFF"/>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50" name="Text Box 60">
            <a:extLst>
              <a:ext uri="{FF2B5EF4-FFF2-40B4-BE49-F238E27FC236}">
                <a16:creationId xmlns:a16="http://schemas.microsoft.com/office/drawing/2014/main" id="{10FA6F49-5A78-864A-B681-890D92966207}"/>
              </a:ext>
            </a:extLst>
          </p:cNvPr>
          <p:cNvSpPr txBox="1">
            <a:spLocks noChangeArrowheads="1"/>
          </p:cNvSpPr>
          <p:nvPr/>
        </p:nvSpPr>
        <p:spPr bwMode="auto">
          <a:xfrm>
            <a:off x="4280166" y="1578252"/>
            <a:ext cx="36519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NAT translation table</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WAN side addr        LAN side addr</a:t>
            </a:r>
          </a:p>
        </p:txBody>
      </p:sp>
      <p:sp>
        <p:nvSpPr>
          <p:cNvPr id="151" name="Line 63">
            <a:extLst>
              <a:ext uri="{FF2B5EF4-FFF2-40B4-BE49-F238E27FC236}">
                <a16:creationId xmlns:a16="http://schemas.microsoft.com/office/drawing/2014/main" id="{FB815ECB-E54F-2947-939E-EB6F6507C03A}"/>
              </a:ext>
            </a:extLst>
          </p:cNvPr>
          <p:cNvSpPr>
            <a:spLocks noChangeShapeType="1"/>
          </p:cNvSpPr>
          <p:nvPr/>
        </p:nvSpPr>
        <p:spPr bwMode="auto">
          <a:xfrm flipV="1">
            <a:off x="4226547" y="1946621"/>
            <a:ext cx="3790950" cy="111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52" name="Line 64">
            <a:extLst>
              <a:ext uri="{FF2B5EF4-FFF2-40B4-BE49-F238E27FC236}">
                <a16:creationId xmlns:a16="http://schemas.microsoft.com/office/drawing/2014/main" id="{354E4388-5108-DE4A-A93B-B36EC84BFB9C}"/>
              </a:ext>
            </a:extLst>
          </p:cNvPr>
          <p:cNvSpPr>
            <a:spLocks noChangeShapeType="1"/>
          </p:cNvSpPr>
          <p:nvPr/>
        </p:nvSpPr>
        <p:spPr bwMode="auto">
          <a:xfrm flipV="1">
            <a:off x="4240834" y="2224433"/>
            <a:ext cx="3749675" cy="111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53" name="Line 65">
            <a:extLst>
              <a:ext uri="{FF2B5EF4-FFF2-40B4-BE49-F238E27FC236}">
                <a16:creationId xmlns:a16="http://schemas.microsoft.com/office/drawing/2014/main" id="{924CA7C1-7023-E749-A732-1D8BF0866557}"/>
              </a:ext>
            </a:extLst>
          </p:cNvPr>
          <p:cNvSpPr>
            <a:spLocks noChangeShapeType="1"/>
          </p:cNvSpPr>
          <p:nvPr/>
        </p:nvSpPr>
        <p:spPr bwMode="auto">
          <a:xfrm>
            <a:off x="6350622" y="1968846"/>
            <a:ext cx="3175" cy="9556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54" name="Text Box 61">
            <a:extLst>
              <a:ext uri="{FF2B5EF4-FFF2-40B4-BE49-F238E27FC236}">
                <a16:creationId xmlns:a16="http://schemas.microsoft.com/office/drawing/2014/main" id="{27F84A28-C4A8-B64C-A522-ED96A70BF4F6}"/>
              </a:ext>
            </a:extLst>
          </p:cNvPr>
          <p:cNvSpPr txBox="1">
            <a:spLocks noChangeArrowheads="1"/>
          </p:cNvSpPr>
          <p:nvPr/>
        </p:nvSpPr>
        <p:spPr bwMode="auto">
          <a:xfrm>
            <a:off x="4450607" y="2243483"/>
            <a:ext cx="336823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138.76.29.7, 5001   10.0.0.1, 3345</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                                         ……</a:t>
            </a:r>
          </a:p>
        </p:txBody>
      </p:sp>
      <p:grpSp>
        <p:nvGrpSpPr>
          <p:cNvPr id="155" name="Group 135">
            <a:extLst>
              <a:ext uri="{FF2B5EF4-FFF2-40B4-BE49-F238E27FC236}">
                <a16:creationId xmlns:a16="http://schemas.microsoft.com/office/drawing/2014/main" id="{3F4A61E6-1F91-CD48-9817-3EFAAE316322}"/>
              </a:ext>
            </a:extLst>
          </p:cNvPr>
          <p:cNvGrpSpPr>
            <a:grpSpLocks/>
          </p:cNvGrpSpPr>
          <p:nvPr/>
        </p:nvGrpSpPr>
        <p:grpSpPr bwMode="auto">
          <a:xfrm>
            <a:off x="6647484" y="3634133"/>
            <a:ext cx="2784475" cy="1638300"/>
            <a:chOff x="3002" y="2417"/>
            <a:chExt cx="1754" cy="1032"/>
          </a:xfrm>
        </p:grpSpPr>
        <p:sp>
          <p:nvSpPr>
            <p:cNvPr id="156" name="Rectangle 91">
              <a:extLst>
                <a:ext uri="{FF2B5EF4-FFF2-40B4-BE49-F238E27FC236}">
                  <a16:creationId xmlns:a16="http://schemas.microsoft.com/office/drawing/2014/main" id="{29BBA0F8-D8A2-8948-9316-2CD52A8E777D}"/>
                </a:ext>
              </a:extLst>
            </p:cNvPr>
            <p:cNvSpPr>
              <a:spLocks noChangeArrowheads="1"/>
            </p:cNvSpPr>
            <p:nvPr/>
          </p:nvSpPr>
          <p:spPr bwMode="auto">
            <a:xfrm>
              <a:off x="3002" y="3051"/>
              <a:ext cx="1175" cy="256"/>
            </a:xfrm>
            <a:prstGeom prst="rect">
              <a:avLst/>
            </a:prstGeom>
            <a:solidFill>
              <a:srgbClr val="FFFFFF"/>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57" name="Text Box 92">
              <a:extLst>
                <a:ext uri="{FF2B5EF4-FFF2-40B4-BE49-F238E27FC236}">
                  <a16:creationId xmlns:a16="http://schemas.microsoft.com/office/drawing/2014/main" id="{8C1E4275-2F68-5849-B286-D5540D1A27D3}"/>
                </a:ext>
              </a:extLst>
            </p:cNvPr>
            <p:cNvSpPr txBox="1">
              <a:spLocks noChangeArrowheads="1"/>
            </p:cNvSpPr>
            <p:nvPr/>
          </p:nvSpPr>
          <p:spPr bwMode="auto">
            <a:xfrm>
              <a:off x="3104" y="3042"/>
              <a:ext cx="1112"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S: 128.119.40.186, 80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D: 10.0.0.1, 3345</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2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nvGrpSpPr>
            <p:cNvPr id="158" name="Group 93">
              <a:extLst>
                <a:ext uri="{FF2B5EF4-FFF2-40B4-BE49-F238E27FC236}">
                  <a16:creationId xmlns:a16="http://schemas.microsoft.com/office/drawing/2014/main" id="{ACAC77B2-102B-FF40-A235-6EDFA119EEEF}"/>
                </a:ext>
              </a:extLst>
            </p:cNvPr>
            <p:cNvGrpSpPr>
              <a:grpSpLocks/>
            </p:cNvGrpSpPr>
            <p:nvPr/>
          </p:nvGrpSpPr>
          <p:grpSpPr bwMode="auto">
            <a:xfrm>
              <a:off x="3054" y="3007"/>
              <a:ext cx="51" cy="99"/>
              <a:chOff x="5508" y="1599"/>
              <a:chExt cx="48" cy="99"/>
            </a:xfrm>
          </p:grpSpPr>
          <p:sp>
            <p:nvSpPr>
              <p:cNvPr id="167" name="Freeform 94">
                <a:extLst>
                  <a:ext uri="{FF2B5EF4-FFF2-40B4-BE49-F238E27FC236}">
                    <a16:creationId xmlns:a16="http://schemas.microsoft.com/office/drawing/2014/main" id="{2C175D47-A4A4-6645-8086-F38DC38BE779}"/>
                  </a:ext>
                </a:extLst>
              </p:cNvPr>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rgbClr val="FFFFFF"/>
              </a:soli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68" name="Line 95">
                <a:extLst>
                  <a:ext uri="{FF2B5EF4-FFF2-40B4-BE49-F238E27FC236}">
                    <a16:creationId xmlns:a16="http://schemas.microsoft.com/office/drawing/2014/main" id="{B39131BB-ACC2-8347-8518-C3598BDDB3E9}"/>
                  </a:ext>
                </a:extLst>
              </p:cNvPr>
              <p:cNvSpPr>
                <a:spLocks noChangeShapeType="1"/>
              </p:cNvSpPr>
              <p:nvPr/>
            </p:nvSpPr>
            <p:spPr bwMode="auto">
              <a:xfrm flipH="1">
                <a:off x="5512" y="1608"/>
                <a:ext cx="22" cy="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69" name="Line 96">
                <a:extLst>
                  <a:ext uri="{FF2B5EF4-FFF2-40B4-BE49-F238E27FC236}">
                    <a16:creationId xmlns:a16="http://schemas.microsoft.com/office/drawing/2014/main" id="{C9868D3D-F7AB-374B-AF8C-1A31B3333D67}"/>
                  </a:ext>
                </a:extLst>
              </p:cNvPr>
              <p:cNvSpPr>
                <a:spLocks noChangeShapeType="1"/>
              </p:cNvSpPr>
              <p:nvPr/>
            </p:nvSpPr>
            <p:spPr bwMode="auto">
              <a:xfrm flipH="1">
                <a:off x="5536" y="1620"/>
                <a:ext cx="20" cy="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grpSp>
          <p:nvGrpSpPr>
            <p:cNvPr id="159" name="Group 97">
              <a:extLst>
                <a:ext uri="{FF2B5EF4-FFF2-40B4-BE49-F238E27FC236}">
                  <a16:creationId xmlns:a16="http://schemas.microsoft.com/office/drawing/2014/main" id="{BCF07584-F53B-6A40-9D40-F36827FA8B4B}"/>
                </a:ext>
              </a:extLst>
            </p:cNvPr>
            <p:cNvGrpSpPr>
              <a:grpSpLocks/>
            </p:cNvGrpSpPr>
            <p:nvPr/>
          </p:nvGrpSpPr>
          <p:grpSpPr bwMode="auto">
            <a:xfrm>
              <a:off x="3059" y="3248"/>
              <a:ext cx="51" cy="99"/>
              <a:chOff x="5508" y="1599"/>
              <a:chExt cx="48" cy="99"/>
            </a:xfrm>
          </p:grpSpPr>
          <p:sp>
            <p:nvSpPr>
              <p:cNvPr id="164" name="Freeform 98">
                <a:extLst>
                  <a:ext uri="{FF2B5EF4-FFF2-40B4-BE49-F238E27FC236}">
                    <a16:creationId xmlns:a16="http://schemas.microsoft.com/office/drawing/2014/main" id="{8C8E8062-3BC7-ED40-9145-8E53CCF57A67}"/>
                  </a:ext>
                </a:extLst>
              </p:cNvPr>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rgbClr val="FFFFFF"/>
              </a:soli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65" name="Line 99">
                <a:extLst>
                  <a:ext uri="{FF2B5EF4-FFF2-40B4-BE49-F238E27FC236}">
                    <a16:creationId xmlns:a16="http://schemas.microsoft.com/office/drawing/2014/main" id="{F05CF0B2-ADFC-5642-9080-810974A88D92}"/>
                  </a:ext>
                </a:extLst>
              </p:cNvPr>
              <p:cNvSpPr>
                <a:spLocks noChangeShapeType="1"/>
              </p:cNvSpPr>
              <p:nvPr/>
            </p:nvSpPr>
            <p:spPr bwMode="auto">
              <a:xfrm flipH="1">
                <a:off x="5512" y="1608"/>
                <a:ext cx="22" cy="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66" name="Line 100">
                <a:extLst>
                  <a:ext uri="{FF2B5EF4-FFF2-40B4-BE49-F238E27FC236}">
                    <a16:creationId xmlns:a16="http://schemas.microsoft.com/office/drawing/2014/main" id="{B4BFAC33-A46F-6F48-88E9-334122FDFB51}"/>
                  </a:ext>
                </a:extLst>
              </p:cNvPr>
              <p:cNvSpPr>
                <a:spLocks noChangeShapeType="1"/>
              </p:cNvSpPr>
              <p:nvPr/>
            </p:nvSpPr>
            <p:spPr bwMode="auto">
              <a:xfrm flipH="1">
                <a:off x="5536" y="1620"/>
                <a:ext cx="20" cy="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sp>
          <p:nvSpPr>
            <p:cNvPr id="160" name="Freeform 101">
              <a:extLst>
                <a:ext uri="{FF2B5EF4-FFF2-40B4-BE49-F238E27FC236}">
                  <a16:creationId xmlns:a16="http://schemas.microsoft.com/office/drawing/2014/main" id="{B75AE57F-3BEF-314F-8999-B1D6040F33CD}"/>
                </a:ext>
              </a:extLst>
            </p:cNvPr>
            <p:cNvSpPr>
              <a:spLocks/>
            </p:cNvSpPr>
            <p:nvPr/>
          </p:nvSpPr>
          <p:spPr bwMode="auto">
            <a:xfrm>
              <a:off x="4179" y="2417"/>
              <a:ext cx="577" cy="768"/>
            </a:xfrm>
            <a:custGeom>
              <a:avLst/>
              <a:gdLst>
                <a:gd name="T0" fmla="*/ 577 w 577"/>
                <a:gd name="T1" fmla="*/ 0 h 768"/>
                <a:gd name="T2" fmla="*/ 342 w 577"/>
                <a:gd name="T3" fmla="*/ 0 h 768"/>
                <a:gd name="T4" fmla="*/ 342 w 577"/>
                <a:gd name="T5" fmla="*/ 768 h 768"/>
                <a:gd name="T6" fmla="*/ 0 w 577"/>
                <a:gd name="T7" fmla="*/ 760 h 768"/>
                <a:gd name="T8" fmla="*/ 0 60000 65536"/>
                <a:gd name="T9" fmla="*/ 0 60000 65536"/>
                <a:gd name="T10" fmla="*/ 0 60000 65536"/>
                <a:gd name="T11" fmla="*/ 0 60000 65536"/>
                <a:gd name="T12" fmla="*/ 0 w 577"/>
                <a:gd name="T13" fmla="*/ 0 h 768"/>
                <a:gd name="T14" fmla="*/ 577 w 577"/>
                <a:gd name="T15" fmla="*/ 768 h 768"/>
              </a:gdLst>
              <a:ahLst/>
              <a:cxnLst>
                <a:cxn ang="T8">
                  <a:pos x="T0" y="T1"/>
                </a:cxn>
                <a:cxn ang="T9">
                  <a:pos x="T2" y="T3"/>
                </a:cxn>
                <a:cxn ang="T10">
                  <a:pos x="T4" y="T5"/>
                </a:cxn>
                <a:cxn ang="T11">
                  <a:pos x="T6" y="T7"/>
                </a:cxn>
              </a:cxnLst>
              <a:rect l="T12" t="T13" r="T14" b="T15"/>
              <a:pathLst>
                <a:path w="577" h="768">
                  <a:moveTo>
                    <a:pt x="577" y="0"/>
                  </a:moveTo>
                  <a:lnTo>
                    <a:pt x="342" y="0"/>
                  </a:lnTo>
                  <a:lnTo>
                    <a:pt x="342" y="768"/>
                  </a:lnTo>
                  <a:lnTo>
                    <a:pt x="0" y="760"/>
                  </a:lnTo>
                </a:path>
              </a:pathLst>
            </a:custGeom>
            <a:noFill/>
            <a:ln w="28575" cap="flat" cmpd="sng">
              <a:solidFill>
                <a:srgbClr val="000000"/>
              </a:solidFill>
              <a:prstDash val="solid"/>
              <a:round/>
              <a:headEnd type="triangle" w="med" len="med"/>
              <a:tailEnd type="none" w="med" len="med"/>
            </a:ln>
            <a:extLst>
              <a:ext uri="{909E8E84-426E-40DD-AFC4-6F175D3DCCD1}">
                <a14:hiddenFill xmlns:a14="http://schemas.microsoft.com/office/drawing/2010/main">
                  <a:solidFill>
                    <a:srgbClr val="FFFFFF"/>
                  </a:solid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nvGrpSpPr>
            <p:cNvPr id="161" name="Group 102">
              <a:extLst>
                <a:ext uri="{FF2B5EF4-FFF2-40B4-BE49-F238E27FC236}">
                  <a16:creationId xmlns:a16="http://schemas.microsoft.com/office/drawing/2014/main" id="{02FFB4A2-3C39-EA49-A1C9-F69127E1B83F}"/>
                </a:ext>
              </a:extLst>
            </p:cNvPr>
            <p:cNvGrpSpPr>
              <a:grpSpLocks/>
            </p:cNvGrpSpPr>
            <p:nvPr/>
          </p:nvGrpSpPr>
          <p:grpSpPr bwMode="auto">
            <a:xfrm>
              <a:off x="4240" y="3061"/>
              <a:ext cx="218" cy="231"/>
              <a:chOff x="5140" y="400"/>
              <a:chExt cx="218" cy="231"/>
            </a:xfrm>
          </p:grpSpPr>
          <p:sp>
            <p:nvSpPr>
              <p:cNvPr id="162" name="Oval 103">
                <a:extLst>
                  <a:ext uri="{FF2B5EF4-FFF2-40B4-BE49-F238E27FC236}">
                    <a16:creationId xmlns:a16="http://schemas.microsoft.com/office/drawing/2014/main" id="{6F177354-84EF-E44F-BD75-48DAE4C983D1}"/>
                  </a:ext>
                </a:extLst>
              </p:cNvPr>
              <p:cNvSpPr>
                <a:spLocks noChangeArrowheads="1"/>
              </p:cNvSpPr>
              <p:nvPr/>
            </p:nvSpPr>
            <p:spPr bwMode="auto">
              <a:xfrm>
                <a:off x="5140" y="410"/>
                <a:ext cx="218" cy="218"/>
              </a:xfrm>
              <a:prstGeom prst="ellipse">
                <a:avLst/>
              </a:prstGeom>
              <a:solidFill>
                <a:srgbClr val="FFFFFF"/>
              </a:solidFill>
              <a:ln w="9525">
                <a:solidFill>
                  <a:srgbClr val="CC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63" name="Text Box 104">
                <a:extLst>
                  <a:ext uri="{FF2B5EF4-FFF2-40B4-BE49-F238E27FC236}">
                    <a16:creationId xmlns:a16="http://schemas.microsoft.com/office/drawing/2014/main" id="{1375D29A-087E-7E46-9CEA-14416B49BF28}"/>
                  </a:ext>
                </a:extLst>
              </p:cNvPr>
              <p:cNvSpPr txBox="1">
                <a:spLocks noChangeArrowheads="1"/>
              </p:cNvSpPr>
              <p:nvPr/>
            </p:nvSpPr>
            <p:spPr bwMode="auto">
              <a:xfrm>
                <a:off x="5154" y="40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4</a:t>
                </a:r>
              </a:p>
            </p:txBody>
          </p:sp>
        </p:grpSp>
      </p:grpSp>
      <p:grpSp>
        <p:nvGrpSpPr>
          <p:cNvPr id="170" name="Group 108">
            <a:extLst>
              <a:ext uri="{FF2B5EF4-FFF2-40B4-BE49-F238E27FC236}">
                <a16:creationId xmlns:a16="http://schemas.microsoft.com/office/drawing/2014/main" id="{DC525981-2B14-2640-B158-CE02695B558C}"/>
              </a:ext>
            </a:extLst>
          </p:cNvPr>
          <p:cNvGrpSpPr>
            <a:grpSpLocks/>
          </p:cNvGrpSpPr>
          <p:nvPr/>
        </p:nvGrpSpPr>
        <p:grpSpPr bwMode="auto">
          <a:xfrm>
            <a:off x="3413747" y="3851621"/>
            <a:ext cx="2497137" cy="566737"/>
            <a:chOff x="1026" y="3559"/>
            <a:chExt cx="1573" cy="357"/>
          </a:xfrm>
        </p:grpSpPr>
        <p:grpSp>
          <p:nvGrpSpPr>
            <p:cNvPr id="171" name="Group 68">
              <a:extLst>
                <a:ext uri="{FF2B5EF4-FFF2-40B4-BE49-F238E27FC236}">
                  <a16:creationId xmlns:a16="http://schemas.microsoft.com/office/drawing/2014/main" id="{BDC038F8-12DC-9B48-A68C-450577D1A20F}"/>
                </a:ext>
              </a:extLst>
            </p:cNvPr>
            <p:cNvGrpSpPr>
              <a:grpSpLocks/>
            </p:cNvGrpSpPr>
            <p:nvPr/>
          </p:nvGrpSpPr>
          <p:grpSpPr bwMode="auto">
            <a:xfrm>
              <a:off x="1412" y="3559"/>
              <a:ext cx="1187" cy="357"/>
              <a:chOff x="4381" y="786"/>
              <a:chExt cx="1108" cy="357"/>
            </a:xfrm>
          </p:grpSpPr>
          <p:sp>
            <p:nvSpPr>
              <p:cNvPr id="176" name="Rectangle 69">
                <a:extLst>
                  <a:ext uri="{FF2B5EF4-FFF2-40B4-BE49-F238E27FC236}">
                    <a16:creationId xmlns:a16="http://schemas.microsoft.com/office/drawing/2014/main" id="{4D5710FE-0785-5A48-AEAB-0C21EC1AE885}"/>
                  </a:ext>
                </a:extLst>
              </p:cNvPr>
              <p:cNvSpPr>
                <a:spLocks noChangeArrowheads="1"/>
              </p:cNvSpPr>
              <p:nvPr/>
            </p:nvSpPr>
            <p:spPr bwMode="auto">
              <a:xfrm>
                <a:off x="4385" y="830"/>
                <a:ext cx="1104" cy="256"/>
              </a:xfrm>
              <a:prstGeom prst="rect">
                <a:avLst/>
              </a:prstGeom>
              <a:solidFill>
                <a:srgbClr val="FFFFFF"/>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77" name="Text Box 70">
                <a:extLst>
                  <a:ext uri="{FF2B5EF4-FFF2-40B4-BE49-F238E27FC236}">
                    <a16:creationId xmlns:a16="http://schemas.microsoft.com/office/drawing/2014/main" id="{43A695E4-463A-2748-9301-7528118E9D30}"/>
                  </a:ext>
                </a:extLst>
              </p:cNvPr>
              <p:cNvSpPr txBox="1">
                <a:spLocks noChangeArrowheads="1"/>
              </p:cNvSpPr>
              <p:nvPr/>
            </p:nvSpPr>
            <p:spPr bwMode="auto">
              <a:xfrm>
                <a:off x="4381" y="813"/>
                <a:ext cx="104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S: 138.76.29.7, 5001</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D: 128.119.40.186, 80</a:t>
                </a:r>
              </a:p>
            </p:txBody>
          </p:sp>
          <p:grpSp>
            <p:nvGrpSpPr>
              <p:cNvPr id="178" name="Group 71">
                <a:extLst>
                  <a:ext uri="{FF2B5EF4-FFF2-40B4-BE49-F238E27FC236}">
                    <a16:creationId xmlns:a16="http://schemas.microsoft.com/office/drawing/2014/main" id="{5EFBE55D-A0D8-694A-88A8-B573ACAB13D6}"/>
                  </a:ext>
                </a:extLst>
              </p:cNvPr>
              <p:cNvGrpSpPr>
                <a:grpSpLocks/>
              </p:cNvGrpSpPr>
              <p:nvPr/>
            </p:nvGrpSpPr>
            <p:grpSpPr bwMode="auto">
              <a:xfrm>
                <a:off x="5394" y="786"/>
                <a:ext cx="48" cy="99"/>
                <a:chOff x="5508" y="1599"/>
                <a:chExt cx="48" cy="99"/>
              </a:xfrm>
            </p:grpSpPr>
            <p:sp>
              <p:nvSpPr>
                <p:cNvPr id="183" name="Freeform 72">
                  <a:extLst>
                    <a:ext uri="{FF2B5EF4-FFF2-40B4-BE49-F238E27FC236}">
                      <a16:creationId xmlns:a16="http://schemas.microsoft.com/office/drawing/2014/main" id="{402B8F20-1A59-4B4A-B3CF-303CC9B8E967}"/>
                    </a:ext>
                  </a:extLst>
                </p:cNvPr>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rgbClr val="FFFFFF"/>
                </a:soli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84" name="Line 73">
                  <a:extLst>
                    <a:ext uri="{FF2B5EF4-FFF2-40B4-BE49-F238E27FC236}">
                      <a16:creationId xmlns:a16="http://schemas.microsoft.com/office/drawing/2014/main" id="{C93A4D0A-A948-B34D-A905-1543094B96EB}"/>
                    </a:ext>
                  </a:extLst>
                </p:cNvPr>
                <p:cNvSpPr>
                  <a:spLocks noChangeShapeType="1"/>
                </p:cNvSpPr>
                <p:nvPr/>
              </p:nvSpPr>
              <p:spPr bwMode="auto">
                <a:xfrm flipH="1">
                  <a:off x="5512" y="1608"/>
                  <a:ext cx="21" cy="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85" name="Line 74">
                  <a:extLst>
                    <a:ext uri="{FF2B5EF4-FFF2-40B4-BE49-F238E27FC236}">
                      <a16:creationId xmlns:a16="http://schemas.microsoft.com/office/drawing/2014/main" id="{3BACA1BE-7962-FA48-BEC5-4229D5B10C4E}"/>
                    </a:ext>
                  </a:extLst>
                </p:cNvPr>
                <p:cNvSpPr>
                  <a:spLocks noChangeShapeType="1"/>
                </p:cNvSpPr>
                <p:nvPr/>
              </p:nvSpPr>
              <p:spPr bwMode="auto">
                <a:xfrm flipH="1">
                  <a:off x="5536" y="1620"/>
                  <a:ext cx="21" cy="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grpSp>
            <p:nvGrpSpPr>
              <p:cNvPr id="179" name="Group 75">
                <a:extLst>
                  <a:ext uri="{FF2B5EF4-FFF2-40B4-BE49-F238E27FC236}">
                    <a16:creationId xmlns:a16="http://schemas.microsoft.com/office/drawing/2014/main" id="{FFF4A8ED-4027-F64B-8F00-59B9F44532D9}"/>
                  </a:ext>
                </a:extLst>
              </p:cNvPr>
              <p:cNvGrpSpPr>
                <a:grpSpLocks/>
              </p:cNvGrpSpPr>
              <p:nvPr/>
            </p:nvGrpSpPr>
            <p:grpSpPr bwMode="auto">
              <a:xfrm>
                <a:off x="5382" y="1044"/>
                <a:ext cx="48" cy="99"/>
                <a:chOff x="5508" y="1599"/>
                <a:chExt cx="48" cy="99"/>
              </a:xfrm>
            </p:grpSpPr>
            <p:sp>
              <p:nvSpPr>
                <p:cNvPr id="180" name="Freeform 76">
                  <a:extLst>
                    <a:ext uri="{FF2B5EF4-FFF2-40B4-BE49-F238E27FC236}">
                      <a16:creationId xmlns:a16="http://schemas.microsoft.com/office/drawing/2014/main" id="{02A7CED3-D721-B04F-9DD9-9B40C20BEDBD}"/>
                    </a:ext>
                  </a:extLst>
                </p:cNvPr>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rgbClr val="FFFFFF"/>
                </a:soli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81" name="Line 77">
                  <a:extLst>
                    <a:ext uri="{FF2B5EF4-FFF2-40B4-BE49-F238E27FC236}">
                      <a16:creationId xmlns:a16="http://schemas.microsoft.com/office/drawing/2014/main" id="{788D0873-6A2B-684C-959E-AF81C0E35B39}"/>
                    </a:ext>
                  </a:extLst>
                </p:cNvPr>
                <p:cNvSpPr>
                  <a:spLocks noChangeShapeType="1"/>
                </p:cNvSpPr>
                <p:nvPr/>
              </p:nvSpPr>
              <p:spPr bwMode="auto">
                <a:xfrm flipH="1">
                  <a:off x="5510" y="1608"/>
                  <a:ext cx="21" cy="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82" name="Line 78">
                  <a:extLst>
                    <a:ext uri="{FF2B5EF4-FFF2-40B4-BE49-F238E27FC236}">
                      <a16:creationId xmlns:a16="http://schemas.microsoft.com/office/drawing/2014/main" id="{3F474D4B-441F-5C41-AF76-916D637CC0B5}"/>
                    </a:ext>
                  </a:extLst>
                </p:cNvPr>
                <p:cNvSpPr>
                  <a:spLocks noChangeShapeType="1"/>
                </p:cNvSpPr>
                <p:nvPr/>
              </p:nvSpPr>
              <p:spPr bwMode="auto">
                <a:xfrm flipH="1">
                  <a:off x="5536" y="1620"/>
                  <a:ext cx="21" cy="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grpSp>
        <p:sp>
          <p:nvSpPr>
            <p:cNvPr id="172" name="Line 79">
              <a:extLst>
                <a:ext uri="{FF2B5EF4-FFF2-40B4-BE49-F238E27FC236}">
                  <a16:creationId xmlns:a16="http://schemas.microsoft.com/office/drawing/2014/main" id="{9BE86E9B-A255-EA46-8072-9F9CD10625BB}"/>
                </a:ext>
              </a:extLst>
            </p:cNvPr>
            <p:cNvSpPr>
              <a:spLocks noChangeShapeType="1"/>
            </p:cNvSpPr>
            <p:nvPr/>
          </p:nvSpPr>
          <p:spPr bwMode="auto">
            <a:xfrm flipH="1">
              <a:off x="1026" y="3729"/>
              <a:ext cx="376"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nvGrpSpPr>
            <p:cNvPr id="173" name="Group 105">
              <a:extLst>
                <a:ext uri="{FF2B5EF4-FFF2-40B4-BE49-F238E27FC236}">
                  <a16:creationId xmlns:a16="http://schemas.microsoft.com/office/drawing/2014/main" id="{06A01750-5D72-784D-A71D-2DB7AD454DC8}"/>
                </a:ext>
              </a:extLst>
            </p:cNvPr>
            <p:cNvGrpSpPr>
              <a:grpSpLocks/>
            </p:cNvGrpSpPr>
            <p:nvPr/>
          </p:nvGrpSpPr>
          <p:grpSpPr bwMode="auto">
            <a:xfrm>
              <a:off x="1143" y="3613"/>
              <a:ext cx="218" cy="231"/>
              <a:chOff x="5140" y="400"/>
              <a:chExt cx="218" cy="231"/>
            </a:xfrm>
          </p:grpSpPr>
          <p:sp>
            <p:nvSpPr>
              <p:cNvPr id="174" name="Oval 106">
                <a:extLst>
                  <a:ext uri="{FF2B5EF4-FFF2-40B4-BE49-F238E27FC236}">
                    <a16:creationId xmlns:a16="http://schemas.microsoft.com/office/drawing/2014/main" id="{2E30B4AA-4B2F-4A43-A5B1-B7EAE1C5ADFC}"/>
                  </a:ext>
                </a:extLst>
              </p:cNvPr>
              <p:cNvSpPr>
                <a:spLocks noChangeArrowheads="1"/>
              </p:cNvSpPr>
              <p:nvPr/>
            </p:nvSpPr>
            <p:spPr bwMode="auto">
              <a:xfrm>
                <a:off x="5140" y="410"/>
                <a:ext cx="218" cy="218"/>
              </a:xfrm>
              <a:prstGeom prst="ellipse">
                <a:avLst/>
              </a:prstGeom>
              <a:solidFill>
                <a:srgbClr val="FFFFFF"/>
              </a:solidFill>
              <a:ln w="9525">
                <a:solidFill>
                  <a:srgbClr val="FF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75" name="Text Box 107">
                <a:extLst>
                  <a:ext uri="{FF2B5EF4-FFF2-40B4-BE49-F238E27FC236}">
                    <a16:creationId xmlns:a16="http://schemas.microsoft.com/office/drawing/2014/main" id="{9624DBA2-B294-A642-8E53-F51CB962FB2D}"/>
                  </a:ext>
                </a:extLst>
              </p:cNvPr>
              <p:cNvSpPr txBox="1">
                <a:spLocks noChangeArrowheads="1"/>
              </p:cNvSpPr>
              <p:nvPr/>
            </p:nvSpPr>
            <p:spPr bwMode="auto">
              <a:xfrm>
                <a:off x="5154" y="40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2</a:t>
                </a:r>
              </a:p>
            </p:txBody>
          </p:sp>
        </p:grpSp>
      </p:grpSp>
      <p:grpSp>
        <p:nvGrpSpPr>
          <p:cNvPr id="186" name="Group 112">
            <a:extLst>
              <a:ext uri="{FF2B5EF4-FFF2-40B4-BE49-F238E27FC236}">
                <a16:creationId xmlns:a16="http://schemas.microsoft.com/office/drawing/2014/main" id="{A97E6727-89A2-3046-B6AF-31E613B89650}"/>
              </a:ext>
            </a:extLst>
          </p:cNvPr>
          <p:cNvGrpSpPr>
            <a:grpSpLocks/>
          </p:cNvGrpSpPr>
          <p:nvPr/>
        </p:nvGrpSpPr>
        <p:grpSpPr bwMode="auto">
          <a:xfrm>
            <a:off x="570534" y="1870421"/>
            <a:ext cx="6465888" cy="2052637"/>
            <a:chOff x="-826" y="1306"/>
            <a:chExt cx="4073" cy="1293"/>
          </a:xfrm>
        </p:grpSpPr>
        <p:sp>
          <p:nvSpPr>
            <p:cNvPr id="187" name="Text Box 82">
              <a:extLst>
                <a:ext uri="{FF2B5EF4-FFF2-40B4-BE49-F238E27FC236}">
                  <a16:creationId xmlns:a16="http://schemas.microsoft.com/office/drawing/2014/main" id="{B476178C-8B46-4945-9E70-1B47BD54703E}"/>
                </a:ext>
              </a:extLst>
            </p:cNvPr>
            <p:cNvSpPr txBox="1">
              <a:spLocks noChangeArrowheads="1"/>
            </p:cNvSpPr>
            <p:nvPr/>
          </p:nvSpPr>
          <p:spPr bwMode="auto">
            <a:xfrm>
              <a:off x="-826" y="1306"/>
              <a:ext cx="1986" cy="8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85000"/>
                </a:lnSpc>
                <a:spcBef>
                  <a:spcPct val="0"/>
                </a:spcBef>
                <a:spcAft>
                  <a:spcPct val="0"/>
                </a:spcAft>
                <a:buClrTx/>
                <a:buSzTx/>
                <a:buFontTx/>
                <a:buNone/>
                <a:tabLst/>
                <a:defRPr/>
              </a:pPr>
              <a:r>
                <a:rPr kumimoji="0" lang="en-US" altLang="en-US" sz="2000" b="1" i="1" u="none"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2:</a:t>
              </a:r>
              <a:r>
                <a:rPr kumimoji="0" lang="en-US" altLang="en-US" sz="2000" b="0" i="0" u="none" strike="noStrike" kern="0" cap="none" spc="0" normalizeH="0" baseline="0" noProof="0" dirty="0">
                  <a:ln>
                    <a:noFill/>
                  </a:ln>
                  <a:solidFill>
                    <a:srgbClr val="FF0000"/>
                  </a:solidFill>
                  <a:effectLst/>
                  <a:uLnTx/>
                  <a:uFillTx/>
                  <a:latin typeface="Calibri" panose="020F0502020204030204"/>
                  <a:ea typeface="ＭＳ Ｐゴシック" panose="020B0600070205080204" pitchFamily="34" charset="-128"/>
                  <a:cs typeface="+mn-cs"/>
                </a:rPr>
                <a:t> </a:t>
              </a:r>
              <a:r>
                <a:rPr kumimoji="0" lang="en-US" altLang="en-US" sz="2000" b="0" i="0" u="none" strike="noStrike" kern="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NAT router changes datagram source address from 10.0.0.1, 3345 to 138.76.29.7, 5001,</a:t>
              </a:r>
            </a:p>
            <a:p>
              <a:pPr marL="0" marR="0" lvl="0" indent="0" algn="l" defTabSz="914400" rtl="0" eaLnBrk="0" fontAlgn="base" latinLnBrk="0" hangingPunct="0">
                <a:lnSpc>
                  <a:spcPct val="85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updates table</a:t>
              </a:r>
              <a:endParaRPr kumimoji="0" lang="en-US" altLang="en-US" sz="1800" b="0" i="0" u="none" strike="noStrike" kern="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endParaRPr>
            </a:p>
          </p:txBody>
        </p:sp>
        <p:sp>
          <p:nvSpPr>
            <p:cNvPr id="188" name="Line 83">
              <a:extLst>
                <a:ext uri="{FF2B5EF4-FFF2-40B4-BE49-F238E27FC236}">
                  <a16:creationId xmlns:a16="http://schemas.microsoft.com/office/drawing/2014/main" id="{39A4F056-0635-3B4E-AF02-5943F4D9B3AF}"/>
                </a:ext>
              </a:extLst>
            </p:cNvPr>
            <p:cNvSpPr>
              <a:spLocks noChangeShapeType="1"/>
            </p:cNvSpPr>
            <p:nvPr/>
          </p:nvSpPr>
          <p:spPr bwMode="auto">
            <a:xfrm>
              <a:off x="1285" y="2243"/>
              <a:ext cx="147" cy="356"/>
            </a:xfrm>
            <a:prstGeom prst="line">
              <a:avLst/>
            </a:prstGeom>
            <a:noFill/>
            <a:ln w="12700">
              <a:solidFill>
                <a:srgbClr val="CC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89" name="Line 110">
              <a:extLst>
                <a:ext uri="{FF2B5EF4-FFF2-40B4-BE49-F238E27FC236}">
                  <a16:creationId xmlns:a16="http://schemas.microsoft.com/office/drawing/2014/main" id="{6A4AF0BA-7183-7E4F-8F56-54A31682489C}"/>
                </a:ext>
              </a:extLst>
            </p:cNvPr>
            <p:cNvSpPr>
              <a:spLocks noChangeShapeType="1"/>
            </p:cNvSpPr>
            <p:nvPr/>
          </p:nvSpPr>
          <p:spPr bwMode="auto">
            <a:xfrm flipV="1">
              <a:off x="1275" y="1788"/>
              <a:ext cx="663" cy="455"/>
            </a:xfrm>
            <a:prstGeom prst="line">
              <a:avLst/>
            </a:prstGeom>
            <a:noFill/>
            <a:ln w="12700">
              <a:solidFill>
                <a:srgbClr val="CC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90" name="Line 111">
              <a:extLst>
                <a:ext uri="{FF2B5EF4-FFF2-40B4-BE49-F238E27FC236}">
                  <a16:creationId xmlns:a16="http://schemas.microsoft.com/office/drawing/2014/main" id="{3FE0283C-E21B-D542-9E39-C2801B50C383}"/>
                </a:ext>
              </a:extLst>
            </p:cNvPr>
            <p:cNvSpPr>
              <a:spLocks noChangeShapeType="1"/>
            </p:cNvSpPr>
            <p:nvPr/>
          </p:nvSpPr>
          <p:spPr bwMode="auto">
            <a:xfrm flipV="1">
              <a:off x="1275" y="1751"/>
              <a:ext cx="1972" cy="491"/>
            </a:xfrm>
            <a:prstGeom prst="line">
              <a:avLst/>
            </a:prstGeom>
            <a:noFill/>
            <a:ln w="12700">
              <a:solidFill>
                <a:srgbClr val="CC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grpSp>
        <p:nvGrpSpPr>
          <p:cNvPr id="191" name="Group 129">
            <a:extLst>
              <a:ext uri="{FF2B5EF4-FFF2-40B4-BE49-F238E27FC236}">
                <a16:creationId xmlns:a16="http://schemas.microsoft.com/office/drawing/2014/main" id="{A019D077-2ABB-3344-ACBC-93645C742D99}"/>
              </a:ext>
            </a:extLst>
          </p:cNvPr>
          <p:cNvGrpSpPr>
            <a:grpSpLocks/>
          </p:cNvGrpSpPr>
          <p:nvPr/>
        </p:nvGrpSpPr>
        <p:grpSpPr bwMode="auto">
          <a:xfrm>
            <a:off x="3242297" y="4880321"/>
            <a:ext cx="2471737" cy="703262"/>
            <a:chOff x="1163" y="3752"/>
            <a:chExt cx="1557" cy="443"/>
          </a:xfrm>
        </p:grpSpPr>
        <p:sp>
          <p:nvSpPr>
            <p:cNvPr id="192" name="Rectangle 115">
              <a:extLst>
                <a:ext uri="{FF2B5EF4-FFF2-40B4-BE49-F238E27FC236}">
                  <a16:creationId xmlns:a16="http://schemas.microsoft.com/office/drawing/2014/main" id="{B8F66CC1-3037-E74D-A021-4043072ED947}"/>
                </a:ext>
              </a:extLst>
            </p:cNvPr>
            <p:cNvSpPr>
              <a:spLocks noChangeArrowheads="1"/>
            </p:cNvSpPr>
            <p:nvPr/>
          </p:nvSpPr>
          <p:spPr bwMode="auto">
            <a:xfrm>
              <a:off x="1163" y="3796"/>
              <a:ext cx="1183" cy="256"/>
            </a:xfrm>
            <a:prstGeom prst="rect">
              <a:avLst/>
            </a:prstGeom>
            <a:solidFill>
              <a:srgbClr val="FFFFFF"/>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93" name="Text Box 116">
              <a:extLst>
                <a:ext uri="{FF2B5EF4-FFF2-40B4-BE49-F238E27FC236}">
                  <a16:creationId xmlns:a16="http://schemas.microsoft.com/office/drawing/2014/main" id="{A4628EB5-017E-9542-B612-BEF665CB9DC7}"/>
                </a:ext>
              </a:extLst>
            </p:cNvPr>
            <p:cNvSpPr txBox="1">
              <a:spLocks noChangeArrowheads="1"/>
            </p:cNvSpPr>
            <p:nvPr/>
          </p:nvSpPr>
          <p:spPr bwMode="auto">
            <a:xfrm>
              <a:off x="1281" y="3788"/>
              <a:ext cx="1120"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S: 128.119.40.186, 80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D: 138.76.29.7, 5001</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2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nvGrpSpPr>
            <p:cNvPr id="194" name="Group 117">
              <a:extLst>
                <a:ext uri="{FF2B5EF4-FFF2-40B4-BE49-F238E27FC236}">
                  <a16:creationId xmlns:a16="http://schemas.microsoft.com/office/drawing/2014/main" id="{42DDB704-CE98-4E46-A7DE-DDB1433EC314}"/>
                </a:ext>
              </a:extLst>
            </p:cNvPr>
            <p:cNvGrpSpPr>
              <a:grpSpLocks/>
            </p:cNvGrpSpPr>
            <p:nvPr/>
          </p:nvGrpSpPr>
          <p:grpSpPr bwMode="auto">
            <a:xfrm>
              <a:off x="1214" y="3752"/>
              <a:ext cx="52" cy="99"/>
              <a:chOff x="5508" y="1599"/>
              <a:chExt cx="48" cy="99"/>
            </a:xfrm>
          </p:grpSpPr>
          <p:sp>
            <p:nvSpPr>
              <p:cNvPr id="203" name="Freeform 118">
                <a:extLst>
                  <a:ext uri="{FF2B5EF4-FFF2-40B4-BE49-F238E27FC236}">
                    <a16:creationId xmlns:a16="http://schemas.microsoft.com/office/drawing/2014/main" id="{348FD55D-4B52-B141-A915-FB610816735E}"/>
                  </a:ext>
                </a:extLst>
              </p:cNvPr>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rgbClr val="FFFFFF"/>
              </a:soli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204" name="Line 119">
                <a:extLst>
                  <a:ext uri="{FF2B5EF4-FFF2-40B4-BE49-F238E27FC236}">
                    <a16:creationId xmlns:a16="http://schemas.microsoft.com/office/drawing/2014/main" id="{89E11CA1-32B5-9E44-B372-81818A9648F2}"/>
                  </a:ext>
                </a:extLst>
              </p:cNvPr>
              <p:cNvSpPr>
                <a:spLocks noChangeShapeType="1"/>
              </p:cNvSpPr>
              <p:nvPr/>
            </p:nvSpPr>
            <p:spPr bwMode="auto">
              <a:xfrm flipH="1">
                <a:off x="5512" y="1608"/>
                <a:ext cx="20" cy="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205" name="Line 120">
                <a:extLst>
                  <a:ext uri="{FF2B5EF4-FFF2-40B4-BE49-F238E27FC236}">
                    <a16:creationId xmlns:a16="http://schemas.microsoft.com/office/drawing/2014/main" id="{E1A1A68F-98DF-6140-8A3B-CC4EC09C27CC}"/>
                  </a:ext>
                </a:extLst>
              </p:cNvPr>
              <p:cNvSpPr>
                <a:spLocks noChangeShapeType="1"/>
              </p:cNvSpPr>
              <p:nvPr/>
            </p:nvSpPr>
            <p:spPr bwMode="auto">
              <a:xfrm flipH="1">
                <a:off x="5536" y="1620"/>
                <a:ext cx="20" cy="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grpSp>
          <p:nvGrpSpPr>
            <p:cNvPr id="195" name="Group 121">
              <a:extLst>
                <a:ext uri="{FF2B5EF4-FFF2-40B4-BE49-F238E27FC236}">
                  <a16:creationId xmlns:a16="http://schemas.microsoft.com/office/drawing/2014/main" id="{AA767CA3-B9AF-1947-9E8B-7B78A42C71FF}"/>
                </a:ext>
              </a:extLst>
            </p:cNvPr>
            <p:cNvGrpSpPr>
              <a:grpSpLocks/>
            </p:cNvGrpSpPr>
            <p:nvPr/>
          </p:nvGrpSpPr>
          <p:grpSpPr bwMode="auto">
            <a:xfrm>
              <a:off x="1193" y="3984"/>
              <a:ext cx="52" cy="99"/>
              <a:chOff x="5508" y="1599"/>
              <a:chExt cx="48" cy="99"/>
            </a:xfrm>
          </p:grpSpPr>
          <p:sp>
            <p:nvSpPr>
              <p:cNvPr id="200" name="Freeform 122">
                <a:extLst>
                  <a:ext uri="{FF2B5EF4-FFF2-40B4-BE49-F238E27FC236}">
                    <a16:creationId xmlns:a16="http://schemas.microsoft.com/office/drawing/2014/main" id="{E2185BCA-8B31-CA41-B7BE-278DC93C1499}"/>
                  </a:ext>
                </a:extLst>
              </p:cNvPr>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rgbClr val="FFFFFF"/>
              </a:soli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201" name="Line 123">
                <a:extLst>
                  <a:ext uri="{FF2B5EF4-FFF2-40B4-BE49-F238E27FC236}">
                    <a16:creationId xmlns:a16="http://schemas.microsoft.com/office/drawing/2014/main" id="{4ACEFFB9-09D4-C34F-AFD8-91F81AEB14B7}"/>
                  </a:ext>
                </a:extLst>
              </p:cNvPr>
              <p:cNvSpPr>
                <a:spLocks noChangeShapeType="1"/>
              </p:cNvSpPr>
              <p:nvPr/>
            </p:nvSpPr>
            <p:spPr bwMode="auto">
              <a:xfrm flipH="1">
                <a:off x="5512" y="1608"/>
                <a:ext cx="20" cy="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202" name="Line 124">
                <a:extLst>
                  <a:ext uri="{FF2B5EF4-FFF2-40B4-BE49-F238E27FC236}">
                    <a16:creationId xmlns:a16="http://schemas.microsoft.com/office/drawing/2014/main" id="{101431C9-4CC0-D847-919C-0DBB752E6ABE}"/>
                  </a:ext>
                </a:extLst>
              </p:cNvPr>
              <p:cNvSpPr>
                <a:spLocks noChangeShapeType="1"/>
              </p:cNvSpPr>
              <p:nvPr/>
            </p:nvSpPr>
            <p:spPr bwMode="auto">
              <a:xfrm flipH="1">
                <a:off x="5536" y="1620"/>
                <a:ext cx="20" cy="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sp>
          <p:nvSpPr>
            <p:cNvPr id="196" name="Line 125">
              <a:extLst>
                <a:ext uri="{FF2B5EF4-FFF2-40B4-BE49-F238E27FC236}">
                  <a16:creationId xmlns:a16="http://schemas.microsoft.com/office/drawing/2014/main" id="{502198D0-5261-8C4C-8E3A-DF3954900C3B}"/>
                </a:ext>
              </a:extLst>
            </p:cNvPr>
            <p:cNvSpPr>
              <a:spLocks noChangeShapeType="1"/>
            </p:cNvSpPr>
            <p:nvPr/>
          </p:nvSpPr>
          <p:spPr bwMode="auto">
            <a:xfrm flipH="1">
              <a:off x="2344" y="3931"/>
              <a:ext cx="376" cy="0"/>
            </a:xfrm>
            <a:prstGeom prst="line">
              <a:avLst/>
            </a:prstGeom>
            <a:noFill/>
            <a:ln w="19050">
              <a:solidFill>
                <a:srgbClr val="000000"/>
              </a:solidFill>
              <a:round/>
              <a:headEnd type="triangle" w="med" len="me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nvGrpSpPr>
            <p:cNvPr id="197" name="Group 126">
              <a:extLst>
                <a:ext uri="{FF2B5EF4-FFF2-40B4-BE49-F238E27FC236}">
                  <a16:creationId xmlns:a16="http://schemas.microsoft.com/office/drawing/2014/main" id="{B5A4AEEA-E775-7C48-85F8-7A891122D441}"/>
                </a:ext>
              </a:extLst>
            </p:cNvPr>
            <p:cNvGrpSpPr>
              <a:grpSpLocks/>
            </p:cNvGrpSpPr>
            <p:nvPr/>
          </p:nvGrpSpPr>
          <p:grpSpPr bwMode="auto">
            <a:xfrm>
              <a:off x="2409" y="3815"/>
              <a:ext cx="218" cy="231"/>
              <a:chOff x="5140" y="400"/>
              <a:chExt cx="218" cy="231"/>
            </a:xfrm>
          </p:grpSpPr>
          <p:sp>
            <p:nvSpPr>
              <p:cNvPr id="198" name="Oval 127">
                <a:extLst>
                  <a:ext uri="{FF2B5EF4-FFF2-40B4-BE49-F238E27FC236}">
                    <a16:creationId xmlns:a16="http://schemas.microsoft.com/office/drawing/2014/main" id="{6DD6378B-4529-F246-A000-43AD78D87615}"/>
                  </a:ext>
                </a:extLst>
              </p:cNvPr>
              <p:cNvSpPr>
                <a:spLocks noChangeArrowheads="1"/>
              </p:cNvSpPr>
              <p:nvPr/>
            </p:nvSpPr>
            <p:spPr bwMode="auto">
              <a:xfrm>
                <a:off x="5140" y="410"/>
                <a:ext cx="218" cy="218"/>
              </a:xfrm>
              <a:prstGeom prst="ellipse">
                <a:avLst/>
              </a:prstGeom>
              <a:solidFill>
                <a:srgbClr val="FFFFFF"/>
              </a:solidFill>
              <a:ln w="9525">
                <a:solidFill>
                  <a:srgbClr val="CC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99" name="Text Box 128">
                <a:extLst>
                  <a:ext uri="{FF2B5EF4-FFF2-40B4-BE49-F238E27FC236}">
                    <a16:creationId xmlns:a16="http://schemas.microsoft.com/office/drawing/2014/main" id="{3F008E50-4578-AA40-AA1A-1A25E18912AB}"/>
                  </a:ext>
                </a:extLst>
              </p:cNvPr>
              <p:cNvSpPr txBox="1">
                <a:spLocks noChangeArrowheads="1"/>
              </p:cNvSpPr>
              <p:nvPr/>
            </p:nvSpPr>
            <p:spPr bwMode="auto">
              <a:xfrm>
                <a:off x="5154" y="40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3</a:t>
                </a:r>
              </a:p>
            </p:txBody>
          </p:sp>
        </p:grpSp>
      </p:grpSp>
      <p:sp>
        <p:nvSpPr>
          <p:cNvPr id="206" name="Text Box 131">
            <a:extLst>
              <a:ext uri="{FF2B5EF4-FFF2-40B4-BE49-F238E27FC236}">
                <a16:creationId xmlns:a16="http://schemas.microsoft.com/office/drawing/2014/main" id="{5B16A2E0-A7C5-3944-8912-ED29E0528737}"/>
              </a:ext>
            </a:extLst>
          </p:cNvPr>
          <p:cNvSpPr txBox="1">
            <a:spLocks noChangeArrowheads="1"/>
          </p:cNvSpPr>
          <p:nvPr/>
        </p:nvSpPr>
        <p:spPr bwMode="auto">
          <a:xfrm>
            <a:off x="3146424" y="5435532"/>
            <a:ext cx="3559175" cy="6178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85000"/>
              </a:lnSpc>
              <a:spcBef>
                <a:spcPct val="0"/>
              </a:spcBef>
              <a:spcAft>
                <a:spcPct val="0"/>
              </a:spcAft>
              <a:buClrTx/>
              <a:buSzTx/>
              <a:buFontTx/>
              <a:buNone/>
              <a:tabLst/>
              <a:defRPr/>
            </a:pPr>
            <a:r>
              <a:rPr kumimoji="0" lang="en-US" altLang="en-US" sz="2000" b="1" i="1" u="none"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3:</a:t>
            </a:r>
            <a:r>
              <a:rPr kumimoji="0" lang="en-US" altLang="en-US" sz="2000" b="0" i="0" u="none" strike="noStrike" kern="0" cap="none" spc="0" normalizeH="0" baseline="0" noProof="0" dirty="0">
                <a:ln>
                  <a:noFill/>
                </a:ln>
                <a:solidFill>
                  <a:srgbClr val="FF0000"/>
                </a:solidFill>
                <a:effectLst/>
                <a:uLnTx/>
                <a:uFillTx/>
                <a:latin typeface="Calibri" panose="020F0502020204030204"/>
                <a:ea typeface="ＭＳ Ｐゴシック" panose="020B0600070205080204" pitchFamily="34" charset="-128"/>
                <a:cs typeface="+mn-cs"/>
              </a:rPr>
              <a:t> </a:t>
            </a:r>
            <a:r>
              <a:rPr kumimoji="0" lang="en-US" altLang="en-US" sz="2000" b="0" i="0" u="none" strike="noStrike" kern="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reply arrives, destination address: 138.76.29.7, 5001</a:t>
            </a:r>
          </a:p>
        </p:txBody>
      </p:sp>
      <p:sp>
        <p:nvSpPr>
          <p:cNvPr id="227" name="Text Box 12">
            <a:extLst>
              <a:ext uri="{FF2B5EF4-FFF2-40B4-BE49-F238E27FC236}">
                <a16:creationId xmlns:a16="http://schemas.microsoft.com/office/drawing/2014/main" id="{49399310-E32F-3746-9746-E3074C89CF53}"/>
              </a:ext>
            </a:extLst>
          </p:cNvPr>
          <p:cNvSpPr txBox="1">
            <a:spLocks noChangeArrowheads="1"/>
          </p:cNvSpPr>
          <p:nvPr/>
        </p:nvSpPr>
        <p:spPr bwMode="auto">
          <a:xfrm>
            <a:off x="9442128" y="3445831"/>
            <a:ext cx="85953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10.0.0.1</a:t>
            </a:r>
          </a:p>
        </p:txBody>
      </p:sp>
      <p:sp>
        <p:nvSpPr>
          <p:cNvPr id="228" name="Text Box 13">
            <a:extLst>
              <a:ext uri="{FF2B5EF4-FFF2-40B4-BE49-F238E27FC236}">
                <a16:creationId xmlns:a16="http://schemas.microsoft.com/office/drawing/2014/main" id="{79FD3F69-B708-374C-8283-25925B0CF8A1}"/>
              </a:ext>
            </a:extLst>
          </p:cNvPr>
          <p:cNvSpPr txBox="1">
            <a:spLocks noChangeArrowheads="1"/>
          </p:cNvSpPr>
          <p:nvPr/>
        </p:nvSpPr>
        <p:spPr bwMode="auto">
          <a:xfrm>
            <a:off x="9387377" y="4139110"/>
            <a:ext cx="85953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10.0.0.2</a:t>
            </a:r>
          </a:p>
        </p:txBody>
      </p:sp>
      <p:sp>
        <p:nvSpPr>
          <p:cNvPr id="229" name="Text Box 14">
            <a:extLst>
              <a:ext uri="{FF2B5EF4-FFF2-40B4-BE49-F238E27FC236}">
                <a16:creationId xmlns:a16="http://schemas.microsoft.com/office/drawing/2014/main" id="{7F37117D-9CBA-6142-9514-CEDB512B982C}"/>
              </a:ext>
            </a:extLst>
          </p:cNvPr>
          <p:cNvSpPr txBox="1">
            <a:spLocks noChangeArrowheads="1"/>
          </p:cNvSpPr>
          <p:nvPr/>
        </p:nvSpPr>
        <p:spPr bwMode="auto">
          <a:xfrm>
            <a:off x="9361024" y="4861740"/>
            <a:ext cx="85953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10.0.0.3</a:t>
            </a:r>
          </a:p>
        </p:txBody>
      </p:sp>
      <p:grpSp>
        <p:nvGrpSpPr>
          <p:cNvPr id="230" name="Group 107">
            <a:extLst>
              <a:ext uri="{FF2B5EF4-FFF2-40B4-BE49-F238E27FC236}">
                <a16:creationId xmlns:a16="http://schemas.microsoft.com/office/drawing/2014/main" id="{5A276570-5620-5249-95EA-FFEFE4E5954C}"/>
              </a:ext>
            </a:extLst>
          </p:cNvPr>
          <p:cNvGrpSpPr>
            <a:grpSpLocks/>
          </p:cNvGrpSpPr>
          <p:nvPr/>
        </p:nvGrpSpPr>
        <p:grpSpPr bwMode="auto">
          <a:xfrm flipH="1">
            <a:off x="10194143" y="3285987"/>
            <a:ext cx="641350" cy="558800"/>
            <a:chOff x="-44" y="1473"/>
            <a:chExt cx="981" cy="1105"/>
          </a:xfrm>
        </p:grpSpPr>
        <p:pic>
          <p:nvPicPr>
            <p:cNvPr id="231" name="Picture 108" descr="desktop_computer_stylized_medium">
              <a:extLst>
                <a:ext uri="{FF2B5EF4-FFF2-40B4-BE49-F238E27FC236}">
                  <a16:creationId xmlns:a16="http://schemas.microsoft.com/office/drawing/2014/main" id="{5A6AA966-22DC-6D4E-B91F-0DFE251A8C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2" name="Freeform 109">
              <a:extLst>
                <a:ext uri="{FF2B5EF4-FFF2-40B4-BE49-F238E27FC236}">
                  <a16:creationId xmlns:a16="http://schemas.microsoft.com/office/drawing/2014/main" id="{AC8248F8-AA55-9E46-99C8-227C0C6A4423}"/>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233" name="Group 110">
            <a:extLst>
              <a:ext uri="{FF2B5EF4-FFF2-40B4-BE49-F238E27FC236}">
                <a16:creationId xmlns:a16="http://schemas.microsoft.com/office/drawing/2014/main" id="{F7931E40-ABE0-FB4C-8BE6-E5CA5D446986}"/>
              </a:ext>
            </a:extLst>
          </p:cNvPr>
          <p:cNvGrpSpPr>
            <a:grpSpLocks/>
          </p:cNvGrpSpPr>
          <p:nvPr/>
        </p:nvGrpSpPr>
        <p:grpSpPr bwMode="auto">
          <a:xfrm flipH="1">
            <a:off x="10120943" y="3976903"/>
            <a:ext cx="641350" cy="558800"/>
            <a:chOff x="-44" y="1473"/>
            <a:chExt cx="981" cy="1105"/>
          </a:xfrm>
        </p:grpSpPr>
        <p:pic>
          <p:nvPicPr>
            <p:cNvPr id="234" name="Picture 111" descr="desktop_computer_stylized_medium">
              <a:extLst>
                <a:ext uri="{FF2B5EF4-FFF2-40B4-BE49-F238E27FC236}">
                  <a16:creationId xmlns:a16="http://schemas.microsoft.com/office/drawing/2014/main" id="{46410F71-6550-6941-8D6A-82A57E4875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 name="Freeform 112">
              <a:extLst>
                <a:ext uri="{FF2B5EF4-FFF2-40B4-BE49-F238E27FC236}">
                  <a16:creationId xmlns:a16="http://schemas.microsoft.com/office/drawing/2014/main" id="{F4181B7B-5A98-CF43-AEE4-B0DD513BAC63}"/>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236" name="Group 113">
            <a:extLst>
              <a:ext uri="{FF2B5EF4-FFF2-40B4-BE49-F238E27FC236}">
                <a16:creationId xmlns:a16="http://schemas.microsoft.com/office/drawing/2014/main" id="{861D5467-8367-2443-9B4C-1AEA7B8ECA68}"/>
              </a:ext>
            </a:extLst>
          </p:cNvPr>
          <p:cNvGrpSpPr>
            <a:grpSpLocks/>
          </p:cNvGrpSpPr>
          <p:nvPr/>
        </p:nvGrpSpPr>
        <p:grpSpPr bwMode="auto">
          <a:xfrm flipH="1">
            <a:off x="10140169" y="4685809"/>
            <a:ext cx="641350" cy="558800"/>
            <a:chOff x="-44" y="1473"/>
            <a:chExt cx="981" cy="1105"/>
          </a:xfrm>
        </p:grpSpPr>
        <p:pic>
          <p:nvPicPr>
            <p:cNvPr id="237" name="Picture 114" descr="desktop_computer_stylized_medium">
              <a:extLst>
                <a:ext uri="{FF2B5EF4-FFF2-40B4-BE49-F238E27FC236}">
                  <a16:creationId xmlns:a16="http://schemas.microsoft.com/office/drawing/2014/main" id="{F446E0AC-D5ED-E540-8785-FC1BD31A3F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8" name="Freeform 115">
              <a:extLst>
                <a:ext uri="{FF2B5EF4-FFF2-40B4-BE49-F238E27FC236}">
                  <a16:creationId xmlns:a16="http://schemas.microsoft.com/office/drawing/2014/main" id="{64F8FFEC-C205-9D46-881B-232F00BBEB1D}"/>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cxnSp>
        <p:nvCxnSpPr>
          <p:cNvPr id="239" name="Straight Connector 238">
            <a:extLst>
              <a:ext uri="{FF2B5EF4-FFF2-40B4-BE49-F238E27FC236}">
                <a16:creationId xmlns:a16="http://schemas.microsoft.com/office/drawing/2014/main" id="{562723B0-260D-DF45-850D-1F83CDD55DF2}"/>
              </a:ext>
            </a:extLst>
          </p:cNvPr>
          <p:cNvCxnSpPr>
            <a:cxnSpLocks/>
          </p:cNvCxnSpPr>
          <p:nvPr/>
        </p:nvCxnSpPr>
        <p:spPr>
          <a:xfrm>
            <a:off x="9963568" y="3732745"/>
            <a:ext cx="29351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E93D9DA7-8220-C94D-A035-54D2439B3DCA}"/>
              </a:ext>
            </a:extLst>
          </p:cNvPr>
          <p:cNvCxnSpPr>
            <a:cxnSpLocks/>
          </p:cNvCxnSpPr>
          <p:nvPr/>
        </p:nvCxnSpPr>
        <p:spPr>
          <a:xfrm>
            <a:off x="9891178" y="4418545"/>
            <a:ext cx="29351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18D6C476-F9DB-5545-BB86-8E00D4536D0E}"/>
              </a:ext>
            </a:extLst>
          </p:cNvPr>
          <p:cNvCxnSpPr>
            <a:cxnSpLocks/>
          </p:cNvCxnSpPr>
          <p:nvPr/>
        </p:nvCxnSpPr>
        <p:spPr>
          <a:xfrm>
            <a:off x="9910228" y="5134825"/>
            <a:ext cx="29351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id="{B12C04C6-16E3-F846-AACA-B4245DBFD6F2}"/>
              </a:ext>
            </a:extLst>
          </p:cNvPr>
          <p:cNvGrpSpPr/>
          <p:nvPr/>
        </p:nvGrpSpPr>
        <p:grpSpPr>
          <a:xfrm>
            <a:off x="3937552" y="4333461"/>
            <a:ext cx="3034748" cy="304800"/>
            <a:chOff x="2454675" y="2927412"/>
            <a:chExt cx="4705166" cy="431082"/>
          </a:xfrm>
        </p:grpSpPr>
        <p:cxnSp>
          <p:nvCxnSpPr>
            <p:cNvPr id="246" name="Straight Connector 245">
              <a:extLst>
                <a:ext uri="{FF2B5EF4-FFF2-40B4-BE49-F238E27FC236}">
                  <a16:creationId xmlns:a16="http://schemas.microsoft.com/office/drawing/2014/main" id="{E627D780-1323-2748-B302-A7E383AEE6BE}"/>
                </a:ext>
              </a:extLst>
            </p:cNvPr>
            <p:cNvCxnSpPr/>
            <p:nvPr/>
          </p:nvCxnSpPr>
          <p:spPr>
            <a:xfrm>
              <a:off x="2454675" y="3124940"/>
              <a:ext cx="4705166"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47" name="Group 246">
              <a:extLst>
                <a:ext uri="{FF2B5EF4-FFF2-40B4-BE49-F238E27FC236}">
                  <a16:creationId xmlns:a16="http://schemas.microsoft.com/office/drawing/2014/main" id="{9AB30032-A510-F64D-97F2-6FC662A0EA56}"/>
                </a:ext>
              </a:extLst>
            </p:cNvPr>
            <p:cNvGrpSpPr/>
            <p:nvPr/>
          </p:nvGrpSpPr>
          <p:grpSpPr>
            <a:xfrm>
              <a:off x="5427861" y="2927412"/>
              <a:ext cx="1040553" cy="431082"/>
              <a:chOff x="7493876" y="2774731"/>
              <a:chExt cx="1481958" cy="894622"/>
            </a:xfrm>
          </p:grpSpPr>
          <p:sp>
            <p:nvSpPr>
              <p:cNvPr id="248" name="Freeform 247">
                <a:extLst>
                  <a:ext uri="{FF2B5EF4-FFF2-40B4-BE49-F238E27FC236}">
                    <a16:creationId xmlns:a16="http://schemas.microsoft.com/office/drawing/2014/main" id="{A1997FEC-C6AB-9545-A2D9-61FD862EE300}"/>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249" name="Oval 248">
                <a:extLst>
                  <a:ext uri="{FF2B5EF4-FFF2-40B4-BE49-F238E27FC236}">
                    <a16:creationId xmlns:a16="http://schemas.microsoft.com/office/drawing/2014/main" id="{0E38C263-DE9A-7047-B28D-3D2374F54F61}"/>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250" name="Group 249">
                <a:extLst>
                  <a:ext uri="{FF2B5EF4-FFF2-40B4-BE49-F238E27FC236}">
                    <a16:creationId xmlns:a16="http://schemas.microsoft.com/office/drawing/2014/main" id="{D5529F41-5E24-9D46-BA03-33C065DA3213}"/>
                  </a:ext>
                </a:extLst>
              </p:cNvPr>
              <p:cNvGrpSpPr/>
              <p:nvPr/>
            </p:nvGrpSpPr>
            <p:grpSpPr>
              <a:xfrm>
                <a:off x="7713663" y="2848339"/>
                <a:ext cx="1042107" cy="425543"/>
                <a:chOff x="7786941" y="2884917"/>
                <a:chExt cx="897649" cy="353919"/>
              </a:xfrm>
            </p:grpSpPr>
            <p:sp>
              <p:nvSpPr>
                <p:cNvPr id="251" name="Freeform 250">
                  <a:extLst>
                    <a:ext uri="{FF2B5EF4-FFF2-40B4-BE49-F238E27FC236}">
                      <a16:creationId xmlns:a16="http://schemas.microsoft.com/office/drawing/2014/main" id="{AE15E879-3143-CB42-BEE3-B6A32D2D0C75}"/>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52" name="Freeform 251">
                  <a:extLst>
                    <a:ext uri="{FF2B5EF4-FFF2-40B4-BE49-F238E27FC236}">
                      <a16:creationId xmlns:a16="http://schemas.microsoft.com/office/drawing/2014/main" id="{DF86F847-AACC-7541-950E-BCAC8B077031}"/>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53" name="Freeform 252">
                  <a:extLst>
                    <a:ext uri="{FF2B5EF4-FFF2-40B4-BE49-F238E27FC236}">
                      <a16:creationId xmlns:a16="http://schemas.microsoft.com/office/drawing/2014/main" id="{73A10729-E988-9C44-AF80-3AA3BE335060}"/>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54" name="Freeform 253">
                  <a:extLst>
                    <a:ext uri="{FF2B5EF4-FFF2-40B4-BE49-F238E27FC236}">
                      <a16:creationId xmlns:a16="http://schemas.microsoft.com/office/drawing/2014/main" id="{17D86888-2395-8649-A2AB-2EED2F8EE04A}"/>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cxnSp>
        <p:nvCxnSpPr>
          <p:cNvPr id="255" name="Straight Arrow Connector 254">
            <a:extLst>
              <a:ext uri="{FF2B5EF4-FFF2-40B4-BE49-F238E27FC236}">
                <a16:creationId xmlns:a16="http://schemas.microsoft.com/office/drawing/2014/main" id="{7FD54FD3-566B-9D4F-9E44-CAE5EE93D481}"/>
              </a:ext>
            </a:extLst>
          </p:cNvPr>
          <p:cNvCxnSpPr/>
          <p:nvPr/>
        </p:nvCxnSpPr>
        <p:spPr>
          <a:xfrm flipV="1">
            <a:off x="5701553" y="4503542"/>
            <a:ext cx="0" cy="27383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6" name="Straight Arrow Connector 255">
            <a:extLst>
              <a:ext uri="{FF2B5EF4-FFF2-40B4-BE49-F238E27FC236}">
                <a16:creationId xmlns:a16="http://schemas.microsoft.com/office/drawing/2014/main" id="{2E39225B-8D0F-9646-AC3E-B27235CCF047}"/>
              </a:ext>
            </a:extLst>
          </p:cNvPr>
          <p:cNvCxnSpPr>
            <a:cxnSpLocks/>
          </p:cNvCxnSpPr>
          <p:nvPr/>
        </p:nvCxnSpPr>
        <p:spPr>
          <a:xfrm>
            <a:off x="6577649" y="4166958"/>
            <a:ext cx="0" cy="27383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2" name="Slide Number Placeholder 3">
            <a:extLst>
              <a:ext uri="{FF2B5EF4-FFF2-40B4-BE49-F238E27FC236}">
                <a16:creationId xmlns:a16="http://schemas.microsoft.com/office/drawing/2014/main" id="{9F67CE8D-C42D-5F41-A08F-EBC69C9720F2}"/>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17</a:t>
            </a:fld>
            <a:endParaRPr lang="en-US" dirty="0"/>
          </a:p>
        </p:txBody>
      </p:sp>
    </p:spTree>
    <p:extLst>
      <p:ext uri="{BB962C8B-B14F-4D97-AF65-F5344CB8AC3E}">
        <p14:creationId xmlns:p14="http://schemas.microsoft.com/office/powerpoint/2010/main" val="804282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125"/>
                                        </p:tgtEl>
                                        <p:attrNameLst>
                                          <p:attrName>style.visibility</p:attrName>
                                        </p:attrNameLst>
                                      </p:cBhvr>
                                      <p:to>
                                        <p:strVal val="visible"/>
                                      </p:to>
                                    </p:set>
                                    <p:animEffect transition="in" filter="wipe(right)">
                                      <p:cBhvr>
                                        <p:cTn id="7" dur="1000"/>
                                        <p:tgtEl>
                                          <p:spTgt spid="125"/>
                                        </p:tgtEl>
                                      </p:cBhvr>
                                    </p:animEffect>
                                  </p:childTnLst>
                                </p:cTn>
                              </p:par>
                            </p:childTnLst>
                          </p:cTn>
                        </p:par>
                        <p:par>
                          <p:cTn id="8" fill="hold">
                            <p:stCondLst>
                              <p:cond delay="1000"/>
                            </p:stCondLst>
                            <p:childTnLst>
                              <p:par>
                                <p:cTn id="9" presetID="1" presetClass="entr" presetSubtype="0" fill="hold" nodeType="afterEffect">
                                  <p:stCondLst>
                                    <p:cond delay="0"/>
                                  </p:stCondLst>
                                  <p:childTnLst>
                                    <p:set>
                                      <p:cBhvr>
                                        <p:cTn id="10" dur="1" fill="hold">
                                          <p:stCondLst>
                                            <p:cond delay="0"/>
                                          </p:stCondLst>
                                        </p:cTn>
                                        <p:tgtEl>
                                          <p:spTgt spid="145"/>
                                        </p:tgtEl>
                                        <p:attrNameLst>
                                          <p:attrName>style.visibility</p:attrName>
                                        </p:attrNameLst>
                                      </p:cBhvr>
                                      <p:to>
                                        <p:strVal val="visible"/>
                                      </p:to>
                                    </p:set>
                                  </p:childTnLst>
                                  <p:subTnLst>
                                    <p:set>
                                      <p:cBhvr override="childStyle">
                                        <p:cTn dur="1" fill="hold" display="0" masterRel="nextClick" afterEffect="1"/>
                                        <p:tgtEl>
                                          <p:spTgt spid="145"/>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22" presetClass="entr" presetSubtype="2" fill="hold" nodeType="clickEffect">
                                  <p:stCondLst>
                                    <p:cond delay="0"/>
                                  </p:stCondLst>
                                  <p:childTnLst>
                                    <p:set>
                                      <p:cBhvr>
                                        <p:cTn id="14" dur="1" fill="hold">
                                          <p:stCondLst>
                                            <p:cond delay="0"/>
                                          </p:stCondLst>
                                        </p:cTn>
                                        <p:tgtEl>
                                          <p:spTgt spid="170"/>
                                        </p:tgtEl>
                                        <p:attrNameLst>
                                          <p:attrName>style.visibility</p:attrName>
                                        </p:attrNameLst>
                                      </p:cBhvr>
                                      <p:to>
                                        <p:strVal val="visible"/>
                                      </p:to>
                                    </p:set>
                                    <p:animEffect transition="in" filter="wipe(right)">
                                      <p:cBhvr>
                                        <p:cTn id="15" dur="1000"/>
                                        <p:tgtEl>
                                          <p:spTgt spid="170"/>
                                        </p:tgtEl>
                                      </p:cBhvr>
                                    </p:animEffect>
                                  </p:childTnLst>
                                </p:cTn>
                              </p:par>
                            </p:childTnLst>
                          </p:cTn>
                        </p:par>
                        <p:par>
                          <p:cTn id="16" fill="hold">
                            <p:stCondLst>
                              <p:cond delay="1000"/>
                            </p:stCondLst>
                            <p:childTnLst>
                              <p:par>
                                <p:cTn id="17" presetID="1" presetClass="entr" presetSubtype="0" fill="hold" grpId="0" nodeType="afterEffect">
                                  <p:stCondLst>
                                    <p:cond delay="0"/>
                                  </p:stCondLst>
                                  <p:childTnLst>
                                    <p:set>
                                      <p:cBhvr>
                                        <p:cTn id="18" dur="1" fill="hold">
                                          <p:stCondLst>
                                            <p:cond delay="0"/>
                                          </p:stCondLst>
                                        </p:cTn>
                                        <p:tgtEl>
                                          <p:spTgt spid="154"/>
                                        </p:tgtEl>
                                        <p:attrNameLst>
                                          <p:attrName>style.visibility</p:attrName>
                                        </p:attrNameLst>
                                      </p:cBhvr>
                                      <p:to>
                                        <p:strVal val="visible"/>
                                      </p:to>
                                    </p:set>
                                  </p:childTnLst>
                                </p:cTn>
                              </p:par>
                            </p:childTnLst>
                          </p:cTn>
                        </p:par>
                        <p:par>
                          <p:cTn id="19" fill="hold">
                            <p:stCondLst>
                              <p:cond delay="1000"/>
                            </p:stCondLst>
                            <p:childTnLst>
                              <p:par>
                                <p:cTn id="20" presetID="1" presetClass="entr" presetSubtype="0" fill="hold" nodeType="afterEffect">
                                  <p:stCondLst>
                                    <p:cond delay="0"/>
                                  </p:stCondLst>
                                  <p:childTnLst>
                                    <p:set>
                                      <p:cBhvr>
                                        <p:cTn id="21" dur="1" fill="hold">
                                          <p:stCondLst>
                                            <p:cond delay="0"/>
                                          </p:stCondLst>
                                        </p:cTn>
                                        <p:tgtEl>
                                          <p:spTgt spid="186"/>
                                        </p:tgtEl>
                                        <p:attrNameLst>
                                          <p:attrName>style.visibility</p:attrName>
                                        </p:attrNameLst>
                                      </p:cBhvr>
                                      <p:to>
                                        <p:strVal val="visible"/>
                                      </p:to>
                                    </p:set>
                                  </p:childTnLst>
                                  <p:subTnLst>
                                    <p:set>
                                      <p:cBhvr override="childStyle">
                                        <p:cTn dur="1" fill="hold" display="0" masterRel="nextClick" afterEffect="1"/>
                                        <p:tgtEl>
                                          <p:spTgt spid="186"/>
                                        </p:tgtEl>
                                        <p:attrNameLst>
                                          <p:attrName>style.visibility</p:attrName>
                                        </p:attrNameLst>
                                      </p:cBhvr>
                                      <p:to>
                                        <p:strVal val="hidden"/>
                                      </p:to>
                                    </p:set>
                                  </p:sub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191"/>
                                        </p:tgtEl>
                                        <p:attrNameLst>
                                          <p:attrName>style.visibility</p:attrName>
                                        </p:attrNameLst>
                                      </p:cBhvr>
                                      <p:to>
                                        <p:strVal val="visible"/>
                                      </p:to>
                                    </p:set>
                                    <p:animEffect transition="in" filter="wipe(left)">
                                      <p:cBhvr>
                                        <p:cTn id="26" dur="1000"/>
                                        <p:tgtEl>
                                          <p:spTgt spid="191"/>
                                        </p:tgtEl>
                                      </p:cBhvr>
                                    </p:animEffect>
                                  </p:childTnLst>
                                </p:cTn>
                              </p:par>
                            </p:childTnLst>
                          </p:cTn>
                        </p:par>
                        <p:par>
                          <p:cTn id="27" fill="hold">
                            <p:stCondLst>
                              <p:cond delay="1000"/>
                            </p:stCondLst>
                            <p:childTnLst>
                              <p:par>
                                <p:cTn id="28" presetID="1" presetClass="entr" presetSubtype="0" fill="hold" grpId="0" nodeType="afterEffect">
                                  <p:stCondLst>
                                    <p:cond delay="0"/>
                                  </p:stCondLst>
                                  <p:childTnLst>
                                    <p:set>
                                      <p:cBhvr>
                                        <p:cTn id="29" dur="1" fill="hold">
                                          <p:stCondLst>
                                            <p:cond delay="0"/>
                                          </p:stCondLst>
                                        </p:cTn>
                                        <p:tgtEl>
                                          <p:spTgt spid="206"/>
                                        </p:tgtEl>
                                        <p:attrNameLst>
                                          <p:attrName>style.visibility</p:attrName>
                                        </p:attrNameLst>
                                      </p:cBhvr>
                                      <p:to>
                                        <p:strVal val="visible"/>
                                      </p:to>
                                    </p:set>
                                  </p:childTnLst>
                                  <p:subTnLst>
                                    <p:set>
                                      <p:cBhvr override="childStyle">
                                        <p:cTn dur="1" fill="hold" display="0" masterRel="nextClick" afterEffect="1"/>
                                        <p:tgtEl>
                                          <p:spTgt spid="206"/>
                                        </p:tgtEl>
                                        <p:attrNameLst>
                                          <p:attrName>style.visibility</p:attrName>
                                        </p:attrNameLst>
                                      </p:cBhvr>
                                      <p:to>
                                        <p:strVal val="hidden"/>
                                      </p:to>
                                    </p:set>
                                  </p:sub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155"/>
                                        </p:tgtEl>
                                        <p:attrNameLst>
                                          <p:attrName>style.visibility</p:attrName>
                                        </p:attrNameLst>
                                      </p:cBhvr>
                                      <p:to>
                                        <p:strVal val="visible"/>
                                      </p:to>
                                    </p:set>
                                    <p:animEffect transition="in" filter="wipe(left)">
                                      <p:cBhvr>
                                        <p:cTn id="34" dur="1000"/>
                                        <p:tgtEl>
                                          <p:spTgt spid="1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 grpId="0"/>
      <p:bldP spid="20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Rectangle 3">
            <a:extLst>
              <a:ext uri="{FF2B5EF4-FFF2-40B4-BE49-F238E27FC236}">
                <a16:creationId xmlns:a16="http://schemas.microsoft.com/office/drawing/2014/main" id="{6B160A08-0872-E943-930F-3549C899DA74}"/>
              </a:ext>
            </a:extLst>
          </p:cNvPr>
          <p:cNvSpPr txBox="1">
            <a:spLocks noChangeArrowheads="1"/>
          </p:cNvSpPr>
          <p:nvPr/>
        </p:nvSpPr>
        <p:spPr>
          <a:xfrm>
            <a:off x="604425" y="1435933"/>
            <a:ext cx="11097244" cy="5190154"/>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71488" marR="0" lvl="0" indent="-341313" algn="l" defTabSz="914400" rtl="0" eaLnBrk="1" fontAlgn="auto" latinLnBrk="0" hangingPunct="1">
              <a:lnSpc>
                <a:spcPct val="100000"/>
              </a:lnSpc>
              <a:spcBef>
                <a:spcPts val="600"/>
              </a:spcBef>
              <a:spcAft>
                <a:spcPts val="0"/>
              </a:spcAft>
              <a:buClr>
                <a:srgbClr val="0000A3"/>
              </a:buClr>
              <a:buSzTx/>
              <a:buFont typeface="Wingdings" pitchFamily="2" charset="2"/>
              <a:buChar char="§"/>
              <a:tabLst/>
              <a:defRPr/>
            </a:pP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NAT has been controversial:</a:t>
            </a:r>
          </a:p>
          <a:p>
            <a:pPr marL="695325" marR="0" lvl="1" indent="-231775" algn="l" defTabSz="914400" rtl="0" eaLnBrk="1" fontAlgn="auto" latinLnBrk="0" hangingPunct="1">
              <a:lnSpc>
                <a:spcPct val="100000"/>
              </a:lnSpc>
              <a:spcBef>
                <a:spcPts val="600"/>
              </a:spcBef>
              <a:spcAft>
                <a:spcPts val="0"/>
              </a:spcAft>
              <a:buClr>
                <a:srgbClr val="0000A8"/>
              </a:buClr>
              <a:buSzTx/>
              <a:buFont typeface="Arial" panose="020B0604020202020204" pitchFamily="34" charset="0"/>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routers “should” only process up to layer 3</a:t>
            </a:r>
          </a:p>
          <a:p>
            <a:pPr marL="695325" marR="0" lvl="1" indent="-231775" algn="l" defTabSz="914400" rtl="0" eaLnBrk="1" fontAlgn="auto" latinLnBrk="0" hangingPunct="1">
              <a:lnSpc>
                <a:spcPct val="100000"/>
              </a:lnSpc>
              <a:spcBef>
                <a:spcPts val="600"/>
              </a:spcBef>
              <a:spcAft>
                <a:spcPts val="0"/>
              </a:spcAft>
              <a:buClr>
                <a:srgbClr val="0000A8"/>
              </a:buClr>
              <a:buSzTx/>
              <a:buFont typeface="Arial" panose="020B0604020202020204" pitchFamily="34" charset="0"/>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address “shortage” should be solved by IPv6</a:t>
            </a:r>
          </a:p>
          <a:p>
            <a:pPr marL="695325" marR="0" lvl="1" indent="-231775" algn="l" defTabSz="914400" rtl="0" eaLnBrk="1" fontAlgn="auto" latinLnBrk="0" hangingPunct="1">
              <a:lnSpc>
                <a:spcPct val="100000"/>
              </a:lnSpc>
              <a:spcBef>
                <a:spcPts val="600"/>
              </a:spcBef>
              <a:spcAft>
                <a:spcPts val="0"/>
              </a:spcAft>
              <a:buClr>
                <a:srgbClr val="0000A8"/>
              </a:buClr>
              <a:buSzTx/>
              <a:buFont typeface="Arial" panose="020B0604020202020204" pitchFamily="34" charset="0"/>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violates end-to-end argument </a:t>
            </a: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(port # manipulation by network-layer device)</a:t>
            </a:r>
            <a:endPar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a:p>
            <a:pPr marL="695325" marR="0" lvl="1" indent="-231775" algn="l" defTabSz="914400" rtl="0" eaLnBrk="1" fontAlgn="auto" latinLnBrk="0" hangingPunct="1">
              <a:lnSpc>
                <a:spcPct val="100000"/>
              </a:lnSpc>
              <a:spcBef>
                <a:spcPts val="600"/>
              </a:spcBef>
              <a:spcAft>
                <a:spcPts val="0"/>
              </a:spcAft>
              <a:buClr>
                <a:srgbClr val="0000A8"/>
              </a:buClr>
              <a:buSzTx/>
              <a:buFont typeface="Arial" panose="020B0604020202020204" pitchFamily="34" charset="0"/>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NAT traversal: what if client wants to connect to server behind NAT?</a:t>
            </a:r>
          </a:p>
          <a:p>
            <a:pPr marL="471488" marR="0" lvl="0" indent="-341313" algn="l" defTabSz="914400" rtl="0" eaLnBrk="1" fontAlgn="auto" latinLnBrk="0" hangingPunct="1">
              <a:lnSpc>
                <a:spcPct val="100000"/>
              </a:lnSpc>
              <a:spcBef>
                <a:spcPts val="600"/>
              </a:spcBef>
              <a:spcAft>
                <a:spcPts val="0"/>
              </a:spcAft>
              <a:buClr>
                <a:srgbClr val="0000A3"/>
              </a:buClr>
              <a:buSzTx/>
              <a:buFont typeface="Wingdings" pitchFamily="2" charset="2"/>
              <a:buChar char="§"/>
              <a:tabLst/>
              <a:defRPr/>
            </a:pP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but NAT is here to stay:</a:t>
            </a:r>
          </a:p>
          <a:p>
            <a:pPr marL="695325" marR="0" lvl="1" indent="-231775" algn="l" defTabSz="914400" rtl="0" eaLnBrk="1" fontAlgn="auto" latinLnBrk="0" hangingPunct="1">
              <a:lnSpc>
                <a:spcPct val="100000"/>
              </a:lnSpc>
              <a:spcBef>
                <a:spcPts val="600"/>
              </a:spcBef>
              <a:spcAft>
                <a:spcPts val="0"/>
              </a:spcAft>
              <a:buClr>
                <a:srgbClr val="0000A8"/>
              </a:buClr>
              <a:buSzTx/>
              <a:buFont typeface="Arial" panose="020B0604020202020204" pitchFamily="34" charset="0"/>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extensively used in home and institutional nets, 4G/5G cellular  nets</a:t>
            </a:r>
          </a:p>
        </p:txBody>
      </p:sp>
      <p:sp>
        <p:nvSpPr>
          <p:cNvPr id="11" name="Title 2">
            <a:extLst>
              <a:ext uri="{FF2B5EF4-FFF2-40B4-BE49-F238E27FC236}">
                <a16:creationId xmlns:a16="http://schemas.microsoft.com/office/drawing/2014/main" id="{1F8DAEA6-A5F2-2048-AC8C-FB7957AA6B67}"/>
              </a:ext>
            </a:extLst>
          </p:cNvPr>
          <p:cNvSpPr>
            <a:spLocks noGrp="1"/>
          </p:cNvSpPr>
          <p:nvPr>
            <p:ph type="title"/>
          </p:nvPr>
        </p:nvSpPr>
        <p:spPr>
          <a:xfrm>
            <a:off x="703288" y="281163"/>
            <a:ext cx="10515600" cy="1067951"/>
          </a:xfrm>
        </p:spPr>
        <p:txBody>
          <a:bodyPr>
            <a:normAutofit/>
          </a:bodyPr>
          <a:lstStyle/>
          <a:p>
            <a:r>
              <a:rPr lang="en-US" sz="4800" dirty="0"/>
              <a:t>NAT: network address translation</a:t>
            </a:r>
          </a:p>
        </p:txBody>
      </p:sp>
      <p:sp>
        <p:nvSpPr>
          <p:cNvPr id="4" name="Slide Number Placeholder 3">
            <a:extLst>
              <a:ext uri="{FF2B5EF4-FFF2-40B4-BE49-F238E27FC236}">
                <a16:creationId xmlns:a16="http://schemas.microsoft.com/office/drawing/2014/main" id="{F2A4FAD2-B6BA-4345-B284-73F2E1BF7E7A}"/>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18</a:t>
            </a:fld>
            <a:endParaRPr lang="en-US" dirty="0"/>
          </a:p>
        </p:txBody>
      </p:sp>
    </p:spTree>
    <p:extLst>
      <p:ext uri="{BB962C8B-B14F-4D97-AF65-F5344CB8AC3E}">
        <p14:creationId xmlns:p14="http://schemas.microsoft.com/office/powerpoint/2010/main" val="2920770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1">
                                            <p:txEl>
                                              <p:pRg st="0" end="0"/>
                                            </p:txEl>
                                          </p:spTgt>
                                        </p:tgtEl>
                                        <p:attrNameLst>
                                          <p:attrName>style.visibility</p:attrName>
                                        </p:attrNameLst>
                                      </p:cBhvr>
                                      <p:to>
                                        <p:strVal val="visible"/>
                                      </p:to>
                                    </p:set>
                                    <p:animEffect transition="in" filter="dissolve">
                                      <p:cBhvr>
                                        <p:cTn id="7" dur="500"/>
                                        <p:tgtEl>
                                          <p:spTgt spid="81">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81">
                                            <p:txEl>
                                              <p:pRg st="1" end="1"/>
                                            </p:txEl>
                                          </p:spTgt>
                                        </p:tgtEl>
                                        <p:attrNameLst>
                                          <p:attrName>style.visibility</p:attrName>
                                        </p:attrNameLst>
                                      </p:cBhvr>
                                      <p:to>
                                        <p:strVal val="visible"/>
                                      </p:to>
                                    </p:set>
                                    <p:animEffect transition="in" filter="dissolve">
                                      <p:cBhvr>
                                        <p:cTn id="10" dur="500"/>
                                        <p:tgtEl>
                                          <p:spTgt spid="81">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81">
                                            <p:txEl>
                                              <p:pRg st="2" end="2"/>
                                            </p:txEl>
                                          </p:spTgt>
                                        </p:tgtEl>
                                        <p:attrNameLst>
                                          <p:attrName>style.visibility</p:attrName>
                                        </p:attrNameLst>
                                      </p:cBhvr>
                                      <p:to>
                                        <p:strVal val="visible"/>
                                      </p:to>
                                    </p:set>
                                    <p:animEffect transition="in" filter="dissolve">
                                      <p:cBhvr>
                                        <p:cTn id="13" dur="500"/>
                                        <p:tgtEl>
                                          <p:spTgt spid="81">
                                            <p:txEl>
                                              <p:pRg st="2" end="2"/>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81">
                                            <p:txEl>
                                              <p:pRg st="3" end="3"/>
                                            </p:txEl>
                                          </p:spTgt>
                                        </p:tgtEl>
                                        <p:attrNameLst>
                                          <p:attrName>style.visibility</p:attrName>
                                        </p:attrNameLst>
                                      </p:cBhvr>
                                      <p:to>
                                        <p:strVal val="visible"/>
                                      </p:to>
                                    </p:set>
                                    <p:animEffect transition="in" filter="dissolve">
                                      <p:cBhvr>
                                        <p:cTn id="16" dur="500"/>
                                        <p:tgtEl>
                                          <p:spTgt spid="81">
                                            <p:txEl>
                                              <p:pRg st="3" end="3"/>
                                            </p:txEl>
                                          </p:spTgt>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81">
                                            <p:txEl>
                                              <p:pRg st="4" end="4"/>
                                            </p:txEl>
                                          </p:spTgt>
                                        </p:tgtEl>
                                        <p:attrNameLst>
                                          <p:attrName>style.visibility</p:attrName>
                                        </p:attrNameLst>
                                      </p:cBhvr>
                                      <p:to>
                                        <p:strVal val="visible"/>
                                      </p:to>
                                    </p:set>
                                    <p:animEffect transition="in" filter="dissolve">
                                      <p:cBhvr>
                                        <p:cTn id="19" dur="500"/>
                                        <p:tgtEl>
                                          <p:spTgt spid="81">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81">
                                            <p:txEl>
                                              <p:pRg st="5" end="5"/>
                                            </p:txEl>
                                          </p:spTgt>
                                        </p:tgtEl>
                                        <p:attrNameLst>
                                          <p:attrName>style.visibility</p:attrName>
                                        </p:attrNameLst>
                                      </p:cBhvr>
                                      <p:to>
                                        <p:strVal val="visible"/>
                                      </p:to>
                                    </p:set>
                                    <p:animEffect transition="in" filter="dissolve">
                                      <p:cBhvr>
                                        <p:cTn id="24" dur="500"/>
                                        <p:tgtEl>
                                          <p:spTgt spid="81">
                                            <p:txEl>
                                              <p:pRg st="5" end="5"/>
                                            </p:txEl>
                                          </p:spTgt>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81">
                                            <p:txEl>
                                              <p:pRg st="6" end="6"/>
                                            </p:txEl>
                                          </p:spTgt>
                                        </p:tgtEl>
                                        <p:attrNameLst>
                                          <p:attrName>style.visibility</p:attrName>
                                        </p:attrNameLst>
                                      </p:cBhvr>
                                      <p:to>
                                        <p:strVal val="visible"/>
                                      </p:to>
                                    </p:set>
                                    <p:animEffect transition="in" filter="dissolve">
                                      <p:cBhvr>
                                        <p:cTn id="27" dur="500"/>
                                        <p:tgtEl>
                                          <p:spTgt spid="8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altLang="en-US" sz="2400" dirty="0">
                <a:ea typeface="ＭＳ Ｐゴシック" panose="020B0600070205080204" pitchFamily="34" charset="-128"/>
              </a:rPr>
              <a:t>ICMP (Internet Control Message Protocol) is an error-reporting protocol and used  to report problems with the network layer.</a:t>
            </a:r>
          </a:p>
          <a:p>
            <a:r>
              <a:rPr lang="en-US" altLang="en-US" sz="2400" dirty="0">
                <a:ea typeface="ＭＳ Ｐゴシック" panose="020B0600070205080204" pitchFamily="34" charset="-128"/>
              </a:rPr>
              <a:t>Network devices like routers use to generate error messages to the source IP address when network problems prevent delivery of IP packets. </a:t>
            </a:r>
          </a:p>
          <a:p>
            <a:r>
              <a:rPr lang="en-US" altLang="en-US" sz="2400" dirty="0">
                <a:ea typeface="ＭＳ Ｐゴシック" panose="020B0600070205080204" pitchFamily="34" charset="-128"/>
              </a:rPr>
              <a:t>Any IP network device has the capability to send, receive or process ICMP messages.</a:t>
            </a:r>
          </a:p>
          <a:p>
            <a:r>
              <a:rPr lang="en-US" altLang="en-US" sz="2400" dirty="0">
                <a:ea typeface="ＭＳ Ｐゴシック" panose="020B0600070205080204" pitchFamily="34" charset="-128"/>
              </a:rPr>
              <a:t> for example, that a requested service is not available or that a host or router could not be reached.</a:t>
            </a:r>
          </a:p>
          <a:p>
            <a:endParaRPr lang="en-US" dirty="0"/>
          </a:p>
        </p:txBody>
      </p:sp>
      <p:sp>
        <p:nvSpPr>
          <p:cNvPr id="3" name="Title 2"/>
          <p:cNvSpPr>
            <a:spLocks noGrp="1"/>
          </p:cNvSpPr>
          <p:nvPr>
            <p:ph type="title"/>
          </p:nvPr>
        </p:nvSpPr>
        <p:spPr/>
        <p:txBody>
          <a:bodyPr/>
          <a:lstStyle/>
          <a:p>
            <a:r>
              <a:rPr lang="en-US" altLang="en-US" dirty="0">
                <a:ea typeface="ＭＳ Ｐゴシック" panose="020B0600070205080204" pitchFamily="34" charset="-128"/>
              </a:rPr>
              <a:t>ICMP: internet control message protocol</a:t>
            </a:r>
            <a:endParaRPr lang="en-US" dirty="0"/>
          </a:p>
        </p:txBody>
      </p:sp>
      <p:sp>
        <p:nvSpPr>
          <p:cNvPr id="4" name="Slide Number Placeholder 3"/>
          <p:cNvSpPr>
            <a:spLocks noGrp="1"/>
          </p:cNvSpPr>
          <p:nvPr>
            <p:ph type="sldNum" sz="quarter" idx="4"/>
          </p:nvPr>
        </p:nvSpPr>
        <p:spPr/>
        <p:txBody>
          <a:bodyPr/>
          <a:lstStyle/>
          <a:p>
            <a:r>
              <a:rPr lang="en-US"/>
              <a:t>Network Layer: 4-</a:t>
            </a:r>
            <a:fld id="{C4204591-24BD-A542-B9D5-F8D8A88D2FEE}" type="slidenum">
              <a:rPr lang="en-US" smtClean="0"/>
              <a:pPr/>
              <a:t>19</a:t>
            </a:fld>
            <a:endParaRPr lang="en-US" dirty="0"/>
          </a:p>
        </p:txBody>
      </p:sp>
      <p:pic>
        <p:nvPicPr>
          <p:cNvPr id="5"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123234" y="4547949"/>
            <a:ext cx="4351338"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620090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F6FC3-7DD0-8D48-A73C-1EC08DB3BAF6}"/>
              </a:ext>
            </a:extLst>
          </p:cNvPr>
          <p:cNvSpPr>
            <a:spLocks noGrp="1"/>
          </p:cNvSpPr>
          <p:nvPr>
            <p:ph type="title"/>
          </p:nvPr>
        </p:nvSpPr>
        <p:spPr/>
        <p:txBody>
          <a:bodyPr/>
          <a:lstStyle/>
          <a:p>
            <a:r>
              <a:rPr lang="en-US" altLang="en-US" dirty="0">
                <a:cs typeface="Calibri" panose="020F0502020204030204" pitchFamily="34" charset="0"/>
              </a:rPr>
              <a:t>Network layer: our goals</a:t>
            </a:r>
            <a:endParaRPr lang="en-US" dirty="0"/>
          </a:p>
        </p:txBody>
      </p:sp>
      <p:sp>
        <p:nvSpPr>
          <p:cNvPr id="3" name="Content Placeholder 2">
            <a:extLst>
              <a:ext uri="{FF2B5EF4-FFF2-40B4-BE49-F238E27FC236}">
                <a16:creationId xmlns:a16="http://schemas.microsoft.com/office/drawing/2014/main" id="{99183EDA-C355-9A48-9A7B-13CAE9D049C3}"/>
              </a:ext>
            </a:extLst>
          </p:cNvPr>
          <p:cNvSpPr>
            <a:spLocks noGrp="1"/>
          </p:cNvSpPr>
          <p:nvPr>
            <p:ph sz="half" idx="1"/>
          </p:nvPr>
        </p:nvSpPr>
        <p:spPr>
          <a:xfrm>
            <a:off x="838200" y="1572572"/>
            <a:ext cx="5181600" cy="4698465"/>
          </a:xfrm>
        </p:spPr>
        <p:txBody>
          <a:bodyPr>
            <a:normAutofit/>
          </a:bodyPr>
          <a:lstStyle/>
          <a:p>
            <a:pPr marL="342900" indent="-212725">
              <a:buFont typeface="Wingdings" charset="2"/>
              <a:buChar char="§"/>
              <a:defRPr/>
            </a:pPr>
            <a:r>
              <a:rPr lang="en-US" sz="3200" dirty="0"/>
              <a:t>understand principles behind network layer services, focusing on data plane:</a:t>
            </a:r>
          </a:p>
          <a:p>
            <a:pPr lvl="1">
              <a:buFont typeface="Arial"/>
              <a:buChar char="•"/>
              <a:defRPr/>
            </a:pPr>
            <a:r>
              <a:rPr lang="en-US" sz="2800" dirty="0"/>
              <a:t>network layer service models</a:t>
            </a:r>
          </a:p>
          <a:p>
            <a:pPr lvl="1">
              <a:buFont typeface="Arial"/>
              <a:buChar char="•"/>
              <a:defRPr/>
            </a:pPr>
            <a:r>
              <a:rPr lang="en-US" sz="2800" dirty="0"/>
              <a:t>forwarding versus routing</a:t>
            </a:r>
          </a:p>
          <a:p>
            <a:pPr lvl="1">
              <a:buFont typeface="Arial"/>
              <a:buChar char="•"/>
              <a:defRPr/>
            </a:pPr>
            <a:r>
              <a:rPr lang="en-US" sz="2800" dirty="0"/>
              <a:t>how a router works</a:t>
            </a:r>
          </a:p>
          <a:p>
            <a:pPr lvl="1">
              <a:buFont typeface="Arial"/>
              <a:buChar char="•"/>
              <a:defRPr/>
            </a:pPr>
            <a:r>
              <a:rPr lang="en-US" sz="2800" dirty="0"/>
              <a:t>addressing</a:t>
            </a:r>
          </a:p>
          <a:p>
            <a:pPr lvl="1">
              <a:buFont typeface="Arial"/>
              <a:buChar char="•"/>
              <a:defRPr/>
            </a:pPr>
            <a:r>
              <a:rPr lang="en-US" sz="2800" dirty="0"/>
              <a:t>generalized forwarding</a:t>
            </a:r>
          </a:p>
          <a:p>
            <a:pPr lvl="1">
              <a:buFont typeface="Arial"/>
              <a:buChar char="•"/>
              <a:defRPr/>
            </a:pPr>
            <a:r>
              <a:rPr lang="en-US" sz="2800" dirty="0"/>
              <a:t>Internet architecture</a:t>
            </a:r>
          </a:p>
          <a:p>
            <a:pPr marL="130175" indent="0">
              <a:buNone/>
            </a:pPr>
            <a:endParaRPr lang="en-US" dirty="0"/>
          </a:p>
        </p:txBody>
      </p:sp>
      <p:sp>
        <p:nvSpPr>
          <p:cNvPr id="4" name="Content Placeholder 3">
            <a:extLst>
              <a:ext uri="{FF2B5EF4-FFF2-40B4-BE49-F238E27FC236}">
                <a16:creationId xmlns:a16="http://schemas.microsoft.com/office/drawing/2014/main" id="{9B6A4EEF-90EE-424B-9F5F-D32E647EF1B0}"/>
              </a:ext>
            </a:extLst>
          </p:cNvPr>
          <p:cNvSpPr>
            <a:spLocks noGrp="1"/>
          </p:cNvSpPr>
          <p:nvPr>
            <p:ph sz="half" idx="2"/>
          </p:nvPr>
        </p:nvSpPr>
        <p:spPr>
          <a:xfrm>
            <a:off x="6172199" y="1572573"/>
            <a:ext cx="5584371" cy="4351338"/>
          </a:xfrm>
        </p:spPr>
        <p:txBody>
          <a:bodyPr>
            <a:normAutofit/>
          </a:bodyPr>
          <a:lstStyle/>
          <a:p>
            <a:pPr marL="407988" indent="-277813"/>
            <a:r>
              <a:rPr lang="en-US" sz="3200" dirty="0"/>
              <a:t>instantiation, implementation in the Internet</a:t>
            </a:r>
          </a:p>
          <a:p>
            <a:pPr lvl="1"/>
            <a:r>
              <a:rPr lang="en-US" sz="2800" dirty="0"/>
              <a:t>IP protocol</a:t>
            </a:r>
          </a:p>
          <a:p>
            <a:pPr lvl="1"/>
            <a:r>
              <a:rPr lang="en-US" sz="2800" dirty="0"/>
              <a:t>Network Address Translation (NAT)</a:t>
            </a:r>
          </a:p>
        </p:txBody>
      </p:sp>
      <p:sp>
        <p:nvSpPr>
          <p:cNvPr id="5" name="Slide Number Placeholder 4">
            <a:extLst>
              <a:ext uri="{FF2B5EF4-FFF2-40B4-BE49-F238E27FC236}">
                <a16:creationId xmlns:a16="http://schemas.microsoft.com/office/drawing/2014/main" id="{AF90DE33-80BA-7C4C-A2DC-16FEA33E2950}"/>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2</a:t>
            </a:fld>
            <a:endParaRPr lang="en-US" dirty="0"/>
          </a:p>
        </p:txBody>
      </p:sp>
    </p:spTree>
    <p:extLst>
      <p:ext uri="{BB962C8B-B14F-4D97-AF65-F5344CB8AC3E}">
        <p14:creationId xmlns:p14="http://schemas.microsoft.com/office/powerpoint/2010/main" val="4100286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dissolve">
                                      <p:cBhvr>
                                        <p:cTn id="10" dur="500"/>
                                        <p:tgtEl>
                                          <p:spTgt spid="4">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dissolve">
                                      <p:cBhvr>
                                        <p:cTn id="13"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ltLang="en-US" dirty="0">
                <a:ea typeface="ＭＳ Ｐゴシック" panose="020B0600070205080204" pitchFamily="34" charset="-128"/>
              </a:rPr>
              <a:t>ICMP: internet control message protocol</a:t>
            </a:r>
            <a:endParaRPr lang="en-US" dirty="0"/>
          </a:p>
        </p:txBody>
      </p:sp>
      <p:sp>
        <p:nvSpPr>
          <p:cNvPr id="6" name="Content Placeholder 5"/>
          <p:cNvSpPr>
            <a:spLocks noGrp="1"/>
          </p:cNvSpPr>
          <p:nvPr>
            <p:ph sz="half" idx="1"/>
          </p:nvPr>
        </p:nvSpPr>
        <p:spPr/>
        <p:txBody>
          <a:bodyPr/>
          <a:lstStyle/>
          <a:p>
            <a:r>
              <a:rPr lang="en-US" altLang="en-US" sz="2400" dirty="0">
                <a:ea typeface="ＭＳ Ｐゴシック" panose="020B0600070205080204" pitchFamily="34" charset="-128"/>
              </a:rPr>
              <a:t>used by hosts &amp; routers to communicate network-level information</a:t>
            </a:r>
          </a:p>
          <a:p>
            <a:pPr lvl="1"/>
            <a:r>
              <a:rPr lang="en-US" altLang="en-US" dirty="0">
                <a:ea typeface="ＭＳ Ｐゴシック" panose="020B0600070205080204" pitchFamily="34" charset="-128"/>
              </a:rPr>
              <a:t>error reporting: unreachable host, network, port, protocol</a:t>
            </a:r>
          </a:p>
          <a:p>
            <a:pPr lvl="1"/>
            <a:r>
              <a:rPr lang="en-US" altLang="en-US" dirty="0">
                <a:ea typeface="ＭＳ Ｐゴシック" panose="020B0600070205080204" pitchFamily="34" charset="-128"/>
              </a:rPr>
              <a:t>echo request/reply (used by ping)</a:t>
            </a:r>
          </a:p>
          <a:p>
            <a:r>
              <a:rPr lang="en-US" altLang="en-US" sz="2400" dirty="0">
                <a:ea typeface="ＭＳ Ｐゴシック" panose="020B0600070205080204" pitchFamily="34" charset="-128"/>
              </a:rPr>
              <a:t>network-layer </a:t>
            </a:r>
            <a:r>
              <a:rPr lang="ja-JP" altLang="en-US" sz="2400" dirty="0">
                <a:ea typeface="ＭＳ Ｐゴシック" panose="020B0600070205080204" pitchFamily="34" charset="-128"/>
              </a:rPr>
              <a:t>“</a:t>
            </a:r>
            <a:r>
              <a:rPr lang="en-US" altLang="ja-JP" sz="2400" dirty="0">
                <a:ea typeface="ＭＳ Ｐゴシック" panose="020B0600070205080204" pitchFamily="34" charset="-128"/>
              </a:rPr>
              <a:t>above</a:t>
            </a:r>
            <a:r>
              <a:rPr lang="ja-JP" altLang="en-US" sz="2400" dirty="0">
                <a:ea typeface="ＭＳ Ｐゴシック" panose="020B0600070205080204" pitchFamily="34" charset="-128"/>
              </a:rPr>
              <a:t>”</a:t>
            </a:r>
            <a:r>
              <a:rPr lang="en-US" altLang="ja-JP" sz="2400" dirty="0">
                <a:ea typeface="ＭＳ Ｐゴシック" panose="020B0600070205080204" pitchFamily="34" charset="-128"/>
              </a:rPr>
              <a:t> IP:</a:t>
            </a:r>
          </a:p>
          <a:p>
            <a:pPr lvl="1"/>
            <a:r>
              <a:rPr lang="en-US" altLang="en-US" dirty="0">
                <a:ea typeface="ＭＳ Ｐゴシック" panose="020B0600070205080204" pitchFamily="34" charset="-128"/>
              </a:rPr>
              <a:t>ICMP </a:t>
            </a:r>
            <a:r>
              <a:rPr lang="en-US" altLang="en-US" dirty="0" err="1">
                <a:ea typeface="ＭＳ Ｐゴシック" panose="020B0600070205080204" pitchFamily="34" charset="-128"/>
              </a:rPr>
              <a:t>msgs</a:t>
            </a:r>
            <a:r>
              <a:rPr lang="en-US" altLang="en-US" dirty="0">
                <a:ea typeface="ＭＳ Ｐゴシック" panose="020B0600070205080204" pitchFamily="34" charset="-128"/>
              </a:rPr>
              <a:t> carried in IP datagrams</a:t>
            </a:r>
          </a:p>
          <a:p>
            <a:r>
              <a:rPr lang="en-US" altLang="en-US" sz="2400" dirty="0">
                <a:solidFill>
                  <a:srgbClr val="000099"/>
                </a:solidFill>
                <a:ea typeface="ＭＳ Ｐゴシック" panose="020B0600070205080204" pitchFamily="34" charset="-128"/>
              </a:rPr>
              <a:t>ICMP message:</a:t>
            </a:r>
            <a:r>
              <a:rPr lang="en-US" altLang="en-US" sz="2400" dirty="0">
                <a:ea typeface="ＭＳ Ｐゴシック" panose="020B0600070205080204" pitchFamily="34" charset="-128"/>
              </a:rPr>
              <a:t> type, code plus first 8 bytes of IP datagram causing error</a:t>
            </a:r>
          </a:p>
          <a:p>
            <a:endParaRPr lang="en-US" dirty="0"/>
          </a:p>
        </p:txBody>
      </p:sp>
      <p:sp>
        <p:nvSpPr>
          <p:cNvPr id="7" name="Content Placeholder 6"/>
          <p:cNvSpPr>
            <a:spLocks noGrp="1"/>
          </p:cNvSpPr>
          <p:nvPr>
            <p:ph sz="half" idx="2"/>
          </p:nvPr>
        </p:nvSpPr>
        <p:spPr/>
        <p:txBody>
          <a:bodyPr/>
          <a:lstStyle/>
          <a:p>
            <a:pPr marL="0" lvl="0" indent="0" eaLnBrk="0" fontAlgn="base" hangingPunct="0">
              <a:lnSpc>
                <a:spcPct val="100000"/>
              </a:lnSpc>
              <a:spcBef>
                <a:spcPct val="0"/>
              </a:spcBef>
              <a:spcAft>
                <a:spcPct val="0"/>
              </a:spcAft>
              <a:buClrTx/>
              <a:buNone/>
            </a:pPr>
            <a:r>
              <a:rPr lang="en-US" altLang="en-US" sz="1800" u="sng" dirty="0">
                <a:solidFill>
                  <a:srgbClr val="000000"/>
                </a:solidFill>
                <a:latin typeface="Arial" panose="020B0604020202020204" pitchFamily="34" charset="0"/>
                <a:ea typeface="ＭＳ Ｐゴシック" panose="020B0600070205080204" pitchFamily="34" charset="-128"/>
              </a:rPr>
              <a:t>Type</a:t>
            </a:r>
            <a:r>
              <a:rPr lang="en-US" altLang="en-US" sz="1800" dirty="0">
                <a:solidFill>
                  <a:srgbClr val="000000"/>
                </a:solidFill>
                <a:latin typeface="Arial" panose="020B0604020202020204" pitchFamily="34" charset="0"/>
                <a:ea typeface="ＭＳ Ｐゴシック" panose="020B0600070205080204" pitchFamily="34" charset="-128"/>
              </a:rPr>
              <a:t>  </a:t>
            </a:r>
            <a:r>
              <a:rPr lang="en-US" altLang="en-US" sz="1800" u="sng" dirty="0">
                <a:solidFill>
                  <a:srgbClr val="000000"/>
                </a:solidFill>
                <a:latin typeface="Arial" panose="020B0604020202020204" pitchFamily="34" charset="0"/>
                <a:ea typeface="ＭＳ Ｐゴシック" panose="020B0600070205080204" pitchFamily="34" charset="-128"/>
              </a:rPr>
              <a:t>Code</a:t>
            </a:r>
            <a:r>
              <a:rPr lang="en-US" altLang="en-US" sz="1800" dirty="0">
                <a:solidFill>
                  <a:srgbClr val="000000"/>
                </a:solidFill>
                <a:latin typeface="Arial" panose="020B0604020202020204" pitchFamily="34" charset="0"/>
                <a:ea typeface="ＭＳ Ｐゴシック" panose="020B0600070205080204" pitchFamily="34" charset="-128"/>
              </a:rPr>
              <a:t>  </a:t>
            </a:r>
            <a:r>
              <a:rPr lang="en-US" altLang="en-US" sz="1800" u="sng" dirty="0">
                <a:solidFill>
                  <a:srgbClr val="000000"/>
                </a:solidFill>
                <a:latin typeface="Arial" panose="020B0604020202020204" pitchFamily="34" charset="0"/>
                <a:ea typeface="ＭＳ Ｐゴシック" panose="020B0600070205080204" pitchFamily="34" charset="-128"/>
              </a:rPr>
              <a:t>description</a:t>
            </a:r>
            <a:endParaRPr lang="en-US" altLang="en-US" sz="1800" dirty="0">
              <a:solidFill>
                <a:srgbClr val="000000"/>
              </a:solidFill>
              <a:latin typeface="Arial" panose="020B0604020202020204" pitchFamily="34" charset="0"/>
              <a:ea typeface="ＭＳ Ｐゴシック" panose="020B0600070205080204" pitchFamily="34" charset="-128"/>
            </a:endParaRPr>
          </a:p>
          <a:p>
            <a:pPr marL="0" lvl="0" indent="0" eaLnBrk="0" fontAlgn="base" hangingPunct="0">
              <a:lnSpc>
                <a:spcPct val="100000"/>
              </a:lnSpc>
              <a:spcBef>
                <a:spcPct val="0"/>
              </a:spcBef>
              <a:spcAft>
                <a:spcPct val="0"/>
              </a:spcAft>
              <a:buClrTx/>
              <a:buNone/>
            </a:pPr>
            <a:r>
              <a:rPr lang="en-US" altLang="en-US" sz="1800" dirty="0">
                <a:solidFill>
                  <a:srgbClr val="000000"/>
                </a:solidFill>
                <a:latin typeface="Arial" panose="020B0604020202020204" pitchFamily="34" charset="0"/>
                <a:ea typeface="ＭＳ Ｐゴシック" panose="020B0600070205080204" pitchFamily="34" charset="-128"/>
              </a:rPr>
              <a:t>0        0         echo reply (ping)</a:t>
            </a:r>
          </a:p>
          <a:p>
            <a:pPr marL="0" lvl="0" indent="0" eaLnBrk="0" fontAlgn="base" hangingPunct="0">
              <a:lnSpc>
                <a:spcPct val="100000"/>
              </a:lnSpc>
              <a:spcBef>
                <a:spcPct val="0"/>
              </a:spcBef>
              <a:spcAft>
                <a:spcPct val="0"/>
              </a:spcAft>
              <a:buClrTx/>
              <a:buNone/>
            </a:pPr>
            <a:r>
              <a:rPr lang="en-US" altLang="en-US" sz="1800" dirty="0">
                <a:solidFill>
                  <a:srgbClr val="000000"/>
                </a:solidFill>
                <a:latin typeface="Arial" panose="020B0604020202020204" pitchFamily="34" charset="0"/>
                <a:ea typeface="ＭＳ Ｐゴシック" panose="020B0600070205080204" pitchFamily="34" charset="-128"/>
              </a:rPr>
              <a:t>3        0         </a:t>
            </a:r>
            <a:r>
              <a:rPr lang="en-US" altLang="en-US" sz="1800" dirty="0" err="1">
                <a:solidFill>
                  <a:srgbClr val="000000"/>
                </a:solidFill>
                <a:latin typeface="Arial" panose="020B0604020202020204" pitchFamily="34" charset="0"/>
                <a:ea typeface="ＭＳ Ｐゴシック" panose="020B0600070205080204" pitchFamily="34" charset="-128"/>
              </a:rPr>
              <a:t>dest</a:t>
            </a:r>
            <a:r>
              <a:rPr lang="en-US" altLang="en-US" sz="1800" dirty="0">
                <a:solidFill>
                  <a:srgbClr val="000000"/>
                </a:solidFill>
                <a:latin typeface="Arial" panose="020B0604020202020204" pitchFamily="34" charset="0"/>
                <a:ea typeface="ＭＳ Ｐゴシック" panose="020B0600070205080204" pitchFamily="34" charset="-128"/>
              </a:rPr>
              <a:t>. network unreachable</a:t>
            </a:r>
          </a:p>
          <a:p>
            <a:pPr marL="0" lvl="0" indent="0" eaLnBrk="0" fontAlgn="base" hangingPunct="0">
              <a:lnSpc>
                <a:spcPct val="100000"/>
              </a:lnSpc>
              <a:spcBef>
                <a:spcPct val="0"/>
              </a:spcBef>
              <a:spcAft>
                <a:spcPct val="0"/>
              </a:spcAft>
              <a:buClrTx/>
              <a:buNone/>
            </a:pPr>
            <a:r>
              <a:rPr lang="en-US" altLang="en-US" sz="1800" dirty="0">
                <a:solidFill>
                  <a:srgbClr val="000000"/>
                </a:solidFill>
                <a:latin typeface="Arial" panose="020B0604020202020204" pitchFamily="34" charset="0"/>
                <a:ea typeface="ＭＳ Ｐゴシック" panose="020B0600070205080204" pitchFamily="34" charset="-128"/>
              </a:rPr>
              <a:t>3        1         </a:t>
            </a:r>
            <a:r>
              <a:rPr lang="en-US" altLang="en-US" sz="1800" dirty="0" err="1">
                <a:solidFill>
                  <a:srgbClr val="000000"/>
                </a:solidFill>
                <a:latin typeface="Arial" panose="020B0604020202020204" pitchFamily="34" charset="0"/>
                <a:ea typeface="ＭＳ Ｐゴシック" panose="020B0600070205080204" pitchFamily="34" charset="-128"/>
              </a:rPr>
              <a:t>dest</a:t>
            </a:r>
            <a:r>
              <a:rPr lang="en-US" altLang="en-US" sz="1800" dirty="0">
                <a:solidFill>
                  <a:srgbClr val="000000"/>
                </a:solidFill>
                <a:latin typeface="Arial" panose="020B0604020202020204" pitchFamily="34" charset="0"/>
                <a:ea typeface="ＭＳ Ｐゴシック" panose="020B0600070205080204" pitchFamily="34" charset="-128"/>
              </a:rPr>
              <a:t> host unreachable</a:t>
            </a:r>
          </a:p>
          <a:p>
            <a:pPr marL="0" lvl="0" indent="0" eaLnBrk="0" fontAlgn="base" hangingPunct="0">
              <a:lnSpc>
                <a:spcPct val="100000"/>
              </a:lnSpc>
              <a:spcBef>
                <a:spcPct val="0"/>
              </a:spcBef>
              <a:spcAft>
                <a:spcPct val="0"/>
              </a:spcAft>
              <a:buClrTx/>
              <a:buNone/>
            </a:pPr>
            <a:r>
              <a:rPr lang="en-US" altLang="en-US" sz="1800" dirty="0">
                <a:solidFill>
                  <a:srgbClr val="000000"/>
                </a:solidFill>
                <a:latin typeface="Arial" panose="020B0604020202020204" pitchFamily="34" charset="0"/>
                <a:ea typeface="ＭＳ Ｐゴシック" panose="020B0600070205080204" pitchFamily="34" charset="-128"/>
              </a:rPr>
              <a:t>3        2         </a:t>
            </a:r>
            <a:r>
              <a:rPr lang="en-US" altLang="en-US" sz="1800" dirty="0" err="1">
                <a:solidFill>
                  <a:srgbClr val="000000"/>
                </a:solidFill>
                <a:latin typeface="Arial" panose="020B0604020202020204" pitchFamily="34" charset="0"/>
                <a:ea typeface="ＭＳ Ｐゴシック" panose="020B0600070205080204" pitchFamily="34" charset="-128"/>
              </a:rPr>
              <a:t>dest</a:t>
            </a:r>
            <a:r>
              <a:rPr lang="en-US" altLang="en-US" sz="1800" dirty="0">
                <a:solidFill>
                  <a:srgbClr val="000000"/>
                </a:solidFill>
                <a:latin typeface="Arial" panose="020B0604020202020204" pitchFamily="34" charset="0"/>
                <a:ea typeface="ＭＳ Ｐゴシック" panose="020B0600070205080204" pitchFamily="34" charset="-128"/>
              </a:rPr>
              <a:t> protocol unreachable</a:t>
            </a:r>
          </a:p>
          <a:p>
            <a:pPr marL="0" lvl="0" indent="0" eaLnBrk="0" fontAlgn="base" hangingPunct="0">
              <a:lnSpc>
                <a:spcPct val="100000"/>
              </a:lnSpc>
              <a:spcBef>
                <a:spcPct val="0"/>
              </a:spcBef>
              <a:spcAft>
                <a:spcPct val="0"/>
              </a:spcAft>
              <a:buClrTx/>
              <a:buNone/>
            </a:pPr>
            <a:r>
              <a:rPr lang="en-US" altLang="en-US" sz="1800" dirty="0">
                <a:solidFill>
                  <a:srgbClr val="000000"/>
                </a:solidFill>
                <a:latin typeface="Arial" panose="020B0604020202020204" pitchFamily="34" charset="0"/>
                <a:ea typeface="ＭＳ Ｐゴシック" panose="020B0600070205080204" pitchFamily="34" charset="-128"/>
              </a:rPr>
              <a:t>3        3         </a:t>
            </a:r>
            <a:r>
              <a:rPr lang="en-US" altLang="en-US" sz="1800" dirty="0" err="1">
                <a:solidFill>
                  <a:srgbClr val="000000"/>
                </a:solidFill>
                <a:latin typeface="Arial" panose="020B0604020202020204" pitchFamily="34" charset="0"/>
                <a:ea typeface="ＭＳ Ｐゴシック" panose="020B0600070205080204" pitchFamily="34" charset="-128"/>
              </a:rPr>
              <a:t>dest</a:t>
            </a:r>
            <a:r>
              <a:rPr lang="en-US" altLang="en-US" sz="1800" dirty="0">
                <a:solidFill>
                  <a:srgbClr val="000000"/>
                </a:solidFill>
                <a:latin typeface="Arial" panose="020B0604020202020204" pitchFamily="34" charset="0"/>
                <a:ea typeface="ＭＳ Ｐゴシック" panose="020B0600070205080204" pitchFamily="34" charset="-128"/>
              </a:rPr>
              <a:t> port unreachable</a:t>
            </a:r>
          </a:p>
          <a:p>
            <a:pPr marL="0" lvl="0" indent="0" eaLnBrk="0" fontAlgn="base" hangingPunct="0">
              <a:lnSpc>
                <a:spcPct val="100000"/>
              </a:lnSpc>
              <a:spcBef>
                <a:spcPct val="0"/>
              </a:spcBef>
              <a:spcAft>
                <a:spcPct val="0"/>
              </a:spcAft>
              <a:buClrTx/>
              <a:buNone/>
            </a:pPr>
            <a:r>
              <a:rPr lang="en-US" altLang="en-US" sz="1800" dirty="0">
                <a:solidFill>
                  <a:srgbClr val="000000"/>
                </a:solidFill>
                <a:latin typeface="Arial" panose="020B0604020202020204" pitchFamily="34" charset="0"/>
                <a:ea typeface="ＭＳ Ｐゴシック" panose="020B0600070205080204" pitchFamily="34" charset="-128"/>
              </a:rPr>
              <a:t>3        6         </a:t>
            </a:r>
            <a:r>
              <a:rPr lang="en-US" altLang="en-US" sz="1800" dirty="0" err="1">
                <a:solidFill>
                  <a:srgbClr val="000000"/>
                </a:solidFill>
                <a:latin typeface="Arial" panose="020B0604020202020204" pitchFamily="34" charset="0"/>
                <a:ea typeface="ＭＳ Ｐゴシック" panose="020B0600070205080204" pitchFamily="34" charset="-128"/>
              </a:rPr>
              <a:t>dest</a:t>
            </a:r>
            <a:r>
              <a:rPr lang="en-US" altLang="en-US" sz="1800" dirty="0">
                <a:solidFill>
                  <a:srgbClr val="000000"/>
                </a:solidFill>
                <a:latin typeface="Arial" panose="020B0604020202020204" pitchFamily="34" charset="0"/>
                <a:ea typeface="ＭＳ Ｐゴシック" panose="020B0600070205080204" pitchFamily="34" charset="-128"/>
              </a:rPr>
              <a:t> network unknown</a:t>
            </a:r>
          </a:p>
          <a:p>
            <a:pPr marL="0" lvl="0" indent="0" eaLnBrk="0" fontAlgn="base" hangingPunct="0">
              <a:lnSpc>
                <a:spcPct val="100000"/>
              </a:lnSpc>
              <a:spcBef>
                <a:spcPct val="0"/>
              </a:spcBef>
              <a:spcAft>
                <a:spcPct val="0"/>
              </a:spcAft>
              <a:buClrTx/>
              <a:buNone/>
            </a:pPr>
            <a:r>
              <a:rPr lang="en-US" altLang="en-US" sz="1800" dirty="0">
                <a:solidFill>
                  <a:srgbClr val="000000"/>
                </a:solidFill>
                <a:latin typeface="Arial" panose="020B0604020202020204" pitchFamily="34" charset="0"/>
                <a:ea typeface="ＭＳ Ｐゴシック" panose="020B0600070205080204" pitchFamily="34" charset="-128"/>
              </a:rPr>
              <a:t>3        7         </a:t>
            </a:r>
            <a:r>
              <a:rPr lang="en-US" altLang="en-US" sz="1800" dirty="0" err="1">
                <a:solidFill>
                  <a:srgbClr val="000000"/>
                </a:solidFill>
                <a:latin typeface="Arial" panose="020B0604020202020204" pitchFamily="34" charset="0"/>
                <a:ea typeface="ＭＳ Ｐゴシック" panose="020B0600070205080204" pitchFamily="34" charset="-128"/>
              </a:rPr>
              <a:t>dest</a:t>
            </a:r>
            <a:r>
              <a:rPr lang="en-US" altLang="en-US" sz="1800" dirty="0">
                <a:solidFill>
                  <a:srgbClr val="000000"/>
                </a:solidFill>
                <a:latin typeface="Arial" panose="020B0604020202020204" pitchFamily="34" charset="0"/>
                <a:ea typeface="ＭＳ Ｐゴシック" panose="020B0600070205080204" pitchFamily="34" charset="-128"/>
              </a:rPr>
              <a:t> host unknown</a:t>
            </a:r>
          </a:p>
          <a:p>
            <a:pPr marL="0" lvl="0" indent="0" eaLnBrk="0" fontAlgn="base" hangingPunct="0">
              <a:lnSpc>
                <a:spcPct val="100000"/>
              </a:lnSpc>
              <a:spcBef>
                <a:spcPct val="0"/>
              </a:spcBef>
              <a:spcAft>
                <a:spcPct val="0"/>
              </a:spcAft>
              <a:buClrTx/>
              <a:buNone/>
            </a:pPr>
            <a:r>
              <a:rPr lang="en-US" altLang="en-US" sz="1800" dirty="0">
                <a:solidFill>
                  <a:srgbClr val="000000"/>
                </a:solidFill>
                <a:latin typeface="Arial" panose="020B0604020202020204" pitchFamily="34" charset="0"/>
                <a:ea typeface="ＭＳ Ｐゴシック" panose="020B0600070205080204" pitchFamily="34" charset="-128"/>
              </a:rPr>
              <a:t>4        0         source quench (congestion</a:t>
            </a:r>
          </a:p>
          <a:p>
            <a:pPr marL="0" lvl="0" indent="0" eaLnBrk="0" fontAlgn="base" hangingPunct="0">
              <a:lnSpc>
                <a:spcPct val="100000"/>
              </a:lnSpc>
              <a:spcBef>
                <a:spcPct val="0"/>
              </a:spcBef>
              <a:spcAft>
                <a:spcPct val="0"/>
              </a:spcAft>
              <a:buClrTx/>
              <a:buNone/>
            </a:pPr>
            <a:r>
              <a:rPr lang="en-US" altLang="en-US" sz="1800" dirty="0">
                <a:solidFill>
                  <a:srgbClr val="000000"/>
                </a:solidFill>
                <a:latin typeface="Arial" panose="020B0604020202020204" pitchFamily="34" charset="0"/>
                <a:ea typeface="ＭＳ Ｐゴシック" panose="020B0600070205080204" pitchFamily="34" charset="-128"/>
              </a:rPr>
              <a:t>                     control - not used)</a:t>
            </a:r>
          </a:p>
          <a:p>
            <a:pPr marL="0" lvl="0" indent="0" eaLnBrk="0" fontAlgn="base" hangingPunct="0">
              <a:lnSpc>
                <a:spcPct val="100000"/>
              </a:lnSpc>
              <a:spcBef>
                <a:spcPct val="0"/>
              </a:spcBef>
              <a:spcAft>
                <a:spcPct val="0"/>
              </a:spcAft>
              <a:buClrTx/>
              <a:buNone/>
            </a:pPr>
            <a:r>
              <a:rPr lang="en-US" altLang="en-US" sz="1800" dirty="0">
                <a:solidFill>
                  <a:srgbClr val="000000"/>
                </a:solidFill>
                <a:latin typeface="Arial" panose="020B0604020202020204" pitchFamily="34" charset="0"/>
                <a:ea typeface="ＭＳ Ｐゴシック" panose="020B0600070205080204" pitchFamily="34" charset="-128"/>
              </a:rPr>
              <a:t>8        0         echo request (ping)</a:t>
            </a:r>
          </a:p>
          <a:p>
            <a:pPr marL="0" lvl="0" indent="0" eaLnBrk="0" fontAlgn="base" hangingPunct="0">
              <a:lnSpc>
                <a:spcPct val="100000"/>
              </a:lnSpc>
              <a:spcBef>
                <a:spcPct val="0"/>
              </a:spcBef>
              <a:spcAft>
                <a:spcPct val="0"/>
              </a:spcAft>
              <a:buClrTx/>
              <a:buNone/>
            </a:pPr>
            <a:r>
              <a:rPr lang="en-US" altLang="en-US" sz="1800" dirty="0">
                <a:solidFill>
                  <a:srgbClr val="000000"/>
                </a:solidFill>
                <a:latin typeface="Arial" panose="020B0604020202020204" pitchFamily="34" charset="0"/>
                <a:ea typeface="ＭＳ Ｐゴシック" panose="020B0600070205080204" pitchFamily="34" charset="-128"/>
              </a:rPr>
              <a:t>9        0         route advertisement</a:t>
            </a:r>
          </a:p>
          <a:p>
            <a:pPr marL="0" lvl="0" indent="0" eaLnBrk="0" fontAlgn="base" hangingPunct="0">
              <a:lnSpc>
                <a:spcPct val="100000"/>
              </a:lnSpc>
              <a:spcBef>
                <a:spcPct val="0"/>
              </a:spcBef>
              <a:spcAft>
                <a:spcPct val="0"/>
              </a:spcAft>
              <a:buClrTx/>
              <a:buNone/>
            </a:pPr>
            <a:r>
              <a:rPr lang="en-US" altLang="en-US" sz="1800" dirty="0">
                <a:solidFill>
                  <a:srgbClr val="000000"/>
                </a:solidFill>
                <a:latin typeface="Arial" panose="020B0604020202020204" pitchFamily="34" charset="0"/>
                <a:ea typeface="ＭＳ Ｐゴシック" panose="020B0600070205080204" pitchFamily="34" charset="-128"/>
              </a:rPr>
              <a:t>10      0         router discovery</a:t>
            </a:r>
          </a:p>
          <a:p>
            <a:pPr marL="0" lvl="0" indent="0" eaLnBrk="0" fontAlgn="base" hangingPunct="0">
              <a:lnSpc>
                <a:spcPct val="100000"/>
              </a:lnSpc>
              <a:spcBef>
                <a:spcPct val="0"/>
              </a:spcBef>
              <a:spcAft>
                <a:spcPct val="0"/>
              </a:spcAft>
              <a:buClrTx/>
              <a:buNone/>
            </a:pPr>
            <a:r>
              <a:rPr lang="en-US" altLang="en-US" sz="1800" dirty="0">
                <a:solidFill>
                  <a:srgbClr val="000000"/>
                </a:solidFill>
                <a:latin typeface="Arial" panose="020B0604020202020204" pitchFamily="34" charset="0"/>
                <a:ea typeface="ＭＳ Ｐゴシック" panose="020B0600070205080204" pitchFamily="34" charset="-128"/>
              </a:rPr>
              <a:t>11      0         TTL expired</a:t>
            </a:r>
          </a:p>
          <a:p>
            <a:pPr marL="0" lvl="0" indent="0" eaLnBrk="0" fontAlgn="base" hangingPunct="0">
              <a:lnSpc>
                <a:spcPct val="100000"/>
              </a:lnSpc>
              <a:spcBef>
                <a:spcPct val="0"/>
              </a:spcBef>
              <a:spcAft>
                <a:spcPct val="0"/>
              </a:spcAft>
              <a:buClrTx/>
              <a:buNone/>
            </a:pPr>
            <a:r>
              <a:rPr lang="en-US" altLang="en-US" sz="1800" dirty="0">
                <a:solidFill>
                  <a:srgbClr val="000000"/>
                </a:solidFill>
                <a:latin typeface="Arial" panose="020B0604020202020204" pitchFamily="34" charset="0"/>
                <a:ea typeface="ＭＳ Ｐゴシック" panose="020B0600070205080204" pitchFamily="34" charset="-128"/>
              </a:rPr>
              <a:t>12      0         bad IP header</a:t>
            </a:r>
          </a:p>
          <a:p>
            <a:pPr marL="130175" indent="0">
              <a:buNone/>
            </a:pPr>
            <a:endParaRPr lang="en-US" dirty="0"/>
          </a:p>
        </p:txBody>
      </p:sp>
      <p:sp>
        <p:nvSpPr>
          <p:cNvPr id="4" name="Slide Number Placeholder 3"/>
          <p:cNvSpPr>
            <a:spLocks noGrp="1"/>
          </p:cNvSpPr>
          <p:nvPr>
            <p:ph type="sldNum" sz="quarter" idx="4"/>
          </p:nvPr>
        </p:nvSpPr>
        <p:spPr/>
        <p:txBody>
          <a:bodyPr/>
          <a:lstStyle/>
          <a:p>
            <a:r>
              <a:rPr lang="en-US"/>
              <a:t>Network Layer: 4-</a:t>
            </a:r>
            <a:fld id="{C4204591-24BD-A542-B9D5-F8D8A88D2FEE}" type="slidenum">
              <a:rPr lang="en-US" smtClean="0"/>
              <a:pPr/>
              <a:t>20</a:t>
            </a:fld>
            <a:endParaRPr lang="en-US" dirty="0"/>
          </a:p>
        </p:txBody>
      </p:sp>
    </p:spTree>
    <p:extLst>
      <p:ext uri="{BB962C8B-B14F-4D97-AF65-F5344CB8AC3E}">
        <p14:creationId xmlns:p14="http://schemas.microsoft.com/office/powerpoint/2010/main" val="42534180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ltLang="en-US" dirty="0">
                <a:ea typeface="ＭＳ Ｐゴシック" panose="020B0600070205080204" pitchFamily="34" charset="-128"/>
              </a:rPr>
              <a:t>ICMP: Example</a:t>
            </a:r>
            <a:endParaRPr lang="en-US" dirty="0"/>
          </a:p>
        </p:txBody>
      </p:sp>
      <p:sp>
        <p:nvSpPr>
          <p:cNvPr id="5" name="Slide Number Placeholder 4"/>
          <p:cNvSpPr>
            <a:spLocks noGrp="1"/>
          </p:cNvSpPr>
          <p:nvPr>
            <p:ph type="sldNum" sz="quarter" idx="4"/>
          </p:nvPr>
        </p:nvSpPr>
        <p:spPr/>
        <p:txBody>
          <a:bodyPr/>
          <a:lstStyle/>
          <a:p>
            <a:r>
              <a:rPr lang="en-US"/>
              <a:t>Network Layer: 4-</a:t>
            </a:r>
            <a:fld id="{C4204591-24BD-A542-B9D5-F8D8A88D2FEE}" type="slidenum">
              <a:rPr lang="en-US" smtClean="0"/>
              <a:pPr/>
              <a:t>21</a:t>
            </a:fld>
            <a:endParaRPr lang="en-US" dirty="0"/>
          </a:p>
        </p:txBody>
      </p:sp>
      <p:pic>
        <p:nvPicPr>
          <p:cNvPr id="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9054" y="1603443"/>
            <a:ext cx="8912225" cy="47482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089575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Traceroute and ICMP</a:t>
            </a:r>
          </a:p>
        </p:txBody>
      </p:sp>
      <p:sp>
        <p:nvSpPr>
          <p:cNvPr id="5" name="Content Placeholder 4"/>
          <p:cNvSpPr>
            <a:spLocks noGrp="1"/>
          </p:cNvSpPr>
          <p:nvPr>
            <p:ph sz="half" idx="1"/>
          </p:nvPr>
        </p:nvSpPr>
        <p:spPr/>
        <p:txBody>
          <a:bodyPr>
            <a:normAutofit fontScale="92500" lnSpcReduction="20000"/>
          </a:bodyPr>
          <a:lstStyle/>
          <a:p>
            <a:r>
              <a:rPr lang="en-US" sz="2600" dirty="0"/>
              <a:t>source sends series of UDP segments to </a:t>
            </a:r>
            <a:r>
              <a:rPr lang="en-US" sz="2600" dirty="0" err="1"/>
              <a:t>dest</a:t>
            </a:r>
            <a:endParaRPr lang="en-US" sz="2600" dirty="0"/>
          </a:p>
          <a:p>
            <a:pPr lvl="1"/>
            <a:r>
              <a:rPr lang="en-US" sz="2600" dirty="0"/>
              <a:t>first set has TTL =1</a:t>
            </a:r>
          </a:p>
          <a:p>
            <a:pPr lvl="1"/>
            <a:r>
              <a:rPr lang="en-US" sz="2600" dirty="0"/>
              <a:t>second set has TTL=2, etc.</a:t>
            </a:r>
          </a:p>
          <a:p>
            <a:pPr lvl="1"/>
            <a:r>
              <a:rPr lang="en-US" sz="2600" dirty="0"/>
              <a:t>unlikely port number</a:t>
            </a:r>
          </a:p>
          <a:p>
            <a:r>
              <a:rPr lang="en-US" sz="2600" dirty="0"/>
              <a:t>when nth set of datagrams  arrives to nth router:</a:t>
            </a:r>
          </a:p>
          <a:p>
            <a:pPr lvl="1"/>
            <a:r>
              <a:rPr lang="en-US" sz="2600" dirty="0"/>
              <a:t>router discards datagrams</a:t>
            </a:r>
          </a:p>
          <a:p>
            <a:pPr lvl="1"/>
            <a:r>
              <a:rPr lang="en-US" sz="2600" dirty="0"/>
              <a:t>and sends source ICMP messages (type 11, code 0)</a:t>
            </a:r>
          </a:p>
          <a:p>
            <a:pPr lvl="1"/>
            <a:r>
              <a:rPr lang="en-US" sz="2600" dirty="0"/>
              <a:t>ICMP messages includes name of router &amp; IP address</a:t>
            </a:r>
          </a:p>
          <a:p>
            <a:pPr lvl="1"/>
            <a:r>
              <a:rPr lang="en-US" sz="2600" dirty="0"/>
              <a:t>when ICMP messages arrives, source records RTTs</a:t>
            </a:r>
          </a:p>
          <a:p>
            <a:pPr lvl="1"/>
            <a:endParaRPr lang="en-US" sz="2600" dirty="0"/>
          </a:p>
          <a:p>
            <a:endParaRPr lang="en-US" dirty="0"/>
          </a:p>
        </p:txBody>
      </p:sp>
      <p:sp>
        <p:nvSpPr>
          <p:cNvPr id="6" name="Content Placeholder 5"/>
          <p:cNvSpPr>
            <a:spLocks noGrp="1"/>
          </p:cNvSpPr>
          <p:nvPr>
            <p:ph sz="half" idx="2"/>
          </p:nvPr>
        </p:nvSpPr>
        <p:spPr/>
        <p:txBody>
          <a:bodyPr>
            <a:normAutofit fontScale="92500" lnSpcReduction="20000"/>
          </a:bodyPr>
          <a:lstStyle/>
          <a:p>
            <a:r>
              <a:rPr lang="en-US" altLang="en-US" i="1" dirty="0">
                <a:solidFill>
                  <a:srgbClr val="000099"/>
                </a:solidFill>
              </a:rPr>
              <a:t>stopping criteria:</a:t>
            </a:r>
          </a:p>
          <a:p>
            <a:pPr lvl="1"/>
            <a:r>
              <a:rPr lang="en-US" altLang="en-US" sz="2600" dirty="0">
                <a:solidFill>
                  <a:srgbClr val="000000"/>
                </a:solidFill>
              </a:rPr>
              <a:t>UDP segment eventually arrives at destination host</a:t>
            </a:r>
          </a:p>
          <a:p>
            <a:pPr lvl="1"/>
            <a:r>
              <a:rPr lang="en-US" altLang="en-US" sz="2600" dirty="0">
                <a:solidFill>
                  <a:srgbClr val="000000"/>
                </a:solidFill>
              </a:rPr>
              <a:t>destination returns ICMP </a:t>
            </a:r>
            <a:r>
              <a:rPr lang="ja-JP" altLang="en-US" sz="2600" dirty="0">
                <a:solidFill>
                  <a:srgbClr val="000000"/>
                </a:solidFill>
              </a:rPr>
              <a:t>“</a:t>
            </a:r>
            <a:r>
              <a:rPr lang="en-US" altLang="ja-JP" sz="2600" dirty="0">
                <a:solidFill>
                  <a:srgbClr val="000000"/>
                </a:solidFill>
              </a:rPr>
              <a:t>port unreachable</a:t>
            </a:r>
            <a:r>
              <a:rPr lang="ja-JP" altLang="en-US" sz="2600" dirty="0">
                <a:solidFill>
                  <a:srgbClr val="000000"/>
                </a:solidFill>
              </a:rPr>
              <a:t>”</a:t>
            </a:r>
            <a:r>
              <a:rPr lang="en-US" altLang="ja-JP" sz="2600" dirty="0">
                <a:solidFill>
                  <a:srgbClr val="000000"/>
                </a:solidFill>
              </a:rPr>
              <a:t> message (type 3, code 3)</a:t>
            </a:r>
          </a:p>
          <a:p>
            <a:pPr lvl="1"/>
            <a:r>
              <a:rPr lang="en-US" altLang="en-US" sz="2600" dirty="0">
                <a:solidFill>
                  <a:srgbClr val="000000"/>
                </a:solidFill>
              </a:rPr>
              <a:t>source stops</a:t>
            </a:r>
          </a:p>
          <a:p>
            <a:endParaRPr lang="en-US" dirty="0"/>
          </a:p>
        </p:txBody>
      </p:sp>
      <p:sp>
        <p:nvSpPr>
          <p:cNvPr id="3" name="Slide Number Placeholder 2"/>
          <p:cNvSpPr>
            <a:spLocks noGrp="1"/>
          </p:cNvSpPr>
          <p:nvPr>
            <p:ph type="sldNum" sz="quarter" idx="4"/>
          </p:nvPr>
        </p:nvSpPr>
        <p:spPr/>
        <p:txBody>
          <a:bodyPr/>
          <a:lstStyle/>
          <a:p>
            <a:r>
              <a:rPr lang="en-US"/>
              <a:t>Network Layer: 4-</a:t>
            </a:r>
            <a:fld id="{C4204591-24BD-A542-B9D5-F8D8A88D2FEE}" type="slidenum">
              <a:rPr lang="en-US" smtClean="0"/>
              <a:pPr/>
              <a:t>22</a:t>
            </a:fld>
            <a:endParaRPr lang="en-US" dirty="0"/>
          </a:p>
        </p:txBody>
      </p:sp>
      <p:sp>
        <p:nvSpPr>
          <p:cNvPr id="7" name="Line 38"/>
          <p:cNvSpPr>
            <a:spLocks noChangeShapeType="1"/>
          </p:cNvSpPr>
          <p:nvPr/>
        </p:nvSpPr>
        <p:spPr bwMode="auto">
          <a:xfrm>
            <a:off x="5955156" y="5935090"/>
            <a:ext cx="288925" cy="26511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 name="Line 105"/>
          <p:cNvSpPr>
            <a:spLocks noChangeShapeType="1"/>
          </p:cNvSpPr>
          <p:nvPr/>
        </p:nvSpPr>
        <p:spPr bwMode="auto">
          <a:xfrm flipV="1">
            <a:off x="6748906" y="5985890"/>
            <a:ext cx="458788" cy="20796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 name="Line 106"/>
          <p:cNvSpPr>
            <a:spLocks noChangeShapeType="1"/>
          </p:cNvSpPr>
          <p:nvPr/>
        </p:nvSpPr>
        <p:spPr bwMode="auto">
          <a:xfrm>
            <a:off x="7683944" y="5970015"/>
            <a:ext cx="485775" cy="20796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 name="Line 108"/>
          <p:cNvSpPr>
            <a:spLocks noChangeShapeType="1"/>
          </p:cNvSpPr>
          <p:nvPr/>
        </p:nvSpPr>
        <p:spPr bwMode="auto">
          <a:xfrm flipH="1">
            <a:off x="7445819" y="5701728"/>
            <a:ext cx="349250" cy="152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 name="Line 113"/>
          <p:cNvSpPr>
            <a:spLocks noChangeShapeType="1"/>
          </p:cNvSpPr>
          <p:nvPr/>
        </p:nvSpPr>
        <p:spPr bwMode="auto">
          <a:xfrm flipH="1">
            <a:off x="8660256" y="6030340"/>
            <a:ext cx="620713" cy="14446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 name="Line 260"/>
          <p:cNvSpPr>
            <a:spLocks noChangeShapeType="1"/>
          </p:cNvSpPr>
          <p:nvPr/>
        </p:nvSpPr>
        <p:spPr bwMode="auto">
          <a:xfrm>
            <a:off x="9779444" y="5995415"/>
            <a:ext cx="485775" cy="20796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 name="Line 261"/>
          <p:cNvSpPr>
            <a:spLocks noChangeShapeType="1"/>
          </p:cNvSpPr>
          <p:nvPr/>
        </p:nvSpPr>
        <p:spPr bwMode="auto">
          <a:xfrm flipH="1">
            <a:off x="10717656" y="5941440"/>
            <a:ext cx="557213" cy="27781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 name="Line 291"/>
          <p:cNvSpPr>
            <a:spLocks noChangeShapeType="1"/>
          </p:cNvSpPr>
          <p:nvPr/>
        </p:nvSpPr>
        <p:spPr bwMode="auto">
          <a:xfrm>
            <a:off x="7414069" y="6101778"/>
            <a:ext cx="228600" cy="3111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 name="Line 292"/>
          <p:cNvSpPr>
            <a:spLocks noChangeShapeType="1"/>
          </p:cNvSpPr>
          <p:nvPr/>
        </p:nvSpPr>
        <p:spPr bwMode="auto">
          <a:xfrm>
            <a:off x="9338119" y="5689028"/>
            <a:ext cx="228600" cy="3111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 name="Line 294"/>
          <p:cNvSpPr>
            <a:spLocks noChangeShapeType="1"/>
          </p:cNvSpPr>
          <p:nvPr/>
        </p:nvSpPr>
        <p:spPr bwMode="auto">
          <a:xfrm flipH="1">
            <a:off x="8055419" y="6292278"/>
            <a:ext cx="349250" cy="152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 name="Line 295"/>
          <p:cNvSpPr>
            <a:spLocks noChangeShapeType="1"/>
          </p:cNvSpPr>
          <p:nvPr/>
        </p:nvSpPr>
        <p:spPr bwMode="auto">
          <a:xfrm>
            <a:off x="8411019" y="5796978"/>
            <a:ext cx="6350" cy="2603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 name="Text Box 300"/>
          <p:cNvSpPr txBox="1">
            <a:spLocks noChangeArrowheads="1"/>
          </p:cNvSpPr>
          <p:nvPr/>
        </p:nvSpPr>
        <p:spPr bwMode="auto">
          <a:xfrm>
            <a:off x="6056756" y="5654103"/>
            <a:ext cx="1073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anose="020B0502020104020203"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spcBef>
                <a:spcPct val="0"/>
              </a:spcBef>
              <a:buClrTx/>
              <a:buSzTx/>
              <a:buFontTx/>
              <a:buNone/>
            </a:pPr>
            <a:r>
              <a:rPr lang="en-US" altLang="en-US" sz="1800">
                <a:solidFill>
                  <a:srgbClr val="CC0000"/>
                </a:solidFill>
                <a:latin typeface="Arial" panose="020B0604020202020204" pitchFamily="34" charset="0"/>
              </a:rPr>
              <a:t>3 probes</a:t>
            </a:r>
          </a:p>
        </p:txBody>
      </p:sp>
      <p:sp>
        <p:nvSpPr>
          <p:cNvPr id="19" name="Text Box 302"/>
          <p:cNvSpPr txBox="1">
            <a:spLocks noChangeArrowheads="1"/>
          </p:cNvSpPr>
          <p:nvPr/>
        </p:nvSpPr>
        <p:spPr bwMode="auto">
          <a:xfrm>
            <a:off x="6671119" y="6214490"/>
            <a:ext cx="1073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anose="020B0502020104020203"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spcBef>
                <a:spcPct val="0"/>
              </a:spcBef>
              <a:buClrTx/>
              <a:buSzTx/>
              <a:buFontTx/>
              <a:buNone/>
            </a:pPr>
            <a:r>
              <a:rPr lang="en-US" altLang="en-US" sz="1800">
                <a:solidFill>
                  <a:srgbClr val="CC0000"/>
                </a:solidFill>
                <a:latin typeface="Arial" panose="020B0604020202020204" pitchFamily="34" charset="0"/>
              </a:rPr>
              <a:t>3 probes</a:t>
            </a:r>
          </a:p>
        </p:txBody>
      </p:sp>
      <p:sp>
        <p:nvSpPr>
          <p:cNvPr id="20" name="Text Box 304"/>
          <p:cNvSpPr txBox="1">
            <a:spLocks noChangeArrowheads="1"/>
          </p:cNvSpPr>
          <p:nvPr/>
        </p:nvSpPr>
        <p:spPr bwMode="auto">
          <a:xfrm>
            <a:off x="7695056" y="5628703"/>
            <a:ext cx="1073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anose="020B0502020104020203"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spcBef>
                <a:spcPct val="0"/>
              </a:spcBef>
              <a:buClrTx/>
              <a:buSzTx/>
              <a:buFontTx/>
              <a:buNone/>
            </a:pPr>
            <a:r>
              <a:rPr lang="en-US" altLang="en-US" sz="1800">
                <a:solidFill>
                  <a:srgbClr val="CC0000"/>
                </a:solidFill>
                <a:latin typeface="Arial" panose="020B0604020202020204" pitchFamily="34" charset="0"/>
              </a:rPr>
              <a:t>3 probes</a:t>
            </a:r>
          </a:p>
        </p:txBody>
      </p:sp>
      <p:grpSp>
        <p:nvGrpSpPr>
          <p:cNvPr id="21" name="Group 21"/>
          <p:cNvGrpSpPr>
            <a:grpSpLocks/>
          </p:cNvGrpSpPr>
          <p:nvPr/>
        </p:nvGrpSpPr>
        <p:grpSpPr bwMode="auto">
          <a:xfrm>
            <a:off x="5186806" y="5590603"/>
            <a:ext cx="820738" cy="688975"/>
            <a:chOff x="-44" y="1473"/>
            <a:chExt cx="981" cy="1105"/>
          </a:xfrm>
        </p:grpSpPr>
        <p:pic>
          <p:nvPicPr>
            <p:cNvPr id="22" name="Picture 22"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Freeform 23"/>
            <p:cNvSpPr>
              <a:spLocks/>
            </p:cNvSpPr>
            <p:nvPr/>
          </p:nvSpPr>
          <p:spPr bwMode="auto">
            <a:xfrm flipH="1">
              <a:off x="374" y="1579"/>
              <a:ext cx="477" cy="506"/>
            </a:xfrm>
            <a:custGeom>
              <a:avLst/>
              <a:gdLst>
                <a:gd name="T0" fmla="*/ 0 w 356"/>
                <a:gd name="T1" fmla="*/ 0 h 368"/>
                <a:gd name="T2" fmla="*/ 4681722 w 356"/>
                <a:gd name="T3" fmla="*/ 517912 h 368"/>
                <a:gd name="T4" fmla="*/ 5553856 w 356"/>
                <a:gd name="T5" fmla="*/ 10789738 h 368"/>
                <a:gd name="T6" fmla="*/ 1223990 w 356"/>
                <a:gd name="T7" fmla="*/ 1349374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lstStyle/>
            <a:p>
              <a:endParaRPr lang="en-US"/>
            </a:p>
          </p:txBody>
        </p:sp>
      </p:grpSp>
      <p:grpSp>
        <p:nvGrpSpPr>
          <p:cNvPr id="24" name="Group 24"/>
          <p:cNvGrpSpPr>
            <a:grpSpLocks/>
          </p:cNvGrpSpPr>
          <p:nvPr/>
        </p:nvGrpSpPr>
        <p:grpSpPr bwMode="auto">
          <a:xfrm flipH="1">
            <a:off x="11235181" y="5628703"/>
            <a:ext cx="754063" cy="669925"/>
            <a:chOff x="-44" y="1473"/>
            <a:chExt cx="981" cy="1105"/>
          </a:xfrm>
        </p:grpSpPr>
        <p:pic>
          <p:nvPicPr>
            <p:cNvPr id="25" name="Picture 25"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Freeform 26"/>
            <p:cNvSpPr>
              <a:spLocks/>
            </p:cNvSpPr>
            <p:nvPr/>
          </p:nvSpPr>
          <p:spPr bwMode="auto">
            <a:xfrm flipH="1">
              <a:off x="374" y="1579"/>
              <a:ext cx="477" cy="506"/>
            </a:xfrm>
            <a:custGeom>
              <a:avLst/>
              <a:gdLst>
                <a:gd name="T0" fmla="*/ 0 w 356"/>
                <a:gd name="T1" fmla="*/ 0 h 368"/>
                <a:gd name="T2" fmla="*/ 4681722 w 356"/>
                <a:gd name="T3" fmla="*/ 517912 h 368"/>
                <a:gd name="T4" fmla="*/ 5553856 w 356"/>
                <a:gd name="T5" fmla="*/ 10789738 h 368"/>
                <a:gd name="T6" fmla="*/ 1223990 w 356"/>
                <a:gd name="T7" fmla="*/ 1349374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lstStyle/>
            <a:p>
              <a:endParaRPr lang="en-US"/>
            </a:p>
          </p:txBody>
        </p:sp>
      </p:grpSp>
      <p:grpSp>
        <p:nvGrpSpPr>
          <p:cNvPr id="27" name="Group 27"/>
          <p:cNvGrpSpPr>
            <a:grpSpLocks/>
          </p:cNvGrpSpPr>
          <p:nvPr/>
        </p:nvGrpSpPr>
        <p:grpSpPr bwMode="auto">
          <a:xfrm>
            <a:off x="10182669" y="6128765"/>
            <a:ext cx="617537" cy="250825"/>
            <a:chOff x="2356" y="1300"/>
            <a:chExt cx="555" cy="194"/>
          </a:xfrm>
        </p:grpSpPr>
        <p:sp>
          <p:nvSpPr>
            <p:cNvPr id="28"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anose="020B0502020104020203"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spcBef>
                  <a:spcPct val="0"/>
                </a:spcBef>
                <a:buClrTx/>
                <a:buSzTx/>
                <a:buFontTx/>
                <a:buNone/>
              </a:pPr>
              <a:endParaRPr lang="fr-FR" altLang="en-US" sz="2400">
                <a:solidFill>
                  <a:srgbClr val="000000"/>
                </a:solidFill>
                <a:latin typeface="Times New Roman" panose="02020603050405020304" pitchFamily="18" charset="0"/>
                <a:cs typeface="Arial" panose="020B0604020202020204" pitchFamily="34" charset="0"/>
              </a:endParaRPr>
            </a:p>
          </p:txBody>
        </p:sp>
        <p:sp>
          <p:nvSpPr>
            <p:cNvPr id="29"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anose="020B0502020104020203"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lnSpc>
                  <a:spcPct val="100000"/>
                </a:lnSpc>
                <a:spcBef>
                  <a:spcPct val="0"/>
                </a:spcBef>
                <a:buClrTx/>
                <a:buSzTx/>
                <a:buFontTx/>
                <a:buNone/>
              </a:pPr>
              <a:endParaRPr lang="fr-FR" altLang="en-US" sz="2400">
                <a:solidFill>
                  <a:srgbClr val="000000"/>
                </a:solidFill>
                <a:latin typeface="Times New Roman" panose="02020603050405020304" pitchFamily="18" charset="0"/>
                <a:cs typeface="Arial" panose="020B0604020202020204" pitchFamily="34" charset="0"/>
              </a:endParaRPr>
            </a:p>
          </p:txBody>
        </p:sp>
        <p:sp>
          <p:nvSpPr>
            <p:cNvPr id="30"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anose="020B0502020104020203"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spcBef>
                  <a:spcPct val="0"/>
                </a:spcBef>
                <a:buClrTx/>
                <a:buSzTx/>
                <a:buFontTx/>
                <a:buNone/>
              </a:pPr>
              <a:endParaRPr lang="fr-FR" altLang="en-US" sz="2400">
                <a:solidFill>
                  <a:srgbClr val="000000"/>
                </a:solidFill>
                <a:latin typeface="Times New Roman" panose="02020603050405020304" pitchFamily="18" charset="0"/>
                <a:cs typeface="Arial" panose="020B0604020202020204" pitchFamily="34" charset="0"/>
              </a:endParaRPr>
            </a:p>
          </p:txBody>
        </p:sp>
        <p:grpSp>
          <p:nvGrpSpPr>
            <p:cNvPr id="31" name="Group 31"/>
            <p:cNvGrpSpPr>
              <a:grpSpLocks/>
            </p:cNvGrpSpPr>
            <p:nvPr/>
          </p:nvGrpSpPr>
          <p:grpSpPr bwMode="auto">
            <a:xfrm>
              <a:off x="2468" y="1332"/>
              <a:ext cx="310" cy="60"/>
              <a:chOff x="2468" y="1332"/>
              <a:chExt cx="310" cy="60"/>
            </a:xfrm>
          </p:grpSpPr>
          <p:sp>
            <p:nvSpPr>
              <p:cNvPr id="34" name="Freeform 32"/>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5" name="Freeform 33"/>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32" name="Line 34"/>
            <p:cNvSpPr>
              <a:spLocks noChangeShapeType="1"/>
            </p:cNvSpPr>
            <p:nvPr/>
          </p:nvSpPr>
          <p:spPr bwMode="auto">
            <a:xfrm>
              <a:off x="2357" y="1361"/>
              <a:ext cx="0" cy="8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 name="Line 35"/>
            <p:cNvSpPr>
              <a:spLocks noChangeShapeType="1"/>
            </p:cNvSpPr>
            <p:nvPr/>
          </p:nvSpPr>
          <p:spPr bwMode="auto">
            <a:xfrm>
              <a:off x="2907" y="1363"/>
              <a:ext cx="0" cy="8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36" name="Group 36"/>
          <p:cNvGrpSpPr>
            <a:grpSpLocks/>
          </p:cNvGrpSpPr>
          <p:nvPr/>
        </p:nvGrpSpPr>
        <p:grpSpPr bwMode="auto">
          <a:xfrm>
            <a:off x="9214294" y="5857303"/>
            <a:ext cx="617537" cy="250825"/>
            <a:chOff x="2356" y="1300"/>
            <a:chExt cx="555" cy="194"/>
          </a:xfrm>
        </p:grpSpPr>
        <p:sp>
          <p:nvSpPr>
            <p:cNvPr id="37"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anose="020B0502020104020203"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spcBef>
                  <a:spcPct val="0"/>
                </a:spcBef>
                <a:buClrTx/>
                <a:buSzTx/>
                <a:buFontTx/>
                <a:buNone/>
              </a:pPr>
              <a:endParaRPr lang="fr-FR" altLang="en-US" sz="2400">
                <a:solidFill>
                  <a:srgbClr val="000000"/>
                </a:solidFill>
                <a:latin typeface="Times New Roman" panose="02020603050405020304" pitchFamily="18" charset="0"/>
                <a:cs typeface="Arial" panose="020B0604020202020204" pitchFamily="34" charset="0"/>
              </a:endParaRPr>
            </a:p>
          </p:txBody>
        </p:sp>
        <p:sp>
          <p:nvSpPr>
            <p:cNvPr id="38"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anose="020B0502020104020203"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lnSpc>
                  <a:spcPct val="100000"/>
                </a:lnSpc>
                <a:spcBef>
                  <a:spcPct val="0"/>
                </a:spcBef>
                <a:buClrTx/>
                <a:buSzTx/>
                <a:buFontTx/>
                <a:buNone/>
              </a:pPr>
              <a:endParaRPr lang="fr-FR" altLang="en-US" sz="2400">
                <a:solidFill>
                  <a:srgbClr val="000000"/>
                </a:solidFill>
                <a:latin typeface="Times New Roman" panose="02020603050405020304" pitchFamily="18" charset="0"/>
                <a:cs typeface="Arial" panose="020B0604020202020204" pitchFamily="34" charset="0"/>
              </a:endParaRPr>
            </a:p>
          </p:txBody>
        </p:sp>
        <p:sp>
          <p:nvSpPr>
            <p:cNvPr id="39"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anose="020B0502020104020203"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spcBef>
                  <a:spcPct val="0"/>
                </a:spcBef>
                <a:buClrTx/>
                <a:buSzTx/>
                <a:buFontTx/>
                <a:buNone/>
              </a:pPr>
              <a:endParaRPr lang="fr-FR" altLang="en-US" sz="2400">
                <a:solidFill>
                  <a:srgbClr val="000000"/>
                </a:solidFill>
                <a:latin typeface="Times New Roman" panose="02020603050405020304" pitchFamily="18" charset="0"/>
                <a:cs typeface="Arial" panose="020B0604020202020204" pitchFamily="34" charset="0"/>
              </a:endParaRPr>
            </a:p>
          </p:txBody>
        </p:sp>
        <p:grpSp>
          <p:nvGrpSpPr>
            <p:cNvPr id="40" name="Group 40"/>
            <p:cNvGrpSpPr>
              <a:grpSpLocks/>
            </p:cNvGrpSpPr>
            <p:nvPr/>
          </p:nvGrpSpPr>
          <p:grpSpPr bwMode="auto">
            <a:xfrm>
              <a:off x="2468" y="1332"/>
              <a:ext cx="310" cy="60"/>
              <a:chOff x="2468" y="1332"/>
              <a:chExt cx="310" cy="60"/>
            </a:xfrm>
          </p:grpSpPr>
          <p:sp>
            <p:nvSpPr>
              <p:cNvPr id="43" name="Freeform 41"/>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4" name="Freeform 42"/>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41" name="Line 43"/>
            <p:cNvSpPr>
              <a:spLocks noChangeShapeType="1"/>
            </p:cNvSpPr>
            <p:nvPr/>
          </p:nvSpPr>
          <p:spPr bwMode="auto">
            <a:xfrm>
              <a:off x="2357" y="1361"/>
              <a:ext cx="0" cy="8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 name="Line 44"/>
            <p:cNvSpPr>
              <a:spLocks noChangeShapeType="1"/>
            </p:cNvSpPr>
            <p:nvPr/>
          </p:nvSpPr>
          <p:spPr bwMode="auto">
            <a:xfrm>
              <a:off x="2907" y="1363"/>
              <a:ext cx="0" cy="8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45" name="Group 45"/>
          <p:cNvGrpSpPr>
            <a:grpSpLocks/>
          </p:cNvGrpSpPr>
          <p:nvPr/>
        </p:nvGrpSpPr>
        <p:grpSpPr bwMode="auto">
          <a:xfrm>
            <a:off x="8063356" y="6066853"/>
            <a:ext cx="617538" cy="250825"/>
            <a:chOff x="2356" y="1300"/>
            <a:chExt cx="555" cy="194"/>
          </a:xfrm>
        </p:grpSpPr>
        <p:sp>
          <p:nvSpPr>
            <p:cNvPr id="46"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anose="020B0502020104020203"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spcBef>
                  <a:spcPct val="0"/>
                </a:spcBef>
                <a:buClrTx/>
                <a:buSzTx/>
                <a:buFontTx/>
                <a:buNone/>
              </a:pPr>
              <a:endParaRPr lang="fr-FR" altLang="en-US" sz="2400">
                <a:solidFill>
                  <a:srgbClr val="000000"/>
                </a:solidFill>
                <a:latin typeface="Times New Roman" panose="02020603050405020304" pitchFamily="18" charset="0"/>
                <a:cs typeface="Arial" panose="020B0604020202020204" pitchFamily="34" charset="0"/>
              </a:endParaRPr>
            </a:p>
          </p:txBody>
        </p:sp>
        <p:sp>
          <p:nvSpPr>
            <p:cNvPr id="47"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anose="020B0502020104020203"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lnSpc>
                  <a:spcPct val="100000"/>
                </a:lnSpc>
                <a:spcBef>
                  <a:spcPct val="0"/>
                </a:spcBef>
                <a:buClrTx/>
                <a:buSzTx/>
                <a:buFontTx/>
                <a:buNone/>
              </a:pPr>
              <a:endParaRPr lang="fr-FR" altLang="en-US" sz="2400">
                <a:solidFill>
                  <a:srgbClr val="000000"/>
                </a:solidFill>
                <a:latin typeface="Times New Roman" panose="02020603050405020304" pitchFamily="18" charset="0"/>
                <a:cs typeface="Arial" panose="020B0604020202020204" pitchFamily="34" charset="0"/>
              </a:endParaRPr>
            </a:p>
          </p:txBody>
        </p:sp>
        <p:sp>
          <p:nvSpPr>
            <p:cNvPr id="48"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anose="020B0502020104020203"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spcBef>
                  <a:spcPct val="0"/>
                </a:spcBef>
                <a:buClrTx/>
                <a:buSzTx/>
                <a:buFontTx/>
                <a:buNone/>
              </a:pPr>
              <a:endParaRPr lang="fr-FR" altLang="en-US" sz="2400">
                <a:solidFill>
                  <a:srgbClr val="000000"/>
                </a:solidFill>
                <a:latin typeface="Times New Roman" panose="02020603050405020304" pitchFamily="18" charset="0"/>
                <a:cs typeface="Arial" panose="020B0604020202020204" pitchFamily="34" charset="0"/>
              </a:endParaRPr>
            </a:p>
          </p:txBody>
        </p:sp>
        <p:grpSp>
          <p:nvGrpSpPr>
            <p:cNvPr id="49" name="Group 49"/>
            <p:cNvGrpSpPr>
              <a:grpSpLocks/>
            </p:cNvGrpSpPr>
            <p:nvPr/>
          </p:nvGrpSpPr>
          <p:grpSpPr bwMode="auto">
            <a:xfrm>
              <a:off x="2468" y="1332"/>
              <a:ext cx="310" cy="60"/>
              <a:chOff x="2468" y="1332"/>
              <a:chExt cx="310" cy="60"/>
            </a:xfrm>
          </p:grpSpPr>
          <p:sp>
            <p:nvSpPr>
              <p:cNvPr id="52" name="Freeform 50"/>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3" name="Freeform 51"/>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50" name="Line 52"/>
            <p:cNvSpPr>
              <a:spLocks noChangeShapeType="1"/>
            </p:cNvSpPr>
            <p:nvPr/>
          </p:nvSpPr>
          <p:spPr bwMode="auto">
            <a:xfrm>
              <a:off x="2357" y="1361"/>
              <a:ext cx="0" cy="8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 name="Line 53"/>
            <p:cNvSpPr>
              <a:spLocks noChangeShapeType="1"/>
            </p:cNvSpPr>
            <p:nvPr/>
          </p:nvSpPr>
          <p:spPr bwMode="auto">
            <a:xfrm>
              <a:off x="2907" y="1363"/>
              <a:ext cx="0" cy="8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54" name="Group 54"/>
          <p:cNvGrpSpPr>
            <a:grpSpLocks/>
          </p:cNvGrpSpPr>
          <p:nvPr/>
        </p:nvGrpSpPr>
        <p:grpSpPr bwMode="auto">
          <a:xfrm>
            <a:off x="7061644" y="5820790"/>
            <a:ext cx="617537" cy="250825"/>
            <a:chOff x="2356" y="1300"/>
            <a:chExt cx="555" cy="194"/>
          </a:xfrm>
        </p:grpSpPr>
        <p:sp>
          <p:nvSpPr>
            <p:cNvPr id="55"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anose="020B0502020104020203"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spcBef>
                  <a:spcPct val="0"/>
                </a:spcBef>
                <a:buClrTx/>
                <a:buSzTx/>
                <a:buFontTx/>
                <a:buNone/>
              </a:pPr>
              <a:endParaRPr lang="fr-FR" altLang="en-US" sz="2400">
                <a:solidFill>
                  <a:srgbClr val="000000"/>
                </a:solidFill>
                <a:latin typeface="Times New Roman" panose="02020603050405020304" pitchFamily="18" charset="0"/>
                <a:cs typeface="Arial" panose="020B0604020202020204" pitchFamily="34" charset="0"/>
              </a:endParaRPr>
            </a:p>
          </p:txBody>
        </p:sp>
        <p:sp>
          <p:nvSpPr>
            <p:cNvPr id="56"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anose="020B0502020104020203"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lnSpc>
                  <a:spcPct val="100000"/>
                </a:lnSpc>
                <a:spcBef>
                  <a:spcPct val="0"/>
                </a:spcBef>
                <a:buClrTx/>
                <a:buSzTx/>
                <a:buFontTx/>
                <a:buNone/>
              </a:pPr>
              <a:endParaRPr lang="fr-FR" altLang="en-US" sz="2400">
                <a:solidFill>
                  <a:srgbClr val="000000"/>
                </a:solidFill>
                <a:latin typeface="Times New Roman" panose="02020603050405020304" pitchFamily="18" charset="0"/>
                <a:cs typeface="Arial" panose="020B0604020202020204" pitchFamily="34" charset="0"/>
              </a:endParaRPr>
            </a:p>
          </p:txBody>
        </p:sp>
        <p:sp>
          <p:nvSpPr>
            <p:cNvPr id="57"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anose="020B0502020104020203"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spcBef>
                  <a:spcPct val="0"/>
                </a:spcBef>
                <a:buClrTx/>
                <a:buSzTx/>
                <a:buFontTx/>
                <a:buNone/>
              </a:pPr>
              <a:endParaRPr lang="fr-FR" altLang="en-US" sz="2400">
                <a:solidFill>
                  <a:srgbClr val="000000"/>
                </a:solidFill>
                <a:latin typeface="Times New Roman" panose="02020603050405020304" pitchFamily="18" charset="0"/>
                <a:cs typeface="Arial" panose="020B0604020202020204" pitchFamily="34" charset="0"/>
              </a:endParaRPr>
            </a:p>
          </p:txBody>
        </p:sp>
        <p:grpSp>
          <p:nvGrpSpPr>
            <p:cNvPr id="58" name="Group 58"/>
            <p:cNvGrpSpPr>
              <a:grpSpLocks/>
            </p:cNvGrpSpPr>
            <p:nvPr/>
          </p:nvGrpSpPr>
          <p:grpSpPr bwMode="auto">
            <a:xfrm>
              <a:off x="2468" y="1332"/>
              <a:ext cx="310" cy="60"/>
              <a:chOff x="2468" y="1332"/>
              <a:chExt cx="310" cy="60"/>
            </a:xfrm>
          </p:grpSpPr>
          <p:sp>
            <p:nvSpPr>
              <p:cNvPr id="61" name="Freeform 59"/>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2" name="Freeform 60"/>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59" name="Line 61"/>
            <p:cNvSpPr>
              <a:spLocks noChangeShapeType="1"/>
            </p:cNvSpPr>
            <p:nvPr/>
          </p:nvSpPr>
          <p:spPr bwMode="auto">
            <a:xfrm>
              <a:off x="2357" y="1361"/>
              <a:ext cx="0" cy="8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 name="Line 62"/>
            <p:cNvSpPr>
              <a:spLocks noChangeShapeType="1"/>
            </p:cNvSpPr>
            <p:nvPr/>
          </p:nvSpPr>
          <p:spPr bwMode="auto">
            <a:xfrm>
              <a:off x="2907" y="1363"/>
              <a:ext cx="0" cy="8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63" name="Group 63"/>
          <p:cNvGrpSpPr>
            <a:grpSpLocks/>
          </p:cNvGrpSpPr>
          <p:nvPr/>
        </p:nvGrpSpPr>
        <p:grpSpPr bwMode="auto">
          <a:xfrm>
            <a:off x="6186931" y="6087490"/>
            <a:ext cx="617538" cy="250825"/>
            <a:chOff x="2356" y="1300"/>
            <a:chExt cx="555" cy="194"/>
          </a:xfrm>
        </p:grpSpPr>
        <p:sp>
          <p:nvSpPr>
            <p:cNvPr id="64"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anose="020B0502020104020203"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spcBef>
                  <a:spcPct val="0"/>
                </a:spcBef>
                <a:buClrTx/>
                <a:buSzTx/>
                <a:buFontTx/>
                <a:buNone/>
              </a:pPr>
              <a:endParaRPr lang="fr-FR" altLang="en-US" sz="2400">
                <a:solidFill>
                  <a:srgbClr val="000000"/>
                </a:solidFill>
                <a:latin typeface="Times New Roman" panose="02020603050405020304" pitchFamily="18" charset="0"/>
                <a:cs typeface="Arial" panose="020B0604020202020204" pitchFamily="34" charset="0"/>
              </a:endParaRPr>
            </a:p>
          </p:txBody>
        </p:sp>
        <p:sp>
          <p:nvSpPr>
            <p:cNvPr id="65"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anose="020B0502020104020203"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lnSpc>
                  <a:spcPct val="100000"/>
                </a:lnSpc>
                <a:spcBef>
                  <a:spcPct val="0"/>
                </a:spcBef>
                <a:buClrTx/>
                <a:buSzTx/>
                <a:buFontTx/>
                <a:buNone/>
              </a:pPr>
              <a:endParaRPr lang="fr-FR" altLang="en-US" sz="2400">
                <a:solidFill>
                  <a:srgbClr val="000000"/>
                </a:solidFill>
                <a:latin typeface="Times New Roman" panose="02020603050405020304" pitchFamily="18" charset="0"/>
                <a:cs typeface="Arial" panose="020B0604020202020204" pitchFamily="34" charset="0"/>
              </a:endParaRPr>
            </a:p>
          </p:txBody>
        </p:sp>
        <p:sp>
          <p:nvSpPr>
            <p:cNvPr id="66"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anose="020B0502020104020203"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spcBef>
                  <a:spcPct val="0"/>
                </a:spcBef>
                <a:buClrTx/>
                <a:buSzTx/>
                <a:buFontTx/>
                <a:buNone/>
              </a:pPr>
              <a:endParaRPr lang="fr-FR" altLang="en-US" sz="2400">
                <a:solidFill>
                  <a:srgbClr val="000000"/>
                </a:solidFill>
                <a:latin typeface="Times New Roman" panose="02020603050405020304" pitchFamily="18" charset="0"/>
                <a:cs typeface="Arial" panose="020B0604020202020204" pitchFamily="34" charset="0"/>
              </a:endParaRPr>
            </a:p>
          </p:txBody>
        </p:sp>
        <p:grpSp>
          <p:nvGrpSpPr>
            <p:cNvPr id="67" name="Group 67"/>
            <p:cNvGrpSpPr>
              <a:grpSpLocks/>
            </p:cNvGrpSpPr>
            <p:nvPr/>
          </p:nvGrpSpPr>
          <p:grpSpPr bwMode="auto">
            <a:xfrm>
              <a:off x="2468" y="1332"/>
              <a:ext cx="310" cy="60"/>
              <a:chOff x="2468" y="1332"/>
              <a:chExt cx="310" cy="60"/>
            </a:xfrm>
          </p:grpSpPr>
          <p:sp>
            <p:nvSpPr>
              <p:cNvPr id="70" name="Freeform 6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1" name="Freeform 6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68" name="Line 70"/>
            <p:cNvSpPr>
              <a:spLocks noChangeShapeType="1"/>
            </p:cNvSpPr>
            <p:nvPr/>
          </p:nvSpPr>
          <p:spPr bwMode="auto">
            <a:xfrm>
              <a:off x="2357" y="1361"/>
              <a:ext cx="0" cy="8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9" name="Line 71"/>
            <p:cNvSpPr>
              <a:spLocks noChangeShapeType="1"/>
            </p:cNvSpPr>
            <p:nvPr/>
          </p:nvSpPr>
          <p:spPr bwMode="auto">
            <a:xfrm>
              <a:off x="2907" y="1363"/>
              <a:ext cx="0" cy="8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72" name="Freeform 303"/>
          <p:cNvSpPr>
            <a:spLocks/>
          </p:cNvSpPr>
          <p:nvPr/>
        </p:nvSpPr>
        <p:spPr bwMode="auto">
          <a:xfrm>
            <a:off x="5926581" y="5874765"/>
            <a:ext cx="2247900" cy="403225"/>
          </a:xfrm>
          <a:custGeom>
            <a:avLst/>
            <a:gdLst>
              <a:gd name="T0" fmla="*/ 2147483646 w 1416"/>
              <a:gd name="T1" fmla="*/ 2147483646 h 254"/>
              <a:gd name="T2" fmla="*/ 2147483646 w 1416"/>
              <a:gd name="T3" fmla="*/ 2147483646 h 254"/>
              <a:gd name="T4" fmla="*/ 2147483646 w 1416"/>
              <a:gd name="T5" fmla="*/ 2147483646 h 254"/>
              <a:gd name="T6" fmla="*/ 2147483646 w 1416"/>
              <a:gd name="T7" fmla="*/ 2147483646 h 254"/>
              <a:gd name="T8" fmla="*/ 2147483646 w 1416"/>
              <a:gd name="T9" fmla="*/ 2147483646 h 254"/>
              <a:gd name="T10" fmla="*/ 2147483646 w 1416"/>
              <a:gd name="T11" fmla="*/ 2147483646 h 254"/>
              <a:gd name="T12" fmla="*/ 0 w 1416"/>
              <a:gd name="T13" fmla="*/ 2147483646 h 254"/>
              <a:gd name="T14" fmla="*/ 0 60000 65536"/>
              <a:gd name="T15" fmla="*/ 0 60000 65536"/>
              <a:gd name="T16" fmla="*/ 0 60000 65536"/>
              <a:gd name="T17" fmla="*/ 0 60000 65536"/>
              <a:gd name="T18" fmla="*/ 0 60000 65536"/>
              <a:gd name="T19" fmla="*/ 0 60000 65536"/>
              <a:gd name="T20" fmla="*/ 0 60000 65536"/>
              <a:gd name="T21" fmla="*/ 0 w 1416"/>
              <a:gd name="T22" fmla="*/ 0 h 254"/>
              <a:gd name="T23" fmla="*/ 1416 w 1416"/>
              <a:gd name="T24" fmla="*/ 254 h 25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16" h="254">
                <a:moveTo>
                  <a:pt x="76" y="30"/>
                </a:moveTo>
                <a:cubicBezTo>
                  <a:pt x="137" y="11"/>
                  <a:pt x="200" y="170"/>
                  <a:pt x="324" y="170"/>
                </a:cubicBezTo>
                <a:cubicBezTo>
                  <a:pt x="461" y="165"/>
                  <a:pt x="717" y="0"/>
                  <a:pt x="896" y="2"/>
                </a:cubicBezTo>
                <a:cubicBezTo>
                  <a:pt x="1075" y="4"/>
                  <a:pt x="1416" y="122"/>
                  <a:pt x="1400" y="182"/>
                </a:cubicBezTo>
                <a:cubicBezTo>
                  <a:pt x="1384" y="242"/>
                  <a:pt x="1073" y="63"/>
                  <a:pt x="896" y="74"/>
                </a:cubicBezTo>
                <a:cubicBezTo>
                  <a:pt x="719" y="85"/>
                  <a:pt x="489" y="254"/>
                  <a:pt x="340" y="250"/>
                </a:cubicBezTo>
                <a:cubicBezTo>
                  <a:pt x="191" y="246"/>
                  <a:pt x="62" y="32"/>
                  <a:pt x="0" y="50"/>
                </a:cubicBezTo>
              </a:path>
            </a:pathLst>
          </a:custGeom>
          <a:noFill/>
          <a:ln w="28575">
            <a:solidFill>
              <a:srgbClr val="CC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3" name="Freeform 299"/>
          <p:cNvSpPr>
            <a:spLocks/>
          </p:cNvSpPr>
          <p:nvPr/>
        </p:nvSpPr>
        <p:spPr bwMode="auto">
          <a:xfrm>
            <a:off x="5958331" y="5911278"/>
            <a:ext cx="419100" cy="419100"/>
          </a:xfrm>
          <a:custGeom>
            <a:avLst/>
            <a:gdLst>
              <a:gd name="T0" fmla="*/ 2147483646 w 264"/>
              <a:gd name="T1" fmla="*/ 0 h 264"/>
              <a:gd name="T2" fmla="*/ 2147483646 w 264"/>
              <a:gd name="T3" fmla="*/ 2147483646 h 264"/>
              <a:gd name="T4" fmla="*/ 0 w 264"/>
              <a:gd name="T5" fmla="*/ 2147483646 h 264"/>
              <a:gd name="T6" fmla="*/ 0 60000 65536"/>
              <a:gd name="T7" fmla="*/ 0 60000 65536"/>
              <a:gd name="T8" fmla="*/ 0 60000 65536"/>
              <a:gd name="T9" fmla="*/ 0 w 264"/>
              <a:gd name="T10" fmla="*/ 0 h 264"/>
              <a:gd name="T11" fmla="*/ 264 w 264"/>
              <a:gd name="T12" fmla="*/ 264 h 264"/>
            </a:gdLst>
            <a:ahLst/>
            <a:cxnLst>
              <a:cxn ang="T6">
                <a:pos x="T0" y="T1"/>
              </a:cxn>
              <a:cxn ang="T7">
                <a:pos x="T2" y="T3"/>
              </a:cxn>
              <a:cxn ang="T8">
                <a:pos x="T4" y="T5"/>
              </a:cxn>
            </a:cxnLst>
            <a:rect l="T9" t="T10" r="T11" b="T12"/>
            <a:pathLst>
              <a:path w="264" h="264">
                <a:moveTo>
                  <a:pt x="60" y="0"/>
                </a:moveTo>
                <a:cubicBezTo>
                  <a:pt x="86" y="31"/>
                  <a:pt x="264" y="176"/>
                  <a:pt x="228" y="220"/>
                </a:cubicBezTo>
                <a:cubicBezTo>
                  <a:pt x="192" y="264"/>
                  <a:pt x="60" y="109"/>
                  <a:pt x="0" y="88"/>
                </a:cubicBezTo>
              </a:path>
            </a:pathLst>
          </a:custGeom>
          <a:noFill/>
          <a:ln w="28575">
            <a:solidFill>
              <a:srgbClr val="CC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4" name="Freeform 301"/>
          <p:cNvSpPr>
            <a:spLocks/>
          </p:cNvSpPr>
          <p:nvPr/>
        </p:nvSpPr>
        <p:spPr bwMode="auto">
          <a:xfrm>
            <a:off x="5951981" y="5825553"/>
            <a:ext cx="1346200" cy="474662"/>
          </a:xfrm>
          <a:custGeom>
            <a:avLst/>
            <a:gdLst>
              <a:gd name="T0" fmla="*/ 2147483646 w 848"/>
              <a:gd name="T1" fmla="*/ 2147483646 h 299"/>
              <a:gd name="T2" fmla="*/ 2147483646 w 848"/>
              <a:gd name="T3" fmla="*/ 2147483646 h 299"/>
              <a:gd name="T4" fmla="*/ 2147483646 w 848"/>
              <a:gd name="T5" fmla="*/ 2147483646 h 299"/>
              <a:gd name="T6" fmla="*/ 2147483646 w 848"/>
              <a:gd name="T7" fmla="*/ 2147483646 h 299"/>
              <a:gd name="T8" fmla="*/ 0 w 848"/>
              <a:gd name="T9" fmla="*/ 2147483646 h 299"/>
              <a:gd name="T10" fmla="*/ 0 60000 65536"/>
              <a:gd name="T11" fmla="*/ 0 60000 65536"/>
              <a:gd name="T12" fmla="*/ 0 60000 65536"/>
              <a:gd name="T13" fmla="*/ 0 60000 65536"/>
              <a:gd name="T14" fmla="*/ 0 60000 65536"/>
              <a:gd name="T15" fmla="*/ 0 w 848"/>
              <a:gd name="T16" fmla="*/ 0 h 299"/>
              <a:gd name="T17" fmla="*/ 848 w 848"/>
              <a:gd name="T18" fmla="*/ 299 h 299"/>
            </a:gdLst>
            <a:ahLst/>
            <a:cxnLst>
              <a:cxn ang="T10">
                <a:pos x="T0" y="T1"/>
              </a:cxn>
              <a:cxn ang="T11">
                <a:pos x="T2" y="T3"/>
              </a:cxn>
              <a:cxn ang="T12">
                <a:pos x="T4" y="T5"/>
              </a:cxn>
              <a:cxn ang="T13">
                <a:pos x="T6" y="T7"/>
              </a:cxn>
              <a:cxn ang="T14">
                <a:pos x="T8" y="T9"/>
              </a:cxn>
            </a:cxnLst>
            <a:rect l="T15" t="T16" r="T17" b="T18"/>
            <a:pathLst>
              <a:path w="848" h="299">
                <a:moveTo>
                  <a:pt x="76" y="76"/>
                </a:moveTo>
                <a:cubicBezTo>
                  <a:pt x="137" y="57"/>
                  <a:pt x="200" y="216"/>
                  <a:pt x="324" y="216"/>
                </a:cubicBezTo>
                <a:cubicBezTo>
                  <a:pt x="448" y="216"/>
                  <a:pt x="792" y="0"/>
                  <a:pt x="820" y="76"/>
                </a:cubicBezTo>
                <a:cubicBezTo>
                  <a:pt x="848" y="152"/>
                  <a:pt x="469" y="245"/>
                  <a:pt x="340" y="296"/>
                </a:cubicBezTo>
                <a:cubicBezTo>
                  <a:pt x="203" y="299"/>
                  <a:pt x="62" y="78"/>
                  <a:pt x="0" y="96"/>
                </a:cubicBezTo>
              </a:path>
            </a:pathLst>
          </a:custGeom>
          <a:noFill/>
          <a:ln w="28575">
            <a:solidFill>
              <a:srgbClr val="CC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Tree>
    <p:extLst>
      <p:ext uri="{BB962C8B-B14F-4D97-AF65-F5344CB8AC3E}">
        <p14:creationId xmlns:p14="http://schemas.microsoft.com/office/powerpoint/2010/main" val="1685050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3"/>
                                        </p:tgtEl>
                                        <p:attrNameLst>
                                          <p:attrName>style.visibility</p:attrName>
                                        </p:attrNameLst>
                                      </p:cBhvr>
                                      <p:to>
                                        <p:strVal val="visible"/>
                                      </p:to>
                                    </p:set>
                                  </p:childTnLst>
                                  <p:subTnLst>
                                    <p:set>
                                      <p:cBhvr override="childStyle">
                                        <p:cTn dur="1" fill="hold" display="0" masterRel="nextClick" afterEffect="1"/>
                                        <p:tgtEl>
                                          <p:spTgt spid="73"/>
                                        </p:tgtEl>
                                        <p:attrNameLst>
                                          <p:attrName>style.visibility</p:attrName>
                                        </p:attrNameLst>
                                      </p:cBhvr>
                                      <p:to>
                                        <p:strVal val="hidden"/>
                                      </p:to>
                                    </p:set>
                                  </p:subTnLst>
                                </p:cTn>
                              </p:par>
                              <p:par>
                                <p:cTn id="17" presetID="1" presetClass="entr" presetSubtype="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subTnLst>
                                    <p:set>
                                      <p:cBhvr override="childStyle">
                                        <p:cTn dur="1" fill="hold" display="0" masterRel="nextClick" afterEffect="1"/>
                                        <p:tgtEl>
                                          <p:spTgt spid="18"/>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4"/>
                                        </p:tgtEl>
                                        <p:attrNameLst>
                                          <p:attrName>style.visibility</p:attrName>
                                        </p:attrNameLst>
                                      </p:cBhvr>
                                      <p:to>
                                        <p:strVal val="visible"/>
                                      </p:to>
                                    </p:set>
                                  </p:childTnLst>
                                  <p:subTnLst>
                                    <p:set>
                                      <p:cBhvr override="childStyle">
                                        <p:cTn dur="1" fill="hold" display="0" masterRel="nextClick" afterEffect="1"/>
                                        <p:tgtEl>
                                          <p:spTgt spid="74"/>
                                        </p:tgtEl>
                                        <p:attrNameLst>
                                          <p:attrName>style.visibility</p:attrName>
                                        </p:attrNameLst>
                                      </p:cBhvr>
                                      <p:to>
                                        <p:strVal val="hidden"/>
                                      </p:to>
                                    </p:set>
                                  </p:subTnLst>
                                </p:cTn>
                              </p:par>
                              <p:par>
                                <p:cTn id="23" presetID="1" presetClass="entr" presetSubtype="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childTnLst>
                                  <p:subTnLst>
                                    <p:set>
                                      <p:cBhvr override="childStyle">
                                        <p:cTn dur="1" fill="hold" display="0" masterRel="nextClick" afterEffect="1"/>
                                        <p:tgtEl>
                                          <p:spTgt spid="19"/>
                                        </p:tgtEl>
                                        <p:attrNameLst>
                                          <p:attrName>style.visibility</p:attrName>
                                        </p:attrNameLst>
                                      </p:cBhvr>
                                      <p:to>
                                        <p:strVal val="hidden"/>
                                      </p:to>
                                    </p:set>
                                  </p:sub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18" grpId="0"/>
      <p:bldP spid="19" grpId="0"/>
      <p:bldP spid="2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Rectangle 3">
            <a:extLst>
              <a:ext uri="{FF2B5EF4-FFF2-40B4-BE49-F238E27FC236}">
                <a16:creationId xmlns:a16="http://schemas.microsoft.com/office/drawing/2014/main" id="{6B160A08-0872-E943-930F-3549C899DA74}"/>
              </a:ext>
            </a:extLst>
          </p:cNvPr>
          <p:cNvSpPr txBox="1">
            <a:spLocks noChangeArrowheads="1"/>
          </p:cNvSpPr>
          <p:nvPr/>
        </p:nvSpPr>
        <p:spPr>
          <a:xfrm>
            <a:off x="604425" y="1435933"/>
            <a:ext cx="11097244" cy="5190154"/>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71488" marR="0" lvl="0" indent="-341313"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32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ＭＳ Ｐゴシック" panose="020B0600070205080204" pitchFamily="34" charset="-128"/>
              </a:rPr>
              <a:t>initial motivation:</a:t>
            </a: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 32-bit IPv4 address space would be completely allocated  </a:t>
            </a:r>
          </a:p>
          <a:p>
            <a:pPr marL="471488" marR="0" lvl="0" indent="-341313"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additional motivation:</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speed processing/forwarding: 40-byte fixed length header</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e</a:t>
            </a:r>
            <a:r>
              <a:rPr kumimoji="0" lang="en-US" altLang="en-US" sz="2800" b="0" i="0" u="none" strike="noStrike" kern="1200" cap="none" spc="0" normalizeH="0" baseline="0" noProof="0" dirty="0" err="1">
                <a:ln>
                  <a:noFill/>
                </a:ln>
                <a:solidFill>
                  <a:prstClr val="black"/>
                </a:solidFill>
                <a:effectLst/>
                <a:uLnTx/>
                <a:uFillTx/>
                <a:latin typeface="Calibri" panose="020F0502020204030204"/>
                <a:ea typeface="ＭＳ Ｐゴシック" panose="020B0600070205080204" pitchFamily="34" charset="-128"/>
                <a:cs typeface="+mn-cs"/>
              </a:rPr>
              <a:t>nable</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different network-layer treatment of “flows”</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endPar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11" name="Title 2">
            <a:extLst>
              <a:ext uri="{FF2B5EF4-FFF2-40B4-BE49-F238E27FC236}">
                <a16:creationId xmlns:a16="http://schemas.microsoft.com/office/drawing/2014/main" id="{1F8DAEA6-A5F2-2048-AC8C-FB7957AA6B67}"/>
              </a:ext>
            </a:extLst>
          </p:cNvPr>
          <p:cNvSpPr>
            <a:spLocks noGrp="1"/>
          </p:cNvSpPr>
          <p:nvPr>
            <p:ph type="title"/>
          </p:nvPr>
        </p:nvSpPr>
        <p:spPr>
          <a:xfrm>
            <a:off x="703288" y="281163"/>
            <a:ext cx="10515600" cy="1067951"/>
          </a:xfrm>
        </p:spPr>
        <p:txBody>
          <a:bodyPr>
            <a:normAutofit/>
          </a:bodyPr>
          <a:lstStyle/>
          <a:p>
            <a:r>
              <a:rPr lang="en-US" sz="4800" dirty="0"/>
              <a:t>IPv6: motivation</a:t>
            </a:r>
          </a:p>
        </p:txBody>
      </p:sp>
      <p:sp>
        <p:nvSpPr>
          <p:cNvPr id="4" name="Slide Number Placeholder 3">
            <a:extLst>
              <a:ext uri="{FF2B5EF4-FFF2-40B4-BE49-F238E27FC236}">
                <a16:creationId xmlns:a16="http://schemas.microsoft.com/office/drawing/2014/main" id="{3DCBCA91-367F-144D-81CF-EC6DDC4A71FE}"/>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23</a:t>
            </a:fld>
            <a:endParaRPr lang="en-US" dirty="0"/>
          </a:p>
        </p:txBody>
      </p:sp>
    </p:spTree>
    <p:extLst>
      <p:ext uri="{BB962C8B-B14F-4D97-AF65-F5344CB8AC3E}">
        <p14:creationId xmlns:p14="http://schemas.microsoft.com/office/powerpoint/2010/main" val="3681379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1">
                                            <p:txEl>
                                              <p:pRg st="0" end="0"/>
                                            </p:txEl>
                                          </p:spTgt>
                                        </p:tgtEl>
                                        <p:attrNameLst>
                                          <p:attrName>style.visibility</p:attrName>
                                        </p:attrNameLst>
                                      </p:cBhvr>
                                      <p:to>
                                        <p:strVal val="visible"/>
                                      </p:to>
                                    </p:set>
                                    <p:animEffect transition="in" filter="dissolve">
                                      <p:cBhvr>
                                        <p:cTn id="7" dur="500"/>
                                        <p:tgtEl>
                                          <p:spTgt spid="8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81">
                                            <p:txEl>
                                              <p:pRg st="1" end="1"/>
                                            </p:txEl>
                                          </p:spTgt>
                                        </p:tgtEl>
                                        <p:attrNameLst>
                                          <p:attrName>style.visibility</p:attrName>
                                        </p:attrNameLst>
                                      </p:cBhvr>
                                      <p:to>
                                        <p:strVal val="visible"/>
                                      </p:to>
                                    </p:set>
                                    <p:animEffect transition="in" filter="dissolve">
                                      <p:cBhvr>
                                        <p:cTn id="12" dur="500"/>
                                        <p:tgtEl>
                                          <p:spTgt spid="81">
                                            <p:txEl>
                                              <p:pRg st="1" end="1"/>
                                            </p:txEl>
                                          </p:spTgt>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81">
                                            <p:txEl>
                                              <p:pRg st="2" end="2"/>
                                            </p:txEl>
                                          </p:spTgt>
                                        </p:tgtEl>
                                        <p:attrNameLst>
                                          <p:attrName>style.visibility</p:attrName>
                                        </p:attrNameLst>
                                      </p:cBhvr>
                                      <p:to>
                                        <p:strVal val="visible"/>
                                      </p:to>
                                    </p:set>
                                    <p:animEffect transition="in" filter="dissolve">
                                      <p:cBhvr>
                                        <p:cTn id="15" dur="500"/>
                                        <p:tgtEl>
                                          <p:spTgt spid="81">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81">
                                            <p:txEl>
                                              <p:pRg st="3" end="3"/>
                                            </p:txEl>
                                          </p:spTgt>
                                        </p:tgtEl>
                                        <p:attrNameLst>
                                          <p:attrName>style.visibility</p:attrName>
                                        </p:attrNameLst>
                                      </p:cBhvr>
                                      <p:to>
                                        <p:strVal val="visible"/>
                                      </p:to>
                                    </p:set>
                                    <p:animEffect transition="in" filter="dissolve">
                                      <p:cBhvr>
                                        <p:cTn id="20" dur="500"/>
                                        <p:tgtEl>
                                          <p:spTgt spid="8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defRPr/>
            </a:pPr>
            <a:r>
              <a:rPr lang="en-US" b="1" dirty="0">
                <a:solidFill>
                  <a:srgbClr val="FF0000"/>
                </a:solidFill>
              </a:rPr>
              <a:t>IPv4</a:t>
            </a:r>
            <a:r>
              <a:rPr lang="en-US" dirty="0">
                <a:solidFill>
                  <a:srgbClr val="FF0000"/>
                </a:solidFill>
              </a:rPr>
              <a:t> </a:t>
            </a:r>
            <a:r>
              <a:rPr lang="en-US" dirty="0"/>
              <a:t>has a maximum of </a:t>
            </a:r>
          </a:p>
          <a:p>
            <a:pPr lvl="2">
              <a:buFontTx/>
              <a:buNone/>
              <a:defRPr/>
            </a:pPr>
            <a:r>
              <a:rPr lang="en-US" dirty="0">
                <a:solidFill>
                  <a:srgbClr val="FF0000"/>
                </a:solidFill>
              </a:rPr>
              <a:t>2</a:t>
            </a:r>
            <a:r>
              <a:rPr lang="en-US" baseline="30000" dirty="0">
                <a:solidFill>
                  <a:srgbClr val="FF0000"/>
                </a:solidFill>
              </a:rPr>
              <a:t>32</a:t>
            </a:r>
            <a:r>
              <a:rPr lang="en-US" dirty="0">
                <a:solidFill>
                  <a:srgbClr val="FF0000"/>
                </a:solidFill>
              </a:rPr>
              <a:t> </a:t>
            </a:r>
            <a:r>
              <a:rPr lang="en-US" dirty="0">
                <a:solidFill>
                  <a:srgbClr val="FF0000"/>
                </a:solidFill>
                <a:sym typeface="Symbol" charset="0"/>
              </a:rPr>
              <a:t> 4 billion addresses</a:t>
            </a:r>
          </a:p>
          <a:p>
            <a:pPr>
              <a:defRPr/>
            </a:pPr>
            <a:r>
              <a:rPr lang="en-US" b="1" dirty="0">
                <a:solidFill>
                  <a:schemeClr val="accent2"/>
                </a:solidFill>
              </a:rPr>
              <a:t>IPv6</a:t>
            </a:r>
            <a:r>
              <a:rPr lang="en-US" dirty="0"/>
              <a:t> has a maximum of </a:t>
            </a:r>
          </a:p>
          <a:p>
            <a:pPr lvl="1">
              <a:buFontTx/>
              <a:buNone/>
              <a:defRPr/>
            </a:pPr>
            <a:r>
              <a:rPr lang="en-US" b="1" dirty="0">
                <a:solidFill>
                  <a:schemeClr val="accent2"/>
                </a:solidFill>
              </a:rPr>
              <a:t>2</a:t>
            </a:r>
            <a:r>
              <a:rPr lang="en-US" b="1" baseline="30000" dirty="0">
                <a:solidFill>
                  <a:schemeClr val="accent2"/>
                </a:solidFill>
              </a:rPr>
              <a:t>128</a:t>
            </a:r>
            <a:r>
              <a:rPr lang="en-US" b="1" dirty="0">
                <a:solidFill>
                  <a:schemeClr val="accent2"/>
                </a:solidFill>
              </a:rPr>
              <a:t> = (2</a:t>
            </a:r>
            <a:r>
              <a:rPr lang="en-US" b="1" baseline="30000" dirty="0">
                <a:solidFill>
                  <a:schemeClr val="accent2"/>
                </a:solidFill>
              </a:rPr>
              <a:t>32</a:t>
            </a:r>
            <a:r>
              <a:rPr lang="en-US" b="1" dirty="0">
                <a:solidFill>
                  <a:schemeClr val="accent2"/>
                </a:solidFill>
              </a:rPr>
              <a:t>)</a:t>
            </a:r>
            <a:r>
              <a:rPr lang="en-US" b="1" baseline="30000" dirty="0">
                <a:solidFill>
                  <a:schemeClr val="accent2"/>
                </a:solidFill>
              </a:rPr>
              <a:t>4 </a:t>
            </a:r>
            <a:r>
              <a:rPr lang="en-US" b="1" dirty="0">
                <a:solidFill>
                  <a:schemeClr val="accent2"/>
                </a:solidFill>
                <a:sym typeface="Symbol" charset="0"/>
              </a:rPr>
              <a:t> 4 billion </a:t>
            </a:r>
            <a:r>
              <a:rPr lang="en-US" b="1" dirty="0">
                <a:solidFill>
                  <a:schemeClr val="accent2"/>
                </a:solidFill>
                <a:cs typeface="Arial" charset="0"/>
                <a:sym typeface="Symbol" charset="0"/>
              </a:rPr>
              <a:t>x</a:t>
            </a:r>
            <a:r>
              <a:rPr lang="en-US" b="1" dirty="0">
                <a:solidFill>
                  <a:schemeClr val="accent2"/>
                </a:solidFill>
                <a:sym typeface="Symbol" charset="0"/>
              </a:rPr>
              <a:t> 4 billion </a:t>
            </a:r>
            <a:r>
              <a:rPr lang="en-US" b="1" dirty="0">
                <a:solidFill>
                  <a:schemeClr val="accent2"/>
                </a:solidFill>
                <a:cs typeface="Arial" charset="0"/>
                <a:sym typeface="Symbol" charset="0"/>
              </a:rPr>
              <a:t>x</a:t>
            </a:r>
            <a:r>
              <a:rPr lang="en-US" b="1" dirty="0">
                <a:solidFill>
                  <a:schemeClr val="accent2"/>
                </a:solidFill>
                <a:sym typeface="Symbol" charset="0"/>
              </a:rPr>
              <a:t> 4 billion x 4 billion 		                addresses</a:t>
            </a:r>
          </a:p>
          <a:p>
            <a:r>
              <a:rPr lang="en-US" dirty="0">
                <a:solidFill>
                  <a:schemeClr val="accent2"/>
                </a:solidFill>
              </a:rPr>
              <a:t>IPv6</a:t>
            </a:r>
            <a:r>
              <a:rPr lang="en-US" dirty="0"/>
              <a:t> has a theoretical limit of </a:t>
            </a:r>
            <a:r>
              <a:rPr lang="en-US" dirty="0">
                <a:solidFill>
                  <a:schemeClr val="accent2"/>
                </a:solidFill>
              </a:rPr>
              <a:t>3.4 x 10</a:t>
            </a:r>
            <a:r>
              <a:rPr lang="en-US" b="1" baseline="30000" dirty="0">
                <a:solidFill>
                  <a:schemeClr val="accent2"/>
                </a:solidFill>
              </a:rPr>
              <a:t>38</a:t>
            </a:r>
            <a:r>
              <a:rPr lang="en-US" dirty="0">
                <a:solidFill>
                  <a:schemeClr val="accent2"/>
                </a:solidFill>
              </a:rPr>
              <a:t> addresses</a:t>
            </a:r>
            <a:endParaRPr lang="en-US" dirty="0"/>
          </a:p>
          <a:p>
            <a:r>
              <a:rPr lang="en-US" dirty="0"/>
              <a:t>That’s </a:t>
            </a:r>
            <a:r>
              <a:rPr lang="en-US" dirty="0">
                <a:solidFill>
                  <a:schemeClr val="accent2"/>
                </a:solidFill>
              </a:rPr>
              <a:t>over 340 </a:t>
            </a:r>
            <a:r>
              <a:rPr lang="en-US" dirty="0" err="1">
                <a:solidFill>
                  <a:schemeClr val="accent2"/>
                </a:solidFill>
              </a:rPr>
              <a:t>undecillion</a:t>
            </a:r>
            <a:r>
              <a:rPr lang="en-US" dirty="0">
                <a:solidFill>
                  <a:schemeClr val="accent2"/>
                </a:solidFill>
              </a:rPr>
              <a:t> addresses</a:t>
            </a:r>
            <a:r>
              <a:rPr lang="en-US" dirty="0"/>
              <a:t>, which is reportedly enough addresses to assign </a:t>
            </a:r>
            <a:r>
              <a:rPr lang="en-US" dirty="0">
                <a:solidFill>
                  <a:schemeClr val="accent2"/>
                </a:solidFill>
              </a:rPr>
              <a:t>one to every single atom </a:t>
            </a:r>
            <a:r>
              <a:rPr lang="en-US" dirty="0"/>
              <a:t>on the surface of the earth</a:t>
            </a:r>
          </a:p>
          <a:p>
            <a:pPr lvl="1">
              <a:buFontTx/>
              <a:buNone/>
              <a:defRPr/>
            </a:pPr>
            <a:endParaRPr lang="en-US" b="1" dirty="0">
              <a:solidFill>
                <a:schemeClr val="accent2"/>
              </a:solidFill>
              <a:sym typeface="Symbol" charset="0"/>
            </a:endParaRPr>
          </a:p>
        </p:txBody>
      </p:sp>
      <p:sp>
        <p:nvSpPr>
          <p:cNvPr id="3" name="Title 2"/>
          <p:cNvSpPr>
            <a:spLocks noGrp="1"/>
          </p:cNvSpPr>
          <p:nvPr>
            <p:ph type="title"/>
          </p:nvPr>
        </p:nvSpPr>
        <p:spPr/>
        <p:txBody>
          <a:bodyPr/>
          <a:lstStyle/>
          <a:p>
            <a:r>
              <a:rPr lang="en-US" dirty="0"/>
              <a:t>IPv6 vs. IPv4: Address Comparison</a:t>
            </a:r>
          </a:p>
        </p:txBody>
      </p:sp>
      <p:sp>
        <p:nvSpPr>
          <p:cNvPr id="4" name="Slide Number Placeholder 3"/>
          <p:cNvSpPr>
            <a:spLocks noGrp="1"/>
          </p:cNvSpPr>
          <p:nvPr>
            <p:ph type="sldNum" sz="quarter" idx="4"/>
          </p:nvPr>
        </p:nvSpPr>
        <p:spPr/>
        <p:txBody>
          <a:bodyPr/>
          <a:lstStyle/>
          <a:p>
            <a:r>
              <a:rPr lang="en-US"/>
              <a:t>Network Layer: 4-</a:t>
            </a:r>
            <a:fld id="{C4204591-24BD-A542-B9D5-F8D8A88D2FEE}" type="slidenum">
              <a:rPr lang="en-US" smtClean="0"/>
              <a:pPr/>
              <a:t>24</a:t>
            </a:fld>
            <a:endParaRPr lang="en-US" dirty="0"/>
          </a:p>
        </p:txBody>
      </p:sp>
    </p:spTree>
    <p:extLst>
      <p:ext uri="{BB962C8B-B14F-4D97-AF65-F5344CB8AC3E}">
        <p14:creationId xmlns:p14="http://schemas.microsoft.com/office/powerpoint/2010/main" val="17812295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42900" lvl="0" indent="-342900" eaLnBrk="0" fontAlgn="base" hangingPunct="0">
              <a:lnSpc>
                <a:spcPct val="100000"/>
              </a:lnSpc>
              <a:spcBef>
                <a:spcPct val="20000"/>
              </a:spcBef>
              <a:spcAft>
                <a:spcPct val="0"/>
              </a:spcAft>
              <a:buClrTx/>
              <a:buFontTx/>
              <a:buChar char="•"/>
              <a:tabLst>
                <a:tab pos="4687888" algn="l"/>
                <a:tab pos="4975225" algn="l"/>
              </a:tabLst>
              <a:defRPr/>
            </a:pPr>
            <a:r>
              <a:rPr lang="en-US" sz="2400" b="1" kern="0" dirty="0">
                <a:solidFill>
                  <a:srgbClr val="3333CC"/>
                </a:solidFill>
                <a:latin typeface="Arial"/>
                <a:ea typeface="ＭＳ Ｐゴシック"/>
              </a:rPr>
              <a:t>Convention</a:t>
            </a:r>
            <a:r>
              <a:rPr lang="en-US" sz="2400" kern="0" dirty="0">
                <a:solidFill>
                  <a:srgbClr val="000000"/>
                </a:solidFill>
                <a:latin typeface="Arial"/>
                <a:ea typeface="ＭＳ Ｐゴシック"/>
              </a:rPr>
              <a:t>: The 128-bit IPv6 address is written as </a:t>
            </a:r>
            <a:r>
              <a:rPr lang="en-US" sz="2400" b="1" kern="0" dirty="0">
                <a:solidFill>
                  <a:srgbClr val="000000"/>
                </a:solidFill>
                <a:latin typeface="Arial"/>
                <a:ea typeface="ＭＳ Ｐゴシック"/>
              </a:rPr>
              <a:t>eight 16-bit integers</a:t>
            </a:r>
            <a:r>
              <a:rPr lang="en-US" sz="2400" kern="0" dirty="0">
                <a:solidFill>
                  <a:srgbClr val="000000"/>
                </a:solidFill>
                <a:latin typeface="Arial"/>
                <a:ea typeface="ＭＳ Ｐゴシック"/>
              </a:rPr>
              <a:t> (using hexadecimal digits for each integer)</a:t>
            </a:r>
          </a:p>
          <a:p>
            <a:pPr marL="342900" lvl="0" indent="-342900" algn="ctr" eaLnBrk="0" fontAlgn="base" hangingPunct="0">
              <a:lnSpc>
                <a:spcPct val="100000"/>
              </a:lnSpc>
              <a:spcBef>
                <a:spcPct val="20000"/>
              </a:spcBef>
              <a:spcAft>
                <a:spcPct val="0"/>
              </a:spcAft>
              <a:buClrTx/>
              <a:buNone/>
              <a:tabLst>
                <a:tab pos="4687888" algn="l"/>
                <a:tab pos="4975225" algn="l"/>
              </a:tabLst>
              <a:defRPr/>
            </a:pPr>
            <a:r>
              <a:rPr lang="en-US" sz="2400" b="1" kern="0" dirty="0">
                <a:solidFill>
                  <a:srgbClr val="FF0000"/>
                </a:solidFill>
                <a:latin typeface="Arial"/>
                <a:ea typeface="ＭＳ Ｐゴシック"/>
              </a:rPr>
              <a:t>CEDF:BP76:3245:4464:FACE:2E50:3025:DF12</a:t>
            </a:r>
          </a:p>
          <a:p>
            <a:pPr marL="342900" lvl="0" indent="-342900" eaLnBrk="0" fontAlgn="base" hangingPunct="0">
              <a:lnSpc>
                <a:spcPct val="100000"/>
              </a:lnSpc>
              <a:spcBef>
                <a:spcPct val="20000"/>
              </a:spcBef>
              <a:spcAft>
                <a:spcPct val="0"/>
              </a:spcAft>
              <a:buClrTx/>
              <a:buFontTx/>
              <a:buChar char="•"/>
              <a:tabLst>
                <a:tab pos="4687888" algn="l"/>
                <a:tab pos="4975225" algn="l"/>
              </a:tabLst>
              <a:defRPr/>
            </a:pPr>
            <a:endParaRPr lang="en-US" sz="2400" b="1" kern="0" dirty="0">
              <a:solidFill>
                <a:srgbClr val="3333CC"/>
              </a:solidFill>
              <a:latin typeface="Arial"/>
              <a:ea typeface="ＭＳ Ｐゴシック"/>
            </a:endParaRPr>
          </a:p>
          <a:p>
            <a:pPr marL="342900" lvl="0" indent="-342900" eaLnBrk="0" fontAlgn="base" hangingPunct="0">
              <a:lnSpc>
                <a:spcPct val="100000"/>
              </a:lnSpc>
              <a:spcBef>
                <a:spcPct val="20000"/>
              </a:spcBef>
              <a:spcAft>
                <a:spcPct val="0"/>
              </a:spcAft>
              <a:buClrTx/>
              <a:buFontTx/>
              <a:buChar char="•"/>
              <a:tabLst>
                <a:tab pos="4687888" algn="l"/>
                <a:tab pos="4975225" algn="l"/>
              </a:tabLst>
              <a:defRPr/>
            </a:pPr>
            <a:r>
              <a:rPr lang="en-US" sz="2400" b="1" kern="0" dirty="0">
                <a:solidFill>
                  <a:srgbClr val="3333CC"/>
                </a:solidFill>
                <a:latin typeface="Arial"/>
                <a:ea typeface="ＭＳ Ｐゴシック"/>
              </a:rPr>
              <a:t>Short notation:</a:t>
            </a:r>
          </a:p>
          <a:p>
            <a:pPr marL="342900" lvl="0" indent="-342900" eaLnBrk="0" fontAlgn="base" hangingPunct="0">
              <a:lnSpc>
                <a:spcPct val="100000"/>
              </a:lnSpc>
              <a:spcBef>
                <a:spcPct val="20000"/>
              </a:spcBef>
              <a:spcAft>
                <a:spcPct val="0"/>
              </a:spcAft>
              <a:buClrTx/>
              <a:buFontTx/>
              <a:buChar char="•"/>
              <a:tabLst>
                <a:tab pos="4687888" algn="l"/>
                <a:tab pos="4975225" algn="l"/>
              </a:tabLst>
              <a:defRPr/>
            </a:pPr>
            <a:r>
              <a:rPr lang="en-US" sz="2000" kern="0" dirty="0">
                <a:solidFill>
                  <a:srgbClr val="000000"/>
                </a:solidFill>
                <a:latin typeface="Arial"/>
                <a:ea typeface="ＭＳ Ｐゴシック"/>
              </a:rPr>
              <a:t>Abbreviations of leading zeroes:</a:t>
            </a:r>
          </a:p>
          <a:p>
            <a:pPr marL="342900" lvl="0" indent="-342900" eaLnBrk="0" fontAlgn="base" hangingPunct="0">
              <a:lnSpc>
                <a:spcPct val="100000"/>
              </a:lnSpc>
              <a:spcBef>
                <a:spcPct val="20000"/>
              </a:spcBef>
              <a:spcAft>
                <a:spcPct val="0"/>
              </a:spcAft>
              <a:buClrTx/>
              <a:buNone/>
              <a:tabLst>
                <a:tab pos="4687888" algn="l"/>
                <a:tab pos="4975225" algn="l"/>
              </a:tabLst>
              <a:defRPr/>
            </a:pPr>
            <a:r>
              <a:rPr lang="en-US" sz="1800" b="1" kern="0" dirty="0">
                <a:solidFill>
                  <a:srgbClr val="FF0000"/>
                </a:solidFill>
                <a:latin typeface="Arial"/>
                <a:ea typeface="ＭＳ Ｐゴシック"/>
              </a:rPr>
              <a:t>	CEDF:BP76:0000:0000:009E:0000:3025:DF12 </a:t>
            </a:r>
            <a:br>
              <a:rPr lang="en-US" sz="1800" b="1" kern="0" dirty="0">
                <a:solidFill>
                  <a:srgbClr val="FF0000"/>
                </a:solidFill>
                <a:latin typeface="Arial"/>
                <a:ea typeface="ＭＳ Ｐゴシック"/>
              </a:rPr>
            </a:br>
            <a:r>
              <a:rPr lang="en-US" sz="1800" b="1" kern="0" dirty="0">
                <a:solidFill>
                  <a:srgbClr val="FF0000"/>
                </a:solidFill>
                <a:latin typeface="Arial"/>
                <a:ea typeface="ＭＳ Ｐゴシック"/>
              </a:rPr>
              <a:t>	</a:t>
            </a:r>
            <a:r>
              <a:rPr lang="en-US" sz="1800" b="1" kern="0" dirty="0">
                <a:solidFill>
                  <a:srgbClr val="FF0000"/>
                </a:solidFill>
                <a:latin typeface="Arial"/>
                <a:ea typeface="ＭＳ Ｐゴシック"/>
                <a:sym typeface="Wingdings" charset="0"/>
              </a:rPr>
              <a:t> </a:t>
            </a:r>
            <a:r>
              <a:rPr lang="en-US" sz="1800" b="1" kern="0" dirty="0">
                <a:solidFill>
                  <a:srgbClr val="FF0000"/>
                </a:solidFill>
                <a:latin typeface="Arial"/>
                <a:ea typeface="ＭＳ Ｐゴシック"/>
              </a:rPr>
              <a:t>CEDF:BP76:0:0:9E :0:3025:DF12 </a:t>
            </a:r>
            <a:endParaRPr lang="en-US" sz="1800" b="1" kern="0" dirty="0">
              <a:solidFill>
                <a:srgbClr val="000000"/>
              </a:solidFill>
              <a:latin typeface="Arial"/>
              <a:ea typeface="ＭＳ Ｐゴシック"/>
            </a:endParaRPr>
          </a:p>
          <a:p>
            <a:endParaRPr lang="en-US" dirty="0"/>
          </a:p>
        </p:txBody>
      </p:sp>
      <p:sp>
        <p:nvSpPr>
          <p:cNvPr id="3" name="Title 2"/>
          <p:cNvSpPr>
            <a:spLocks noGrp="1"/>
          </p:cNvSpPr>
          <p:nvPr>
            <p:ph type="title"/>
          </p:nvPr>
        </p:nvSpPr>
        <p:spPr/>
        <p:txBody>
          <a:bodyPr/>
          <a:lstStyle/>
          <a:p>
            <a:r>
              <a:rPr lang="en-US" dirty="0"/>
              <a:t>Notation of IPv6 addresses</a:t>
            </a:r>
          </a:p>
        </p:txBody>
      </p:sp>
      <p:sp>
        <p:nvSpPr>
          <p:cNvPr id="4" name="Slide Number Placeholder 3"/>
          <p:cNvSpPr>
            <a:spLocks noGrp="1"/>
          </p:cNvSpPr>
          <p:nvPr>
            <p:ph type="sldNum" sz="quarter" idx="4"/>
          </p:nvPr>
        </p:nvSpPr>
        <p:spPr/>
        <p:txBody>
          <a:bodyPr/>
          <a:lstStyle/>
          <a:p>
            <a:r>
              <a:rPr lang="en-US"/>
              <a:t>Network Layer: 4-</a:t>
            </a:r>
            <a:fld id="{C4204591-24BD-A542-B9D5-F8D8A88D2FEE}" type="slidenum">
              <a:rPr lang="en-US" smtClean="0"/>
              <a:pPr/>
              <a:t>25</a:t>
            </a:fld>
            <a:endParaRPr lang="en-US" dirty="0"/>
          </a:p>
        </p:txBody>
      </p:sp>
    </p:spTree>
    <p:extLst>
      <p:ext uri="{BB962C8B-B14F-4D97-AF65-F5344CB8AC3E}">
        <p14:creationId xmlns:p14="http://schemas.microsoft.com/office/powerpoint/2010/main" val="28190224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2">
            <a:extLst>
              <a:ext uri="{FF2B5EF4-FFF2-40B4-BE49-F238E27FC236}">
                <a16:creationId xmlns:a16="http://schemas.microsoft.com/office/drawing/2014/main" id="{1F8DAEA6-A5F2-2048-AC8C-FB7957AA6B67}"/>
              </a:ext>
            </a:extLst>
          </p:cNvPr>
          <p:cNvSpPr>
            <a:spLocks noGrp="1"/>
          </p:cNvSpPr>
          <p:nvPr>
            <p:ph type="title"/>
          </p:nvPr>
        </p:nvSpPr>
        <p:spPr>
          <a:xfrm>
            <a:off x="703288" y="281163"/>
            <a:ext cx="10515600" cy="1067951"/>
          </a:xfrm>
        </p:spPr>
        <p:txBody>
          <a:bodyPr>
            <a:normAutofit/>
          </a:bodyPr>
          <a:lstStyle/>
          <a:p>
            <a:r>
              <a:rPr lang="en-US" sz="4800" dirty="0"/>
              <a:t>IPv6 datagram format</a:t>
            </a:r>
          </a:p>
        </p:txBody>
      </p:sp>
      <p:sp>
        <p:nvSpPr>
          <p:cNvPr id="7" name="Rectangle 56">
            <a:extLst>
              <a:ext uri="{FF2B5EF4-FFF2-40B4-BE49-F238E27FC236}">
                <a16:creationId xmlns:a16="http://schemas.microsoft.com/office/drawing/2014/main" id="{06BD331B-6C82-EA41-9AF4-9AB955F03E40}"/>
              </a:ext>
            </a:extLst>
          </p:cNvPr>
          <p:cNvSpPr>
            <a:spLocks noChangeArrowheads="1"/>
          </p:cNvSpPr>
          <p:nvPr/>
        </p:nvSpPr>
        <p:spPr bwMode="auto">
          <a:xfrm>
            <a:off x="3731801" y="2152167"/>
            <a:ext cx="4748212" cy="2817812"/>
          </a:xfrm>
          <a:prstGeom prst="rect">
            <a:avLst/>
          </a:prstGeom>
          <a:solidFill>
            <a:schemeClr val="bg1"/>
          </a:solidFill>
          <a:ln w="19050">
            <a:solidFill>
              <a:schemeClr val="tx1"/>
            </a:solidFill>
            <a:miter lim="800000"/>
            <a:headEnd/>
            <a:tailEnd/>
          </a:ln>
          <a:effectLst>
            <a:outerShdw blurRad="50800" dist="38100" dir="18900000" algn="bl" rotWithShape="0">
              <a:srgbClr val="0000A3">
                <a:alpha val="40000"/>
              </a:srgb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8" name="Line 60">
            <a:extLst>
              <a:ext uri="{FF2B5EF4-FFF2-40B4-BE49-F238E27FC236}">
                <a16:creationId xmlns:a16="http://schemas.microsoft.com/office/drawing/2014/main" id="{FF46BAEB-0183-724A-A6DD-D25D457DBDD2}"/>
              </a:ext>
            </a:extLst>
          </p:cNvPr>
          <p:cNvSpPr>
            <a:spLocks noChangeShapeType="1"/>
          </p:cNvSpPr>
          <p:nvPr/>
        </p:nvSpPr>
        <p:spPr bwMode="auto">
          <a:xfrm>
            <a:off x="3733388" y="2461729"/>
            <a:ext cx="472757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Line 61">
            <a:extLst>
              <a:ext uri="{FF2B5EF4-FFF2-40B4-BE49-F238E27FC236}">
                <a16:creationId xmlns:a16="http://schemas.microsoft.com/office/drawing/2014/main" id="{4AB2FA49-F8C7-3B44-B21F-4186310D80F5}"/>
              </a:ext>
            </a:extLst>
          </p:cNvPr>
          <p:cNvSpPr>
            <a:spLocks noChangeShapeType="1"/>
          </p:cNvSpPr>
          <p:nvPr/>
        </p:nvSpPr>
        <p:spPr bwMode="auto">
          <a:xfrm>
            <a:off x="4384263" y="2161692"/>
            <a:ext cx="0" cy="29368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 name="Line 63">
            <a:extLst>
              <a:ext uri="{FF2B5EF4-FFF2-40B4-BE49-F238E27FC236}">
                <a16:creationId xmlns:a16="http://schemas.microsoft.com/office/drawing/2014/main" id="{3032CAAE-849B-6041-8584-A4B185020812}"/>
              </a:ext>
            </a:extLst>
          </p:cNvPr>
          <p:cNvSpPr>
            <a:spLocks noChangeShapeType="1"/>
          </p:cNvSpPr>
          <p:nvPr/>
        </p:nvSpPr>
        <p:spPr bwMode="auto">
          <a:xfrm>
            <a:off x="5073238" y="2158517"/>
            <a:ext cx="0" cy="29368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 name="Line 64">
            <a:extLst>
              <a:ext uri="{FF2B5EF4-FFF2-40B4-BE49-F238E27FC236}">
                <a16:creationId xmlns:a16="http://schemas.microsoft.com/office/drawing/2014/main" id="{08C91634-6D01-FD43-B618-241CCA3AE545}"/>
              </a:ext>
            </a:extLst>
          </p:cNvPr>
          <p:cNvSpPr>
            <a:spLocks noChangeShapeType="1"/>
          </p:cNvSpPr>
          <p:nvPr/>
        </p:nvSpPr>
        <p:spPr bwMode="auto">
          <a:xfrm>
            <a:off x="6000338" y="2456967"/>
            <a:ext cx="0" cy="29368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 name="Line 65">
            <a:extLst>
              <a:ext uri="{FF2B5EF4-FFF2-40B4-BE49-F238E27FC236}">
                <a16:creationId xmlns:a16="http://schemas.microsoft.com/office/drawing/2014/main" id="{B1E03300-E1D2-D14B-81BA-074E0B943A8D}"/>
              </a:ext>
            </a:extLst>
          </p:cNvPr>
          <p:cNvSpPr>
            <a:spLocks noChangeShapeType="1"/>
          </p:cNvSpPr>
          <p:nvPr/>
        </p:nvSpPr>
        <p:spPr bwMode="auto">
          <a:xfrm>
            <a:off x="7146513" y="2460142"/>
            <a:ext cx="0" cy="29368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 name="Line 66">
            <a:extLst>
              <a:ext uri="{FF2B5EF4-FFF2-40B4-BE49-F238E27FC236}">
                <a16:creationId xmlns:a16="http://schemas.microsoft.com/office/drawing/2014/main" id="{154D8129-6C32-E84D-B8E1-4813483FD7D4}"/>
              </a:ext>
            </a:extLst>
          </p:cNvPr>
          <p:cNvSpPr>
            <a:spLocks noChangeShapeType="1"/>
          </p:cNvSpPr>
          <p:nvPr/>
        </p:nvSpPr>
        <p:spPr bwMode="auto">
          <a:xfrm>
            <a:off x="3720688" y="3982554"/>
            <a:ext cx="476091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5" name="Line 67">
            <a:extLst>
              <a:ext uri="{FF2B5EF4-FFF2-40B4-BE49-F238E27FC236}">
                <a16:creationId xmlns:a16="http://schemas.microsoft.com/office/drawing/2014/main" id="{9A2D256A-3619-D145-8E9B-835ABDC5637D}"/>
              </a:ext>
            </a:extLst>
          </p:cNvPr>
          <p:cNvSpPr>
            <a:spLocks noChangeShapeType="1"/>
          </p:cNvSpPr>
          <p:nvPr/>
        </p:nvSpPr>
        <p:spPr bwMode="auto">
          <a:xfrm>
            <a:off x="3738151" y="3342792"/>
            <a:ext cx="476091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 name="Line 68">
            <a:extLst>
              <a:ext uri="{FF2B5EF4-FFF2-40B4-BE49-F238E27FC236}">
                <a16:creationId xmlns:a16="http://schemas.microsoft.com/office/drawing/2014/main" id="{4BED1352-6084-5E44-8ADB-97D4B1546060}"/>
              </a:ext>
            </a:extLst>
          </p:cNvPr>
          <p:cNvSpPr>
            <a:spLocks noChangeShapeType="1"/>
          </p:cNvSpPr>
          <p:nvPr/>
        </p:nvSpPr>
        <p:spPr bwMode="auto">
          <a:xfrm>
            <a:off x="3723863" y="2760179"/>
            <a:ext cx="476091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7" name="Text Box 69">
            <a:extLst>
              <a:ext uri="{FF2B5EF4-FFF2-40B4-BE49-F238E27FC236}">
                <a16:creationId xmlns:a16="http://schemas.microsoft.com/office/drawing/2014/main" id="{E0AC04AF-B0F8-7444-B657-E5F780A80276}"/>
              </a:ext>
            </a:extLst>
          </p:cNvPr>
          <p:cNvSpPr txBox="1">
            <a:spLocks noChangeArrowheads="1"/>
          </p:cNvSpPr>
          <p:nvPr/>
        </p:nvSpPr>
        <p:spPr bwMode="auto">
          <a:xfrm>
            <a:off x="5234225" y="4260919"/>
            <a:ext cx="172354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 payload (data)</a:t>
            </a:r>
          </a:p>
        </p:txBody>
      </p:sp>
      <p:sp>
        <p:nvSpPr>
          <p:cNvPr id="18" name="Text Box 70">
            <a:extLst>
              <a:ext uri="{FF2B5EF4-FFF2-40B4-BE49-F238E27FC236}">
                <a16:creationId xmlns:a16="http://schemas.microsoft.com/office/drawing/2014/main" id="{5C952E09-E1D5-644F-A77A-EF94E62A6DCB}"/>
              </a:ext>
            </a:extLst>
          </p:cNvPr>
          <p:cNvSpPr txBox="1">
            <a:spLocks noChangeArrowheads="1"/>
          </p:cNvSpPr>
          <p:nvPr/>
        </p:nvSpPr>
        <p:spPr bwMode="auto">
          <a:xfrm>
            <a:off x="4968463" y="3385654"/>
            <a:ext cx="2165350"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85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destination address</a:t>
            </a:r>
          </a:p>
          <a:p>
            <a:pPr marL="0" marR="0" lvl="0" indent="0" algn="ctr" defTabSz="914400" rtl="0" eaLnBrk="1" fontAlgn="auto" latinLnBrk="0" hangingPunct="1">
              <a:lnSpc>
                <a:spcPct val="85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(128 bits)</a:t>
            </a:r>
          </a:p>
        </p:txBody>
      </p:sp>
      <p:sp>
        <p:nvSpPr>
          <p:cNvPr id="19" name="Text Box 71">
            <a:extLst>
              <a:ext uri="{FF2B5EF4-FFF2-40B4-BE49-F238E27FC236}">
                <a16:creationId xmlns:a16="http://schemas.microsoft.com/office/drawing/2014/main" id="{5DB8207C-7284-E643-8418-E273F617A0B3}"/>
              </a:ext>
            </a:extLst>
          </p:cNvPr>
          <p:cNvSpPr txBox="1">
            <a:spLocks noChangeArrowheads="1"/>
          </p:cNvSpPr>
          <p:nvPr/>
        </p:nvSpPr>
        <p:spPr bwMode="auto">
          <a:xfrm>
            <a:off x="5133563" y="2779229"/>
            <a:ext cx="1746250"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85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source address</a:t>
            </a:r>
          </a:p>
          <a:p>
            <a:pPr marL="0" marR="0" lvl="0" indent="0" algn="ctr" defTabSz="914400" rtl="0" eaLnBrk="1" fontAlgn="auto" latinLnBrk="0" hangingPunct="1">
              <a:lnSpc>
                <a:spcPct val="85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(128 bits)</a:t>
            </a:r>
          </a:p>
        </p:txBody>
      </p:sp>
      <p:sp>
        <p:nvSpPr>
          <p:cNvPr id="20" name="Text Box 72">
            <a:extLst>
              <a:ext uri="{FF2B5EF4-FFF2-40B4-BE49-F238E27FC236}">
                <a16:creationId xmlns:a16="http://schemas.microsoft.com/office/drawing/2014/main" id="{A085D2DC-A1A9-7842-BB93-C0F03DCF58EF}"/>
              </a:ext>
            </a:extLst>
          </p:cNvPr>
          <p:cNvSpPr txBox="1">
            <a:spLocks noChangeArrowheads="1"/>
          </p:cNvSpPr>
          <p:nvPr/>
        </p:nvSpPr>
        <p:spPr bwMode="auto">
          <a:xfrm>
            <a:off x="4217576" y="2426804"/>
            <a:ext cx="1352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payload len</a:t>
            </a:r>
          </a:p>
        </p:txBody>
      </p:sp>
      <p:sp>
        <p:nvSpPr>
          <p:cNvPr id="21" name="Text Box 73">
            <a:extLst>
              <a:ext uri="{FF2B5EF4-FFF2-40B4-BE49-F238E27FC236}">
                <a16:creationId xmlns:a16="http://schemas.microsoft.com/office/drawing/2014/main" id="{BBC2A83E-7E03-734C-8CE7-1FE8A5C1A015}"/>
              </a:ext>
            </a:extLst>
          </p:cNvPr>
          <p:cNvSpPr txBox="1">
            <a:spLocks noChangeArrowheads="1"/>
          </p:cNvSpPr>
          <p:nvPr/>
        </p:nvSpPr>
        <p:spPr bwMode="auto">
          <a:xfrm>
            <a:off x="5998751" y="2434742"/>
            <a:ext cx="1009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next hdr</a:t>
            </a:r>
          </a:p>
        </p:txBody>
      </p:sp>
      <p:sp>
        <p:nvSpPr>
          <p:cNvPr id="22" name="Text Box 74">
            <a:extLst>
              <a:ext uri="{FF2B5EF4-FFF2-40B4-BE49-F238E27FC236}">
                <a16:creationId xmlns:a16="http://schemas.microsoft.com/office/drawing/2014/main" id="{57026753-C52D-054A-BAC4-B9BFD12FC199}"/>
              </a:ext>
            </a:extLst>
          </p:cNvPr>
          <p:cNvSpPr txBox="1">
            <a:spLocks noChangeArrowheads="1"/>
          </p:cNvSpPr>
          <p:nvPr/>
        </p:nvSpPr>
        <p:spPr bwMode="auto">
          <a:xfrm>
            <a:off x="7254463" y="2420454"/>
            <a:ext cx="10350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hop limit</a:t>
            </a:r>
          </a:p>
        </p:txBody>
      </p:sp>
      <p:sp>
        <p:nvSpPr>
          <p:cNvPr id="23" name="Text Box 75">
            <a:extLst>
              <a:ext uri="{FF2B5EF4-FFF2-40B4-BE49-F238E27FC236}">
                <a16:creationId xmlns:a16="http://schemas.microsoft.com/office/drawing/2014/main" id="{6AE14882-771E-7C44-B5A7-46D9917BA232}"/>
              </a:ext>
            </a:extLst>
          </p:cNvPr>
          <p:cNvSpPr txBox="1">
            <a:spLocks noChangeArrowheads="1"/>
          </p:cNvSpPr>
          <p:nvPr/>
        </p:nvSpPr>
        <p:spPr bwMode="auto">
          <a:xfrm>
            <a:off x="6124163" y="2126767"/>
            <a:ext cx="1136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flow label</a:t>
            </a:r>
          </a:p>
        </p:txBody>
      </p:sp>
      <p:sp>
        <p:nvSpPr>
          <p:cNvPr id="24" name="Text Box 76">
            <a:extLst>
              <a:ext uri="{FF2B5EF4-FFF2-40B4-BE49-F238E27FC236}">
                <a16:creationId xmlns:a16="http://schemas.microsoft.com/office/drawing/2014/main" id="{E4F605DE-8A23-A342-A2D0-EA394C25E769}"/>
              </a:ext>
            </a:extLst>
          </p:cNvPr>
          <p:cNvSpPr txBox="1">
            <a:spLocks noChangeArrowheads="1"/>
          </p:cNvSpPr>
          <p:nvPr/>
        </p:nvSpPr>
        <p:spPr bwMode="auto">
          <a:xfrm>
            <a:off x="4503326" y="2112479"/>
            <a:ext cx="438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pri</a:t>
            </a:r>
          </a:p>
        </p:txBody>
      </p:sp>
      <p:sp>
        <p:nvSpPr>
          <p:cNvPr id="25" name="Text Box 77">
            <a:extLst>
              <a:ext uri="{FF2B5EF4-FFF2-40B4-BE49-F238E27FC236}">
                <a16:creationId xmlns:a16="http://schemas.microsoft.com/office/drawing/2014/main" id="{F5BAFC39-337A-7D4D-B953-EDE378336D82}"/>
              </a:ext>
            </a:extLst>
          </p:cNvPr>
          <p:cNvSpPr txBox="1">
            <a:spLocks noChangeArrowheads="1"/>
          </p:cNvSpPr>
          <p:nvPr/>
        </p:nvSpPr>
        <p:spPr bwMode="auto">
          <a:xfrm>
            <a:off x="3796888" y="2120417"/>
            <a:ext cx="501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ver</a:t>
            </a:r>
          </a:p>
        </p:txBody>
      </p:sp>
      <p:sp>
        <p:nvSpPr>
          <p:cNvPr id="26" name="Line 79">
            <a:extLst>
              <a:ext uri="{FF2B5EF4-FFF2-40B4-BE49-F238E27FC236}">
                <a16:creationId xmlns:a16="http://schemas.microsoft.com/office/drawing/2014/main" id="{6D309F43-CEA6-6C4A-A66E-1ED5E647B3B1}"/>
              </a:ext>
            </a:extLst>
          </p:cNvPr>
          <p:cNvSpPr>
            <a:spLocks noChangeShapeType="1"/>
          </p:cNvSpPr>
          <p:nvPr/>
        </p:nvSpPr>
        <p:spPr bwMode="auto">
          <a:xfrm>
            <a:off x="3696324" y="1921565"/>
            <a:ext cx="4816475"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p>
        </p:txBody>
      </p:sp>
      <p:sp>
        <p:nvSpPr>
          <p:cNvPr id="27" name="Text Box 78">
            <a:extLst>
              <a:ext uri="{FF2B5EF4-FFF2-40B4-BE49-F238E27FC236}">
                <a16:creationId xmlns:a16="http://schemas.microsoft.com/office/drawing/2014/main" id="{293429CE-DA58-654F-BA3A-CCFCE2B31159}"/>
              </a:ext>
            </a:extLst>
          </p:cNvPr>
          <p:cNvSpPr txBox="1">
            <a:spLocks noChangeArrowheads="1"/>
          </p:cNvSpPr>
          <p:nvPr/>
        </p:nvSpPr>
        <p:spPr bwMode="auto">
          <a:xfrm>
            <a:off x="5555286" y="1731065"/>
            <a:ext cx="864339" cy="36933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32 bits</a:t>
            </a:r>
          </a:p>
        </p:txBody>
      </p:sp>
      <p:grpSp>
        <p:nvGrpSpPr>
          <p:cNvPr id="38" name="Group 37">
            <a:extLst>
              <a:ext uri="{FF2B5EF4-FFF2-40B4-BE49-F238E27FC236}">
                <a16:creationId xmlns:a16="http://schemas.microsoft.com/office/drawing/2014/main" id="{6AEA1261-6406-384A-80E1-CD0E73579F74}"/>
              </a:ext>
            </a:extLst>
          </p:cNvPr>
          <p:cNvGrpSpPr/>
          <p:nvPr/>
        </p:nvGrpSpPr>
        <p:grpSpPr>
          <a:xfrm>
            <a:off x="159026" y="1902722"/>
            <a:ext cx="4399722" cy="1089529"/>
            <a:chOff x="159026" y="1902722"/>
            <a:chExt cx="4399722" cy="1089529"/>
          </a:xfrm>
        </p:grpSpPr>
        <p:sp>
          <p:nvSpPr>
            <p:cNvPr id="30" name="Rectangle 4">
              <a:extLst>
                <a:ext uri="{FF2B5EF4-FFF2-40B4-BE49-F238E27FC236}">
                  <a16:creationId xmlns:a16="http://schemas.microsoft.com/office/drawing/2014/main" id="{A62F1DF5-B9B3-694D-A24D-1B7BD3EDB470}"/>
                </a:ext>
              </a:extLst>
            </p:cNvPr>
            <p:cNvSpPr>
              <a:spLocks noChangeArrowheads="1"/>
            </p:cNvSpPr>
            <p:nvPr/>
          </p:nvSpPr>
          <p:spPr bwMode="auto">
            <a:xfrm>
              <a:off x="159026" y="1902722"/>
              <a:ext cx="3072157" cy="10895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1" fontAlgn="auto" latinLnBrk="0" hangingPunct="1">
                <a:lnSpc>
                  <a:spcPct val="9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priority:  </a:t>
              </a: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identify priority among datagrams in flow</a:t>
              </a:r>
            </a:p>
          </p:txBody>
        </p:sp>
        <p:cxnSp>
          <p:nvCxnSpPr>
            <p:cNvPr id="32" name="Straight Connector 31">
              <a:extLst>
                <a:ext uri="{FF2B5EF4-FFF2-40B4-BE49-F238E27FC236}">
                  <a16:creationId xmlns:a16="http://schemas.microsoft.com/office/drawing/2014/main" id="{687B5EFD-DE55-954C-AA2E-B11349D91A5E}"/>
                </a:ext>
              </a:extLst>
            </p:cNvPr>
            <p:cNvCxnSpPr/>
            <p:nvPr/>
          </p:nvCxnSpPr>
          <p:spPr>
            <a:xfrm>
              <a:off x="3299791" y="2398643"/>
              <a:ext cx="1258957"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41" name="Group 40">
            <a:extLst>
              <a:ext uri="{FF2B5EF4-FFF2-40B4-BE49-F238E27FC236}">
                <a16:creationId xmlns:a16="http://schemas.microsoft.com/office/drawing/2014/main" id="{E7C16337-BB18-3647-8DA0-0577F7F7EAE2}"/>
              </a:ext>
            </a:extLst>
          </p:cNvPr>
          <p:cNvGrpSpPr/>
          <p:nvPr/>
        </p:nvGrpSpPr>
        <p:grpSpPr>
          <a:xfrm>
            <a:off x="7480852" y="1426988"/>
            <a:ext cx="4499112" cy="1421928"/>
            <a:chOff x="7480852" y="1426988"/>
            <a:chExt cx="4499112" cy="1421928"/>
          </a:xfrm>
        </p:grpSpPr>
        <p:sp>
          <p:nvSpPr>
            <p:cNvPr id="29" name="Rectangle 4">
              <a:extLst>
                <a:ext uri="{FF2B5EF4-FFF2-40B4-BE49-F238E27FC236}">
                  <a16:creationId xmlns:a16="http://schemas.microsoft.com/office/drawing/2014/main" id="{5C471EC3-3AA5-544E-9614-322ED92F4309}"/>
                </a:ext>
              </a:extLst>
            </p:cNvPr>
            <p:cNvSpPr>
              <a:spLocks noChangeArrowheads="1"/>
            </p:cNvSpPr>
            <p:nvPr/>
          </p:nvSpPr>
          <p:spPr bwMode="auto">
            <a:xfrm>
              <a:off x="8742156" y="1426988"/>
              <a:ext cx="3237808" cy="1421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flow label: </a:t>
              </a: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identify datagrams in same "</a:t>
              </a:r>
              <a:r>
                <a:rPr kumimoji="0" lang="en-US" altLang="ja-JP"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flow.” </a:t>
              </a: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(concept of “</a:t>
              </a:r>
              <a:r>
                <a:rPr kumimoji="0" lang="en-US" altLang="ja-JP"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flow” not well defined).</a:t>
              </a:r>
            </a:p>
          </p:txBody>
        </p:sp>
        <p:cxnSp>
          <p:nvCxnSpPr>
            <p:cNvPr id="34" name="Straight Connector 33">
              <a:extLst>
                <a:ext uri="{FF2B5EF4-FFF2-40B4-BE49-F238E27FC236}">
                  <a16:creationId xmlns:a16="http://schemas.microsoft.com/office/drawing/2014/main" id="{2E335EC0-BE93-7D48-B1F1-2EBDF7E08A9B}"/>
                </a:ext>
              </a:extLst>
            </p:cNvPr>
            <p:cNvCxnSpPr/>
            <p:nvPr/>
          </p:nvCxnSpPr>
          <p:spPr>
            <a:xfrm>
              <a:off x="7480852" y="2325756"/>
              <a:ext cx="1258957"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40" name="Group 39">
            <a:extLst>
              <a:ext uri="{FF2B5EF4-FFF2-40B4-BE49-F238E27FC236}">
                <a16:creationId xmlns:a16="http://schemas.microsoft.com/office/drawing/2014/main" id="{81414790-8DD3-3D4D-8E4E-CD4D79358549}"/>
              </a:ext>
            </a:extLst>
          </p:cNvPr>
          <p:cNvGrpSpPr/>
          <p:nvPr/>
        </p:nvGrpSpPr>
        <p:grpSpPr>
          <a:xfrm>
            <a:off x="0" y="2970865"/>
            <a:ext cx="4028661" cy="757130"/>
            <a:chOff x="0" y="2970865"/>
            <a:chExt cx="4028661" cy="757130"/>
          </a:xfrm>
        </p:grpSpPr>
        <p:sp>
          <p:nvSpPr>
            <p:cNvPr id="31" name="Rectangle 4">
              <a:extLst>
                <a:ext uri="{FF2B5EF4-FFF2-40B4-BE49-F238E27FC236}">
                  <a16:creationId xmlns:a16="http://schemas.microsoft.com/office/drawing/2014/main" id="{FD2BAAAA-1AE8-4040-B5EF-F0275A2B5E9A}"/>
                </a:ext>
              </a:extLst>
            </p:cNvPr>
            <p:cNvSpPr>
              <a:spLocks noChangeArrowheads="1"/>
            </p:cNvSpPr>
            <p:nvPr/>
          </p:nvSpPr>
          <p:spPr bwMode="auto">
            <a:xfrm>
              <a:off x="0" y="2970865"/>
              <a:ext cx="3237808" cy="757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1" fontAlgn="auto" latinLnBrk="0" hangingPunct="1">
                <a:lnSpc>
                  <a:spcPct val="9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128-bit </a:t>
              </a:r>
            </a:p>
            <a:p>
              <a:pPr marL="0" marR="0" lvl="0" indent="0" algn="r" defTabSz="914400" rtl="0" eaLnBrk="1" fontAlgn="auto" latinLnBrk="0" hangingPunct="1">
                <a:lnSpc>
                  <a:spcPct val="9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IPv6 addresses</a:t>
              </a:r>
              <a:endParaRPr kumimoji="0" lang="en-US" altLang="ja-JP"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cxnSp>
          <p:nvCxnSpPr>
            <p:cNvPr id="37" name="Straight Connector 36">
              <a:extLst>
                <a:ext uri="{FF2B5EF4-FFF2-40B4-BE49-F238E27FC236}">
                  <a16:creationId xmlns:a16="http://schemas.microsoft.com/office/drawing/2014/main" id="{86D2440C-820D-DB4D-9733-7F45283BFBFD}"/>
                </a:ext>
              </a:extLst>
            </p:cNvPr>
            <p:cNvCxnSpPr>
              <a:cxnSpLocks/>
            </p:cNvCxnSpPr>
            <p:nvPr/>
          </p:nvCxnSpPr>
          <p:spPr>
            <a:xfrm>
              <a:off x="3124200" y="3380098"/>
              <a:ext cx="904461" cy="304006"/>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BB9E4D90-DD97-EC4E-8478-927833442B32}"/>
                </a:ext>
              </a:extLst>
            </p:cNvPr>
            <p:cNvCxnSpPr>
              <a:cxnSpLocks/>
            </p:cNvCxnSpPr>
            <p:nvPr/>
          </p:nvCxnSpPr>
          <p:spPr>
            <a:xfrm flipV="1">
              <a:off x="3124200" y="3055420"/>
              <a:ext cx="904461" cy="304006"/>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43" name="TextBox 42">
            <a:extLst>
              <a:ext uri="{FF2B5EF4-FFF2-40B4-BE49-F238E27FC236}">
                <a16:creationId xmlns:a16="http://schemas.microsoft.com/office/drawing/2014/main" id="{2147A05B-9FF8-9348-9157-B03754DD0182}"/>
              </a:ext>
            </a:extLst>
          </p:cNvPr>
          <p:cNvSpPr txBox="1"/>
          <p:nvPr/>
        </p:nvSpPr>
        <p:spPr>
          <a:xfrm>
            <a:off x="1192696" y="5022574"/>
            <a:ext cx="8971722" cy="156966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What’s missing (compared with IPv4): </a:t>
            </a:r>
          </a:p>
          <a:p>
            <a:pPr marL="285750" marR="0" lvl="0" indent="-285750" algn="l" defTabSz="914400" rtl="0" eaLnBrk="1" fontAlgn="auto" latinLnBrk="0" hangingPunct="1">
              <a:lnSpc>
                <a:spcPct val="100000"/>
              </a:lnSpc>
              <a:spcBef>
                <a:spcPts val="0"/>
              </a:spcBef>
              <a:spcAft>
                <a:spcPts val="0"/>
              </a:spcAft>
              <a:buClr>
                <a:srgbClr val="0000A3"/>
              </a:buClr>
              <a:buSzTx/>
              <a:buFont typeface="Wingdings" pitchFamily="2" charset="2"/>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no checksum (to speed processing at routers)</a:t>
            </a:r>
          </a:p>
          <a:p>
            <a:pPr marL="285750" marR="0" lvl="0" indent="-285750" algn="l" defTabSz="914400" rtl="0" eaLnBrk="1" fontAlgn="auto" latinLnBrk="0" hangingPunct="1">
              <a:lnSpc>
                <a:spcPct val="100000"/>
              </a:lnSpc>
              <a:spcBef>
                <a:spcPts val="0"/>
              </a:spcBef>
              <a:spcAft>
                <a:spcPts val="0"/>
              </a:spcAft>
              <a:buClr>
                <a:srgbClr val="0000A3"/>
              </a:buClr>
              <a:buSzTx/>
              <a:buFont typeface="Wingdings" pitchFamily="2" charset="2"/>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no fragmentation/reassembly</a:t>
            </a:r>
          </a:p>
          <a:p>
            <a:pPr marL="285750" marR="0" lvl="0" indent="-285750" algn="l" defTabSz="914400" rtl="0" eaLnBrk="1" fontAlgn="auto" latinLnBrk="0" hangingPunct="1">
              <a:lnSpc>
                <a:spcPct val="100000"/>
              </a:lnSpc>
              <a:spcBef>
                <a:spcPts val="0"/>
              </a:spcBef>
              <a:spcAft>
                <a:spcPts val="0"/>
              </a:spcAft>
              <a:buClr>
                <a:srgbClr val="0000A3"/>
              </a:buClr>
              <a:buSzTx/>
              <a:buFont typeface="Wingdings" pitchFamily="2" charset="2"/>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no options (available as upper-layer, next-header protocol at router)</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5" name="Slide Number Placeholder 3">
            <a:extLst>
              <a:ext uri="{FF2B5EF4-FFF2-40B4-BE49-F238E27FC236}">
                <a16:creationId xmlns:a16="http://schemas.microsoft.com/office/drawing/2014/main" id="{FECA57F1-CDA6-B74D-8BAA-F8802916451A}"/>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26</a:t>
            </a:fld>
            <a:endParaRPr lang="en-US" dirty="0"/>
          </a:p>
        </p:txBody>
      </p:sp>
    </p:spTree>
    <p:extLst>
      <p:ext uri="{BB962C8B-B14F-4D97-AF65-F5344CB8AC3E}">
        <p14:creationId xmlns:p14="http://schemas.microsoft.com/office/powerpoint/2010/main" val="1102815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dissolve">
                                      <p:cBhvr>
                                        <p:cTn id="7" dur="500"/>
                                        <p:tgtEl>
                                          <p:spTgt spid="4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1"/>
                                        </p:tgtEl>
                                        <p:attrNameLst>
                                          <p:attrName>style.visibility</p:attrName>
                                        </p:attrNameLst>
                                      </p:cBhvr>
                                      <p:to>
                                        <p:strVal val="visible"/>
                                      </p:to>
                                    </p:set>
                                    <p:animEffect transition="in" filter="dissolve">
                                      <p:cBhvr>
                                        <p:cTn id="12" dur="500"/>
                                        <p:tgtEl>
                                          <p:spTgt spid="41"/>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8"/>
                                        </p:tgtEl>
                                        <p:attrNameLst>
                                          <p:attrName>style.visibility</p:attrName>
                                        </p:attrNameLst>
                                      </p:cBhvr>
                                      <p:to>
                                        <p:strVal val="visible"/>
                                      </p:to>
                                    </p:set>
                                    <p:animEffect transition="in" filter="dissolve">
                                      <p:cBhvr>
                                        <p:cTn id="17" dur="500"/>
                                        <p:tgtEl>
                                          <p:spTgt spid="38"/>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43"/>
                                        </p:tgtEl>
                                        <p:attrNameLst>
                                          <p:attrName>style.visibility</p:attrName>
                                        </p:attrNameLst>
                                      </p:cBhvr>
                                      <p:to>
                                        <p:strVal val="visible"/>
                                      </p:to>
                                    </p:set>
                                    <p:animEffect transition="in" filter="dissolve">
                                      <p:cBhvr>
                                        <p:cTn id="22"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A719438-0C98-CC4E-B2A6-DFB0F8C5A663}"/>
              </a:ext>
            </a:extLst>
          </p:cNvPr>
          <p:cNvSpPr>
            <a:spLocks noGrp="1"/>
          </p:cNvSpPr>
          <p:nvPr>
            <p:ph idx="1"/>
          </p:nvPr>
        </p:nvSpPr>
        <p:spPr>
          <a:xfrm>
            <a:off x="838200" y="1379475"/>
            <a:ext cx="10515600" cy="1193105"/>
          </a:xfrm>
        </p:spPr>
        <p:txBody>
          <a:bodyPr/>
          <a:lstStyle/>
          <a:p>
            <a:pPr>
              <a:lnSpc>
                <a:spcPct val="75000"/>
              </a:lnSpc>
            </a:pPr>
            <a:r>
              <a:rPr lang="en-US" altLang="en-US" dirty="0">
                <a:ea typeface="ＭＳ Ｐゴシック" panose="020B0600070205080204" pitchFamily="34" charset="-128"/>
                <a:cs typeface="ＭＳ Ｐゴシック" panose="020B0600070205080204" pitchFamily="34" charset="-128"/>
              </a:rPr>
              <a:t>not all routers can be upgraded simultaneously</a:t>
            </a:r>
          </a:p>
          <a:p>
            <a:pPr lvl="1">
              <a:lnSpc>
                <a:spcPct val="75000"/>
              </a:lnSpc>
            </a:pPr>
            <a:r>
              <a:rPr lang="en-US" altLang="en-US" sz="2800" dirty="0">
                <a:ea typeface="ＭＳ Ｐゴシック" panose="020B0600070205080204" pitchFamily="34" charset="-128"/>
              </a:rPr>
              <a:t>no “</a:t>
            </a:r>
            <a:r>
              <a:rPr lang="en-US" altLang="ja-JP" sz="2800" dirty="0">
                <a:ea typeface="ＭＳ Ｐゴシック" panose="020B0600070205080204" pitchFamily="34" charset="-128"/>
              </a:rPr>
              <a:t>flag days”</a:t>
            </a:r>
          </a:p>
          <a:p>
            <a:pPr lvl="1">
              <a:lnSpc>
                <a:spcPct val="75000"/>
              </a:lnSpc>
            </a:pPr>
            <a:r>
              <a:rPr lang="en-US" altLang="en-US" sz="2800" dirty="0">
                <a:ea typeface="ＭＳ Ｐゴシック" panose="020B0600070205080204" pitchFamily="34" charset="-128"/>
              </a:rPr>
              <a:t>how will network operate with mixed IPv4 and IPv6 routers? </a:t>
            </a:r>
          </a:p>
        </p:txBody>
      </p:sp>
      <p:sp>
        <p:nvSpPr>
          <p:cNvPr id="11" name="Title 2">
            <a:extLst>
              <a:ext uri="{FF2B5EF4-FFF2-40B4-BE49-F238E27FC236}">
                <a16:creationId xmlns:a16="http://schemas.microsoft.com/office/drawing/2014/main" id="{1F8DAEA6-A5F2-2048-AC8C-FB7957AA6B67}"/>
              </a:ext>
            </a:extLst>
          </p:cNvPr>
          <p:cNvSpPr>
            <a:spLocks noGrp="1"/>
          </p:cNvSpPr>
          <p:nvPr>
            <p:ph type="title"/>
          </p:nvPr>
        </p:nvSpPr>
        <p:spPr>
          <a:xfrm>
            <a:off x="838200" y="345805"/>
            <a:ext cx="10515600" cy="894622"/>
          </a:xfrm>
        </p:spPr>
        <p:txBody>
          <a:bodyPr>
            <a:normAutofit/>
          </a:bodyPr>
          <a:lstStyle/>
          <a:p>
            <a:r>
              <a:rPr lang="en-US" sz="4800" dirty="0"/>
              <a:t>Transition from IPv4 to IPv6</a:t>
            </a:r>
          </a:p>
        </p:txBody>
      </p:sp>
      <p:grpSp>
        <p:nvGrpSpPr>
          <p:cNvPr id="3" name="Group 2">
            <a:extLst>
              <a:ext uri="{FF2B5EF4-FFF2-40B4-BE49-F238E27FC236}">
                <a16:creationId xmlns:a16="http://schemas.microsoft.com/office/drawing/2014/main" id="{B2DCBD89-E19C-084D-BCB3-FA5D2DD220BC}"/>
              </a:ext>
            </a:extLst>
          </p:cNvPr>
          <p:cNvGrpSpPr/>
          <p:nvPr/>
        </p:nvGrpSpPr>
        <p:grpSpPr>
          <a:xfrm>
            <a:off x="2588799" y="4315653"/>
            <a:ext cx="6629400" cy="2227263"/>
            <a:chOff x="2588799" y="4315653"/>
            <a:chExt cx="6629400" cy="2227263"/>
          </a:xfrm>
        </p:grpSpPr>
        <p:grpSp>
          <p:nvGrpSpPr>
            <p:cNvPr id="44" name="Group 47">
              <a:extLst>
                <a:ext uri="{FF2B5EF4-FFF2-40B4-BE49-F238E27FC236}">
                  <a16:creationId xmlns:a16="http://schemas.microsoft.com/office/drawing/2014/main" id="{85CE4E48-327A-8A4D-A954-DE107FCAEB31}"/>
                </a:ext>
              </a:extLst>
            </p:cNvPr>
            <p:cNvGrpSpPr>
              <a:grpSpLocks/>
            </p:cNvGrpSpPr>
            <p:nvPr/>
          </p:nvGrpSpPr>
          <p:grpSpPr bwMode="auto">
            <a:xfrm>
              <a:off x="3387311" y="5349116"/>
              <a:ext cx="4854575" cy="473075"/>
              <a:chOff x="1163" y="3504"/>
              <a:chExt cx="3058" cy="298"/>
            </a:xfrm>
          </p:grpSpPr>
          <p:sp>
            <p:nvSpPr>
              <p:cNvPr id="45" name="Rectangle 26">
                <a:extLst>
                  <a:ext uri="{FF2B5EF4-FFF2-40B4-BE49-F238E27FC236}">
                    <a16:creationId xmlns:a16="http://schemas.microsoft.com/office/drawing/2014/main" id="{0B8F7B45-E1EB-F74C-93D5-404449143184}"/>
                  </a:ext>
                </a:extLst>
              </p:cNvPr>
              <p:cNvSpPr>
                <a:spLocks noChangeArrowheads="1"/>
              </p:cNvSpPr>
              <p:nvPr/>
            </p:nvSpPr>
            <p:spPr bwMode="auto">
              <a:xfrm>
                <a:off x="1163" y="3505"/>
                <a:ext cx="3058" cy="295"/>
              </a:xfrm>
              <a:prstGeom prst="rect">
                <a:avLst/>
              </a:prstGeom>
              <a:gradFill rotWithShape="1">
                <a:gsLst>
                  <a:gs pos="0">
                    <a:srgbClr val="CC0000">
                      <a:alpha val="40999"/>
                    </a:srgbClr>
                  </a:gs>
                  <a:gs pos="100000">
                    <a:srgbClr val="CC0000">
                      <a:alpha val="37999"/>
                    </a:srgbClr>
                  </a:gs>
                </a:gsLst>
                <a:lin ang="5400000" scaled="1"/>
              </a:gradFill>
              <a:ln w="9525">
                <a:solidFill>
                  <a:srgbClr val="CC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6" name="Line 27">
                <a:extLst>
                  <a:ext uri="{FF2B5EF4-FFF2-40B4-BE49-F238E27FC236}">
                    <a16:creationId xmlns:a16="http://schemas.microsoft.com/office/drawing/2014/main" id="{5BB83C09-29F8-E14A-8594-6289590FD122}"/>
                  </a:ext>
                </a:extLst>
              </p:cNvPr>
              <p:cNvSpPr>
                <a:spLocks noChangeShapeType="1"/>
              </p:cNvSpPr>
              <p:nvPr/>
            </p:nvSpPr>
            <p:spPr bwMode="auto">
              <a:xfrm>
                <a:off x="2022" y="3504"/>
                <a:ext cx="0" cy="295"/>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7" name="Line 28">
                <a:extLst>
                  <a:ext uri="{FF2B5EF4-FFF2-40B4-BE49-F238E27FC236}">
                    <a16:creationId xmlns:a16="http://schemas.microsoft.com/office/drawing/2014/main" id="{45A07E19-C579-6C4A-B872-F2972F10380C}"/>
                  </a:ext>
                </a:extLst>
              </p:cNvPr>
              <p:cNvSpPr>
                <a:spLocks noChangeShapeType="1"/>
              </p:cNvSpPr>
              <p:nvPr/>
            </p:nvSpPr>
            <p:spPr bwMode="auto">
              <a:xfrm>
                <a:off x="1781" y="3507"/>
                <a:ext cx="0" cy="295"/>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8" name="Line 29">
                <a:extLst>
                  <a:ext uri="{FF2B5EF4-FFF2-40B4-BE49-F238E27FC236}">
                    <a16:creationId xmlns:a16="http://schemas.microsoft.com/office/drawing/2014/main" id="{26CE7756-DC4E-8F4C-B1A2-C3AAC5F9E1D7}"/>
                  </a:ext>
                </a:extLst>
              </p:cNvPr>
              <p:cNvSpPr>
                <a:spLocks noChangeShapeType="1"/>
              </p:cNvSpPr>
              <p:nvPr/>
            </p:nvSpPr>
            <p:spPr bwMode="auto">
              <a:xfrm>
                <a:off x="1532" y="3504"/>
                <a:ext cx="0" cy="295"/>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9" name="Line 31">
                <a:extLst>
                  <a:ext uri="{FF2B5EF4-FFF2-40B4-BE49-F238E27FC236}">
                    <a16:creationId xmlns:a16="http://schemas.microsoft.com/office/drawing/2014/main" id="{E7FFE15F-A560-7B48-9D5C-0D4C42F11873}"/>
                  </a:ext>
                </a:extLst>
              </p:cNvPr>
              <p:cNvSpPr>
                <a:spLocks noChangeShapeType="1"/>
              </p:cNvSpPr>
              <p:nvPr/>
            </p:nvSpPr>
            <p:spPr bwMode="auto">
              <a:xfrm>
                <a:off x="1187" y="3504"/>
                <a:ext cx="0" cy="56"/>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0" name="Line 32">
                <a:extLst>
                  <a:ext uri="{FF2B5EF4-FFF2-40B4-BE49-F238E27FC236}">
                    <a16:creationId xmlns:a16="http://schemas.microsoft.com/office/drawing/2014/main" id="{DCA21855-02AD-4C46-B913-B70528AA95D3}"/>
                  </a:ext>
                </a:extLst>
              </p:cNvPr>
              <p:cNvSpPr>
                <a:spLocks noChangeShapeType="1"/>
              </p:cNvSpPr>
              <p:nvPr/>
            </p:nvSpPr>
            <p:spPr bwMode="auto">
              <a:xfrm>
                <a:off x="1187" y="3742"/>
                <a:ext cx="0" cy="56"/>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1" name="Line 33">
                <a:extLst>
                  <a:ext uri="{FF2B5EF4-FFF2-40B4-BE49-F238E27FC236}">
                    <a16:creationId xmlns:a16="http://schemas.microsoft.com/office/drawing/2014/main" id="{9214E5A2-AFB0-BD42-B022-36FDD4FC8793}"/>
                  </a:ext>
                </a:extLst>
              </p:cNvPr>
              <p:cNvSpPr>
                <a:spLocks noChangeShapeType="1"/>
              </p:cNvSpPr>
              <p:nvPr/>
            </p:nvSpPr>
            <p:spPr bwMode="auto">
              <a:xfrm>
                <a:off x="1283" y="3504"/>
                <a:ext cx="0" cy="56"/>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2" name="Line 34">
                <a:extLst>
                  <a:ext uri="{FF2B5EF4-FFF2-40B4-BE49-F238E27FC236}">
                    <a16:creationId xmlns:a16="http://schemas.microsoft.com/office/drawing/2014/main" id="{06D605D3-808D-7B4E-BBDE-CF4C297F5023}"/>
                  </a:ext>
                </a:extLst>
              </p:cNvPr>
              <p:cNvSpPr>
                <a:spLocks noChangeShapeType="1"/>
              </p:cNvSpPr>
              <p:nvPr/>
            </p:nvSpPr>
            <p:spPr bwMode="auto">
              <a:xfrm>
                <a:off x="1283" y="3742"/>
                <a:ext cx="0" cy="56"/>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3" name="Line 35">
                <a:extLst>
                  <a:ext uri="{FF2B5EF4-FFF2-40B4-BE49-F238E27FC236}">
                    <a16:creationId xmlns:a16="http://schemas.microsoft.com/office/drawing/2014/main" id="{2EAA871A-A6B1-2F44-9A79-2326FD66CA28}"/>
                  </a:ext>
                </a:extLst>
              </p:cNvPr>
              <p:cNvSpPr>
                <a:spLocks noChangeShapeType="1"/>
              </p:cNvSpPr>
              <p:nvPr/>
            </p:nvSpPr>
            <p:spPr bwMode="auto">
              <a:xfrm>
                <a:off x="1379" y="3504"/>
                <a:ext cx="0" cy="56"/>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4" name="Line 36">
                <a:extLst>
                  <a:ext uri="{FF2B5EF4-FFF2-40B4-BE49-F238E27FC236}">
                    <a16:creationId xmlns:a16="http://schemas.microsoft.com/office/drawing/2014/main" id="{4AB1D42E-1D5F-FE45-A523-C7543989DE8F}"/>
                  </a:ext>
                </a:extLst>
              </p:cNvPr>
              <p:cNvSpPr>
                <a:spLocks noChangeShapeType="1"/>
              </p:cNvSpPr>
              <p:nvPr/>
            </p:nvSpPr>
            <p:spPr bwMode="auto">
              <a:xfrm>
                <a:off x="1379" y="3742"/>
                <a:ext cx="0" cy="56"/>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5" name="Line 37">
                <a:extLst>
                  <a:ext uri="{FF2B5EF4-FFF2-40B4-BE49-F238E27FC236}">
                    <a16:creationId xmlns:a16="http://schemas.microsoft.com/office/drawing/2014/main" id="{90B32EFE-1E28-D647-8125-D4EB79D8100B}"/>
                  </a:ext>
                </a:extLst>
              </p:cNvPr>
              <p:cNvSpPr>
                <a:spLocks noChangeShapeType="1"/>
              </p:cNvSpPr>
              <p:nvPr/>
            </p:nvSpPr>
            <p:spPr bwMode="auto">
              <a:xfrm>
                <a:off x="1475" y="3504"/>
                <a:ext cx="0" cy="56"/>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6" name="Line 38">
                <a:extLst>
                  <a:ext uri="{FF2B5EF4-FFF2-40B4-BE49-F238E27FC236}">
                    <a16:creationId xmlns:a16="http://schemas.microsoft.com/office/drawing/2014/main" id="{9AF24D69-1E89-014E-983B-84CE811B3B6C}"/>
                  </a:ext>
                </a:extLst>
              </p:cNvPr>
              <p:cNvSpPr>
                <a:spLocks noChangeShapeType="1"/>
              </p:cNvSpPr>
              <p:nvPr/>
            </p:nvSpPr>
            <p:spPr bwMode="auto">
              <a:xfrm>
                <a:off x="1475" y="3742"/>
                <a:ext cx="0" cy="56"/>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7" name="Line 39">
                <a:extLst>
                  <a:ext uri="{FF2B5EF4-FFF2-40B4-BE49-F238E27FC236}">
                    <a16:creationId xmlns:a16="http://schemas.microsoft.com/office/drawing/2014/main" id="{E5582665-5410-4F4B-BB26-C2BE5777C922}"/>
                  </a:ext>
                </a:extLst>
              </p:cNvPr>
              <p:cNvSpPr>
                <a:spLocks noChangeShapeType="1"/>
              </p:cNvSpPr>
              <p:nvPr/>
            </p:nvSpPr>
            <p:spPr bwMode="auto">
              <a:xfrm>
                <a:off x="1327" y="3506"/>
                <a:ext cx="0" cy="56"/>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8" name="Line 40">
                <a:extLst>
                  <a:ext uri="{FF2B5EF4-FFF2-40B4-BE49-F238E27FC236}">
                    <a16:creationId xmlns:a16="http://schemas.microsoft.com/office/drawing/2014/main" id="{517D11AD-7383-864C-AED0-B4B1CA23D875}"/>
                  </a:ext>
                </a:extLst>
              </p:cNvPr>
              <p:cNvSpPr>
                <a:spLocks noChangeShapeType="1"/>
              </p:cNvSpPr>
              <p:nvPr/>
            </p:nvSpPr>
            <p:spPr bwMode="auto">
              <a:xfrm>
                <a:off x="1327" y="3744"/>
                <a:ext cx="0" cy="56"/>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9" name="Line 41">
                <a:extLst>
                  <a:ext uri="{FF2B5EF4-FFF2-40B4-BE49-F238E27FC236}">
                    <a16:creationId xmlns:a16="http://schemas.microsoft.com/office/drawing/2014/main" id="{740AB5BD-C969-9E46-818D-C58B8E93548F}"/>
                  </a:ext>
                </a:extLst>
              </p:cNvPr>
              <p:cNvSpPr>
                <a:spLocks noChangeShapeType="1"/>
              </p:cNvSpPr>
              <p:nvPr/>
            </p:nvSpPr>
            <p:spPr bwMode="auto">
              <a:xfrm>
                <a:off x="1213" y="3508"/>
                <a:ext cx="0" cy="56"/>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0" name="Line 42">
                <a:extLst>
                  <a:ext uri="{FF2B5EF4-FFF2-40B4-BE49-F238E27FC236}">
                    <a16:creationId xmlns:a16="http://schemas.microsoft.com/office/drawing/2014/main" id="{484D648A-3257-2B45-8669-ED9980CF3F79}"/>
                  </a:ext>
                </a:extLst>
              </p:cNvPr>
              <p:cNvSpPr>
                <a:spLocks noChangeShapeType="1"/>
              </p:cNvSpPr>
              <p:nvPr/>
            </p:nvSpPr>
            <p:spPr bwMode="auto">
              <a:xfrm>
                <a:off x="1213" y="3746"/>
                <a:ext cx="0" cy="56"/>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61" name="Text Box 48">
              <a:extLst>
                <a:ext uri="{FF2B5EF4-FFF2-40B4-BE49-F238E27FC236}">
                  <a16:creationId xmlns:a16="http://schemas.microsoft.com/office/drawing/2014/main" id="{3025677D-1A39-4D4E-952D-47FA93E9C304}"/>
                </a:ext>
              </a:extLst>
            </p:cNvPr>
            <p:cNvSpPr txBox="1">
              <a:spLocks noChangeArrowheads="1"/>
            </p:cNvSpPr>
            <p:nvPr/>
          </p:nvSpPr>
          <p:spPr bwMode="auto">
            <a:xfrm>
              <a:off x="2882486" y="4547428"/>
              <a:ext cx="2006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IPv4 source, dest addr </a:t>
              </a:r>
            </a:p>
          </p:txBody>
        </p:sp>
        <p:sp>
          <p:nvSpPr>
            <p:cNvPr id="62" name="Text Box 50">
              <a:extLst>
                <a:ext uri="{FF2B5EF4-FFF2-40B4-BE49-F238E27FC236}">
                  <a16:creationId xmlns:a16="http://schemas.microsoft.com/office/drawing/2014/main" id="{3F15789A-CD81-DA43-90BD-430C29BF1ECC}"/>
                </a:ext>
              </a:extLst>
            </p:cNvPr>
            <p:cNvSpPr txBox="1">
              <a:spLocks noChangeArrowheads="1"/>
            </p:cNvSpPr>
            <p:nvPr/>
          </p:nvSpPr>
          <p:spPr bwMode="auto">
            <a:xfrm>
              <a:off x="2588799" y="4315653"/>
              <a:ext cx="165258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IPv4 header fields </a:t>
              </a:r>
            </a:p>
          </p:txBody>
        </p:sp>
        <p:sp>
          <p:nvSpPr>
            <p:cNvPr id="63" name="Line 55">
              <a:extLst>
                <a:ext uri="{FF2B5EF4-FFF2-40B4-BE49-F238E27FC236}">
                  <a16:creationId xmlns:a16="http://schemas.microsoft.com/office/drawing/2014/main" id="{2B0FC6EA-6836-1247-B55A-1F3BC4B8C3BF}"/>
                </a:ext>
              </a:extLst>
            </p:cNvPr>
            <p:cNvSpPr>
              <a:spLocks noChangeShapeType="1"/>
            </p:cNvSpPr>
            <p:nvPr/>
          </p:nvSpPr>
          <p:spPr bwMode="auto">
            <a:xfrm>
              <a:off x="4141374" y="4806191"/>
              <a:ext cx="0" cy="738187"/>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4" name="Line 56">
              <a:extLst>
                <a:ext uri="{FF2B5EF4-FFF2-40B4-BE49-F238E27FC236}">
                  <a16:creationId xmlns:a16="http://schemas.microsoft.com/office/drawing/2014/main" id="{575738DA-3D85-0C40-B1CC-102540708635}"/>
                </a:ext>
              </a:extLst>
            </p:cNvPr>
            <p:cNvSpPr>
              <a:spLocks noChangeShapeType="1"/>
            </p:cNvSpPr>
            <p:nvPr/>
          </p:nvSpPr>
          <p:spPr bwMode="auto">
            <a:xfrm>
              <a:off x="4146136" y="4801428"/>
              <a:ext cx="381000" cy="738188"/>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5" name="Line 57">
              <a:extLst>
                <a:ext uri="{FF2B5EF4-FFF2-40B4-BE49-F238E27FC236}">
                  <a16:creationId xmlns:a16="http://schemas.microsoft.com/office/drawing/2014/main" id="{25FB55E6-487A-584F-801B-6DCFD28711EB}"/>
                </a:ext>
              </a:extLst>
            </p:cNvPr>
            <p:cNvSpPr>
              <a:spLocks noChangeShapeType="1"/>
            </p:cNvSpPr>
            <p:nvPr/>
          </p:nvSpPr>
          <p:spPr bwMode="auto">
            <a:xfrm>
              <a:off x="3546061" y="4558541"/>
              <a:ext cx="0" cy="976312"/>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6" name="Text Box 23">
              <a:extLst>
                <a:ext uri="{FF2B5EF4-FFF2-40B4-BE49-F238E27FC236}">
                  <a16:creationId xmlns:a16="http://schemas.microsoft.com/office/drawing/2014/main" id="{F83CF542-0D7B-B642-9D47-1F5780EFFFE6}"/>
                </a:ext>
              </a:extLst>
            </p:cNvPr>
            <p:cNvSpPr txBox="1">
              <a:spLocks noChangeArrowheads="1"/>
            </p:cNvSpPr>
            <p:nvPr/>
          </p:nvSpPr>
          <p:spPr bwMode="auto">
            <a:xfrm>
              <a:off x="4949411" y="6176203"/>
              <a:ext cx="16700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IPv4 datagram</a:t>
              </a:r>
            </a:p>
          </p:txBody>
        </p:sp>
        <p:sp>
          <p:nvSpPr>
            <p:cNvPr id="67" name="Line 24">
              <a:extLst>
                <a:ext uri="{FF2B5EF4-FFF2-40B4-BE49-F238E27FC236}">
                  <a16:creationId xmlns:a16="http://schemas.microsoft.com/office/drawing/2014/main" id="{FC5D76F7-DA23-B744-AEE7-007E350319B9}"/>
                </a:ext>
              </a:extLst>
            </p:cNvPr>
            <p:cNvSpPr>
              <a:spLocks noChangeShapeType="1"/>
            </p:cNvSpPr>
            <p:nvPr/>
          </p:nvSpPr>
          <p:spPr bwMode="auto">
            <a:xfrm>
              <a:off x="6570249" y="6365116"/>
              <a:ext cx="169545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8" name="Line 25">
              <a:extLst>
                <a:ext uri="{FF2B5EF4-FFF2-40B4-BE49-F238E27FC236}">
                  <a16:creationId xmlns:a16="http://schemas.microsoft.com/office/drawing/2014/main" id="{37CA3CBB-F876-E848-B825-EA004F538DB7}"/>
                </a:ext>
              </a:extLst>
            </p:cNvPr>
            <p:cNvSpPr>
              <a:spLocks noChangeShapeType="1"/>
            </p:cNvSpPr>
            <p:nvPr/>
          </p:nvSpPr>
          <p:spPr bwMode="auto">
            <a:xfrm flipH="1">
              <a:off x="3380961" y="6365116"/>
              <a:ext cx="160655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9" name="Text Box 64">
              <a:extLst>
                <a:ext uri="{FF2B5EF4-FFF2-40B4-BE49-F238E27FC236}">
                  <a16:creationId xmlns:a16="http://schemas.microsoft.com/office/drawing/2014/main" id="{3D823FF2-049B-2745-A899-C1EADB194DD4}"/>
                </a:ext>
              </a:extLst>
            </p:cNvPr>
            <p:cNvSpPr txBox="1">
              <a:spLocks noChangeArrowheads="1"/>
            </p:cNvSpPr>
            <p:nvPr/>
          </p:nvSpPr>
          <p:spPr bwMode="auto">
            <a:xfrm>
              <a:off x="5670136" y="5826953"/>
              <a:ext cx="16700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IPv6 datagram</a:t>
              </a:r>
            </a:p>
          </p:txBody>
        </p:sp>
        <p:sp>
          <p:nvSpPr>
            <p:cNvPr id="70" name="Line 65">
              <a:extLst>
                <a:ext uri="{FF2B5EF4-FFF2-40B4-BE49-F238E27FC236}">
                  <a16:creationId xmlns:a16="http://schemas.microsoft.com/office/drawing/2014/main" id="{647F016D-72CE-0A42-A123-FC8779F68E9D}"/>
                </a:ext>
              </a:extLst>
            </p:cNvPr>
            <p:cNvSpPr>
              <a:spLocks noChangeShapeType="1"/>
            </p:cNvSpPr>
            <p:nvPr/>
          </p:nvSpPr>
          <p:spPr bwMode="auto">
            <a:xfrm>
              <a:off x="7306849" y="5996816"/>
              <a:ext cx="85725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1" name="Line 66">
              <a:extLst>
                <a:ext uri="{FF2B5EF4-FFF2-40B4-BE49-F238E27FC236}">
                  <a16:creationId xmlns:a16="http://schemas.microsoft.com/office/drawing/2014/main" id="{D1F92FDA-6A3B-4F4D-9882-D486C8F81A16}"/>
                </a:ext>
              </a:extLst>
            </p:cNvPr>
            <p:cNvSpPr>
              <a:spLocks noChangeShapeType="1"/>
            </p:cNvSpPr>
            <p:nvPr/>
          </p:nvSpPr>
          <p:spPr bwMode="auto">
            <a:xfrm flipH="1">
              <a:off x="4808124" y="5996816"/>
              <a:ext cx="92551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2" name="Rectangle 69">
              <a:extLst>
                <a:ext uri="{FF2B5EF4-FFF2-40B4-BE49-F238E27FC236}">
                  <a16:creationId xmlns:a16="http://schemas.microsoft.com/office/drawing/2014/main" id="{3CA4B0A3-1924-9F4B-8C00-0B7305199E0B}"/>
                </a:ext>
              </a:extLst>
            </p:cNvPr>
            <p:cNvSpPr>
              <a:spLocks noChangeArrowheads="1"/>
            </p:cNvSpPr>
            <p:nvPr/>
          </p:nvSpPr>
          <p:spPr bwMode="auto">
            <a:xfrm>
              <a:off x="4776374" y="5384041"/>
              <a:ext cx="3422650" cy="401637"/>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nvGrpSpPr>
            <p:cNvPr id="73" name="Group 70">
              <a:extLst>
                <a:ext uri="{FF2B5EF4-FFF2-40B4-BE49-F238E27FC236}">
                  <a16:creationId xmlns:a16="http://schemas.microsoft.com/office/drawing/2014/main" id="{F5129026-19D5-D04F-AA22-0EA328FF6601}"/>
                </a:ext>
              </a:extLst>
            </p:cNvPr>
            <p:cNvGrpSpPr>
              <a:grpSpLocks/>
            </p:cNvGrpSpPr>
            <p:nvPr/>
          </p:nvGrpSpPr>
          <p:grpSpPr bwMode="auto">
            <a:xfrm>
              <a:off x="5838411" y="4414078"/>
              <a:ext cx="3379788" cy="1109663"/>
              <a:chOff x="2868" y="2782"/>
              <a:chExt cx="2129" cy="699"/>
            </a:xfrm>
          </p:grpSpPr>
          <p:sp>
            <p:nvSpPr>
              <p:cNvPr id="74" name="Text Box 51">
                <a:extLst>
                  <a:ext uri="{FF2B5EF4-FFF2-40B4-BE49-F238E27FC236}">
                    <a16:creationId xmlns:a16="http://schemas.microsoft.com/office/drawing/2014/main" id="{0B64CEDF-9FF3-9140-9742-3908E5BF0A76}"/>
                  </a:ext>
                </a:extLst>
              </p:cNvPr>
              <p:cNvSpPr txBox="1">
                <a:spLocks noChangeArrowheads="1"/>
              </p:cNvSpPr>
              <p:nvPr/>
            </p:nvSpPr>
            <p:spPr bwMode="auto">
              <a:xfrm>
                <a:off x="4204" y="2782"/>
                <a:ext cx="79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IPv4 payload </a:t>
                </a:r>
              </a:p>
            </p:txBody>
          </p:sp>
          <p:sp>
            <p:nvSpPr>
              <p:cNvPr id="75" name="Line 54">
                <a:extLst>
                  <a:ext uri="{FF2B5EF4-FFF2-40B4-BE49-F238E27FC236}">
                    <a16:creationId xmlns:a16="http://schemas.microsoft.com/office/drawing/2014/main" id="{A0D83449-189A-C940-A264-4540DB3CDD5C}"/>
                  </a:ext>
                </a:extLst>
              </p:cNvPr>
              <p:cNvSpPr>
                <a:spLocks noChangeShapeType="1"/>
              </p:cNvSpPr>
              <p:nvPr/>
            </p:nvSpPr>
            <p:spPr bwMode="auto">
              <a:xfrm flipH="1">
                <a:off x="2868" y="2979"/>
                <a:ext cx="1532" cy="502"/>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grpSp>
        <p:nvGrpSpPr>
          <p:cNvPr id="76" name="Group 71">
            <a:extLst>
              <a:ext uri="{FF2B5EF4-FFF2-40B4-BE49-F238E27FC236}">
                <a16:creationId xmlns:a16="http://schemas.microsoft.com/office/drawing/2014/main" id="{11FE3D05-AB54-8048-97B8-F988E3FA27D7}"/>
              </a:ext>
            </a:extLst>
          </p:cNvPr>
          <p:cNvGrpSpPr>
            <a:grpSpLocks/>
          </p:cNvGrpSpPr>
          <p:nvPr/>
        </p:nvGrpSpPr>
        <p:grpSpPr bwMode="auto">
          <a:xfrm>
            <a:off x="4792249" y="4318828"/>
            <a:ext cx="3402012" cy="1476375"/>
            <a:chOff x="2280" y="1247"/>
            <a:chExt cx="2143" cy="930"/>
          </a:xfrm>
        </p:grpSpPr>
        <p:sp>
          <p:nvSpPr>
            <p:cNvPr id="77" name="Rectangle 5">
              <a:extLst>
                <a:ext uri="{FF2B5EF4-FFF2-40B4-BE49-F238E27FC236}">
                  <a16:creationId xmlns:a16="http://schemas.microsoft.com/office/drawing/2014/main" id="{7836EF7C-2C36-D04E-9464-59A64A8CE943}"/>
                </a:ext>
              </a:extLst>
            </p:cNvPr>
            <p:cNvSpPr>
              <a:spLocks noChangeArrowheads="1"/>
            </p:cNvSpPr>
            <p:nvPr/>
          </p:nvSpPr>
          <p:spPr bwMode="auto">
            <a:xfrm>
              <a:off x="2280" y="1918"/>
              <a:ext cx="2143" cy="253"/>
            </a:xfrm>
            <a:prstGeom prst="rect">
              <a:avLst/>
            </a:prstGeom>
            <a:solidFill>
              <a:srgbClr val="66CCFF"/>
            </a:solidFill>
            <a:ln w="12700">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78" name="Line 8">
              <a:extLst>
                <a:ext uri="{FF2B5EF4-FFF2-40B4-BE49-F238E27FC236}">
                  <a16:creationId xmlns:a16="http://schemas.microsoft.com/office/drawing/2014/main" id="{22F7E034-02DD-0244-A9BA-0A7469D63EA3}"/>
                </a:ext>
              </a:extLst>
            </p:cNvPr>
            <p:cNvSpPr>
              <a:spLocks noChangeShapeType="1"/>
            </p:cNvSpPr>
            <p:nvPr/>
          </p:nvSpPr>
          <p:spPr bwMode="auto">
            <a:xfrm>
              <a:off x="2333" y="1918"/>
              <a:ext cx="0" cy="25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9" name="Line 9">
              <a:extLst>
                <a:ext uri="{FF2B5EF4-FFF2-40B4-BE49-F238E27FC236}">
                  <a16:creationId xmlns:a16="http://schemas.microsoft.com/office/drawing/2014/main" id="{43D3B1B8-8C3B-8940-B5FC-CC0850459D80}"/>
                </a:ext>
              </a:extLst>
            </p:cNvPr>
            <p:cNvSpPr>
              <a:spLocks noChangeShapeType="1"/>
            </p:cNvSpPr>
            <p:nvPr/>
          </p:nvSpPr>
          <p:spPr bwMode="auto">
            <a:xfrm>
              <a:off x="2307" y="1917"/>
              <a:ext cx="0" cy="25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0" name="Line 10">
              <a:extLst>
                <a:ext uri="{FF2B5EF4-FFF2-40B4-BE49-F238E27FC236}">
                  <a16:creationId xmlns:a16="http://schemas.microsoft.com/office/drawing/2014/main" id="{D4EEA358-A0E2-2E4C-B3F1-4AB85620D57A}"/>
                </a:ext>
              </a:extLst>
            </p:cNvPr>
            <p:cNvSpPr>
              <a:spLocks noChangeShapeType="1"/>
            </p:cNvSpPr>
            <p:nvPr/>
          </p:nvSpPr>
          <p:spPr bwMode="auto">
            <a:xfrm>
              <a:off x="2381" y="1918"/>
              <a:ext cx="0" cy="25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1" name="Line 11">
              <a:extLst>
                <a:ext uri="{FF2B5EF4-FFF2-40B4-BE49-F238E27FC236}">
                  <a16:creationId xmlns:a16="http://schemas.microsoft.com/office/drawing/2014/main" id="{044BD051-8D50-4149-AA8D-83655F9F0995}"/>
                </a:ext>
              </a:extLst>
            </p:cNvPr>
            <p:cNvSpPr>
              <a:spLocks noChangeShapeType="1"/>
            </p:cNvSpPr>
            <p:nvPr/>
          </p:nvSpPr>
          <p:spPr bwMode="auto">
            <a:xfrm>
              <a:off x="2407" y="1916"/>
              <a:ext cx="0" cy="25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2" name="Line 12">
              <a:extLst>
                <a:ext uri="{FF2B5EF4-FFF2-40B4-BE49-F238E27FC236}">
                  <a16:creationId xmlns:a16="http://schemas.microsoft.com/office/drawing/2014/main" id="{16F7C54D-7A80-2C4A-80DA-304D757F0F38}"/>
                </a:ext>
              </a:extLst>
            </p:cNvPr>
            <p:cNvSpPr>
              <a:spLocks noChangeShapeType="1"/>
            </p:cNvSpPr>
            <p:nvPr/>
          </p:nvSpPr>
          <p:spPr bwMode="auto">
            <a:xfrm>
              <a:off x="2441" y="1916"/>
              <a:ext cx="0" cy="25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3" name="Line 13">
              <a:extLst>
                <a:ext uri="{FF2B5EF4-FFF2-40B4-BE49-F238E27FC236}">
                  <a16:creationId xmlns:a16="http://schemas.microsoft.com/office/drawing/2014/main" id="{BCAFC5F9-EFA9-0C42-B353-8A1070775B65}"/>
                </a:ext>
              </a:extLst>
            </p:cNvPr>
            <p:cNvSpPr>
              <a:spLocks noChangeShapeType="1"/>
            </p:cNvSpPr>
            <p:nvPr/>
          </p:nvSpPr>
          <p:spPr bwMode="auto">
            <a:xfrm>
              <a:off x="2483" y="1916"/>
              <a:ext cx="0" cy="25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4" name="Line 14">
              <a:extLst>
                <a:ext uri="{FF2B5EF4-FFF2-40B4-BE49-F238E27FC236}">
                  <a16:creationId xmlns:a16="http://schemas.microsoft.com/office/drawing/2014/main" id="{7A455CBF-E8BD-0F48-B73C-FE33944CE085}"/>
                </a:ext>
              </a:extLst>
            </p:cNvPr>
            <p:cNvSpPr>
              <a:spLocks noChangeShapeType="1"/>
            </p:cNvSpPr>
            <p:nvPr/>
          </p:nvSpPr>
          <p:spPr bwMode="auto">
            <a:xfrm>
              <a:off x="2679" y="1923"/>
              <a:ext cx="0" cy="25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5" name="Line 15">
              <a:extLst>
                <a:ext uri="{FF2B5EF4-FFF2-40B4-BE49-F238E27FC236}">
                  <a16:creationId xmlns:a16="http://schemas.microsoft.com/office/drawing/2014/main" id="{850745A4-4FB6-764F-9779-3BFEABB0B564}"/>
                </a:ext>
              </a:extLst>
            </p:cNvPr>
            <p:cNvSpPr>
              <a:spLocks noChangeShapeType="1"/>
            </p:cNvSpPr>
            <p:nvPr/>
          </p:nvSpPr>
          <p:spPr bwMode="auto">
            <a:xfrm>
              <a:off x="2915" y="1923"/>
              <a:ext cx="0" cy="25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6" name="Text Box 16">
              <a:extLst>
                <a:ext uri="{FF2B5EF4-FFF2-40B4-BE49-F238E27FC236}">
                  <a16:creationId xmlns:a16="http://schemas.microsoft.com/office/drawing/2014/main" id="{C92465C7-640E-8E40-AABE-A68237BB5270}"/>
                </a:ext>
              </a:extLst>
            </p:cNvPr>
            <p:cNvSpPr txBox="1">
              <a:spLocks noChangeArrowheads="1"/>
            </p:cNvSpPr>
            <p:nvPr/>
          </p:nvSpPr>
          <p:spPr bwMode="auto">
            <a:xfrm>
              <a:off x="2672" y="1557"/>
              <a:ext cx="103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UDP/TCP payload</a:t>
              </a:r>
            </a:p>
          </p:txBody>
        </p:sp>
        <p:sp>
          <p:nvSpPr>
            <p:cNvPr id="87" name="Text Box 17">
              <a:extLst>
                <a:ext uri="{FF2B5EF4-FFF2-40B4-BE49-F238E27FC236}">
                  <a16:creationId xmlns:a16="http://schemas.microsoft.com/office/drawing/2014/main" id="{0FFE545A-E60B-2A44-B522-258BF945C0F5}"/>
                </a:ext>
              </a:extLst>
            </p:cNvPr>
            <p:cNvSpPr txBox="1">
              <a:spLocks noChangeArrowheads="1"/>
            </p:cNvSpPr>
            <p:nvPr/>
          </p:nvSpPr>
          <p:spPr bwMode="auto">
            <a:xfrm>
              <a:off x="2500" y="1396"/>
              <a:ext cx="120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85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IPv6 source dest addr</a:t>
              </a:r>
            </a:p>
          </p:txBody>
        </p:sp>
        <p:sp>
          <p:nvSpPr>
            <p:cNvPr id="88" name="Text Box 18">
              <a:extLst>
                <a:ext uri="{FF2B5EF4-FFF2-40B4-BE49-F238E27FC236}">
                  <a16:creationId xmlns:a16="http://schemas.microsoft.com/office/drawing/2014/main" id="{5BD7D9E7-6402-9D47-BA33-3A9B8E5B107C}"/>
                </a:ext>
              </a:extLst>
            </p:cNvPr>
            <p:cNvSpPr txBox="1">
              <a:spLocks noChangeArrowheads="1"/>
            </p:cNvSpPr>
            <p:nvPr/>
          </p:nvSpPr>
          <p:spPr bwMode="auto">
            <a:xfrm>
              <a:off x="2314" y="1247"/>
              <a:ext cx="1010"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85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IPv6 header fields</a:t>
              </a:r>
            </a:p>
          </p:txBody>
        </p:sp>
        <p:sp>
          <p:nvSpPr>
            <p:cNvPr id="89" name="Line 19">
              <a:extLst>
                <a:ext uri="{FF2B5EF4-FFF2-40B4-BE49-F238E27FC236}">
                  <a16:creationId xmlns:a16="http://schemas.microsoft.com/office/drawing/2014/main" id="{966AB423-8D07-2E42-BE6D-24621D3AA5B0}"/>
                </a:ext>
              </a:extLst>
            </p:cNvPr>
            <p:cNvSpPr>
              <a:spLocks noChangeShapeType="1"/>
            </p:cNvSpPr>
            <p:nvPr/>
          </p:nvSpPr>
          <p:spPr bwMode="auto">
            <a:xfrm>
              <a:off x="2602" y="1543"/>
              <a:ext cx="3" cy="442"/>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0" name="Line 20">
              <a:extLst>
                <a:ext uri="{FF2B5EF4-FFF2-40B4-BE49-F238E27FC236}">
                  <a16:creationId xmlns:a16="http://schemas.microsoft.com/office/drawing/2014/main" id="{E2986984-445C-9D40-98A5-B2B136507A4C}"/>
                </a:ext>
              </a:extLst>
            </p:cNvPr>
            <p:cNvSpPr>
              <a:spLocks noChangeShapeType="1"/>
            </p:cNvSpPr>
            <p:nvPr/>
          </p:nvSpPr>
          <p:spPr bwMode="auto">
            <a:xfrm>
              <a:off x="2594" y="1546"/>
              <a:ext cx="174" cy="440"/>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1" name="Line 58">
              <a:extLst>
                <a:ext uri="{FF2B5EF4-FFF2-40B4-BE49-F238E27FC236}">
                  <a16:creationId xmlns:a16="http://schemas.microsoft.com/office/drawing/2014/main" id="{FCCF7949-C7D9-4B4B-8F2F-D4A3EAD4DD97}"/>
                </a:ext>
              </a:extLst>
            </p:cNvPr>
            <p:cNvSpPr>
              <a:spLocks noChangeShapeType="1"/>
            </p:cNvSpPr>
            <p:nvPr/>
          </p:nvSpPr>
          <p:spPr bwMode="auto">
            <a:xfrm>
              <a:off x="2386" y="1399"/>
              <a:ext cx="0" cy="549"/>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2" name="Line 59">
              <a:extLst>
                <a:ext uri="{FF2B5EF4-FFF2-40B4-BE49-F238E27FC236}">
                  <a16:creationId xmlns:a16="http://schemas.microsoft.com/office/drawing/2014/main" id="{2EE4142D-9D18-8544-8787-6701552DE833}"/>
                </a:ext>
              </a:extLst>
            </p:cNvPr>
            <p:cNvSpPr>
              <a:spLocks noChangeShapeType="1"/>
            </p:cNvSpPr>
            <p:nvPr/>
          </p:nvSpPr>
          <p:spPr bwMode="auto">
            <a:xfrm>
              <a:off x="3334" y="1720"/>
              <a:ext cx="0" cy="252"/>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93" name="Content Placeholder 1">
            <a:extLst>
              <a:ext uri="{FF2B5EF4-FFF2-40B4-BE49-F238E27FC236}">
                <a16:creationId xmlns:a16="http://schemas.microsoft.com/office/drawing/2014/main" id="{540A4A87-3C0C-F547-82DE-27743B195213}"/>
              </a:ext>
            </a:extLst>
          </p:cNvPr>
          <p:cNvSpPr txBox="1">
            <a:spLocks/>
          </p:cNvSpPr>
          <p:nvPr/>
        </p:nvSpPr>
        <p:spPr>
          <a:xfrm>
            <a:off x="844826" y="2618555"/>
            <a:ext cx="10515600" cy="1396858"/>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ＭＳ Ｐゴシック" panose="020B0600070205080204" pitchFamily="34" charset="-128"/>
              </a:rPr>
              <a:t>tunneling: </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IPv6 datagram carried as </a:t>
            </a:r>
            <a:r>
              <a:rPr kumimoji="0" lang="en-US" altLang="en-US" sz="2800" b="0" i="1"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payload</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 in IPv4 datagram among IPv4 </a:t>
            </a: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routers (“packet within a packet”)</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tunneling used extensively in other contexts (4G/5G)</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4" name="Slide Number Placeholder 3">
            <a:extLst>
              <a:ext uri="{FF2B5EF4-FFF2-40B4-BE49-F238E27FC236}">
                <a16:creationId xmlns:a16="http://schemas.microsoft.com/office/drawing/2014/main" id="{945B7C4C-9296-874F-B9F9-50A07C0FDEE1}"/>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27</a:t>
            </a:fld>
            <a:endParaRPr lang="en-US" dirty="0"/>
          </a:p>
        </p:txBody>
      </p:sp>
    </p:spTree>
    <p:extLst>
      <p:ext uri="{BB962C8B-B14F-4D97-AF65-F5344CB8AC3E}">
        <p14:creationId xmlns:p14="http://schemas.microsoft.com/office/powerpoint/2010/main" val="186678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3"/>
                                        </p:tgtEl>
                                        <p:attrNameLst>
                                          <p:attrName>style.visibility</p:attrName>
                                        </p:attrNameLst>
                                      </p:cBhvr>
                                      <p:to>
                                        <p:strVal val="visible"/>
                                      </p:to>
                                    </p:set>
                                    <p:animEffect transition="in" filter="dissolve">
                                      <p:cBhvr>
                                        <p:cTn id="7" dur="500"/>
                                        <p:tgtEl>
                                          <p:spTgt spid="9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76"/>
                                        </p:tgtEl>
                                        <p:attrNameLst>
                                          <p:attrName>style.visibility</p:attrName>
                                        </p:attrNameLst>
                                      </p:cBhvr>
                                      <p:to>
                                        <p:strVal val="visible"/>
                                      </p:to>
                                    </p:set>
                                    <p:animEffect transition="in" filter="dissolve">
                                      <p:cBhvr>
                                        <p:cTn id="17" dur="500"/>
                                        <p:tgtEl>
                                          <p:spTgt spid="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A719438-0C98-CC4E-B2A6-DFB0F8C5A663}"/>
              </a:ext>
            </a:extLst>
          </p:cNvPr>
          <p:cNvSpPr>
            <a:spLocks noGrp="1"/>
          </p:cNvSpPr>
          <p:nvPr>
            <p:ph idx="1"/>
          </p:nvPr>
        </p:nvSpPr>
        <p:spPr>
          <a:xfrm>
            <a:off x="838200" y="1379475"/>
            <a:ext cx="10515600" cy="1149413"/>
          </a:xfrm>
        </p:spPr>
        <p:txBody>
          <a:bodyPr>
            <a:normAutofit/>
          </a:bodyPr>
          <a:lstStyle/>
          <a:p>
            <a:pPr marL="471488" indent="-341313"/>
            <a:r>
              <a:rPr lang="en-US" altLang="en-US" sz="3200" dirty="0">
                <a:ea typeface="ＭＳ Ｐゴシック" panose="020B0600070205080204" pitchFamily="34" charset="-128"/>
                <a:cs typeface="ＭＳ Ｐゴシック" panose="020B0600070205080204" pitchFamily="34" charset="-128"/>
              </a:rPr>
              <a:t>Google</a:t>
            </a:r>
            <a:r>
              <a:rPr lang="en-US" altLang="en-US" sz="3200" baseline="30000" dirty="0">
                <a:ea typeface="ＭＳ Ｐゴシック" panose="020B0600070205080204" pitchFamily="34" charset="-128"/>
                <a:cs typeface="ＭＳ Ｐゴシック" panose="020B0600070205080204" pitchFamily="34" charset="-128"/>
              </a:rPr>
              <a:t>1</a:t>
            </a:r>
            <a:r>
              <a:rPr lang="en-US" altLang="en-US" sz="3200" dirty="0">
                <a:ea typeface="ＭＳ Ｐゴシック" panose="020B0600070205080204" pitchFamily="34" charset="-128"/>
                <a:cs typeface="ＭＳ Ｐゴシック" panose="020B0600070205080204" pitchFamily="34" charset="-128"/>
              </a:rPr>
              <a:t>: ~ 30% of clients access services via IPv6</a:t>
            </a:r>
          </a:p>
          <a:p>
            <a:pPr marL="471488" indent="-341313"/>
            <a:r>
              <a:rPr lang="en-US" altLang="en-US" sz="3200" dirty="0">
                <a:ea typeface="ＭＳ Ｐゴシック" panose="020B0600070205080204" pitchFamily="34" charset="-128"/>
                <a:cs typeface="ＭＳ Ｐゴシック" panose="020B0600070205080204" pitchFamily="34" charset="-128"/>
              </a:rPr>
              <a:t>NIST: 1/3 of all US government domains are IPv6 capable</a:t>
            </a:r>
          </a:p>
        </p:txBody>
      </p:sp>
      <p:sp>
        <p:nvSpPr>
          <p:cNvPr id="11" name="Title 2">
            <a:extLst>
              <a:ext uri="{FF2B5EF4-FFF2-40B4-BE49-F238E27FC236}">
                <a16:creationId xmlns:a16="http://schemas.microsoft.com/office/drawing/2014/main" id="{1F8DAEA6-A5F2-2048-AC8C-FB7957AA6B67}"/>
              </a:ext>
            </a:extLst>
          </p:cNvPr>
          <p:cNvSpPr>
            <a:spLocks noGrp="1"/>
          </p:cNvSpPr>
          <p:nvPr>
            <p:ph type="title"/>
          </p:nvPr>
        </p:nvSpPr>
        <p:spPr>
          <a:xfrm>
            <a:off x="838200" y="345805"/>
            <a:ext cx="10515600" cy="894622"/>
          </a:xfrm>
        </p:spPr>
        <p:txBody>
          <a:bodyPr>
            <a:normAutofit/>
          </a:bodyPr>
          <a:lstStyle/>
          <a:p>
            <a:r>
              <a:rPr lang="en-US" sz="4800" dirty="0"/>
              <a:t>IPv6: adoption</a:t>
            </a:r>
          </a:p>
        </p:txBody>
      </p:sp>
      <p:grpSp>
        <p:nvGrpSpPr>
          <p:cNvPr id="5" name="Group 4">
            <a:extLst>
              <a:ext uri="{FF2B5EF4-FFF2-40B4-BE49-F238E27FC236}">
                <a16:creationId xmlns:a16="http://schemas.microsoft.com/office/drawing/2014/main" id="{ADBF531C-BE87-EB49-B479-7855BE4CF21B}"/>
              </a:ext>
            </a:extLst>
          </p:cNvPr>
          <p:cNvGrpSpPr/>
          <p:nvPr/>
        </p:nvGrpSpPr>
        <p:grpSpPr>
          <a:xfrm>
            <a:off x="1284513" y="2612571"/>
            <a:ext cx="10450286" cy="4049486"/>
            <a:chOff x="1284513" y="2612571"/>
            <a:chExt cx="10450286" cy="4049486"/>
          </a:xfrm>
        </p:grpSpPr>
        <p:sp>
          <p:nvSpPr>
            <p:cNvPr id="4" name="TextBox 3">
              <a:extLst>
                <a:ext uri="{FF2B5EF4-FFF2-40B4-BE49-F238E27FC236}">
                  <a16:creationId xmlns:a16="http://schemas.microsoft.com/office/drawing/2014/main" id="{80A49F01-0502-D745-8771-4AE4FBD24A44}"/>
                </a:ext>
              </a:extLst>
            </p:cNvPr>
            <p:cNvSpPr txBox="1"/>
            <p:nvPr/>
          </p:nvSpPr>
          <p:spPr>
            <a:xfrm>
              <a:off x="9092540" y="5704114"/>
              <a:ext cx="2642259" cy="86177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30000" noProof="0" dirty="0">
                  <a:ln>
                    <a:noFill/>
                  </a:ln>
                  <a:solidFill>
                    <a:prstClr val="black"/>
                  </a:solidFill>
                  <a:effectLst/>
                  <a:uLnTx/>
                  <a:uFillTx/>
                  <a:latin typeface="Calibri" panose="020F0502020204030204"/>
                  <a:ea typeface="+mn-ea"/>
                  <a:cs typeface="+mn-cs"/>
                </a:rPr>
                <a:t>1</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https://www.google.com/intl/en/ipv6/statistics.html</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3" name="Picture 2">
              <a:extLst>
                <a:ext uri="{FF2B5EF4-FFF2-40B4-BE49-F238E27FC236}">
                  <a16:creationId xmlns:a16="http://schemas.microsoft.com/office/drawing/2014/main" id="{3A076BA1-0C02-564F-A83C-F71E4CB4A5F0}"/>
                </a:ext>
              </a:extLst>
            </p:cNvPr>
            <p:cNvPicPr>
              <a:picLocks noChangeAspect="1"/>
            </p:cNvPicPr>
            <p:nvPr/>
          </p:nvPicPr>
          <p:blipFill>
            <a:blip r:embed="rId3"/>
            <a:stretch>
              <a:fillRect/>
            </a:stretch>
          </p:blipFill>
          <p:spPr>
            <a:xfrm>
              <a:off x="1284513" y="2612571"/>
              <a:ext cx="7411254" cy="4049486"/>
            </a:xfrm>
            <a:prstGeom prst="rect">
              <a:avLst/>
            </a:prstGeom>
          </p:spPr>
        </p:pic>
      </p:grpSp>
      <p:sp>
        <p:nvSpPr>
          <p:cNvPr id="7" name="Slide Number Placeholder 3">
            <a:extLst>
              <a:ext uri="{FF2B5EF4-FFF2-40B4-BE49-F238E27FC236}">
                <a16:creationId xmlns:a16="http://schemas.microsoft.com/office/drawing/2014/main" id="{89FADA88-24D6-414D-8D4C-1C3C85DF6E9C}"/>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28</a:t>
            </a:fld>
            <a:endParaRPr lang="en-US" dirty="0"/>
          </a:p>
        </p:txBody>
      </p:sp>
    </p:spTree>
    <p:extLst>
      <p:ext uri="{BB962C8B-B14F-4D97-AF65-F5344CB8AC3E}">
        <p14:creationId xmlns:p14="http://schemas.microsoft.com/office/powerpoint/2010/main" val="667897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A719438-0C98-CC4E-B2A6-DFB0F8C5A663}"/>
              </a:ext>
            </a:extLst>
          </p:cNvPr>
          <p:cNvSpPr>
            <a:spLocks noGrp="1"/>
          </p:cNvSpPr>
          <p:nvPr>
            <p:ph idx="1"/>
          </p:nvPr>
        </p:nvSpPr>
        <p:spPr>
          <a:xfrm>
            <a:off x="838200" y="1379475"/>
            <a:ext cx="10515600" cy="4663516"/>
          </a:xfrm>
        </p:spPr>
        <p:txBody>
          <a:bodyPr>
            <a:normAutofit/>
          </a:bodyPr>
          <a:lstStyle/>
          <a:p>
            <a:pPr marL="471488" indent="-341313"/>
            <a:r>
              <a:rPr lang="en-US" altLang="en-US" sz="3200" dirty="0">
                <a:ea typeface="ＭＳ Ｐゴシック" panose="020B0600070205080204" pitchFamily="34" charset="-128"/>
                <a:cs typeface="ＭＳ Ｐゴシック" panose="020B0600070205080204" pitchFamily="34" charset="-128"/>
              </a:rPr>
              <a:t>Google</a:t>
            </a:r>
            <a:r>
              <a:rPr lang="en-US" altLang="en-US" sz="3200" baseline="30000" dirty="0">
                <a:ea typeface="ＭＳ Ｐゴシック" panose="020B0600070205080204" pitchFamily="34" charset="-128"/>
                <a:cs typeface="ＭＳ Ｐゴシック" panose="020B0600070205080204" pitchFamily="34" charset="-128"/>
              </a:rPr>
              <a:t>1</a:t>
            </a:r>
            <a:r>
              <a:rPr lang="en-US" altLang="en-US" sz="3200" dirty="0">
                <a:ea typeface="ＭＳ Ｐゴシック" panose="020B0600070205080204" pitchFamily="34" charset="-128"/>
                <a:cs typeface="ＭＳ Ｐゴシック" panose="020B0600070205080204" pitchFamily="34" charset="-128"/>
              </a:rPr>
              <a:t>: ~ 30% of clients access services via IPv6</a:t>
            </a:r>
          </a:p>
          <a:p>
            <a:pPr marL="471488" indent="-341313"/>
            <a:r>
              <a:rPr lang="en-US" altLang="en-US" sz="3200" dirty="0">
                <a:ea typeface="ＭＳ Ｐゴシック" panose="020B0600070205080204" pitchFamily="34" charset="-128"/>
                <a:cs typeface="ＭＳ Ｐゴシック" panose="020B0600070205080204" pitchFamily="34" charset="-128"/>
              </a:rPr>
              <a:t>NIST: 1/3 of all US government domains are IPv6 capable</a:t>
            </a:r>
          </a:p>
          <a:p>
            <a:pPr marL="471488" indent="-341313"/>
            <a:r>
              <a:rPr lang="en-US" altLang="en-US" sz="3200" dirty="0">
                <a:ea typeface="ＭＳ Ｐゴシック" panose="020B0600070205080204" pitchFamily="34" charset="-128"/>
                <a:cs typeface="ＭＳ Ｐゴシック" panose="020B0600070205080204" pitchFamily="34" charset="-128"/>
              </a:rPr>
              <a:t>Long (long!) time for deployment, use</a:t>
            </a:r>
          </a:p>
          <a:p>
            <a:pPr marL="914400" lvl="1" indent="-328613"/>
            <a:r>
              <a:rPr lang="en-US" altLang="en-US" sz="2800" dirty="0">
                <a:ea typeface="ＭＳ Ｐゴシック" panose="020B0600070205080204" pitchFamily="34" charset="-128"/>
              </a:rPr>
              <a:t>25 years and counting!</a:t>
            </a:r>
          </a:p>
          <a:p>
            <a:pPr marL="914400" lvl="1" indent="-328613"/>
            <a:r>
              <a:rPr lang="en-US" altLang="en-US" sz="2800" dirty="0">
                <a:ea typeface="ＭＳ Ｐゴシック" panose="020B0600070205080204" pitchFamily="34" charset="-128"/>
              </a:rPr>
              <a:t>think of application-level changes in last 25 years: WWW, social media, streaming media, gaming, telepresence</a:t>
            </a:r>
            <a:r>
              <a:rPr lang="en-US" altLang="en-US" sz="2800">
                <a:ea typeface="ＭＳ Ｐゴシック" panose="020B0600070205080204" pitchFamily="34" charset="-128"/>
              </a:rPr>
              <a:t>, …</a:t>
            </a:r>
            <a:endParaRPr lang="en-US" altLang="en-US" sz="2800" dirty="0">
              <a:ea typeface="ＭＳ Ｐゴシック" panose="020B0600070205080204" pitchFamily="34" charset="-128"/>
            </a:endParaRPr>
          </a:p>
        </p:txBody>
      </p:sp>
      <p:sp>
        <p:nvSpPr>
          <p:cNvPr id="11" name="Title 2">
            <a:extLst>
              <a:ext uri="{FF2B5EF4-FFF2-40B4-BE49-F238E27FC236}">
                <a16:creationId xmlns:a16="http://schemas.microsoft.com/office/drawing/2014/main" id="{1F8DAEA6-A5F2-2048-AC8C-FB7957AA6B67}"/>
              </a:ext>
            </a:extLst>
          </p:cNvPr>
          <p:cNvSpPr>
            <a:spLocks noGrp="1"/>
          </p:cNvSpPr>
          <p:nvPr>
            <p:ph type="title"/>
          </p:nvPr>
        </p:nvSpPr>
        <p:spPr>
          <a:xfrm>
            <a:off x="838200" y="345805"/>
            <a:ext cx="10515600" cy="894622"/>
          </a:xfrm>
        </p:spPr>
        <p:txBody>
          <a:bodyPr>
            <a:normAutofit/>
          </a:bodyPr>
          <a:lstStyle/>
          <a:p>
            <a:r>
              <a:rPr lang="en-US" sz="4800" dirty="0"/>
              <a:t>IPv6: adoption</a:t>
            </a:r>
          </a:p>
        </p:txBody>
      </p:sp>
      <p:sp>
        <p:nvSpPr>
          <p:cNvPr id="4" name="TextBox 3">
            <a:extLst>
              <a:ext uri="{FF2B5EF4-FFF2-40B4-BE49-F238E27FC236}">
                <a16:creationId xmlns:a16="http://schemas.microsoft.com/office/drawing/2014/main" id="{80A49F01-0502-D745-8771-4AE4FBD24A44}"/>
              </a:ext>
            </a:extLst>
          </p:cNvPr>
          <p:cNvSpPr txBox="1"/>
          <p:nvPr/>
        </p:nvSpPr>
        <p:spPr>
          <a:xfrm>
            <a:off x="928255" y="6289964"/>
            <a:ext cx="472943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30000" noProof="0" dirty="0">
                <a:ln>
                  <a:noFill/>
                </a:ln>
                <a:solidFill>
                  <a:prstClr val="black"/>
                </a:solidFill>
                <a:effectLst/>
                <a:uLnTx/>
                <a:uFillTx/>
                <a:latin typeface="Calibri" panose="020F0502020204030204"/>
                <a:ea typeface="+mn-ea"/>
                <a:cs typeface="+mn-cs"/>
              </a:rPr>
              <a:t>1</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https://www.google.com/intl/en/ipv6/statistics.html</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Slide Number Placeholder 3">
            <a:extLst>
              <a:ext uri="{FF2B5EF4-FFF2-40B4-BE49-F238E27FC236}">
                <a16:creationId xmlns:a16="http://schemas.microsoft.com/office/drawing/2014/main" id="{93499F0B-8A43-B042-94A3-D83FC9EF4069}"/>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29</a:t>
            </a:fld>
            <a:endParaRPr lang="en-US" dirty="0"/>
          </a:p>
        </p:txBody>
      </p:sp>
    </p:spTree>
    <p:extLst>
      <p:ext uri="{BB962C8B-B14F-4D97-AF65-F5344CB8AC3E}">
        <p14:creationId xmlns:p14="http://schemas.microsoft.com/office/powerpoint/2010/main" val="16118650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normAutofit/>
          </a:bodyPr>
          <a:lstStyle/>
          <a:p>
            <a:r>
              <a:rPr lang="en-US" altLang="en-US" sz="4400" dirty="0">
                <a:cs typeface="Calibri" panose="020F0502020204030204" pitchFamily="34" charset="0"/>
              </a:rPr>
              <a:t>Network layer: “data plane” roadmap</a:t>
            </a:r>
            <a:endParaRPr lang="en-US" sz="4400" dirty="0"/>
          </a:p>
        </p:txBody>
      </p:sp>
      <p:sp>
        <p:nvSpPr>
          <p:cNvPr id="9" name="Rectangle 4">
            <a:extLst>
              <a:ext uri="{FF2B5EF4-FFF2-40B4-BE49-F238E27FC236}">
                <a16:creationId xmlns:a16="http://schemas.microsoft.com/office/drawing/2014/main" id="{55AB9D8D-7F05-094B-8DA6-3095A7A7A096}"/>
              </a:ext>
            </a:extLst>
          </p:cNvPr>
          <p:cNvSpPr>
            <a:spLocks noGrp="1" noChangeArrowheads="1"/>
          </p:cNvSpPr>
          <p:nvPr>
            <p:ph sz="half" idx="2"/>
          </p:nvPr>
        </p:nvSpPr>
        <p:spPr>
          <a:xfrm>
            <a:off x="570089" y="1428299"/>
            <a:ext cx="6618109" cy="5001077"/>
          </a:xfrm>
        </p:spPr>
        <p:txBody>
          <a:bodyPr>
            <a:noAutofit/>
          </a:bodyPr>
          <a:lstStyle/>
          <a:p>
            <a:pPr marL="407988" indent="-277813">
              <a:spcBef>
                <a:spcPts val="600"/>
              </a:spcBef>
            </a:pPr>
            <a:r>
              <a:rPr lang="en-US" altLang="en-US" sz="3200" dirty="0">
                <a:solidFill>
                  <a:srgbClr val="CC0000"/>
                </a:solidFill>
                <a:ea typeface="ＭＳ Ｐゴシック" panose="020B0600070205080204" pitchFamily="34" charset="-128"/>
                <a:cs typeface="Arial" panose="020B0604020202020204" pitchFamily="34" charset="0"/>
              </a:rPr>
              <a:t>Network layer: overview</a:t>
            </a:r>
          </a:p>
          <a:p>
            <a:pPr lvl="1">
              <a:spcBef>
                <a:spcPts val="0"/>
              </a:spcBef>
            </a:pPr>
            <a:r>
              <a:rPr lang="en-US" altLang="en-US" sz="2800" dirty="0">
                <a:solidFill>
                  <a:srgbClr val="CC0000"/>
                </a:solidFill>
                <a:ea typeface="ＭＳ Ｐゴシック" panose="020B0600070205080204" pitchFamily="34" charset="-128"/>
                <a:cs typeface="Arial" panose="020B0604020202020204" pitchFamily="34" charset="0"/>
              </a:rPr>
              <a:t>data plane</a:t>
            </a:r>
          </a:p>
          <a:p>
            <a:pPr lvl="1">
              <a:spcBef>
                <a:spcPts val="0"/>
              </a:spcBef>
            </a:pPr>
            <a:r>
              <a:rPr lang="en-US" altLang="en-US" sz="2800" dirty="0">
                <a:solidFill>
                  <a:srgbClr val="CC0000"/>
                </a:solidFill>
                <a:ea typeface="ＭＳ Ｐゴシック" panose="020B0600070205080204" pitchFamily="34" charset="-128"/>
                <a:cs typeface="Arial" panose="020B0604020202020204" pitchFamily="34" charset="0"/>
              </a:rPr>
              <a:t>control plane</a:t>
            </a:r>
          </a:p>
        </p:txBody>
      </p:sp>
      <p:pic>
        <p:nvPicPr>
          <p:cNvPr id="6" name="Picture 5" descr="A train crossing a bridge over a body of water&#10;&#10;Description automatically generated">
            <a:extLst>
              <a:ext uri="{FF2B5EF4-FFF2-40B4-BE49-F238E27FC236}">
                <a16:creationId xmlns:a16="http://schemas.microsoft.com/office/drawing/2014/main" id="{8B05C88C-8150-3A41-8E34-0D407B652F32}"/>
              </a:ext>
            </a:extLst>
          </p:cNvPr>
          <p:cNvPicPr>
            <a:picLocks noChangeAspect="1"/>
          </p:cNvPicPr>
          <p:nvPr/>
        </p:nvPicPr>
        <p:blipFill>
          <a:blip r:embed="rId3"/>
          <a:stretch>
            <a:fillRect/>
          </a:stretch>
        </p:blipFill>
        <p:spPr>
          <a:xfrm>
            <a:off x="8015288" y="1379196"/>
            <a:ext cx="3102316" cy="2326737"/>
          </a:xfrm>
          <a:prstGeom prst="rect">
            <a:avLst/>
          </a:prstGeom>
        </p:spPr>
      </p:pic>
      <p:sp>
        <p:nvSpPr>
          <p:cNvPr id="7" name="Rectangle 4">
            <a:extLst>
              <a:ext uri="{FF2B5EF4-FFF2-40B4-BE49-F238E27FC236}">
                <a16:creationId xmlns:a16="http://schemas.microsoft.com/office/drawing/2014/main" id="{F3A4FBDA-F3DE-F640-AAEE-CE557E67DD69}"/>
              </a:ext>
            </a:extLst>
          </p:cNvPr>
          <p:cNvSpPr txBox="1">
            <a:spLocks noChangeArrowheads="1"/>
          </p:cNvSpPr>
          <p:nvPr/>
        </p:nvSpPr>
        <p:spPr>
          <a:xfrm>
            <a:off x="6186488" y="4277300"/>
            <a:ext cx="6005512" cy="1937764"/>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endParaRPr lang="en-US" altLang="en-US" dirty="0"/>
          </a:p>
        </p:txBody>
      </p:sp>
      <p:sp>
        <p:nvSpPr>
          <p:cNvPr id="8" name="Slide Number Placeholder 4">
            <a:extLst>
              <a:ext uri="{FF2B5EF4-FFF2-40B4-BE49-F238E27FC236}">
                <a16:creationId xmlns:a16="http://schemas.microsoft.com/office/drawing/2014/main" id="{F4D04E88-D653-0249-9F2C-45CB993BCE4C}"/>
              </a:ext>
            </a:extLst>
          </p:cNvPr>
          <p:cNvSpPr>
            <a:spLocks noGrp="1"/>
          </p:cNvSpPr>
          <p:nvPr>
            <p:ph type="sldNum" sz="quarter" idx="4"/>
          </p:nvPr>
        </p:nvSpPr>
        <p:spPr>
          <a:xfrm>
            <a:off x="9219616" y="6465391"/>
            <a:ext cx="2743200" cy="365125"/>
          </a:xfrm>
        </p:spPr>
        <p:txBody>
          <a:bodyPr/>
          <a:lstStyle/>
          <a:p>
            <a:r>
              <a:rPr lang="en-US" dirty="0"/>
              <a:t>Network Layer: 4-</a:t>
            </a:r>
            <a:fld id="{C4204591-24BD-A542-B9D5-F8D8A88D2FEE}" type="slidenum">
              <a:rPr lang="en-US" smtClean="0"/>
              <a:pPr/>
              <a:t>3</a:t>
            </a:fld>
            <a:endParaRPr lang="en-US" dirty="0"/>
          </a:p>
        </p:txBody>
      </p:sp>
      <p:sp>
        <p:nvSpPr>
          <p:cNvPr id="10" name="Rectangle 4">
            <a:extLst>
              <a:ext uri="{FF2B5EF4-FFF2-40B4-BE49-F238E27FC236}">
                <a16:creationId xmlns:a16="http://schemas.microsoft.com/office/drawing/2014/main" id="{2935D8EE-730D-3846-8ED3-CF147CA4A373}"/>
              </a:ext>
            </a:extLst>
          </p:cNvPr>
          <p:cNvSpPr txBox="1">
            <a:spLocks noChangeArrowheads="1"/>
          </p:cNvSpPr>
          <p:nvPr/>
        </p:nvSpPr>
        <p:spPr>
          <a:xfrm>
            <a:off x="563462" y="2806957"/>
            <a:ext cx="6618109" cy="3461321"/>
          </a:xfrm>
          <a:prstGeom prst="rect">
            <a:avLst/>
          </a:prstGeom>
        </p:spPr>
        <p:txBody>
          <a:bodyPr vert="horz" lIns="91440" tIns="45720" rIns="91440" bIns="45720" rtlCol="0">
            <a:no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07988" indent="-277813">
              <a:spcBef>
                <a:spcPts val="600"/>
              </a:spcBef>
            </a:pPr>
            <a:r>
              <a:rPr lang="en-US" altLang="en-US" sz="3200" dirty="0">
                <a:ea typeface="ＭＳ Ｐゴシック" panose="020B0600070205080204" pitchFamily="34" charset="-128"/>
                <a:cs typeface="Arial" panose="020B0604020202020204" pitchFamily="34" charset="0"/>
              </a:rPr>
              <a:t>What</a:t>
            </a:r>
            <a:r>
              <a:rPr lang="en-US" altLang="ja-JP" sz="3200" dirty="0">
                <a:ea typeface="ＭＳ Ｐゴシック" panose="020B0600070205080204" pitchFamily="34" charset="-128"/>
                <a:cs typeface="Arial" panose="020B0604020202020204" pitchFamily="34" charset="0"/>
              </a:rPr>
              <a:t>’s inside a router</a:t>
            </a:r>
          </a:p>
          <a:p>
            <a:pPr lvl="1">
              <a:spcBef>
                <a:spcPts val="0"/>
              </a:spcBef>
            </a:pPr>
            <a:r>
              <a:rPr lang="en-US" altLang="ja-JP" sz="2800" dirty="0">
                <a:ea typeface="ＭＳ Ｐゴシック" panose="020B0600070205080204" pitchFamily="34" charset="-128"/>
                <a:cs typeface="Arial" panose="020B0604020202020204" pitchFamily="34" charset="0"/>
              </a:rPr>
              <a:t>input ports, switching, output ports</a:t>
            </a:r>
          </a:p>
          <a:p>
            <a:pPr lvl="1">
              <a:spcBef>
                <a:spcPts val="0"/>
              </a:spcBef>
            </a:pPr>
            <a:r>
              <a:rPr lang="en-US" altLang="ja-JP" sz="2800" dirty="0">
                <a:ea typeface="ＭＳ Ｐゴシック" panose="020B0600070205080204" pitchFamily="34" charset="-128"/>
                <a:cs typeface="Arial" panose="020B0604020202020204" pitchFamily="34" charset="0"/>
              </a:rPr>
              <a:t>buffer management, scheduling</a:t>
            </a:r>
          </a:p>
          <a:p>
            <a:pPr marL="407988" indent="-277813">
              <a:spcBef>
                <a:spcPts val="600"/>
              </a:spcBef>
            </a:pPr>
            <a:r>
              <a:rPr lang="en-US" altLang="en-US" sz="3200" dirty="0">
                <a:ea typeface="ＭＳ Ｐゴシック" panose="020B0600070205080204" pitchFamily="34" charset="-128"/>
                <a:cs typeface="Arial" panose="020B0604020202020204" pitchFamily="34" charset="0"/>
              </a:rPr>
              <a:t>IP: the Internet Protocol</a:t>
            </a:r>
          </a:p>
          <a:p>
            <a:pPr lvl="1">
              <a:spcBef>
                <a:spcPts val="0"/>
              </a:spcBef>
            </a:pPr>
            <a:r>
              <a:rPr lang="en-US" altLang="en-US" sz="2800" dirty="0">
                <a:ea typeface="ＭＳ Ｐゴシック" panose="020B0600070205080204" pitchFamily="34" charset="-128"/>
                <a:cs typeface="Arial" panose="020B0604020202020204" pitchFamily="34" charset="0"/>
              </a:rPr>
              <a:t>datagram format</a:t>
            </a:r>
          </a:p>
          <a:p>
            <a:pPr lvl="1">
              <a:spcBef>
                <a:spcPts val="0"/>
              </a:spcBef>
            </a:pPr>
            <a:r>
              <a:rPr lang="en-US" altLang="en-US" sz="2800" dirty="0">
                <a:ea typeface="ＭＳ Ｐゴシック" panose="020B0600070205080204" pitchFamily="34" charset="-128"/>
                <a:cs typeface="Arial" panose="020B0604020202020204" pitchFamily="34" charset="0"/>
              </a:rPr>
              <a:t>addressing</a:t>
            </a:r>
          </a:p>
          <a:p>
            <a:pPr lvl="1">
              <a:spcBef>
                <a:spcPts val="0"/>
              </a:spcBef>
            </a:pPr>
            <a:r>
              <a:rPr lang="en-US" altLang="en-US" sz="2800" dirty="0">
                <a:ea typeface="ＭＳ Ｐゴシック" panose="020B0600070205080204" pitchFamily="34" charset="-128"/>
                <a:cs typeface="Arial" panose="020B0604020202020204" pitchFamily="34" charset="0"/>
              </a:rPr>
              <a:t>network address translation</a:t>
            </a:r>
          </a:p>
          <a:p>
            <a:pPr lvl="1">
              <a:spcBef>
                <a:spcPts val="0"/>
              </a:spcBef>
            </a:pPr>
            <a:r>
              <a:rPr lang="en-US" altLang="en-US" sz="2800" dirty="0">
                <a:ea typeface="ＭＳ Ｐゴシック" panose="020B0600070205080204" pitchFamily="34" charset="-128"/>
                <a:cs typeface="Arial" panose="020B0604020202020204" pitchFamily="34" charset="0"/>
              </a:rPr>
              <a:t>IPv6</a:t>
            </a:r>
          </a:p>
        </p:txBody>
      </p:sp>
    </p:spTree>
    <p:extLst>
      <p:ext uri="{BB962C8B-B14F-4D97-AF65-F5344CB8AC3E}">
        <p14:creationId xmlns:p14="http://schemas.microsoft.com/office/powerpoint/2010/main" val="3851074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dissolve">
                                      <p:cBhvr>
                                        <p:cTn id="7" dur="500"/>
                                        <p:tgtEl>
                                          <p:spTgt spid="10">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0">
                                            <p:txEl>
                                              <p:pRg st="1" end="1"/>
                                            </p:txEl>
                                          </p:spTgt>
                                        </p:tgtEl>
                                        <p:attrNameLst>
                                          <p:attrName>style.visibility</p:attrName>
                                        </p:attrNameLst>
                                      </p:cBhvr>
                                      <p:to>
                                        <p:strVal val="visible"/>
                                      </p:to>
                                    </p:set>
                                    <p:animEffect transition="in" filter="dissolve">
                                      <p:cBhvr>
                                        <p:cTn id="10" dur="500"/>
                                        <p:tgtEl>
                                          <p:spTgt spid="10">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0">
                                            <p:txEl>
                                              <p:pRg st="2" end="2"/>
                                            </p:txEl>
                                          </p:spTgt>
                                        </p:tgtEl>
                                        <p:attrNameLst>
                                          <p:attrName>style.visibility</p:attrName>
                                        </p:attrNameLst>
                                      </p:cBhvr>
                                      <p:to>
                                        <p:strVal val="visible"/>
                                      </p:to>
                                    </p:set>
                                    <p:animEffect transition="in" filter="dissolve">
                                      <p:cBhvr>
                                        <p:cTn id="13" dur="500"/>
                                        <p:tgtEl>
                                          <p:spTgt spid="10">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10">
                                            <p:txEl>
                                              <p:pRg st="3" end="3"/>
                                            </p:txEl>
                                          </p:spTgt>
                                        </p:tgtEl>
                                        <p:attrNameLst>
                                          <p:attrName>style.visibility</p:attrName>
                                        </p:attrNameLst>
                                      </p:cBhvr>
                                      <p:to>
                                        <p:strVal val="visible"/>
                                      </p:to>
                                    </p:set>
                                    <p:animEffect transition="in" filter="dissolve">
                                      <p:cBhvr>
                                        <p:cTn id="18" dur="500"/>
                                        <p:tgtEl>
                                          <p:spTgt spid="10">
                                            <p:txEl>
                                              <p:pRg st="3" end="3"/>
                                            </p:txEl>
                                          </p:spTgt>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10">
                                            <p:txEl>
                                              <p:pRg st="4" end="4"/>
                                            </p:txEl>
                                          </p:spTgt>
                                        </p:tgtEl>
                                        <p:attrNameLst>
                                          <p:attrName>style.visibility</p:attrName>
                                        </p:attrNameLst>
                                      </p:cBhvr>
                                      <p:to>
                                        <p:strVal val="visible"/>
                                      </p:to>
                                    </p:set>
                                    <p:animEffect transition="in" filter="dissolve">
                                      <p:cBhvr>
                                        <p:cTn id="21" dur="500"/>
                                        <p:tgtEl>
                                          <p:spTgt spid="10">
                                            <p:txEl>
                                              <p:pRg st="4" end="4"/>
                                            </p:txEl>
                                          </p:spTgt>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10">
                                            <p:txEl>
                                              <p:pRg st="5" end="5"/>
                                            </p:txEl>
                                          </p:spTgt>
                                        </p:tgtEl>
                                        <p:attrNameLst>
                                          <p:attrName>style.visibility</p:attrName>
                                        </p:attrNameLst>
                                      </p:cBhvr>
                                      <p:to>
                                        <p:strVal val="visible"/>
                                      </p:to>
                                    </p:set>
                                    <p:animEffect transition="in" filter="dissolve">
                                      <p:cBhvr>
                                        <p:cTn id="24" dur="500"/>
                                        <p:tgtEl>
                                          <p:spTgt spid="10">
                                            <p:txEl>
                                              <p:pRg st="5" end="5"/>
                                            </p:txEl>
                                          </p:spTgt>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10">
                                            <p:txEl>
                                              <p:pRg st="6" end="6"/>
                                            </p:txEl>
                                          </p:spTgt>
                                        </p:tgtEl>
                                        <p:attrNameLst>
                                          <p:attrName>style.visibility</p:attrName>
                                        </p:attrNameLst>
                                      </p:cBhvr>
                                      <p:to>
                                        <p:strVal val="visible"/>
                                      </p:to>
                                    </p:set>
                                    <p:animEffect transition="in" filter="dissolve">
                                      <p:cBhvr>
                                        <p:cTn id="27" dur="500"/>
                                        <p:tgtEl>
                                          <p:spTgt spid="10">
                                            <p:txEl>
                                              <p:pRg st="6" end="6"/>
                                            </p:txEl>
                                          </p:spTgt>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10">
                                            <p:txEl>
                                              <p:pRg st="7" end="7"/>
                                            </p:txEl>
                                          </p:spTgt>
                                        </p:tgtEl>
                                        <p:attrNameLst>
                                          <p:attrName>style.visibility</p:attrName>
                                        </p:attrNameLst>
                                      </p:cBhvr>
                                      <p:to>
                                        <p:strVal val="visible"/>
                                      </p:to>
                                    </p:set>
                                    <p:animEffect transition="in" filter="dissolve">
                                      <p:cBhvr>
                                        <p:cTn id="30" dur="500"/>
                                        <p:tgtEl>
                                          <p:spTgt spid="10">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grpId="0" nodeType="clickEffect" nodePh="1">
                                  <p:stCondLst>
                                    <p:cond delay="0"/>
                                  </p:stCondLst>
                                  <p:endCondLst>
                                    <p:cond evt="begin" delay="0">
                                      <p:tn val="33"/>
                                    </p:cond>
                                  </p:endCondLst>
                                  <p:childTnLst>
                                    <p:set>
                                      <p:cBhvr>
                                        <p:cTn id="34" dur="1" fill="hold">
                                          <p:stCondLst>
                                            <p:cond delay="0"/>
                                          </p:stCondLst>
                                        </p:cTn>
                                        <p:tgtEl>
                                          <p:spTgt spid="7"/>
                                        </p:tgtEl>
                                        <p:attrNameLst>
                                          <p:attrName>style.visibility</p:attrName>
                                        </p:attrNameLst>
                                      </p:cBhvr>
                                      <p:to>
                                        <p:strVal val="visible"/>
                                      </p:to>
                                    </p:set>
                                    <p:animEffect transition="in" filter="dissolve">
                                      <p:cBhvr>
                                        <p:cTn id="3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8CBA3599-2464-4683-BB6A-B753CD4CE2FE}"/>
              </a:ext>
            </a:extLst>
          </p:cNvPr>
          <p:cNvSpPr>
            <a:spLocks noGrp="1"/>
          </p:cNvSpPr>
          <p:nvPr>
            <p:ph type="body" sz="quarter" idx="11"/>
          </p:nvPr>
        </p:nvSpPr>
        <p:spPr>
          <a:xfrm>
            <a:off x="2861934" y="138666"/>
            <a:ext cx="6255069" cy="562262"/>
          </a:xfrm>
        </p:spPr>
        <p:txBody>
          <a:bodyPr>
            <a:noAutofit/>
          </a:bodyPr>
          <a:lstStyle/>
          <a:p>
            <a:endParaRPr lang="en-GB" sz="4050" dirty="0">
              <a:solidFill>
                <a:srgbClr val="002060"/>
              </a:solidFill>
            </a:endParaRPr>
          </a:p>
          <a:p>
            <a:r>
              <a:rPr lang="en-GB" sz="6000" u="sng" dirty="0">
                <a:solidFill>
                  <a:srgbClr val="002060"/>
                </a:solidFill>
              </a:rPr>
              <a:t>Thank You All</a:t>
            </a:r>
          </a:p>
          <a:p>
            <a:endParaRPr lang="en-GB" sz="4050" dirty="0">
              <a:solidFill>
                <a:srgbClr val="002060"/>
              </a:solidFill>
            </a:endParaRPr>
          </a:p>
          <a:p>
            <a:r>
              <a:rPr lang="en-GB" sz="9600" dirty="0">
                <a:solidFill>
                  <a:srgbClr val="002060"/>
                </a:solidFill>
                <a:sym typeface="Wingdings" panose="05000000000000000000" pitchFamily="2" charset="2"/>
              </a:rPr>
              <a:t></a:t>
            </a:r>
            <a:endParaRPr lang="en-GB" sz="8800" dirty="0">
              <a:solidFill>
                <a:srgbClr val="002060"/>
              </a:solidFill>
              <a:sym typeface="Wingdings" panose="05000000000000000000" pitchFamily="2" charset="2"/>
            </a:endParaRPr>
          </a:p>
          <a:p>
            <a:r>
              <a:rPr lang="en-GB" sz="9600" dirty="0">
                <a:solidFill>
                  <a:srgbClr val="002060"/>
                </a:solidFill>
              </a:rPr>
              <a:t> </a:t>
            </a:r>
          </a:p>
        </p:txBody>
      </p:sp>
      <p:sp>
        <p:nvSpPr>
          <p:cNvPr id="2" name="Rectangle 1">
            <a:extLst>
              <a:ext uri="{FF2B5EF4-FFF2-40B4-BE49-F238E27FC236}">
                <a16:creationId xmlns:a16="http://schemas.microsoft.com/office/drawing/2014/main" id="{5E81A3CA-6F5F-48F1-9334-E874BA214332}"/>
              </a:ext>
            </a:extLst>
          </p:cNvPr>
          <p:cNvSpPr/>
          <p:nvPr/>
        </p:nvSpPr>
        <p:spPr>
          <a:xfrm>
            <a:off x="5048436" y="964945"/>
            <a:ext cx="2320461" cy="538609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34400" b="0" i="0" u="none" strike="noStrike" kern="1200" cap="none" spc="0" normalizeH="0" baseline="0" noProof="0" dirty="0">
                <a:ln>
                  <a:noFill/>
                </a:ln>
                <a:solidFill>
                  <a:srgbClr val="002060"/>
                </a:solidFill>
                <a:effectLst/>
                <a:uLnTx/>
                <a:uFillTx/>
                <a:latin typeface="Calibri"/>
                <a:ea typeface="+mn-ea"/>
                <a:cs typeface="+mn-cs"/>
                <a:sym typeface="Wingdings" panose="05000000000000000000" pitchFamily="2" charset="2"/>
              </a:rPr>
              <a:t>?</a:t>
            </a:r>
          </a:p>
        </p:txBody>
      </p:sp>
      <p:sp>
        <p:nvSpPr>
          <p:cNvPr id="3" name="TextBox 2">
            <a:extLst>
              <a:ext uri="{FF2B5EF4-FFF2-40B4-BE49-F238E27FC236}">
                <a16:creationId xmlns:a16="http://schemas.microsoft.com/office/drawing/2014/main" id="{B9ABC608-9CBB-4275-B191-ACB5BD64857F}"/>
              </a:ext>
            </a:extLst>
          </p:cNvPr>
          <p:cNvSpPr txBox="1"/>
          <p:nvPr/>
        </p:nvSpPr>
        <p:spPr>
          <a:xfrm>
            <a:off x="566333" y="6117205"/>
            <a:ext cx="10991273" cy="738664"/>
          </a:xfrm>
          <a:prstGeom prst="rect">
            <a:avLst/>
          </a:prstGeom>
          <a:noFill/>
        </p:spPr>
        <p:txBody>
          <a:bodyPr wrap="square" rtlCol="0">
            <a:sp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en-US" sz="1400" b="1" i="1" u="sng" strike="noStrike" kern="1200" cap="none" spc="0" normalizeH="0" baseline="0" noProof="0" dirty="0">
                <a:ln>
                  <a:noFill/>
                </a:ln>
                <a:solidFill>
                  <a:srgbClr val="0000A3"/>
                </a:solidFill>
                <a:effectLst/>
                <a:uLnTx/>
                <a:uFillTx/>
                <a:latin typeface="Calibri" panose="020F0502020204030204"/>
                <a:ea typeface="ＭＳ Ｐゴシック" panose="020B0600070205080204" pitchFamily="34" charset="-128"/>
                <a:cs typeface="+mn-cs"/>
              </a:rPr>
              <a:t>A note on the origin of these </a:t>
            </a:r>
            <a:r>
              <a:rPr kumimoji="0" lang="en-US" altLang="en-US" sz="1400" b="1" i="1" u="sng" strike="noStrike" kern="1200" cap="none" spc="0" normalizeH="0" baseline="0" noProof="0" dirty="0" err="1">
                <a:ln>
                  <a:noFill/>
                </a:ln>
                <a:solidFill>
                  <a:srgbClr val="0000A3"/>
                </a:solidFill>
                <a:effectLst/>
                <a:uLnTx/>
                <a:uFillTx/>
                <a:latin typeface="Calibri" panose="020F0502020204030204"/>
                <a:ea typeface="ＭＳ Ｐゴシック" panose="020B0600070205080204" pitchFamily="34" charset="-128"/>
                <a:cs typeface="+mn-cs"/>
              </a:rPr>
              <a:t>ppt</a:t>
            </a:r>
            <a:r>
              <a:rPr kumimoji="0" lang="en-US" altLang="en-US" sz="1400" b="1" i="1" u="sng" strike="noStrike" kern="1200" cap="none" spc="0" normalizeH="0" baseline="0" noProof="0" dirty="0">
                <a:ln>
                  <a:noFill/>
                </a:ln>
                <a:solidFill>
                  <a:srgbClr val="0000A3"/>
                </a:solidFill>
                <a:effectLst/>
                <a:uLnTx/>
                <a:uFillTx/>
                <a:latin typeface="Calibri" panose="020F0502020204030204"/>
                <a:ea typeface="ＭＳ Ｐゴシック" panose="020B0600070205080204" pitchFamily="34" charset="-128"/>
                <a:cs typeface="+mn-cs"/>
              </a:rPr>
              <a:t> slides:</a:t>
            </a:r>
            <a:endParaRPr kumimoji="0" lang="en-US" altLang="ja-JP" sz="1400" b="1" i="1" u="sng" strike="noStrike" kern="1200" cap="none" spc="0" normalizeH="0" baseline="0" noProof="0" dirty="0">
              <a:ln>
                <a:noFill/>
              </a:ln>
              <a:solidFill>
                <a:srgbClr val="0000A3"/>
              </a:solidFill>
              <a:effectLst/>
              <a:uLnTx/>
              <a:uFillTx/>
              <a:latin typeface="Calibri" panose="020F0502020204030204"/>
              <a:ea typeface="ＭＳ Ｐゴシック" panose="020B0600070205080204" pitchFamily="34" charset="-128"/>
              <a:cs typeface="+mn-cs"/>
            </a:endParaRPr>
          </a:p>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altLang="en-US" sz="1400" b="0" i="1" u="none" strike="noStrike" kern="1200" cap="none" spc="0" normalizeH="0" baseline="0" noProof="0" dirty="0">
                <a:ln>
                  <a:noFill/>
                </a:ln>
                <a:solidFill>
                  <a:srgbClr val="0000A3"/>
                </a:solidFill>
                <a:effectLst/>
                <a:uLnTx/>
                <a:uFillTx/>
                <a:latin typeface="Calibri" panose="020F0502020204030204"/>
                <a:ea typeface="ＭＳ Ｐゴシック" panose="020B0600070205080204" pitchFamily="34" charset="-128"/>
                <a:cs typeface="+mn-cs"/>
              </a:rPr>
              <a:t>All material copyright 1996-2020 J.F Kurose and K.W. Ross, All Rights Reserved</a:t>
            </a:r>
          </a:p>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ja-JP" sz="1400" b="0" i="1" u="none" strike="noStrike" kern="1200" cap="none" spc="0" normalizeH="0" baseline="0" noProof="0" dirty="0">
                <a:ln>
                  <a:noFill/>
                </a:ln>
                <a:solidFill>
                  <a:srgbClr val="0000A3"/>
                </a:solidFill>
                <a:effectLst/>
                <a:uLnTx/>
                <a:uFillTx/>
                <a:latin typeface="Calibri" panose="020F0502020204030204"/>
                <a:ea typeface="ＭＳ Ｐゴシック" panose="020B0600070205080204" pitchFamily="34" charset="-128"/>
                <a:cs typeface="+mn-cs"/>
              </a:rPr>
              <a:t>These slides </a:t>
            </a:r>
            <a:r>
              <a:rPr kumimoji="0" lang="fr-FR" altLang="ja-JP" sz="1400" b="0" i="1" u="none" strike="noStrike" kern="1200" cap="none" spc="0" normalizeH="0" baseline="0" noProof="0" dirty="0">
                <a:ln>
                  <a:noFill/>
                </a:ln>
                <a:solidFill>
                  <a:srgbClr val="0000A3"/>
                </a:solidFill>
                <a:effectLst/>
                <a:uLnTx/>
                <a:uFillTx/>
                <a:latin typeface="Calibri" panose="020F0502020204030204"/>
                <a:ea typeface="ＭＳ Ｐゴシック" panose="020B0600070205080204" pitchFamily="34" charset="-128"/>
                <a:cs typeface="+mn-cs"/>
              </a:rPr>
              <a:t>are </a:t>
            </a:r>
            <a:r>
              <a:rPr kumimoji="0" lang="en-US" altLang="ja-JP" sz="1400" b="0" i="1" u="none" strike="noStrike" kern="1200" cap="none" spc="0" normalizeH="0" baseline="0" noProof="0" dirty="0">
                <a:ln>
                  <a:noFill/>
                </a:ln>
                <a:solidFill>
                  <a:srgbClr val="0000A3"/>
                </a:solidFill>
                <a:effectLst/>
                <a:uLnTx/>
                <a:uFillTx/>
                <a:latin typeface="Calibri" panose="020F0502020204030204"/>
                <a:ea typeface="ＭＳ Ｐゴシック" panose="020B0600070205080204" pitchFamily="34" charset="-128"/>
                <a:cs typeface="+mn-cs"/>
              </a:rPr>
              <a:t>freely provided by the book authors and it represents a lot of work on their part. We would like to thank </a:t>
            </a:r>
            <a:r>
              <a:rPr kumimoji="0" lang="en-US" altLang="en-US" sz="1400" b="0" i="1" u="none" strike="noStrike" kern="1200" cap="none" spc="0" normalizeH="0" baseline="0" noProof="0" dirty="0">
                <a:ln>
                  <a:noFill/>
                </a:ln>
                <a:solidFill>
                  <a:srgbClr val="0000A3"/>
                </a:solidFill>
                <a:effectLst/>
                <a:uLnTx/>
                <a:uFillTx/>
                <a:latin typeface="Calibri" panose="020F0502020204030204"/>
                <a:ea typeface="ＭＳ Ｐゴシック" panose="020B0600070205080204" pitchFamily="34" charset="-128"/>
                <a:cs typeface="+mn-cs"/>
              </a:rPr>
              <a:t> J.F Kurose and K.W. Ross.</a:t>
            </a:r>
          </a:p>
        </p:txBody>
      </p:sp>
      <p:sp>
        <p:nvSpPr>
          <p:cNvPr id="7" name="Flowchart: Connector 6">
            <a:extLst>
              <a:ext uri="{FF2B5EF4-FFF2-40B4-BE49-F238E27FC236}">
                <a16:creationId xmlns:a16="http://schemas.microsoft.com/office/drawing/2014/main" id="{DE4B911A-EB88-4B33-B4F1-A750A284DB4B}"/>
              </a:ext>
            </a:extLst>
          </p:cNvPr>
          <p:cNvSpPr/>
          <p:nvPr/>
        </p:nvSpPr>
        <p:spPr>
          <a:xfrm>
            <a:off x="5761609" y="4574689"/>
            <a:ext cx="600722" cy="576837"/>
          </a:xfrm>
          <a:prstGeom prst="flowChartConnector">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8" name="Picture 7" descr="A picture containing outdoor, water, bridge, building&#10;&#10;Description automatically generated">
            <a:extLst>
              <a:ext uri="{FF2B5EF4-FFF2-40B4-BE49-F238E27FC236}">
                <a16:creationId xmlns:a16="http://schemas.microsoft.com/office/drawing/2014/main" id="{8FF33017-B1D4-1D43-9BC0-3EC96B262BA1}"/>
              </a:ext>
            </a:extLst>
          </p:cNvPr>
          <p:cNvPicPr>
            <a:picLocks noChangeAspect="1"/>
          </p:cNvPicPr>
          <p:nvPr/>
        </p:nvPicPr>
        <p:blipFill>
          <a:blip r:embed="rId3"/>
          <a:stretch>
            <a:fillRect/>
          </a:stretch>
        </p:blipFill>
        <p:spPr>
          <a:xfrm>
            <a:off x="7232440" y="2194950"/>
            <a:ext cx="2340864" cy="292608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10063" y="2194950"/>
            <a:ext cx="2364274" cy="2926080"/>
          </a:xfrm>
          <a:prstGeom prst="rect">
            <a:avLst/>
          </a:prstGeom>
        </p:spPr>
      </p:pic>
      <p:sp>
        <p:nvSpPr>
          <p:cNvPr id="9" name="Slide Number Placeholder 2">
            <a:extLst>
              <a:ext uri="{FF2B5EF4-FFF2-40B4-BE49-F238E27FC236}">
                <a16:creationId xmlns:a16="http://schemas.microsoft.com/office/drawing/2014/main" id="{807E4337-A925-084B-B48F-23146A4A73A1}"/>
              </a:ext>
            </a:extLst>
          </p:cNvPr>
          <p:cNvSpPr txBox="1">
            <a:spLocks/>
          </p:cNvSpPr>
          <p:nvPr/>
        </p:nvSpPr>
        <p:spPr>
          <a:xfrm>
            <a:off x="9448800" y="6351035"/>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100" dirty="0"/>
              <a:t>Transport Layer: 3-150</a:t>
            </a:r>
          </a:p>
        </p:txBody>
      </p:sp>
    </p:spTree>
    <p:extLst>
      <p:ext uri="{BB962C8B-B14F-4D97-AF65-F5344CB8AC3E}">
        <p14:creationId xmlns:p14="http://schemas.microsoft.com/office/powerpoint/2010/main" val="4711762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6236E45-D353-3946-A538-2B64275829F3}"/>
              </a:ext>
            </a:extLst>
          </p:cNvPr>
          <p:cNvSpPr>
            <a:spLocks noGrp="1"/>
          </p:cNvSpPr>
          <p:nvPr>
            <p:ph type="title"/>
          </p:nvPr>
        </p:nvSpPr>
        <p:spPr>
          <a:xfrm>
            <a:off x="838200" y="311144"/>
            <a:ext cx="10515600" cy="894622"/>
          </a:xfrm>
        </p:spPr>
        <p:txBody>
          <a:bodyPr/>
          <a:lstStyle/>
          <a:p>
            <a:r>
              <a:rPr lang="en-US" altLang="en-US" dirty="0">
                <a:ea typeface="ＭＳ Ｐゴシック" panose="020B0600070205080204" pitchFamily="34" charset="-128"/>
              </a:rPr>
              <a:t>IP addresses: how to get one?</a:t>
            </a:r>
            <a:endParaRPr lang="en-US" dirty="0"/>
          </a:p>
        </p:txBody>
      </p:sp>
      <p:sp>
        <p:nvSpPr>
          <p:cNvPr id="81" name="Rectangle 3">
            <a:extLst>
              <a:ext uri="{FF2B5EF4-FFF2-40B4-BE49-F238E27FC236}">
                <a16:creationId xmlns:a16="http://schemas.microsoft.com/office/drawing/2014/main" id="{6B160A08-0872-E943-930F-3549C899DA74}"/>
              </a:ext>
            </a:extLst>
          </p:cNvPr>
          <p:cNvSpPr txBox="1">
            <a:spLocks noChangeArrowheads="1"/>
          </p:cNvSpPr>
          <p:nvPr/>
        </p:nvSpPr>
        <p:spPr>
          <a:xfrm>
            <a:off x="910964" y="1504585"/>
            <a:ext cx="11096157" cy="2677671"/>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None/>
              <a:tabLst/>
              <a:defRPr/>
            </a:pP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That’s actually </a:t>
            </a:r>
            <a:r>
              <a:rPr kumimoji="0" lang="en-US" altLang="en-US" sz="3200" b="0" i="0"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ＭＳ Ｐゴシック" panose="020B0600070205080204" pitchFamily="34" charset="-128"/>
              </a:rPr>
              <a:t>two</a:t>
            </a: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 questions:</a:t>
            </a:r>
          </a:p>
          <a:p>
            <a:pPr marL="644525" marR="0" lvl="0" indent="-346075" algn="l" defTabSz="914400" rtl="0" eaLnBrk="1" fontAlgn="auto" latinLnBrk="0" hangingPunct="1">
              <a:lnSpc>
                <a:spcPct val="90000"/>
              </a:lnSpc>
              <a:spcBef>
                <a:spcPts val="1000"/>
              </a:spcBef>
              <a:spcAft>
                <a:spcPts val="0"/>
              </a:spcAft>
              <a:buClr>
                <a:srgbClr val="0000A3"/>
              </a:buClr>
              <a:buSzTx/>
              <a:buFont typeface="+mj-lt"/>
              <a:buAutoNum type="arabicPeriod"/>
              <a:tabLst/>
              <a:defRPr/>
            </a:pPr>
            <a:r>
              <a:rPr kumimoji="0" lang="en-US" altLang="en-US" sz="3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Q: How does a </a:t>
            </a:r>
            <a:r>
              <a:rPr kumimoji="0" lang="en-US" altLang="en-US" sz="3000" b="0" i="1"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host</a:t>
            </a:r>
            <a:r>
              <a:rPr kumimoji="0" lang="en-US" altLang="en-US" sz="3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 get IP address within its network (host part of address)?</a:t>
            </a:r>
          </a:p>
          <a:p>
            <a:pPr marL="644525" marR="0" lvl="0" indent="-346075" algn="l" defTabSz="914400" rtl="0" eaLnBrk="1" fontAlgn="auto" latinLnBrk="0" hangingPunct="1">
              <a:lnSpc>
                <a:spcPct val="90000"/>
              </a:lnSpc>
              <a:spcBef>
                <a:spcPts val="1000"/>
              </a:spcBef>
              <a:spcAft>
                <a:spcPts val="0"/>
              </a:spcAft>
              <a:buClr>
                <a:srgbClr val="0000A3"/>
              </a:buClr>
              <a:buSzTx/>
              <a:buFont typeface="+mj-lt"/>
              <a:buAutoNum type="arabicPeriod"/>
              <a:tabLst/>
              <a:defRPr/>
            </a:pPr>
            <a:r>
              <a:rPr kumimoji="0" lang="en-US" altLang="en-US" sz="3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Q: How does a </a:t>
            </a:r>
            <a:r>
              <a:rPr kumimoji="0" lang="en-US" altLang="en-US" sz="3000" b="0" i="1"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network</a:t>
            </a:r>
            <a:r>
              <a:rPr kumimoji="0" lang="en-US" altLang="en-US" sz="3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 get IP address for itself (network part of address)</a:t>
            </a:r>
          </a:p>
          <a:p>
            <a:pPr marL="349250" marR="0" lvl="1" indent="0"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None/>
              <a:tabLst/>
              <a:defRPr/>
            </a:pPr>
            <a:endParaRPr kumimoji="0" lang="en-US" altLang="en-US" sz="28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endParaRPr>
          </a:p>
        </p:txBody>
      </p:sp>
      <p:sp>
        <p:nvSpPr>
          <p:cNvPr id="2" name="Rectangle 1">
            <a:extLst>
              <a:ext uri="{FF2B5EF4-FFF2-40B4-BE49-F238E27FC236}">
                <a16:creationId xmlns:a16="http://schemas.microsoft.com/office/drawing/2014/main" id="{30BA2288-FC78-F84B-AA24-40801EC93568}"/>
              </a:ext>
            </a:extLst>
          </p:cNvPr>
          <p:cNvSpPr/>
          <p:nvPr/>
        </p:nvSpPr>
        <p:spPr>
          <a:xfrm>
            <a:off x="1104900" y="4234164"/>
            <a:ext cx="10533088" cy="2246769"/>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How does </a:t>
            </a:r>
            <a:r>
              <a:rPr kumimoji="0" lang="en-US" altLang="en-US" sz="3200" b="0" i="1"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host</a:t>
            </a: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 get IP address?</a:t>
            </a:r>
          </a:p>
          <a:p>
            <a:pPr marL="342900" marR="0" lvl="0" indent="-342900" algn="l" defTabSz="914400" rtl="0" eaLnBrk="1" fontAlgn="auto" latinLnBrk="0" hangingPunct="1">
              <a:lnSpc>
                <a:spcPct val="100000"/>
              </a:lnSpc>
              <a:spcBef>
                <a:spcPts val="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hard-coded by sysadmin in config file (e.g., </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/etc/rc.config in UNIX)</a:t>
            </a:r>
            <a:endPar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endParaRPr>
          </a:p>
          <a:p>
            <a:pPr marL="342900" marR="0" lvl="0" indent="-342900" algn="l" defTabSz="914400" rtl="0" eaLnBrk="1" fontAlgn="auto" latinLnBrk="0" hangingPunct="1">
              <a:lnSpc>
                <a:spcPct val="100000"/>
              </a:lnSpc>
              <a:spcBef>
                <a:spcPts val="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ＭＳ Ｐゴシック" panose="020B0600070205080204" pitchFamily="34" charset="-128"/>
              </a:rPr>
              <a:t>DHCP:</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 </a:t>
            </a:r>
            <a:r>
              <a:rPr kumimoji="0" lang="en-US" altLang="en-US" sz="28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ＭＳ Ｐゴシック" panose="020B0600070205080204" pitchFamily="34" charset="-128"/>
              </a:rPr>
              <a:t>D</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ynamic </a:t>
            </a:r>
            <a:r>
              <a:rPr kumimoji="0" lang="en-US" altLang="en-US" sz="28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ＭＳ Ｐゴシック" panose="020B0600070205080204" pitchFamily="34" charset="-128"/>
              </a:rPr>
              <a:t>H</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ost </a:t>
            </a:r>
            <a:r>
              <a:rPr kumimoji="0" lang="en-US" altLang="en-US" sz="28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ＭＳ Ｐゴシック" panose="020B0600070205080204" pitchFamily="34" charset="-128"/>
              </a:rPr>
              <a:t>C</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onfiguration </a:t>
            </a:r>
            <a:r>
              <a:rPr kumimoji="0" lang="en-US" altLang="en-US" sz="28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ＭＳ Ｐゴシック" panose="020B0600070205080204" pitchFamily="34" charset="-128"/>
              </a:rPr>
              <a:t>P</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rotocol: dynamically get address from a</a:t>
            </a:r>
            <a:r>
              <a:rPr kumimoji="0" lang="en-US" altLang="en-US" sz="2800" b="0" i="0" u="none" strike="noStrike" kern="1200" cap="none" spc="0" normalizeH="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 </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server</a:t>
            </a:r>
          </a:p>
          <a:p>
            <a:pPr marL="800100" marR="0" lvl="1"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altLang="ja-JP"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“plug-and-play”</a:t>
            </a:r>
          </a:p>
        </p:txBody>
      </p:sp>
      <p:sp>
        <p:nvSpPr>
          <p:cNvPr id="5" name="Slide Number Placeholder 3">
            <a:extLst>
              <a:ext uri="{FF2B5EF4-FFF2-40B4-BE49-F238E27FC236}">
                <a16:creationId xmlns:a16="http://schemas.microsoft.com/office/drawing/2014/main" id="{9084C300-711D-1C4E-A81B-733D1F5A7E6A}"/>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4</a:t>
            </a:fld>
            <a:endParaRPr lang="en-US" dirty="0"/>
          </a:p>
        </p:txBody>
      </p:sp>
    </p:spTree>
    <p:extLst>
      <p:ext uri="{BB962C8B-B14F-4D97-AF65-F5344CB8AC3E}">
        <p14:creationId xmlns:p14="http://schemas.microsoft.com/office/powerpoint/2010/main" val="2363231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6236E45-D353-3946-A538-2B64275829F3}"/>
              </a:ext>
            </a:extLst>
          </p:cNvPr>
          <p:cNvSpPr>
            <a:spLocks noGrp="1"/>
          </p:cNvSpPr>
          <p:nvPr>
            <p:ph type="title"/>
          </p:nvPr>
        </p:nvSpPr>
        <p:spPr>
          <a:xfrm>
            <a:off x="838200" y="311144"/>
            <a:ext cx="10515600" cy="894622"/>
          </a:xfrm>
        </p:spPr>
        <p:txBody>
          <a:bodyPr/>
          <a:lstStyle/>
          <a:p>
            <a:r>
              <a:rPr lang="en-US" dirty="0"/>
              <a:t>DHCP: Dynamic Host Configuration Protocol</a:t>
            </a:r>
          </a:p>
        </p:txBody>
      </p:sp>
      <p:sp>
        <p:nvSpPr>
          <p:cNvPr id="81" name="Rectangle 3">
            <a:extLst>
              <a:ext uri="{FF2B5EF4-FFF2-40B4-BE49-F238E27FC236}">
                <a16:creationId xmlns:a16="http://schemas.microsoft.com/office/drawing/2014/main" id="{6B160A08-0872-E943-930F-3549C899DA74}"/>
              </a:ext>
            </a:extLst>
          </p:cNvPr>
          <p:cNvSpPr txBox="1">
            <a:spLocks noChangeArrowheads="1"/>
          </p:cNvSpPr>
          <p:nvPr/>
        </p:nvSpPr>
        <p:spPr>
          <a:xfrm>
            <a:off x="895974" y="1369673"/>
            <a:ext cx="11096157" cy="2317907"/>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None/>
              <a:tabLst/>
              <a:defRPr/>
            </a:pPr>
            <a:r>
              <a:rPr kumimoji="0" lang="en-US" altLang="en-US" sz="32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ＭＳ Ｐゴシック" panose="020B0600070205080204" pitchFamily="34" charset="-128"/>
              </a:rPr>
              <a:t>goal:</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 host </a:t>
            </a:r>
            <a:r>
              <a:rPr kumimoji="0" lang="en-US" altLang="en-US" sz="2800" b="0" i="1"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dynamically </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obtains IP address from network server when it “joins” network</a:t>
            </a:r>
          </a:p>
          <a:p>
            <a:pPr marL="695325" marR="0" lvl="1" indent="-231775" algn="l" defTabSz="914400" rtl="0" eaLnBrk="1" fontAlgn="auto" latinLnBrk="0" hangingPunct="1">
              <a:lnSpc>
                <a:spcPct val="90000"/>
              </a:lnSpc>
              <a:spcBef>
                <a:spcPts val="500"/>
              </a:spcBef>
              <a:spcAft>
                <a:spcPts val="0"/>
              </a:spcAft>
              <a:buClr>
                <a:srgbClr val="0000A8"/>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Gill Sans MT" panose="020B0502020104020203" pitchFamily="34" charset="77"/>
                <a:ea typeface="ＭＳ Ｐゴシック" panose="020B0600070205080204" pitchFamily="34" charset="-128"/>
                <a:cs typeface="+mn-cs"/>
              </a:rPr>
              <a:t>can renew its lease on address in use</a:t>
            </a:r>
          </a:p>
          <a:p>
            <a:pPr marL="695325" marR="0" lvl="1" indent="-231775" algn="l" defTabSz="914400" rtl="0" eaLnBrk="1" fontAlgn="auto" latinLnBrk="0" hangingPunct="1">
              <a:lnSpc>
                <a:spcPct val="90000"/>
              </a:lnSpc>
              <a:spcBef>
                <a:spcPts val="500"/>
              </a:spcBef>
              <a:spcAft>
                <a:spcPts val="0"/>
              </a:spcAft>
              <a:buClr>
                <a:srgbClr val="0000A8"/>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Gill Sans MT" panose="020B0502020104020203" pitchFamily="34" charset="77"/>
                <a:ea typeface="ＭＳ Ｐゴシック" panose="020B0600070205080204" pitchFamily="34" charset="-128"/>
                <a:cs typeface="+mn-cs"/>
              </a:rPr>
              <a:t>allows reuse of addresses (only hold address while connected/</a:t>
            </a:r>
            <a:r>
              <a:rPr kumimoji="0" lang="en-US" altLang="ja-JP" sz="2800" b="0" i="0" u="none" strike="noStrike" kern="1200" cap="none" spc="0" normalizeH="0" baseline="0" noProof="0" dirty="0">
                <a:ln>
                  <a:noFill/>
                </a:ln>
                <a:solidFill>
                  <a:prstClr val="black"/>
                </a:solidFill>
                <a:effectLst/>
                <a:uLnTx/>
                <a:uFillTx/>
                <a:latin typeface="Gill Sans MT" panose="020B0502020104020203" pitchFamily="34" charset="77"/>
                <a:ea typeface="ＭＳ Ｐゴシック" panose="020B0600070205080204" pitchFamily="34" charset="-128"/>
                <a:cs typeface="+mn-cs"/>
              </a:rPr>
              <a:t>on)</a:t>
            </a:r>
          </a:p>
          <a:p>
            <a:pPr marL="695325" marR="0" lvl="1" indent="-231775" algn="l" defTabSz="914400" rtl="0" eaLnBrk="1" fontAlgn="auto" latinLnBrk="0" hangingPunct="1">
              <a:lnSpc>
                <a:spcPct val="90000"/>
              </a:lnSpc>
              <a:spcBef>
                <a:spcPts val="500"/>
              </a:spcBef>
              <a:spcAft>
                <a:spcPts val="0"/>
              </a:spcAft>
              <a:buClr>
                <a:srgbClr val="0000A8"/>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Gill Sans MT" panose="020B0502020104020203" pitchFamily="34" charset="77"/>
                <a:ea typeface="ＭＳ Ｐゴシック" panose="020B0600070205080204" pitchFamily="34" charset="-128"/>
                <a:cs typeface="+mn-cs"/>
              </a:rPr>
              <a:t>support for mobile users who join/leave network </a:t>
            </a:r>
          </a:p>
          <a:p>
            <a:pPr marL="349250" marR="0" lvl="1" indent="0"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None/>
              <a:tabLst/>
              <a:defRPr/>
            </a:pPr>
            <a:endParaRPr kumimoji="0" lang="en-US" altLang="en-US" sz="28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endParaRPr>
          </a:p>
        </p:txBody>
      </p:sp>
      <p:sp>
        <p:nvSpPr>
          <p:cNvPr id="5" name="Rectangle 3">
            <a:extLst>
              <a:ext uri="{FF2B5EF4-FFF2-40B4-BE49-F238E27FC236}">
                <a16:creationId xmlns:a16="http://schemas.microsoft.com/office/drawing/2014/main" id="{A1A4878C-1BFB-0D4A-B7ED-0141B1F98B2A}"/>
              </a:ext>
            </a:extLst>
          </p:cNvPr>
          <p:cNvSpPr txBox="1">
            <a:spLocks noChangeArrowheads="1"/>
          </p:cNvSpPr>
          <p:nvPr/>
        </p:nvSpPr>
        <p:spPr>
          <a:xfrm>
            <a:off x="869430" y="3920499"/>
            <a:ext cx="11096157" cy="2345389"/>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20650" marR="0" lvl="0" indent="0" algn="l" defTabSz="914400" rtl="0" eaLnBrk="1" fontAlgn="auto" latinLnBrk="0" hangingPunct="1">
              <a:lnSpc>
                <a:spcPct val="90000"/>
              </a:lnSpc>
              <a:spcBef>
                <a:spcPts val="1000"/>
              </a:spcBef>
              <a:spcAft>
                <a:spcPts val="0"/>
              </a:spcAft>
              <a:buClr>
                <a:srgbClr val="0000A3"/>
              </a:buClr>
              <a:buSzTx/>
              <a:buFont typeface="Wingdings" pitchFamily="2" charset="2"/>
              <a:buNone/>
              <a:tabLst/>
              <a:defRPr/>
            </a:pPr>
            <a:r>
              <a:rPr kumimoji="0" lang="en-US" altLang="en-US" sz="3200" b="0" i="0" u="none" strike="noStrike" kern="1200" cap="none" spc="0" normalizeH="0" baseline="0" noProof="0" dirty="0">
                <a:ln>
                  <a:noFill/>
                </a:ln>
                <a:solidFill>
                  <a:srgbClr val="0000A3"/>
                </a:solidFill>
                <a:effectLst/>
                <a:uLnTx/>
                <a:uFillTx/>
                <a:latin typeface="Calibri" panose="020F0502020204030204"/>
                <a:ea typeface="ＭＳ Ｐゴシック" panose="020B0600070205080204" pitchFamily="34" charset="-128"/>
                <a:cs typeface="ＭＳ Ｐゴシック" panose="020B0600070205080204" pitchFamily="34" charset="-128"/>
              </a:rPr>
              <a:t>DHCP overview:</a:t>
            </a:r>
          </a:p>
          <a:p>
            <a:pPr marL="695325" marR="0" lvl="1" indent="-231775" algn="l" defTabSz="914400" rtl="0" eaLnBrk="1" fontAlgn="auto" latinLnBrk="0" hangingPunct="1">
              <a:lnSpc>
                <a:spcPct val="90000"/>
              </a:lnSpc>
              <a:spcBef>
                <a:spcPts val="500"/>
              </a:spcBef>
              <a:spcAft>
                <a:spcPts val="0"/>
              </a:spcAft>
              <a:buClr>
                <a:srgbClr val="0000A8"/>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host broadcasts </a:t>
            </a:r>
            <a:r>
              <a:rPr kumimoji="0" lang="en-US" altLang="ja-JP" sz="28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DHCP discover</a:t>
            </a: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msg [optional]</a:t>
            </a:r>
          </a:p>
          <a:p>
            <a:pPr marL="695325" marR="0" lvl="1" indent="-231775" algn="l" defTabSz="914400" rtl="0" eaLnBrk="1" fontAlgn="auto" latinLnBrk="0" hangingPunct="1">
              <a:lnSpc>
                <a:spcPct val="90000"/>
              </a:lnSpc>
              <a:spcBef>
                <a:spcPts val="500"/>
              </a:spcBef>
              <a:spcAft>
                <a:spcPts val="0"/>
              </a:spcAft>
              <a:buClr>
                <a:srgbClr val="0000A8"/>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DHCP server responds with </a:t>
            </a:r>
            <a:r>
              <a:rPr kumimoji="0" lang="en-US" altLang="ja-JP" sz="28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DHCP offer</a:t>
            </a: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msg [optional]</a:t>
            </a:r>
          </a:p>
          <a:p>
            <a:pPr marL="695325" marR="0" lvl="1" indent="-231775" algn="l" defTabSz="914400" rtl="0" eaLnBrk="1" fontAlgn="auto" latinLnBrk="0" hangingPunct="1">
              <a:lnSpc>
                <a:spcPct val="90000"/>
              </a:lnSpc>
              <a:spcBef>
                <a:spcPts val="500"/>
              </a:spcBef>
              <a:spcAft>
                <a:spcPts val="0"/>
              </a:spcAft>
              <a:buClr>
                <a:srgbClr val="0000A8"/>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host requests IP address: </a:t>
            </a:r>
            <a:r>
              <a:rPr kumimoji="0" lang="en-US" altLang="ja-JP" sz="28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DHCP request </a:t>
            </a: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msg</a:t>
            </a:r>
          </a:p>
          <a:p>
            <a:pPr marL="695325" marR="0" lvl="1" indent="-231775" algn="l" defTabSz="914400" rtl="0" eaLnBrk="1" fontAlgn="auto" latinLnBrk="0" hangingPunct="1">
              <a:lnSpc>
                <a:spcPct val="90000"/>
              </a:lnSpc>
              <a:spcBef>
                <a:spcPts val="500"/>
              </a:spcBef>
              <a:spcAft>
                <a:spcPts val="0"/>
              </a:spcAft>
              <a:buClr>
                <a:srgbClr val="0000A8"/>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DHCP server sends address: </a:t>
            </a:r>
            <a:r>
              <a:rPr kumimoji="0" lang="en-US" altLang="ja-JP" sz="28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DHCP ack</a:t>
            </a: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msg </a:t>
            </a:r>
          </a:p>
          <a:p>
            <a:pPr marL="349250" marR="0" lvl="1" indent="0"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None/>
              <a:tabLst/>
              <a:defRPr/>
            </a:pPr>
            <a:endParaRPr kumimoji="0" lang="en-US" altLang="en-US" sz="28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endParaRPr>
          </a:p>
        </p:txBody>
      </p:sp>
      <p:sp>
        <p:nvSpPr>
          <p:cNvPr id="6" name="Slide Number Placeholder 3">
            <a:extLst>
              <a:ext uri="{FF2B5EF4-FFF2-40B4-BE49-F238E27FC236}">
                <a16:creationId xmlns:a16="http://schemas.microsoft.com/office/drawing/2014/main" id="{656901C4-5463-CC4D-A8BA-E1B660D5615D}"/>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5</a:t>
            </a:fld>
            <a:endParaRPr lang="en-US" dirty="0"/>
          </a:p>
        </p:txBody>
      </p:sp>
    </p:spTree>
    <p:extLst>
      <p:ext uri="{BB962C8B-B14F-4D97-AF65-F5344CB8AC3E}">
        <p14:creationId xmlns:p14="http://schemas.microsoft.com/office/powerpoint/2010/main" val="812812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6236E45-D353-3946-A538-2B64275829F3}"/>
              </a:ext>
            </a:extLst>
          </p:cNvPr>
          <p:cNvSpPr>
            <a:spLocks noGrp="1"/>
          </p:cNvSpPr>
          <p:nvPr>
            <p:ph type="title"/>
          </p:nvPr>
        </p:nvSpPr>
        <p:spPr>
          <a:xfrm>
            <a:off x="838200" y="311144"/>
            <a:ext cx="10515600" cy="894622"/>
          </a:xfrm>
        </p:spPr>
        <p:txBody>
          <a:bodyPr/>
          <a:lstStyle/>
          <a:p>
            <a:r>
              <a:rPr lang="en-US" dirty="0"/>
              <a:t>DHCP client-server scenario</a:t>
            </a:r>
          </a:p>
        </p:txBody>
      </p:sp>
      <p:sp>
        <p:nvSpPr>
          <p:cNvPr id="6" name="Freeform 140">
            <a:extLst>
              <a:ext uri="{FF2B5EF4-FFF2-40B4-BE49-F238E27FC236}">
                <a16:creationId xmlns:a16="http://schemas.microsoft.com/office/drawing/2014/main" id="{31DAAA25-5A53-F648-BB18-AC788729F193}"/>
              </a:ext>
            </a:extLst>
          </p:cNvPr>
          <p:cNvSpPr>
            <a:spLocks/>
          </p:cNvSpPr>
          <p:nvPr/>
        </p:nvSpPr>
        <p:spPr bwMode="auto">
          <a:xfrm rot="16200000">
            <a:off x="3939641" y="4185782"/>
            <a:ext cx="846137" cy="1593850"/>
          </a:xfrm>
          <a:custGeom>
            <a:avLst/>
            <a:gdLst>
              <a:gd name="T0" fmla="*/ 2147483647 w 10315"/>
              <a:gd name="T1" fmla="*/ 2147483647 h 10000"/>
              <a:gd name="T2" fmla="*/ 2147483647 w 10315"/>
              <a:gd name="T3" fmla="*/ 2147483647 h 10000"/>
              <a:gd name="T4" fmla="*/ 2147483647 w 10315"/>
              <a:gd name="T5" fmla="*/ 2147483647 h 10000"/>
              <a:gd name="T6" fmla="*/ 2147483647 w 10315"/>
              <a:gd name="T7" fmla="*/ 2147483647 h 10000"/>
              <a:gd name="T8" fmla="*/ 2147483647 w 10315"/>
              <a:gd name="T9" fmla="*/ 2147483647 h 10000"/>
              <a:gd name="T10" fmla="*/ 2147483647 w 10315"/>
              <a:gd name="T11" fmla="*/ 2147483647 h 10000"/>
              <a:gd name="T12" fmla="*/ 2147483647 w 10315"/>
              <a:gd name="T13" fmla="*/ 2147483647 h 10000"/>
              <a:gd name="T14" fmla="*/ 2147483647 w 10315"/>
              <a:gd name="T15" fmla="*/ 2147483647 h 10000"/>
              <a:gd name="T16" fmla="*/ 2147483647 w 10315"/>
              <a:gd name="T17" fmla="*/ 2147483647 h 10000"/>
              <a:gd name="T18" fmla="*/ 2147483647 w 10315"/>
              <a:gd name="T19" fmla="*/ 2147483647 h 10000"/>
              <a:gd name="T20" fmla="*/ 2147483647 w 10315"/>
              <a:gd name="T21" fmla="*/ 2147483647 h 10000"/>
              <a:gd name="T22" fmla="*/ 2147483647 w 10315"/>
              <a:gd name="T23" fmla="*/ 2147483647 h 10000"/>
              <a:gd name="T24" fmla="*/ 2147483647 w 10315"/>
              <a:gd name="T25" fmla="*/ 2147483647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15"/>
              <a:gd name="T40" fmla="*/ 0 h 10000"/>
              <a:gd name="T41" fmla="*/ 10315 w 10315"/>
              <a:gd name="T42" fmla="*/ 10000 h 1000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15" h="10000">
                <a:moveTo>
                  <a:pt x="9674" y="4488"/>
                </a:moveTo>
                <a:cubicBezTo>
                  <a:pt x="8651" y="4175"/>
                  <a:pt x="4901" y="4405"/>
                  <a:pt x="3754" y="3833"/>
                </a:cubicBezTo>
                <a:cubicBezTo>
                  <a:pt x="2607" y="3261"/>
                  <a:pt x="4015" y="1645"/>
                  <a:pt x="3411" y="1026"/>
                </a:cubicBezTo>
                <a:cubicBezTo>
                  <a:pt x="2808" y="408"/>
                  <a:pt x="591" y="-284"/>
                  <a:pt x="130" y="122"/>
                </a:cubicBezTo>
                <a:cubicBezTo>
                  <a:pt x="-330" y="529"/>
                  <a:pt x="566" y="2588"/>
                  <a:pt x="648" y="3468"/>
                </a:cubicBezTo>
                <a:cubicBezTo>
                  <a:pt x="730" y="4349"/>
                  <a:pt x="648" y="4790"/>
                  <a:pt x="622" y="5408"/>
                </a:cubicBezTo>
                <a:cubicBezTo>
                  <a:pt x="595" y="6026"/>
                  <a:pt x="516" y="6617"/>
                  <a:pt x="489" y="7180"/>
                </a:cubicBezTo>
                <a:cubicBezTo>
                  <a:pt x="463" y="7741"/>
                  <a:pt x="286" y="8378"/>
                  <a:pt x="436" y="8809"/>
                </a:cubicBezTo>
                <a:cubicBezTo>
                  <a:pt x="587" y="9239"/>
                  <a:pt x="892" y="9655"/>
                  <a:pt x="1416" y="9793"/>
                </a:cubicBezTo>
                <a:cubicBezTo>
                  <a:pt x="1940" y="9932"/>
                  <a:pt x="3153" y="10248"/>
                  <a:pt x="3581" y="9642"/>
                </a:cubicBezTo>
                <a:cubicBezTo>
                  <a:pt x="4008" y="9037"/>
                  <a:pt x="3138" y="6667"/>
                  <a:pt x="3986" y="6162"/>
                </a:cubicBezTo>
                <a:cubicBezTo>
                  <a:pt x="4832" y="5655"/>
                  <a:pt x="9131" y="5984"/>
                  <a:pt x="9890" y="5711"/>
                </a:cubicBezTo>
                <a:cubicBezTo>
                  <a:pt x="10388" y="5225"/>
                  <a:pt x="10598" y="5393"/>
                  <a:pt x="9674" y="4488"/>
                </a:cubicBezTo>
                <a:close/>
              </a:path>
            </a:pathLst>
          </a:custGeom>
          <a:solidFill>
            <a:srgbClr val="9CE0FA"/>
          </a:solidFill>
          <a:ln>
            <a:noFill/>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7" name="Freeform 140">
            <a:extLst>
              <a:ext uri="{FF2B5EF4-FFF2-40B4-BE49-F238E27FC236}">
                <a16:creationId xmlns:a16="http://schemas.microsoft.com/office/drawing/2014/main" id="{69E13419-1E45-0F46-879F-C381AD412BFC}"/>
              </a:ext>
            </a:extLst>
          </p:cNvPr>
          <p:cNvSpPr>
            <a:spLocks/>
          </p:cNvSpPr>
          <p:nvPr/>
        </p:nvSpPr>
        <p:spPr bwMode="auto">
          <a:xfrm rot="10800000">
            <a:off x="4937385" y="2859425"/>
            <a:ext cx="846138" cy="1593850"/>
          </a:xfrm>
          <a:custGeom>
            <a:avLst/>
            <a:gdLst>
              <a:gd name="T0" fmla="*/ 2147483647 w 10315"/>
              <a:gd name="T1" fmla="*/ 2147483647 h 10000"/>
              <a:gd name="T2" fmla="*/ 2147483647 w 10315"/>
              <a:gd name="T3" fmla="*/ 2147483647 h 10000"/>
              <a:gd name="T4" fmla="*/ 2147483647 w 10315"/>
              <a:gd name="T5" fmla="*/ 2147483647 h 10000"/>
              <a:gd name="T6" fmla="*/ 2147483647 w 10315"/>
              <a:gd name="T7" fmla="*/ 2147483647 h 10000"/>
              <a:gd name="T8" fmla="*/ 2147483647 w 10315"/>
              <a:gd name="T9" fmla="*/ 2147483647 h 10000"/>
              <a:gd name="T10" fmla="*/ 2147483647 w 10315"/>
              <a:gd name="T11" fmla="*/ 2147483647 h 10000"/>
              <a:gd name="T12" fmla="*/ 2147483647 w 10315"/>
              <a:gd name="T13" fmla="*/ 2147483647 h 10000"/>
              <a:gd name="T14" fmla="*/ 2147483647 w 10315"/>
              <a:gd name="T15" fmla="*/ 2147483647 h 10000"/>
              <a:gd name="T16" fmla="*/ 2147483647 w 10315"/>
              <a:gd name="T17" fmla="*/ 2147483647 h 10000"/>
              <a:gd name="T18" fmla="*/ 2147483647 w 10315"/>
              <a:gd name="T19" fmla="*/ 2147483647 h 10000"/>
              <a:gd name="T20" fmla="*/ 2147483647 w 10315"/>
              <a:gd name="T21" fmla="*/ 2147483647 h 10000"/>
              <a:gd name="T22" fmla="*/ 2147483647 w 10315"/>
              <a:gd name="T23" fmla="*/ 2147483647 h 10000"/>
              <a:gd name="T24" fmla="*/ 2147483647 w 10315"/>
              <a:gd name="T25" fmla="*/ 2147483647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15"/>
              <a:gd name="T40" fmla="*/ 0 h 10000"/>
              <a:gd name="T41" fmla="*/ 10315 w 10315"/>
              <a:gd name="T42" fmla="*/ 10000 h 1000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15" h="10000">
                <a:moveTo>
                  <a:pt x="9674" y="4488"/>
                </a:moveTo>
                <a:cubicBezTo>
                  <a:pt x="8651" y="4175"/>
                  <a:pt x="4901" y="4405"/>
                  <a:pt x="3754" y="3833"/>
                </a:cubicBezTo>
                <a:cubicBezTo>
                  <a:pt x="2607" y="3261"/>
                  <a:pt x="4015" y="1645"/>
                  <a:pt x="3411" y="1026"/>
                </a:cubicBezTo>
                <a:cubicBezTo>
                  <a:pt x="2808" y="408"/>
                  <a:pt x="591" y="-284"/>
                  <a:pt x="130" y="122"/>
                </a:cubicBezTo>
                <a:cubicBezTo>
                  <a:pt x="-330" y="529"/>
                  <a:pt x="566" y="2588"/>
                  <a:pt x="648" y="3468"/>
                </a:cubicBezTo>
                <a:cubicBezTo>
                  <a:pt x="730" y="4349"/>
                  <a:pt x="648" y="4790"/>
                  <a:pt x="622" y="5408"/>
                </a:cubicBezTo>
                <a:cubicBezTo>
                  <a:pt x="595" y="6026"/>
                  <a:pt x="516" y="6617"/>
                  <a:pt x="489" y="7180"/>
                </a:cubicBezTo>
                <a:cubicBezTo>
                  <a:pt x="463" y="7741"/>
                  <a:pt x="286" y="8378"/>
                  <a:pt x="436" y="8809"/>
                </a:cubicBezTo>
                <a:cubicBezTo>
                  <a:pt x="587" y="9239"/>
                  <a:pt x="892" y="9655"/>
                  <a:pt x="1416" y="9793"/>
                </a:cubicBezTo>
                <a:cubicBezTo>
                  <a:pt x="1940" y="9932"/>
                  <a:pt x="3153" y="10248"/>
                  <a:pt x="3581" y="9642"/>
                </a:cubicBezTo>
                <a:cubicBezTo>
                  <a:pt x="4008" y="9037"/>
                  <a:pt x="3138" y="6667"/>
                  <a:pt x="3986" y="6162"/>
                </a:cubicBezTo>
                <a:cubicBezTo>
                  <a:pt x="4832" y="5655"/>
                  <a:pt x="9131" y="5984"/>
                  <a:pt x="9890" y="5711"/>
                </a:cubicBezTo>
                <a:cubicBezTo>
                  <a:pt x="10388" y="5225"/>
                  <a:pt x="10598" y="5393"/>
                  <a:pt x="9674" y="4488"/>
                </a:cubicBezTo>
                <a:close/>
              </a:path>
            </a:pathLst>
          </a:custGeom>
          <a:solidFill>
            <a:srgbClr val="9CE0FA"/>
          </a:solidFill>
          <a:ln>
            <a:noFill/>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 name="Freeform 140">
            <a:extLst>
              <a:ext uri="{FF2B5EF4-FFF2-40B4-BE49-F238E27FC236}">
                <a16:creationId xmlns:a16="http://schemas.microsoft.com/office/drawing/2014/main" id="{3EAEF544-5AF2-EB4B-803E-855EBA054CB2}"/>
              </a:ext>
            </a:extLst>
          </p:cNvPr>
          <p:cNvSpPr>
            <a:spLocks/>
          </p:cNvSpPr>
          <p:nvPr/>
        </p:nvSpPr>
        <p:spPr bwMode="auto">
          <a:xfrm>
            <a:off x="2902210" y="2441913"/>
            <a:ext cx="1038225" cy="1927225"/>
          </a:xfrm>
          <a:custGeom>
            <a:avLst/>
            <a:gdLst>
              <a:gd name="T0" fmla="*/ 2147483647 w 1223"/>
              <a:gd name="T1" fmla="*/ 2147483647 h 1291"/>
              <a:gd name="T2" fmla="*/ 2147483647 w 1223"/>
              <a:gd name="T3" fmla="*/ 2147483647 h 1291"/>
              <a:gd name="T4" fmla="*/ 2147483647 w 1223"/>
              <a:gd name="T5" fmla="*/ 2147483647 h 1291"/>
              <a:gd name="T6" fmla="*/ 2147483647 w 1223"/>
              <a:gd name="T7" fmla="*/ 2147483647 h 1291"/>
              <a:gd name="T8" fmla="*/ 2147483647 w 1223"/>
              <a:gd name="T9" fmla="*/ 2147483647 h 1291"/>
              <a:gd name="T10" fmla="*/ 2147483647 w 1223"/>
              <a:gd name="T11" fmla="*/ 2147483647 h 1291"/>
              <a:gd name="T12" fmla="*/ 2147483647 w 1223"/>
              <a:gd name="T13" fmla="*/ 2147483647 h 1291"/>
              <a:gd name="T14" fmla="*/ 2147483647 w 1223"/>
              <a:gd name="T15" fmla="*/ 2147483647 h 1291"/>
              <a:gd name="T16" fmla="*/ 2147483647 w 1223"/>
              <a:gd name="T17" fmla="*/ 2147483647 h 1291"/>
              <a:gd name="T18" fmla="*/ 2147483647 w 1223"/>
              <a:gd name="T19" fmla="*/ 2147483647 h 1291"/>
              <a:gd name="T20" fmla="*/ 2147483647 w 1223"/>
              <a:gd name="T21" fmla="*/ 2147483647 h 1291"/>
              <a:gd name="T22" fmla="*/ 2147483647 w 1223"/>
              <a:gd name="T23" fmla="*/ 2147483647 h 1291"/>
              <a:gd name="T24" fmla="*/ 2147483647 w 1223"/>
              <a:gd name="T25" fmla="*/ 2147483647 h 1291"/>
              <a:gd name="T26" fmla="*/ 2147483647 w 1223"/>
              <a:gd name="T27" fmla="*/ 2147483647 h 129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223"/>
              <a:gd name="T43" fmla="*/ 0 h 1291"/>
              <a:gd name="T44" fmla="*/ 1223 w 1223"/>
              <a:gd name="T45" fmla="*/ 1291 h 129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223" h="1291">
                <a:moveTo>
                  <a:pt x="1201" y="756"/>
                </a:moveTo>
                <a:cubicBezTo>
                  <a:pt x="1180" y="640"/>
                  <a:pt x="798" y="744"/>
                  <a:pt x="702" y="670"/>
                </a:cubicBezTo>
                <a:cubicBezTo>
                  <a:pt x="603" y="561"/>
                  <a:pt x="669" y="206"/>
                  <a:pt x="608" y="103"/>
                </a:cubicBezTo>
                <a:cubicBezTo>
                  <a:pt x="547" y="0"/>
                  <a:pt x="425" y="55"/>
                  <a:pt x="335" y="52"/>
                </a:cubicBezTo>
                <a:cubicBezTo>
                  <a:pt x="245" y="49"/>
                  <a:pt x="114" y="0"/>
                  <a:pt x="65" y="82"/>
                </a:cubicBezTo>
                <a:cubicBezTo>
                  <a:pt x="16" y="164"/>
                  <a:pt x="45" y="433"/>
                  <a:pt x="41" y="544"/>
                </a:cubicBezTo>
                <a:cubicBezTo>
                  <a:pt x="37" y="655"/>
                  <a:pt x="41" y="685"/>
                  <a:pt x="38" y="751"/>
                </a:cubicBezTo>
                <a:cubicBezTo>
                  <a:pt x="35" y="817"/>
                  <a:pt x="26" y="880"/>
                  <a:pt x="23" y="940"/>
                </a:cubicBezTo>
                <a:cubicBezTo>
                  <a:pt x="20" y="1000"/>
                  <a:pt x="0" y="1068"/>
                  <a:pt x="17" y="1114"/>
                </a:cubicBezTo>
                <a:cubicBezTo>
                  <a:pt x="34" y="1160"/>
                  <a:pt x="31" y="1198"/>
                  <a:pt x="128" y="1219"/>
                </a:cubicBezTo>
                <a:cubicBezTo>
                  <a:pt x="225" y="1240"/>
                  <a:pt x="509" y="1291"/>
                  <a:pt x="602" y="1243"/>
                </a:cubicBezTo>
                <a:cubicBezTo>
                  <a:pt x="695" y="1195"/>
                  <a:pt x="590" y="984"/>
                  <a:pt x="686" y="930"/>
                </a:cubicBezTo>
                <a:cubicBezTo>
                  <a:pt x="782" y="876"/>
                  <a:pt x="1091" y="945"/>
                  <a:pt x="1177" y="916"/>
                </a:cubicBezTo>
                <a:cubicBezTo>
                  <a:pt x="1208" y="864"/>
                  <a:pt x="1223" y="871"/>
                  <a:pt x="1201" y="756"/>
                </a:cubicBezTo>
                <a:close/>
              </a:path>
            </a:pathLst>
          </a:custGeom>
          <a:solidFill>
            <a:srgbClr val="9CE0FA"/>
          </a:solidFill>
          <a:ln>
            <a:noFill/>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 name="Text Box 26">
            <a:extLst>
              <a:ext uri="{FF2B5EF4-FFF2-40B4-BE49-F238E27FC236}">
                <a16:creationId xmlns:a16="http://schemas.microsoft.com/office/drawing/2014/main" id="{D36DACCB-29DB-4E4F-ABF1-53C696E50312}"/>
              </a:ext>
            </a:extLst>
          </p:cNvPr>
          <p:cNvSpPr txBox="1">
            <a:spLocks noChangeArrowheads="1"/>
          </p:cNvSpPr>
          <p:nvPr/>
        </p:nvSpPr>
        <p:spPr bwMode="auto">
          <a:xfrm>
            <a:off x="2284673" y="2272050"/>
            <a:ext cx="93006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223.1.1.1</a:t>
            </a:r>
            <a:endParaRPr kumimoji="0" lang="en-US" altLang="en-US" sz="1400" b="0" i="0" u="none" strike="noStrike" kern="0" cap="none" spc="0" normalizeH="0" baseline="0" noProof="0" dirty="0">
              <a:ln>
                <a:noFill/>
              </a:ln>
              <a:solidFill>
                <a:srgbClr val="000000"/>
              </a:solidFill>
              <a:effectLst/>
              <a:uLnTx/>
              <a:uFillTx/>
              <a:latin typeface="Comic Sans MS" panose="030F0902030302020204" pitchFamily="66" charset="0"/>
              <a:ea typeface="ＭＳ Ｐゴシック" panose="020B0600070205080204" pitchFamily="34" charset="-128"/>
              <a:cs typeface="+mn-cs"/>
            </a:endParaRPr>
          </a:p>
        </p:txBody>
      </p:sp>
      <p:grpSp>
        <p:nvGrpSpPr>
          <p:cNvPr id="10" name="Group 27">
            <a:extLst>
              <a:ext uri="{FF2B5EF4-FFF2-40B4-BE49-F238E27FC236}">
                <a16:creationId xmlns:a16="http://schemas.microsoft.com/office/drawing/2014/main" id="{5D1A4459-0744-6248-B463-A419CA5BCEDA}"/>
              </a:ext>
            </a:extLst>
          </p:cNvPr>
          <p:cNvGrpSpPr>
            <a:grpSpLocks/>
          </p:cNvGrpSpPr>
          <p:nvPr/>
        </p:nvGrpSpPr>
        <p:grpSpPr bwMode="auto">
          <a:xfrm>
            <a:off x="1460763" y="3097551"/>
            <a:ext cx="1011238" cy="393700"/>
            <a:chOff x="3194" y="523"/>
            <a:chExt cx="637" cy="248"/>
          </a:xfrm>
        </p:grpSpPr>
        <p:sp>
          <p:nvSpPr>
            <p:cNvPr id="11" name="Rectangle 28">
              <a:extLst>
                <a:ext uri="{FF2B5EF4-FFF2-40B4-BE49-F238E27FC236}">
                  <a16:creationId xmlns:a16="http://schemas.microsoft.com/office/drawing/2014/main" id="{7BCFF031-6D67-D540-B6AC-0305463820C6}"/>
                </a:ext>
              </a:extLst>
            </p:cNvPr>
            <p:cNvSpPr>
              <a:spLocks noChangeArrowheads="1"/>
            </p:cNvSpPr>
            <p:nvPr/>
          </p:nvSpPr>
          <p:spPr bwMode="auto">
            <a:xfrm>
              <a:off x="3306" y="657"/>
              <a:ext cx="525" cy="11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2" name="Text Box 29">
              <a:extLst>
                <a:ext uri="{FF2B5EF4-FFF2-40B4-BE49-F238E27FC236}">
                  <a16:creationId xmlns:a16="http://schemas.microsoft.com/office/drawing/2014/main" id="{535E211A-A4D0-EB48-8374-6DF2345B95B5}"/>
                </a:ext>
              </a:extLst>
            </p:cNvPr>
            <p:cNvSpPr txBox="1">
              <a:spLocks noChangeArrowheads="1"/>
            </p:cNvSpPr>
            <p:nvPr/>
          </p:nvSpPr>
          <p:spPr bwMode="auto">
            <a:xfrm>
              <a:off x="3194" y="523"/>
              <a:ext cx="586"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223.1.1.2</a:t>
              </a:r>
              <a:endParaRPr kumimoji="0" lang="en-US" altLang="en-US" sz="1400" b="0" i="0" u="none" strike="noStrike" kern="0" cap="none" spc="0" normalizeH="0" baseline="0" noProof="0" dirty="0">
                <a:ln>
                  <a:noFill/>
                </a:ln>
                <a:solidFill>
                  <a:srgbClr val="000000"/>
                </a:solidFill>
                <a:effectLst/>
                <a:uLnTx/>
                <a:uFillTx/>
                <a:latin typeface="Comic Sans MS" panose="030F0902030302020204" pitchFamily="66" charset="0"/>
                <a:ea typeface="ＭＳ Ｐゴシック" panose="020B0600070205080204" pitchFamily="34" charset="-128"/>
                <a:cs typeface="+mn-cs"/>
              </a:endParaRPr>
            </a:p>
          </p:txBody>
        </p:sp>
      </p:grpSp>
      <p:sp>
        <p:nvSpPr>
          <p:cNvPr id="13" name="Text Box 30">
            <a:extLst>
              <a:ext uri="{FF2B5EF4-FFF2-40B4-BE49-F238E27FC236}">
                <a16:creationId xmlns:a16="http://schemas.microsoft.com/office/drawing/2014/main" id="{C69E9848-9E5D-8D4C-97D2-4B27341DD8DA}"/>
              </a:ext>
            </a:extLst>
          </p:cNvPr>
          <p:cNvSpPr txBox="1">
            <a:spLocks noChangeArrowheads="1"/>
          </p:cNvSpPr>
          <p:nvPr/>
        </p:nvSpPr>
        <p:spPr bwMode="auto">
          <a:xfrm>
            <a:off x="2389448" y="4227850"/>
            <a:ext cx="93006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223.1.1.3</a:t>
            </a:r>
            <a:endParaRPr kumimoji="0" lang="en-US" altLang="en-US" sz="1400" b="0" i="0" u="none" strike="noStrike" kern="0" cap="none" spc="0" normalizeH="0" baseline="0" noProof="0" dirty="0">
              <a:ln>
                <a:noFill/>
              </a:ln>
              <a:solidFill>
                <a:srgbClr val="000000"/>
              </a:solidFill>
              <a:effectLst/>
              <a:uLnTx/>
              <a:uFillTx/>
              <a:latin typeface="Comic Sans MS" panose="030F0902030302020204" pitchFamily="66" charset="0"/>
              <a:ea typeface="ＭＳ Ｐゴシック" panose="020B0600070205080204" pitchFamily="34" charset="-128"/>
              <a:cs typeface="+mn-cs"/>
            </a:endParaRPr>
          </a:p>
        </p:txBody>
      </p:sp>
      <p:sp>
        <p:nvSpPr>
          <p:cNvPr id="14" name="Text Box 31">
            <a:extLst>
              <a:ext uri="{FF2B5EF4-FFF2-40B4-BE49-F238E27FC236}">
                <a16:creationId xmlns:a16="http://schemas.microsoft.com/office/drawing/2014/main" id="{DF8FBE0F-CE5D-3F4C-8724-A2B65CD63802}"/>
              </a:ext>
            </a:extLst>
          </p:cNvPr>
          <p:cNvSpPr txBox="1">
            <a:spLocks noChangeArrowheads="1"/>
          </p:cNvSpPr>
          <p:nvPr/>
        </p:nvSpPr>
        <p:spPr bwMode="auto">
          <a:xfrm>
            <a:off x="3209055" y="3445031"/>
            <a:ext cx="93006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223.1.1.4</a:t>
            </a:r>
            <a:endParaRPr kumimoji="0" lang="en-US" altLang="en-US" sz="1400" b="0" i="0" u="none" strike="noStrike" kern="0" cap="none" spc="0" normalizeH="0" baseline="0" noProof="0" dirty="0">
              <a:ln>
                <a:noFill/>
              </a:ln>
              <a:solidFill>
                <a:srgbClr val="000000"/>
              </a:solidFill>
              <a:effectLst/>
              <a:uLnTx/>
              <a:uFillTx/>
              <a:latin typeface="Comic Sans MS" panose="030F0902030302020204" pitchFamily="66" charset="0"/>
              <a:ea typeface="ＭＳ Ｐゴシック" panose="020B0600070205080204" pitchFamily="34" charset="-128"/>
              <a:cs typeface="+mn-cs"/>
            </a:endParaRPr>
          </a:p>
        </p:txBody>
      </p:sp>
      <p:sp>
        <p:nvSpPr>
          <p:cNvPr id="15" name="Text Box 33">
            <a:extLst>
              <a:ext uri="{FF2B5EF4-FFF2-40B4-BE49-F238E27FC236}">
                <a16:creationId xmlns:a16="http://schemas.microsoft.com/office/drawing/2014/main" id="{E1BAC4A0-E14C-B347-93DA-120559030826}"/>
              </a:ext>
            </a:extLst>
          </p:cNvPr>
          <p:cNvSpPr txBox="1">
            <a:spLocks noChangeArrowheads="1"/>
          </p:cNvSpPr>
          <p:nvPr/>
        </p:nvSpPr>
        <p:spPr bwMode="auto">
          <a:xfrm>
            <a:off x="4572034" y="3416409"/>
            <a:ext cx="93006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223.1.2.9</a:t>
            </a:r>
            <a:endParaRPr kumimoji="0" lang="en-US" altLang="en-US" sz="1400" b="0" i="0" u="none" strike="noStrike" kern="0" cap="none" spc="0" normalizeH="0" baseline="0" noProof="0" dirty="0">
              <a:ln>
                <a:noFill/>
              </a:ln>
              <a:solidFill>
                <a:srgbClr val="000000"/>
              </a:solidFill>
              <a:effectLst/>
              <a:uLnTx/>
              <a:uFillTx/>
              <a:latin typeface="Comic Sans MS" panose="030F0902030302020204" pitchFamily="66" charset="0"/>
              <a:ea typeface="ＭＳ Ｐゴシック" panose="020B0600070205080204" pitchFamily="34" charset="-128"/>
              <a:cs typeface="+mn-cs"/>
            </a:endParaRPr>
          </a:p>
        </p:txBody>
      </p:sp>
      <p:sp>
        <p:nvSpPr>
          <p:cNvPr id="16" name="Text Box 41">
            <a:extLst>
              <a:ext uri="{FF2B5EF4-FFF2-40B4-BE49-F238E27FC236}">
                <a16:creationId xmlns:a16="http://schemas.microsoft.com/office/drawing/2014/main" id="{39006EDA-7902-FA40-B143-CA8341816B19}"/>
              </a:ext>
            </a:extLst>
          </p:cNvPr>
          <p:cNvSpPr txBox="1">
            <a:spLocks noChangeArrowheads="1"/>
          </p:cNvSpPr>
          <p:nvPr/>
        </p:nvSpPr>
        <p:spPr bwMode="auto">
          <a:xfrm>
            <a:off x="5576206" y="4449327"/>
            <a:ext cx="93006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223.1.2.2</a:t>
            </a:r>
            <a:endParaRPr kumimoji="0" lang="en-US" altLang="en-US" sz="1400" b="0" i="0" u="none" strike="noStrike" kern="0" cap="none" spc="0" normalizeH="0" baseline="0" noProof="0" dirty="0">
              <a:ln>
                <a:noFill/>
              </a:ln>
              <a:solidFill>
                <a:srgbClr val="000000"/>
              </a:solidFill>
              <a:effectLst/>
              <a:uLnTx/>
              <a:uFillTx/>
              <a:latin typeface="Comic Sans MS" panose="030F0902030302020204" pitchFamily="66" charset="0"/>
              <a:ea typeface="ＭＳ Ｐゴシック" panose="020B0600070205080204" pitchFamily="34" charset="-128"/>
              <a:cs typeface="+mn-cs"/>
            </a:endParaRPr>
          </a:p>
        </p:txBody>
      </p:sp>
      <p:sp>
        <p:nvSpPr>
          <p:cNvPr id="17" name="Text Box 44">
            <a:extLst>
              <a:ext uri="{FF2B5EF4-FFF2-40B4-BE49-F238E27FC236}">
                <a16:creationId xmlns:a16="http://schemas.microsoft.com/office/drawing/2014/main" id="{BE89C22D-CB46-8549-82D3-9E9741AFCA6B}"/>
              </a:ext>
            </a:extLst>
          </p:cNvPr>
          <p:cNvSpPr txBox="1">
            <a:spLocks noChangeArrowheads="1"/>
          </p:cNvSpPr>
          <p:nvPr/>
        </p:nvSpPr>
        <p:spPr bwMode="auto">
          <a:xfrm>
            <a:off x="5700504" y="2407928"/>
            <a:ext cx="93006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223.1.2.1</a:t>
            </a:r>
            <a:endParaRPr kumimoji="0" lang="en-US" altLang="en-US" sz="1400" b="0" i="0" u="none" strike="noStrike" kern="0" cap="none" spc="0" normalizeH="0" baseline="0" noProof="0" dirty="0">
              <a:ln>
                <a:noFill/>
              </a:ln>
              <a:solidFill>
                <a:srgbClr val="000000"/>
              </a:solidFill>
              <a:effectLst/>
              <a:uLnTx/>
              <a:uFillTx/>
              <a:latin typeface="Comic Sans MS" panose="030F0902030302020204" pitchFamily="66" charset="0"/>
              <a:ea typeface="ＭＳ Ｐゴシック" panose="020B0600070205080204" pitchFamily="34" charset="-128"/>
              <a:cs typeface="+mn-cs"/>
            </a:endParaRPr>
          </a:p>
        </p:txBody>
      </p:sp>
      <p:sp>
        <p:nvSpPr>
          <p:cNvPr id="18" name="Line 45">
            <a:extLst>
              <a:ext uri="{FF2B5EF4-FFF2-40B4-BE49-F238E27FC236}">
                <a16:creationId xmlns:a16="http://schemas.microsoft.com/office/drawing/2014/main" id="{3C0F2103-31E3-1E4B-8C1F-C448C2CA4488}"/>
              </a:ext>
            </a:extLst>
          </p:cNvPr>
          <p:cNvSpPr>
            <a:spLocks noChangeShapeType="1"/>
          </p:cNvSpPr>
          <p:nvPr/>
        </p:nvSpPr>
        <p:spPr bwMode="auto">
          <a:xfrm>
            <a:off x="4353185" y="3874288"/>
            <a:ext cx="0" cy="87902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9" name="Text Box 53">
            <a:extLst>
              <a:ext uri="{FF2B5EF4-FFF2-40B4-BE49-F238E27FC236}">
                <a16:creationId xmlns:a16="http://schemas.microsoft.com/office/drawing/2014/main" id="{DC27773B-AE4D-7B44-82B4-8EF0DEDE0A3C}"/>
              </a:ext>
            </a:extLst>
          </p:cNvPr>
          <p:cNvSpPr txBox="1">
            <a:spLocks noChangeArrowheads="1"/>
          </p:cNvSpPr>
          <p:nvPr/>
        </p:nvSpPr>
        <p:spPr bwMode="auto">
          <a:xfrm>
            <a:off x="4965677" y="5374255"/>
            <a:ext cx="93006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223.1.3.2</a:t>
            </a:r>
            <a:endParaRPr kumimoji="0" lang="en-US" altLang="en-US" sz="1400" b="0" i="0" u="none" strike="noStrike" kern="0" cap="none" spc="0" normalizeH="0" baseline="0" noProof="0" dirty="0">
              <a:ln>
                <a:noFill/>
              </a:ln>
              <a:solidFill>
                <a:srgbClr val="000000"/>
              </a:solidFill>
              <a:effectLst/>
              <a:uLnTx/>
              <a:uFillTx/>
              <a:latin typeface="Comic Sans MS" panose="030F0902030302020204" pitchFamily="66" charset="0"/>
              <a:ea typeface="ＭＳ Ｐゴシック" panose="020B0600070205080204" pitchFamily="34" charset="-128"/>
              <a:cs typeface="+mn-cs"/>
            </a:endParaRPr>
          </a:p>
        </p:txBody>
      </p:sp>
      <p:sp>
        <p:nvSpPr>
          <p:cNvPr id="20" name="Text Box 56">
            <a:extLst>
              <a:ext uri="{FF2B5EF4-FFF2-40B4-BE49-F238E27FC236}">
                <a16:creationId xmlns:a16="http://schemas.microsoft.com/office/drawing/2014/main" id="{21E62D77-73B8-9647-9335-F6704548295D}"/>
              </a:ext>
            </a:extLst>
          </p:cNvPr>
          <p:cNvSpPr txBox="1">
            <a:spLocks noChangeArrowheads="1"/>
          </p:cNvSpPr>
          <p:nvPr/>
        </p:nvSpPr>
        <p:spPr bwMode="auto">
          <a:xfrm>
            <a:off x="3900694" y="5359648"/>
            <a:ext cx="93006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223.1.3.1</a:t>
            </a:r>
            <a:endParaRPr kumimoji="0" lang="en-US" altLang="en-US" sz="1400" b="0" i="0" u="none" strike="noStrike" kern="0" cap="none" spc="0" normalizeH="0" baseline="0" noProof="0" dirty="0">
              <a:ln>
                <a:noFill/>
              </a:ln>
              <a:solidFill>
                <a:srgbClr val="000000"/>
              </a:solidFill>
              <a:effectLst/>
              <a:uLnTx/>
              <a:uFillTx/>
              <a:latin typeface="Comic Sans MS" panose="030F0902030302020204" pitchFamily="66" charset="0"/>
              <a:ea typeface="ＭＳ Ｐゴシック" panose="020B0600070205080204" pitchFamily="34" charset="-128"/>
              <a:cs typeface="+mn-cs"/>
            </a:endParaRPr>
          </a:p>
        </p:txBody>
      </p:sp>
      <p:grpSp>
        <p:nvGrpSpPr>
          <p:cNvPr id="21" name="Group 57">
            <a:extLst>
              <a:ext uri="{FF2B5EF4-FFF2-40B4-BE49-F238E27FC236}">
                <a16:creationId xmlns:a16="http://schemas.microsoft.com/office/drawing/2014/main" id="{E4FF3E6C-0BB8-1442-B3E6-762239BB9684}"/>
              </a:ext>
            </a:extLst>
          </p:cNvPr>
          <p:cNvGrpSpPr>
            <a:grpSpLocks/>
          </p:cNvGrpSpPr>
          <p:nvPr/>
        </p:nvGrpSpPr>
        <p:grpSpPr bwMode="auto">
          <a:xfrm>
            <a:off x="3878520" y="4135775"/>
            <a:ext cx="1028699" cy="307975"/>
            <a:chOff x="4550" y="1257"/>
            <a:chExt cx="648" cy="194"/>
          </a:xfrm>
        </p:grpSpPr>
        <p:sp>
          <p:nvSpPr>
            <p:cNvPr id="22" name="Rectangle 58">
              <a:extLst>
                <a:ext uri="{FF2B5EF4-FFF2-40B4-BE49-F238E27FC236}">
                  <a16:creationId xmlns:a16="http://schemas.microsoft.com/office/drawing/2014/main" id="{AFEEB12C-DC96-6E46-B1D6-71F1FEEFD1BD}"/>
                </a:ext>
              </a:extLst>
            </p:cNvPr>
            <p:cNvSpPr>
              <a:spLocks noChangeArrowheads="1"/>
            </p:cNvSpPr>
            <p:nvPr/>
          </p:nvSpPr>
          <p:spPr bwMode="auto">
            <a:xfrm>
              <a:off x="4587" y="1284"/>
              <a:ext cx="534" cy="11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3" name="Text Box 59">
              <a:extLst>
                <a:ext uri="{FF2B5EF4-FFF2-40B4-BE49-F238E27FC236}">
                  <a16:creationId xmlns:a16="http://schemas.microsoft.com/office/drawing/2014/main" id="{7B5F402D-07D3-1A44-B12D-5A96C1DBFC6F}"/>
                </a:ext>
              </a:extLst>
            </p:cNvPr>
            <p:cNvSpPr txBox="1">
              <a:spLocks noChangeArrowheads="1"/>
            </p:cNvSpPr>
            <p:nvPr/>
          </p:nvSpPr>
          <p:spPr bwMode="auto">
            <a:xfrm>
              <a:off x="4550" y="1257"/>
              <a:ext cx="648"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223.1.3.27</a:t>
              </a:r>
              <a:endParaRPr kumimoji="0" lang="en-US" altLang="en-US" sz="1400" b="0" i="0" u="none" strike="noStrike" kern="0" cap="none" spc="0" normalizeH="0" baseline="0" noProof="0" dirty="0">
                <a:ln>
                  <a:noFill/>
                </a:ln>
                <a:solidFill>
                  <a:srgbClr val="000000"/>
                </a:solidFill>
                <a:effectLst/>
                <a:uLnTx/>
                <a:uFillTx/>
                <a:latin typeface="Comic Sans MS" panose="030F0902030302020204" pitchFamily="66" charset="0"/>
                <a:ea typeface="ＭＳ Ｐゴシック" panose="020B0600070205080204" pitchFamily="34" charset="-128"/>
                <a:cs typeface="+mn-cs"/>
              </a:endParaRPr>
            </a:p>
          </p:txBody>
        </p:sp>
      </p:grpSp>
      <p:grpSp>
        <p:nvGrpSpPr>
          <p:cNvPr id="24" name="Group 73">
            <a:extLst>
              <a:ext uri="{FF2B5EF4-FFF2-40B4-BE49-F238E27FC236}">
                <a16:creationId xmlns:a16="http://schemas.microsoft.com/office/drawing/2014/main" id="{935720AA-DFA8-6C4D-A9DF-F1AEC40955CA}"/>
              </a:ext>
            </a:extLst>
          </p:cNvPr>
          <p:cNvGrpSpPr>
            <a:grpSpLocks/>
          </p:cNvGrpSpPr>
          <p:nvPr/>
        </p:nvGrpSpPr>
        <p:grpSpPr bwMode="auto">
          <a:xfrm>
            <a:off x="2110048" y="2518113"/>
            <a:ext cx="641350" cy="558800"/>
            <a:chOff x="-44" y="1473"/>
            <a:chExt cx="981" cy="1105"/>
          </a:xfrm>
        </p:grpSpPr>
        <p:pic>
          <p:nvPicPr>
            <p:cNvPr id="25" name="Picture 74" descr="desktop_computer_stylized_medium">
              <a:extLst>
                <a:ext uri="{FF2B5EF4-FFF2-40B4-BE49-F238E27FC236}">
                  <a16:creationId xmlns:a16="http://schemas.microsoft.com/office/drawing/2014/main" id="{35E83BBA-8877-014F-A226-CC9A3A908C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Freeform 75">
              <a:extLst>
                <a:ext uri="{FF2B5EF4-FFF2-40B4-BE49-F238E27FC236}">
                  <a16:creationId xmlns:a16="http://schemas.microsoft.com/office/drawing/2014/main" id="{EEB02E84-9186-3B42-AAC9-859A194F99D8}"/>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27" name="Group 80">
            <a:extLst>
              <a:ext uri="{FF2B5EF4-FFF2-40B4-BE49-F238E27FC236}">
                <a16:creationId xmlns:a16="http://schemas.microsoft.com/office/drawing/2014/main" id="{61E37396-6C3D-BF43-B8E2-EC2B8A5E6147}"/>
              </a:ext>
            </a:extLst>
          </p:cNvPr>
          <p:cNvGrpSpPr>
            <a:grpSpLocks/>
          </p:cNvGrpSpPr>
          <p:nvPr/>
        </p:nvGrpSpPr>
        <p:grpSpPr bwMode="auto">
          <a:xfrm>
            <a:off x="2105285" y="3116600"/>
            <a:ext cx="641350" cy="558800"/>
            <a:chOff x="-44" y="1473"/>
            <a:chExt cx="981" cy="1105"/>
          </a:xfrm>
        </p:grpSpPr>
        <p:pic>
          <p:nvPicPr>
            <p:cNvPr id="28" name="Picture 81" descr="desktop_computer_stylized_medium">
              <a:extLst>
                <a:ext uri="{FF2B5EF4-FFF2-40B4-BE49-F238E27FC236}">
                  <a16:creationId xmlns:a16="http://schemas.microsoft.com/office/drawing/2014/main" id="{94B1919C-737D-9843-A32B-4611678EE9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Freeform 82">
              <a:extLst>
                <a:ext uri="{FF2B5EF4-FFF2-40B4-BE49-F238E27FC236}">
                  <a16:creationId xmlns:a16="http://schemas.microsoft.com/office/drawing/2014/main" id="{831A54DA-BC03-904F-9EC5-5B377957BD98}"/>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30" name="Group 83">
            <a:extLst>
              <a:ext uri="{FF2B5EF4-FFF2-40B4-BE49-F238E27FC236}">
                <a16:creationId xmlns:a16="http://schemas.microsoft.com/office/drawing/2014/main" id="{E0C94097-9317-BE45-A584-4C61CB5C706E}"/>
              </a:ext>
            </a:extLst>
          </p:cNvPr>
          <p:cNvGrpSpPr>
            <a:grpSpLocks/>
          </p:cNvGrpSpPr>
          <p:nvPr/>
        </p:nvGrpSpPr>
        <p:grpSpPr bwMode="auto">
          <a:xfrm>
            <a:off x="2133860" y="3726200"/>
            <a:ext cx="641350" cy="558800"/>
            <a:chOff x="-44" y="1473"/>
            <a:chExt cx="981" cy="1105"/>
          </a:xfrm>
        </p:grpSpPr>
        <p:pic>
          <p:nvPicPr>
            <p:cNvPr id="31" name="Picture 84" descr="desktop_computer_stylized_medium">
              <a:extLst>
                <a:ext uri="{FF2B5EF4-FFF2-40B4-BE49-F238E27FC236}">
                  <a16:creationId xmlns:a16="http://schemas.microsoft.com/office/drawing/2014/main" id="{95635DB0-2F79-F74E-8399-E2F3FC747C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 name="Freeform 85">
              <a:extLst>
                <a:ext uri="{FF2B5EF4-FFF2-40B4-BE49-F238E27FC236}">
                  <a16:creationId xmlns:a16="http://schemas.microsoft.com/office/drawing/2014/main" id="{0D36091B-285B-5148-ABB5-689E65169CBC}"/>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33" name="Group 87">
            <a:extLst>
              <a:ext uri="{FF2B5EF4-FFF2-40B4-BE49-F238E27FC236}">
                <a16:creationId xmlns:a16="http://schemas.microsoft.com/office/drawing/2014/main" id="{B04BEE98-0C49-EF4A-A93C-CEEDF2563E9E}"/>
              </a:ext>
            </a:extLst>
          </p:cNvPr>
          <p:cNvGrpSpPr>
            <a:grpSpLocks/>
          </p:cNvGrpSpPr>
          <p:nvPr/>
        </p:nvGrpSpPr>
        <p:grpSpPr bwMode="auto">
          <a:xfrm flipH="1">
            <a:off x="5793048" y="2675275"/>
            <a:ext cx="641350" cy="558800"/>
            <a:chOff x="-44" y="1473"/>
            <a:chExt cx="981" cy="1105"/>
          </a:xfrm>
        </p:grpSpPr>
        <p:pic>
          <p:nvPicPr>
            <p:cNvPr id="34" name="Picture 88" descr="desktop_computer_stylized_medium">
              <a:extLst>
                <a:ext uri="{FF2B5EF4-FFF2-40B4-BE49-F238E27FC236}">
                  <a16:creationId xmlns:a16="http://schemas.microsoft.com/office/drawing/2014/main" id="{E696DA5C-EBB6-DD4E-B7A6-B2101BC8DD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 name="Freeform 89">
              <a:extLst>
                <a:ext uri="{FF2B5EF4-FFF2-40B4-BE49-F238E27FC236}">
                  <a16:creationId xmlns:a16="http://schemas.microsoft.com/office/drawing/2014/main" id="{DCA1EB25-A45A-7F41-8718-77AAFFAC28A5}"/>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36" name="Group 90">
            <a:extLst>
              <a:ext uri="{FF2B5EF4-FFF2-40B4-BE49-F238E27FC236}">
                <a16:creationId xmlns:a16="http://schemas.microsoft.com/office/drawing/2014/main" id="{0654A4CA-EB3A-F04B-B0EC-F3BAB4EC9996}"/>
              </a:ext>
            </a:extLst>
          </p:cNvPr>
          <p:cNvGrpSpPr>
            <a:grpSpLocks/>
          </p:cNvGrpSpPr>
          <p:nvPr/>
        </p:nvGrpSpPr>
        <p:grpSpPr bwMode="auto">
          <a:xfrm flipH="1">
            <a:off x="5807335" y="3954800"/>
            <a:ext cx="641350" cy="558800"/>
            <a:chOff x="-44" y="1473"/>
            <a:chExt cx="981" cy="1105"/>
          </a:xfrm>
        </p:grpSpPr>
        <p:pic>
          <p:nvPicPr>
            <p:cNvPr id="37" name="Picture 91" descr="desktop_computer_stylized_medium">
              <a:extLst>
                <a:ext uri="{FF2B5EF4-FFF2-40B4-BE49-F238E27FC236}">
                  <a16:creationId xmlns:a16="http://schemas.microsoft.com/office/drawing/2014/main" id="{1FE2F863-2385-884E-80D8-6DBCCB97C6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 name="Freeform 92">
              <a:extLst>
                <a:ext uri="{FF2B5EF4-FFF2-40B4-BE49-F238E27FC236}">
                  <a16:creationId xmlns:a16="http://schemas.microsoft.com/office/drawing/2014/main" id="{45C0E3E0-B4B3-D440-989F-58666FD89A81}"/>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39" name="Group 93">
            <a:extLst>
              <a:ext uri="{FF2B5EF4-FFF2-40B4-BE49-F238E27FC236}">
                <a16:creationId xmlns:a16="http://schemas.microsoft.com/office/drawing/2014/main" id="{BDAC79F7-89A0-314F-9731-BEF20F5C4E78}"/>
              </a:ext>
            </a:extLst>
          </p:cNvPr>
          <p:cNvGrpSpPr>
            <a:grpSpLocks/>
          </p:cNvGrpSpPr>
          <p:nvPr/>
        </p:nvGrpSpPr>
        <p:grpSpPr bwMode="auto">
          <a:xfrm flipH="1">
            <a:off x="5193019" y="4884750"/>
            <a:ext cx="641350" cy="558800"/>
            <a:chOff x="-44" y="1473"/>
            <a:chExt cx="981" cy="1105"/>
          </a:xfrm>
        </p:grpSpPr>
        <p:pic>
          <p:nvPicPr>
            <p:cNvPr id="40" name="Picture 94" descr="desktop_computer_stylized_medium">
              <a:extLst>
                <a:ext uri="{FF2B5EF4-FFF2-40B4-BE49-F238E27FC236}">
                  <a16:creationId xmlns:a16="http://schemas.microsoft.com/office/drawing/2014/main" id="{ED726F1D-6554-FA43-BFFB-A644B1257B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 name="Freeform 95">
              <a:extLst>
                <a:ext uri="{FF2B5EF4-FFF2-40B4-BE49-F238E27FC236}">
                  <a16:creationId xmlns:a16="http://schemas.microsoft.com/office/drawing/2014/main" id="{72833A31-BB7C-C546-B481-EF3FD82946BD}"/>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42" name="Group 96">
            <a:extLst>
              <a:ext uri="{FF2B5EF4-FFF2-40B4-BE49-F238E27FC236}">
                <a16:creationId xmlns:a16="http://schemas.microsoft.com/office/drawing/2014/main" id="{DC7645FE-448B-A341-B973-11CC7F695077}"/>
              </a:ext>
            </a:extLst>
          </p:cNvPr>
          <p:cNvGrpSpPr>
            <a:grpSpLocks/>
          </p:cNvGrpSpPr>
          <p:nvPr/>
        </p:nvGrpSpPr>
        <p:grpSpPr bwMode="auto">
          <a:xfrm flipH="1">
            <a:off x="3683849" y="5545761"/>
            <a:ext cx="641350" cy="558800"/>
            <a:chOff x="-44" y="1473"/>
            <a:chExt cx="981" cy="1105"/>
          </a:xfrm>
        </p:grpSpPr>
        <p:pic>
          <p:nvPicPr>
            <p:cNvPr id="43" name="Picture 97" descr="desktop_computer_stylized_medium">
              <a:extLst>
                <a:ext uri="{FF2B5EF4-FFF2-40B4-BE49-F238E27FC236}">
                  <a16:creationId xmlns:a16="http://schemas.microsoft.com/office/drawing/2014/main" id="{6F5B829D-406E-7D40-A729-595FDA08C1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 name="Freeform 98">
              <a:extLst>
                <a:ext uri="{FF2B5EF4-FFF2-40B4-BE49-F238E27FC236}">
                  <a16:creationId xmlns:a16="http://schemas.microsoft.com/office/drawing/2014/main" id="{DBFC272D-F29F-7045-8DB1-3AADCA25B996}"/>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cxnSp>
        <p:nvCxnSpPr>
          <p:cNvPr id="45" name="Straight Connector 44">
            <a:extLst>
              <a:ext uri="{FF2B5EF4-FFF2-40B4-BE49-F238E27FC236}">
                <a16:creationId xmlns:a16="http://schemas.microsoft.com/office/drawing/2014/main" id="{9F0B14AF-BE14-BA42-B837-EF27889EE38D}"/>
              </a:ext>
            </a:extLst>
          </p:cNvPr>
          <p:cNvCxnSpPr/>
          <p:nvPr/>
        </p:nvCxnSpPr>
        <p:spPr>
          <a:xfrm>
            <a:off x="2690676" y="2925190"/>
            <a:ext cx="3429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0E58F0A-DE3C-5547-8D0D-A1907B822F60}"/>
              </a:ext>
            </a:extLst>
          </p:cNvPr>
          <p:cNvCxnSpPr/>
          <p:nvPr/>
        </p:nvCxnSpPr>
        <p:spPr>
          <a:xfrm>
            <a:off x="2692109" y="3524075"/>
            <a:ext cx="3429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02C980BD-EF83-9F4E-B244-C6C6F3D90313}"/>
              </a:ext>
            </a:extLst>
          </p:cNvPr>
          <p:cNvCxnSpPr/>
          <p:nvPr/>
        </p:nvCxnSpPr>
        <p:spPr>
          <a:xfrm>
            <a:off x="2699264" y="4137247"/>
            <a:ext cx="3429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D56681D6-2EB2-B04A-8D8B-A6A1CB731912}"/>
              </a:ext>
            </a:extLst>
          </p:cNvPr>
          <p:cNvCxnSpPr>
            <a:cxnSpLocks/>
          </p:cNvCxnSpPr>
          <p:nvPr/>
        </p:nvCxnSpPr>
        <p:spPr>
          <a:xfrm>
            <a:off x="5623185" y="3081673"/>
            <a:ext cx="26108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8E859720-97E8-5B48-99CA-305481B5731F}"/>
              </a:ext>
            </a:extLst>
          </p:cNvPr>
          <p:cNvCxnSpPr>
            <a:cxnSpLocks/>
          </p:cNvCxnSpPr>
          <p:nvPr/>
        </p:nvCxnSpPr>
        <p:spPr>
          <a:xfrm>
            <a:off x="5624546" y="4360781"/>
            <a:ext cx="26108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B65B0BC6-6E2C-8948-899C-C852708C6A20}"/>
              </a:ext>
            </a:extLst>
          </p:cNvPr>
          <p:cNvCxnSpPr/>
          <p:nvPr/>
        </p:nvCxnSpPr>
        <p:spPr>
          <a:xfrm>
            <a:off x="3883139" y="5341789"/>
            <a:ext cx="0" cy="23269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1C1CBF63-9CC3-0E4B-9CBB-7AE038D0DD0C}"/>
              </a:ext>
            </a:extLst>
          </p:cNvPr>
          <p:cNvCxnSpPr>
            <a:cxnSpLocks/>
          </p:cNvCxnSpPr>
          <p:nvPr/>
        </p:nvCxnSpPr>
        <p:spPr>
          <a:xfrm>
            <a:off x="4911047" y="5304616"/>
            <a:ext cx="38014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06BCE1BA-2CCC-5641-AE63-0BC42C1DD252}"/>
              </a:ext>
            </a:extLst>
          </p:cNvPr>
          <p:cNvCxnSpPr>
            <a:cxnSpLocks/>
          </p:cNvCxnSpPr>
          <p:nvPr/>
        </p:nvCxnSpPr>
        <p:spPr>
          <a:xfrm>
            <a:off x="3357797" y="3717874"/>
            <a:ext cx="79426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B0B61164-CB17-DE4D-B24C-361019C04182}"/>
              </a:ext>
            </a:extLst>
          </p:cNvPr>
          <p:cNvCxnSpPr>
            <a:cxnSpLocks/>
          </p:cNvCxnSpPr>
          <p:nvPr/>
        </p:nvCxnSpPr>
        <p:spPr>
          <a:xfrm>
            <a:off x="4540907" y="3723826"/>
            <a:ext cx="975473"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54" name="Group 53">
            <a:extLst>
              <a:ext uri="{FF2B5EF4-FFF2-40B4-BE49-F238E27FC236}">
                <a16:creationId xmlns:a16="http://schemas.microsoft.com/office/drawing/2014/main" id="{6918EF7F-B4FA-FA43-9A8F-43852A652D77}"/>
              </a:ext>
            </a:extLst>
          </p:cNvPr>
          <p:cNvGrpSpPr/>
          <p:nvPr/>
        </p:nvGrpSpPr>
        <p:grpSpPr>
          <a:xfrm>
            <a:off x="4046926" y="3577753"/>
            <a:ext cx="632991" cy="300938"/>
            <a:chOff x="7493876" y="2774731"/>
            <a:chExt cx="1481958" cy="894622"/>
          </a:xfrm>
        </p:grpSpPr>
        <p:sp>
          <p:nvSpPr>
            <p:cNvPr id="55" name="Freeform 54">
              <a:extLst>
                <a:ext uri="{FF2B5EF4-FFF2-40B4-BE49-F238E27FC236}">
                  <a16:creationId xmlns:a16="http://schemas.microsoft.com/office/drawing/2014/main" id="{027EFDF7-79C3-D749-83A5-52EBF8D8C9DE}"/>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56" name="Oval 55">
              <a:extLst>
                <a:ext uri="{FF2B5EF4-FFF2-40B4-BE49-F238E27FC236}">
                  <a16:creationId xmlns:a16="http://schemas.microsoft.com/office/drawing/2014/main" id="{29726ED5-7E21-F742-9225-0765716E39E3}"/>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57" name="Group 56">
              <a:extLst>
                <a:ext uri="{FF2B5EF4-FFF2-40B4-BE49-F238E27FC236}">
                  <a16:creationId xmlns:a16="http://schemas.microsoft.com/office/drawing/2014/main" id="{1385899F-863F-C248-A7F6-A0044E4CC6E9}"/>
                </a:ext>
              </a:extLst>
            </p:cNvPr>
            <p:cNvGrpSpPr/>
            <p:nvPr/>
          </p:nvGrpSpPr>
          <p:grpSpPr>
            <a:xfrm>
              <a:off x="7713663" y="2848339"/>
              <a:ext cx="1042107" cy="425543"/>
              <a:chOff x="7786941" y="2884917"/>
              <a:chExt cx="897649" cy="353919"/>
            </a:xfrm>
          </p:grpSpPr>
          <p:sp>
            <p:nvSpPr>
              <p:cNvPr id="58" name="Freeform 57">
                <a:extLst>
                  <a:ext uri="{FF2B5EF4-FFF2-40B4-BE49-F238E27FC236}">
                    <a16:creationId xmlns:a16="http://schemas.microsoft.com/office/drawing/2014/main" id="{0116806E-754B-3442-BBDE-7771700E934A}"/>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9" name="Freeform 58">
                <a:extLst>
                  <a:ext uri="{FF2B5EF4-FFF2-40B4-BE49-F238E27FC236}">
                    <a16:creationId xmlns:a16="http://schemas.microsoft.com/office/drawing/2014/main" id="{091B82BB-768A-DC4E-A911-FFB5B8C84126}"/>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0" name="Freeform 59">
                <a:extLst>
                  <a:ext uri="{FF2B5EF4-FFF2-40B4-BE49-F238E27FC236}">
                    <a16:creationId xmlns:a16="http://schemas.microsoft.com/office/drawing/2014/main" id="{64DECB39-792F-8B4A-866B-2654CAC3A8E2}"/>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1" name="Freeform 60">
                <a:extLst>
                  <a:ext uri="{FF2B5EF4-FFF2-40B4-BE49-F238E27FC236}">
                    <a16:creationId xmlns:a16="http://schemas.microsoft.com/office/drawing/2014/main" id="{324B35FF-A729-F647-AEC0-72562E4EDDAB}"/>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62" name="Group 61">
            <a:extLst>
              <a:ext uri="{FF2B5EF4-FFF2-40B4-BE49-F238E27FC236}">
                <a16:creationId xmlns:a16="http://schemas.microsoft.com/office/drawing/2014/main" id="{B09F7B2E-D5B8-BB4E-8759-AB827AE6F160}"/>
              </a:ext>
            </a:extLst>
          </p:cNvPr>
          <p:cNvGrpSpPr/>
          <p:nvPr/>
        </p:nvGrpSpPr>
        <p:grpSpPr>
          <a:xfrm>
            <a:off x="4199467" y="1861963"/>
            <a:ext cx="1778000" cy="1399961"/>
            <a:chOff x="4199467" y="1861963"/>
            <a:chExt cx="1778000" cy="1399961"/>
          </a:xfrm>
        </p:grpSpPr>
        <p:sp>
          <p:nvSpPr>
            <p:cNvPr id="82" name="Text Box 168">
              <a:extLst>
                <a:ext uri="{FF2B5EF4-FFF2-40B4-BE49-F238E27FC236}">
                  <a16:creationId xmlns:a16="http://schemas.microsoft.com/office/drawing/2014/main" id="{749D76C1-253F-7E4C-99D3-C389D0FFFB97}"/>
                </a:ext>
              </a:extLst>
            </p:cNvPr>
            <p:cNvSpPr txBox="1">
              <a:spLocks noChangeArrowheads="1"/>
            </p:cNvSpPr>
            <p:nvPr/>
          </p:nvSpPr>
          <p:spPr bwMode="auto">
            <a:xfrm>
              <a:off x="4199467" y="1861963"/>
              <a:ext cx="1778000" cy="4090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85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DHCP server</a:t>
              </a:r>
            </a:p>
          </p:txBody>
        </p:sp>
        <p:grpSp>
          <p:nvGrpSpPr>
            <p:cNvPr id="2" name="Group 1">
              <a:extLst>
                <a:ext uri="{FF2B5EF4-FFF2-40B4-BE49-F238E27FC236}">
                  <a16:creationId xmlns:a16="http://schemas.microsoft.com/office/drawing/2014/main" id="{49F111B8-3FCA-FC4C-BF5D-F65380BA1918}"/>
                </a:ext>
              </a:extLst>
            </p:cNvPr>
            <p:cNvGrpSpPr/>
            <p:nvPr/>
          </p:nvGrpSpPr>
          <p:grpSpPr>
            <a:xfrm>
              <a:off x="4496295" y="2275617"/>
              <a:ext cx="1061308" cy="986307"/>
              <a:chOff x="4496295" y="2275617"/>
              <a:chExt cx="1061308" cy="986307"/>
            </a:xfrm>
          </p:grpSpPr>
          <p:grpSp>
            <p:nvGrpSpPr>
              <p:cNvPr id="83" name="Group 195">
                <a:extLst>
                  <a:ext uri="{FF2B5EF4-FFF2-40B4-BE49-F238E27FC236}">
                    <a16:creationId xmlns:a16="http://schemas.microsoft.com/office/drawing/2014/main" id="{92C401A3-F193-CA42-B665-D7D45D1E2842}"/>
                  </a:ext>
                </a:extLst>
              </p:cNvPr>
              <p:cNvGrpSpPr>
                <a:grpSpLocks/>
              </p:cNvGrpSpPr>
              <p:nvPr/>
            </p:nvGrpSpPr>
            <p:grpSpPr bwMode="auto">
              <a:xfrm>
                <a:off x="4733925" y="2275617"/>
                <a:ext cx="365672" cy="681037"/>
                <a:chOff x="4140" y="429"/>
                <a:chExt cx="1425" cy="2396"/>
              </a:xfrm>
            </p:grpSpPr>
            <p:sp>
              <p:nvSpPr>
                <p:cNvPr id="84" name="Freeform 196">
                  <a:extLst>
                    <a:ext uri="{FF2B5EF4-FFF2-40B4-BE49-F238E27FC236}">
                      <a16:creationId xmlns:a16="http://schemas.microsoft.com/office/drawing/2014/main" id="{F996EE8E-AAFF-DC43-A262-7E2D6797D513}"/>
                    </a:ext>
                  </a:extLst>
                </p:cNvPr>
                <p:cNvSpPr>
                  <a:spLocks/>
                </p:cNvSpPr>
                <p:nvPr/>
              </p:nvSpPr>
              <p:spPr bwMode="auto">
                <a:xfrm>
                  <a:off x="5268" y="433"/>
                  <a:ext cx="283" cy="2286"/>
                </a:xfrm>
                <a:custGeom>
                  <a:avLst/>
                  <a:gdLst>
                    <a:gd name="T0" fmla="*/ 3 w 354"/>
                    <a:gd name="T1" fmla="*/ 0 h 2742"/>
                    <a:gd name="T2" fmla="*/ 15 w 354"/>
                    <a:gd name="T3" fmla="*/ 27 h 2742"/>
                    <a:gd name="T4" fmla="*/ 15 w 354"/>
                    <a:gd name="T5" fmla="*/ 205 h 2742"/>
                    <a:gd name="T6" fmla="*/ 0 w 354"/>
                    <a:gd name="T7" fmla="*/ 215 h 2742"/>
                    <a:gd name="T8" fmla="*/ 3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5" name="Rectangle 197">
                  <a:extLst>
                    <a:ext uri="{FF2B5EF4-FFF2-40B4-BE49-F238E27FC236}">
                      <a16:creationId xmlns:a16="http://schemas.microsoft.com/office/drawing/2014/main" id="{D97D7B28-0756-2245-817F-8856E2707529}"/>
                    </a:ext>
                  </a:extLst>
                </p:cNvPr>
                <p:cNvSpPr>
                  <a:spLocks noChangeArrowheads="1"/>
                </p:cNvSpPr>
                <p:nvPr/>
              </p:nvSpPr>
              <p:spPr bwMode="auto">
                <a:xfrm>
                  <a:off x="4208" y="429"/>
                  <a:ext cx="1048" cy="2284"/>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86" name="Freeform 198">
                  <a:extLst>
                    <a:ext uri="{FF2B5EF4-FFF2-40B4-BE49-F238E27FC236}">
                      <a16:creationId xmlns:a16="http://schemas.microsoft.com/office/drawing/2014/main" id="{4C04780A-1D8C-3848-920B-640B79B0C86D}"/>
                    </a:ext>
                  </a:extLst>
                </p:cNvPr>
                <p:cNvSpPr>
                  <a:spLocks/>
                </p:cNvSpPr>
                <p:nvPr/>
              </p:nvSpPr>
              <p:spPr bwMode="auto">
                <a:xfrm>
                  <a:off x="5321" y="570"/>
                  <a:ext cx="169" cy="2115"/>
                </a:xfrm>
                <a:custGeom>
                  <a:avLst/>
                  <a:gdLst>
                    <a:gd name="T0" fmla="*/ 2 w 211"/>
                    <a:gd name="T1" fmla="*/ 0 h 2537"/>
                    <a:gd name="T2" fmla="*/ 9 w 211"/>
                    <a:gd name="T3" fmla="*/ 18 h 2537"/>
                    <a:gd name="T4" fmla="*/ 2 w 211"/>
                    <a:gd name="T5" fmla="*/ 19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7" name="Freeform 199">
                  <a:extLst>
                    <a:ext uri="{FF2B5EF4-FFF2-40B4-BE49-F238E27FC236}">
                      <a16:creationId xmlns:a16="http://schemas.microsoft.com/office/drawing/2014/main" id="{D5EF4AD6-5273-B04C-A408-1EE9352D51A7}"/>
                    </a:ext>
                  </a:extLst>
                </p:cNvPr>
                <p:cNvSpPr>
                  <a:spLocks/>
                </p:cNvSpPr>
                <p:nvPr/>
              </p:nvSpPr>
              <p:spPr bwMode="auto">
                <a:xfrm>
                  <a:off x="5284" y="1640"/>
                  <a:ext cx="263" cy="189"/>
                </a:xfrm>
                <a:custGeom>
                  <a:avLst/>
                  <a:gdLst>
                    <a:gd name="T0" fmla="*/ 2 w 328"/>
                    <a:gd name="T1" fmla="*/ 0 h 226"/>
                    <a:gd name="T2" fmla="*/ 14 w 328"/>
                    <a:gd name="T3" fmla="*/ 11 h 226"/>
                    <a:gd name="T4" fmla="*/ 14 w 328"/>
                    <a:gd name="T5" fmla="*/ 19 h 226"/>
                    <a:gd name="T6" fmla="*/ 0 w 328"/>
                    <a:gd name="T7" fmla="*/ 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8" name="Rectangle 200">
                  <a:extLst>
                    <a:ext uri="{FF2B5EF4-FFF2-40B4-BE49-F238E27FC236}">
                      <a16:creationId xmlns:a16="http://schemas.microsoft.com/office/drawing/2014/main" id="{8EF7317E-B5CF-944B-B3A0-73BD27602234}"/>
                    </a:ext>
                  </a:extLst>
                </p:cNvPr>
                <p:cNvSpPr>
                  <a:spLocks noChangeArrowheads="1"/>
                </p:cNvSpPr>
                <p:nvPr/>
              </p:nvSpPr>
              <p:spPr bwMode="auto">
                <a:xfrm>
                  <a:off x="4213" y="691"/>
                  <a:ext cx="597" cy="50"/>
                </a:xfrm>
                <a:prstGeom prst="rect">
                  <a:avLst/>
                </a:prstGeom>
                <a:solidFill>
                  <a:schemeClr val="tx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nvGrpSpPr>
                <p:cNvPr id="89" name="Group 201">
                  <a:extLst>
                    <a:ext uri="{FF2B5EF4-FFF2-40B4-BE49-F238E27FC236}">
                      <a16:creationId xmlns:a16="http://schemas.microsoft.com/office/drawing/2014/main" id="{BB7E36FC-FE93-9145-8F58-AC065CA43A93}"/>
                    </a:ext>
                  </a:extLst>
                </p:cNvPr>
                <p:cNvGrpSpPr>
                  <a:grpSpLocks/>
                </p:cNvGrpSpPr>
                <p:nvPr/>
              </p:nvGrpSpPr>
              <p:grpSpPr bwMode="auto">
                <a:xfrm>
                  <a:off x="4749" y="668"/>
                  <a:ext cx="581" cy="145"/>
                  <a:chOff x="614" y="2568"/>
                  <a:chExt cx="725" cy="139"/>
                </a:xfrm>
              </p:grpSpPr>
              <p:sp>
                <p:nvSpPr>
                  <p:cNvPr id="114" name="AutoShape 202">
                    <a:extLst>
                      <a:ext uri="{FF2B5EF4-FFF2-40B4-BE49-F238E27FC236}">
                        <a16:creationId xmlns:a16="http://schemas.microsoft.com/office/drawing/2014/main" id="{C6A2DDA6-6A3E-CA42-A8E9-9548184E4340}"/>
                      </a:ext>
                    </a:extLst>
                  </p:cNvPr>
                  <p:cNvSpPr>
                    <a:spLocks noChangeArrowheads="1"/>
                  </p:cNvSpPr>
                  <p:nvPr/>
                </p:nvSpPr>
                <p:spPr bwMode="auto">
                  <a:xfrm>
                    <a:off x="613" y="2569"/>
                    <a:ext cx="724"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115" name="AutoShape 203">
                    <a:extLst>
                      <a:ext uri="{FF2B5EF4-FFF2-40B4-BE49-F238E27FC236}">
                        <a16:creationId xmlns:a16="http://schemas.microsoft.com/office/drawing/2014/main" id="{9D9CC773-4E5B-4A41-9674-9AC4E8DE3AE6}"/>
                      </a:ext>
                    </a:extLst>
                  </p:cNvPr>
                  <p:cNvSpPr>
                    <a:spLocks noChangeArrowheads="1"/>
                  </p:cNvSpPr>
                  <p:nvPr/>
                </p:nvSpPr>
                <p:spPr bwMode="auto">
                  <a:xfrm>
                    <a:off x="627" y="2585"/>
                    <a:ext cx="689"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sp>
              <p:nvSpPr>
                <p:cNvPr id="90" name="Rectangle 204">
                  <a:extLst>
                    <a:ext uri="{FF2B5EF4-FFF2-40B4-BE49-F238E27FC236}">
                      <a16:creationId xmlns:a16="http://schemas.microsoft.com/office/drawing/2014/main" id="{3F22A4C9-56F2-DE48-B8D9-3895E3ACE2D4}"/>
                    </a:ext>
                  </a:extLst>
                </p:cNvPr>
                <p:cNvSpPr>
                  <a:spLocks noChangeArrowheads="1"/>
                </p:cNvSpPr>
                <p:nvPr/>
              </p:nvSpPr>
              <p:spPr bwMode="auto">
                <a:xfrm>
                  <a:off x="4224" y="1021"/>
                  <a:ext cx="597" cy="45"/>
                </a:xfrm>
                <a:prstGeom prst="rect">
                  <a:avLst/>
                </a:prstGeom>
                <a:solidFill>
                  <a:schemeClr val="tx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nvGrpSpPr>
                <p:cNvPr id="91" name="Group 205">
                  <a:extLst>
                    <a:ext uri="{FF2B5EF4-FFF2-40B4-BE49-F238E27FC236}">
                      <a16:creationId xmlns:a16="http://schemas.microsoft.com/office/drawing/2014/main" id="{75863D69-5E86-6246-B7FE-8384C4BFE60C}"/>
                    </a:ext>
                  </a:extLst>
                </p:cNvPr>
                <p:cNvGrpSpPr>
                  <a:grpSpLocks/>
                </p:cNvGrpSpPr>
                <p:nvPr/>
              </p:nvGrpSpPr>
              <p:grpSpPr bwMode="auto">
                <a:xfrm>
                  <a:off x="4747" y="994"/>
                  <a:ext cx="581" cy="134"/>
                  <a:chOff x="614" y="2568"/>
                  <a:chExt cx="725" cy="139"/>
                </a:xfrm>
              </p:grpSpPr>
              <p:sp>
                <p:nvSpPr>
                  <p:cNvPr id="112" name="AutoShape 206">
                    <a:extLst>
                      <a:ext uri="{FF2B5EF4-FFF2-40B4-BE49-F238E27FC236}">
                        <a16:creationId xmlns:a16="http://schemas.microsoft.com/office/drawing/2014/main" id="{B2956786-E03A-6D41-9641-A3AEE3CEF591}"/>
                      </a:ext>
                    </a:extLst>
                  </p:cNvPr>
                  <p:cNvSpPr>
                    <a:spLocks noChangeArrowheads="1"/>
                  </p:cNvSpPr>
                  <p:nvPr/>
                </p:nvSpPr>
                <p:spPr bwMode="auto">
                  <a:xfrm>
                    <a:off x="616" y="2567"/>
                    <a:ext cx="724"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113" name="AutoShape 207">
                    <a:extLst>
                      <a:ext uri="{FF2B5EF4-FFF2-40B4-BE49-F238E27FC236}">
                        <a16:creationId xmlns:a16="http://schemas.microsoft.com/office/drawing/2014/main" id="{6FFFFB0F-D98B-FF4D-B155-AACF1383E446}"/>
                      </a:ext>
                    </a:extLst>
                  </p:cNvPr>
                  <p:cNvSpPr>
                    <a:spLocks noChangeArrowheads="1"/>
                  </p:cNvSpPr>
                  <p:nvPr/>
                </p:nvSpPr>
                <p:spPr bwMode="auto">
                  <a:xfrm>
                    <a:off x="630" y="2584"/>
                    <a:ext cx="689" cy="10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sp>
              <p:nvSpPr>
                <p:cNvPr id="92" name="Rectangle 208">
                  <a:extLst>
                    <a:ext uri="{FF2B5EF4-FFF2-40B4-BE49-F238E27FC236}">
                      <a16:creationId xmlns:a16="http://schemas.microsoft.com/office/drawing/2014/main" id="{E903EB04-2402-184D-AF52-7C1CCD526119}"/>
                    </a:ext>
                  </a:extLst>
                </p:cNvPr>
                <p:cNvSpPr>
                  <a:spLocks noChangeArrowheads="1"/>
                </p:cNvSpPr>
                <p:nvPr/>
              </p:nvSpPr>
              <p:spPr bwMode="auto">
                <a:xfrm>
                  <a:off x="4219" y="1356"/>
                  <a:ext cx="591" cy="50"/>
                </a:xfrm>
                <a:prstGeom prst="rect">
                  <a:avLst/>
                </a:prstGeom>
                <a:solidFill>
                  <a:schemeClr val="tx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93" name="Rectangle 209">
                  <a:extLst>
                    <a:ext uri="{FF2B5EF4-FFF2-40B4-BE49-F238E27FC236}">
                      <a16:creationId xmlns:a16="http://schemas.microsoft.com/office/drawing/2014/main" id="{2500B436-7576-9D45-9FE0-290A8354C825}"/>
                    </a:ext>
                  </a:extLst>
                </p:cNvPr>
                <p:cNvSpPr>
                  <a:spLocks noChangeArrowheads="1"/>
                </p:cNvSpPr>
                <p:nvPr/>
              </p:nvSpPr>
              <p:spPr bwMode="auto">
                <a:xfrm>
                  <a:off x="4230" y="1658"/>
                  <a:ext cx="591" cy="45"/>
                </a:xfrm>
                <a:prstGeom prst="rect">
                  <a:avLst/>
                </a:prstGeom>
                <a:solidFill>
                  <a:schemeClr val="tx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nvGrpSpPr>
                <p:cNvPr id="94" name="Group 210">
                  <a:extLst>
                    <a:ext uri="{FF2B5EF4-FFF2-40B4-BE49-F238E27FC236}">
                      <a16:creationId xmlns:a16="http://schemas.microsoft.com/office/drawing/2014/main" id="{507BA385-393B-9D43-A31A-2DDD6019EF97}"/>
                    </a:ext>
                  </a:extLst>
                </p:cNvPr>
                <p:cNvGrpSpPr>
                  <a:grpSpLocks/>
                </p:cNvGrpSpPr>
                <p:nvPr/>
              </p:nvGrpSpPr>
              <p:grpSpPr bwMode="auto">
                <a:xfrm>
                  <a:off x="4735" y="1627"/>
                  <a:ext cx="582" cy="151"/>
                  <a:chOff x="614" y="2568"/>
                  <a:chExt cx="725" cy="139"/>
                </a:xfrm>
              </p:grpSpPr>
              <p:sp>
                <p:nvSpPr>
                  <p:cNvPr id="110" name="AutoShape 211">
                    <a:extLst>
                      <a:ext uri="{FF2B5EF4-FFF2-40B4-BE49-F238E27FC236}">
                        <a16:creationId xmlns:a16="http://schemas.microsoft.com/office/drawing/2014/main" id="{256D59F0-4973-1244-ADBD-A73C0137CF42}"/>
                      </a:ext>
                    </a:extLst>
                  </p:cNvPr>
                  <p:cNvSpPr>
                    <a:spLocks noChangeArrowheads="1"/>
                  </p:cNvSpPr>
                  <p:nvPr/>
                </p:nvSpPr>
                <p:spPr bwMode="auto">
                  <a:xfrm>
                    <a:off x="617" y="2576"/>
                    <a:ext cx="723"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111" name="AutoShape 212">
                    <a:extLst>
                      <a:ext uri="{FF2B5EF4-FFF2-40B4-BE49-F238E27FC236}">
                        <a16:creationId xmlns:a16="http://schemas.microsoft.com/office/drawing/2014/main" id="{F29A5B2E-8C02-2546-B3B1-7E91A82DEA0C}"/>
                      </a:ext>
                    </a:extLst>
                  </p:cNvPr>
                  <p:cNvSpPr>
                    <a:spLocks noChangeArrowheads="1"/>
                  </p:cNvSpPr>
                  <p:nvPr/>
                </p:nvSpPr>
                <p:spPr bwMode="auto">
                  <a:xfrm>
                    <a:off x="631" y="2586"/>
                    <a:ext cx="688" cy="108"/>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sp>
              <p:nvSpPr>
                <p:cNvPr id="95" name="Freeform 213">
                  <a:extLst>
                    <a:ext uri="{FF2B5EF4-FFF2-40B4-BE49-F238E27FC236}">
                      <a16:creationId xmlns:a16="http://schemas.microsoft.com/office/drawing/2014/main" id="{EC84988B-E040-C045-830F-089AF6FEEF2A}"/>
                    </a:ext>
                  </a:extLst>
                </p:cNvPr>
                <p:cNvSpPr>
                  <a:spLocks/>
                </p:cNvSpPr>
                <p:nvPr/>
              </p:nvSpPr>
              <p:spPr bwMode="auto">
                <a:xfrm>
                  <a:off x="5288" y="1354"/>
                  <a:ext cx="263" cy="188"/>
                </a:xfrm>
                <a:custGeom>
                  <a:avLst/>
                  <a:gdLst>
                    <a:gd name="T0" fmla="*/ 2 w 328"/>
                    <a:gd name="T1" fmla="*/ 0 h 226"/>
                    <a:gd name="T2" fmla="*/ 14 w 328"/>
                    <a:gd name="T3" fmla="*/ 10 h 226"/>
                    <a:gd name="T4" fmla="*/ 14 w 328"/>
                    <a:gd name="T5" fmla="*/ 17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96" name="Group 214">
                  <a:extLst>
                    <a:ext uri="{FF2B5EF4-FFF2-40B4-BE49-F238E27FC236}">
                      <a16:creationId xmlns:a16="http://schemas.microsoft.com/office/drawing/2014/main" id="{7A047F44-5A09-E24B-9DF0-F6CE20B24BF1}"/>
                    </a:ext>
                  </a:extLst>
                </p:cNvPr>
                <p:cNvGrpSpPr>
                  <a:grpSpLocks/>
                </p:cNvGrpSpPr>
                <p:nvPr/>
              </p:nvGrpSpPr>
              <p:grpSpPr bwMode="auto">
                <a:xfrm>
                  <a:off x="4739" y="1327"/>
                  <a:ext cx="582" cy="139"/>
                  <a:chOff x="614" y="2568"/>
                  <a:chExt cx="725" cy="139"/>
                </a:xfrm>
              </p:grpSpPr>
              <p:sp>
                <p:nvSpPr>
                  <p:cNvPr id="108" name="AutoShape 215">
                    <a:extLst>
                      <a:ext uri="{FF2B5EF4-FFF2-40B4-BE49-F238E27FC236}">
                        <a16:creationId xmlns:a16="http://schemas.microsoft.com/office/drawing/2014/main" id="{17DAD139-F7D2-D74C-AE2D-D6BFC617D7C0}"/>
                      </a:ext>
                    </a:extLst>
                  </p:cNvPr>
                  <p:cNvSpPr>
                    <a:spLocks noChangeArrowheads="1"/>
                  </p:cNvSpPr>
                  <p:nvPr/>
                </p:nvSpPr>
                <p:spPr bwMode="auto">
                  <a:xfrm>
                    <a:off x="612" y="2569"/>
                    <a:ext cx="730" cy="140"/>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109" name="AutoShape 216">
                    <a:extLst>
                      <a:ext uri="{FF2B5EF4-FFF2-40B4-BE49-F238E27FC236}">
                        <a16:creationId xmlns:a16="http://schemas.microsoft.com/office/drawing/2014/main" id="{999E63AB-7139-F74C-BCF7-6549DA2A9951}"/>
                      </a:ext>
                    </a:extLst>
                  </p:cNvPr>
                  <p:cNvSpPr>
                    <a:spLocks noChangeArrowheads="1"/>
                  </p:cNvSpPr>
                  <p:nvPr/>
                </p:nvSpPr>
                <p:spPr bwMode="auto">
                  <a:xfrm>
                    <a:off x="626" y="2586"/>
                    <a:ext cx="695" cy="106"/>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sp>
              <p:nvSpPr>
                <p:cNvPr id="97" name="Rectangle 217">
                  <a:extLst>
                    <a:ext uri="{FF2B5EF4-FFF2-40B4-BE49-F238E27FC236}">
                      <a16:creationId xmlns:a16="http://schemas.microsoft.com/office/drawing/2014/main" id="{92484BC0-E78C-4A41-A8A7-76E737A41143}"/>
                    </a:ext>
                  </a:extLst>
                </p:cNvPr>
                <p:cNvSpPr>
                  <a:spLocks noChangeArrowheads="1"/>
                </p:cNvSpPr>
                <p:nvPr/>
              </p:nvSpPr>
              <p:spPr bwMode="auto">
                <a:xfrm>
                  <a:off x="5250" y="429"/>
                  <a:ext cx="68" cy="2290"/>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98" name="Freeform 218">
                  <a:extLst>
                    <a:ext uri="{FF2B5EF4-FFF2-40B4-BE49-F238E27FC236}">
                      <a16:creationId xmlns:a16="http://schemas.microsoft.com/office/drawing/2014/main" id="{EFB0F20F-1957-B542-90DC-B26A746D79CF}"/>
                    </a:ext>
                  </a:extLst>
                </p:cNvPr>
                <p:cNvSpPr>
                  <a:spLocks/>
                </p:cNvSpPr>
                <p:nvPr/>
              </p:nvSpPr>
              <p:spPr bwMode="auto">
                <a:xfrm>
                  <a:off x="5312" y="1007"/>
                  <a:ext cx="237" cy="213"/>
                </a:xfrm>
                <a:custGeom>
                  <a:avLst/>
                  <a:gdLst>
                    <a:gd name="T0" fmla="*/ 2 w 296"/>
                    <a:gd name="T1" fmla="*/ 0 h 256"/>
                    <a:gd name="T2" fmla="*/ 14 w 296"/>
                    <a:gd name="T3" fmla="*/ 10 h 256"/>
                    <a:gd name="T4" fmla="*/ 14 w 296"/>
                    <a:gd name="T5" fmla="*/ 19 h 256"/>
                    <a:gd name="T6" fmla="*/ 0 w 296"/>
                    <a:gd name="T7" fmla="*/ 7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9" name="Freeform 219">
                  <a:extLst>
                    <a:ext uri="{FF2B5EF4-FFF2-40B4-BE49-F238E27FC236}">
                      <a16:creationId xmlns:a16="http://schemas.microsoft.com/office/drawing/2014/main" id="{307311BD-196C-6041-ACFC-FDD880DA5B52}"/>
                    </a:ext>
                  </a:extLst>
                </p:cNvPr>
                <p:cNvSpPr>
                  <a:spLocks/>
                </p:cNvSpPr>
                <p:nvPr/>
              </p:nvSpPr>
              <p:spPr bwMode="auto">
                <a:xfrm>
                  <a:off x="5315" y="680"/>
                  <a:ext cx="244" cy="240"/>
                </a:xfrm>
                <a:custGeom>
                  <a:avLst/>
                  <a:gdLst>
                    <a:gd name="T0" fmla="*/ 0 w 304"/>
                    <a:gd name="T1" fmla="*/ 0 h 288"/>
                    <a:gd name="T2" fmla="*/ 14 w 304"/>
                    <a:gd name="T3" fmla="*/ 13 h 288"/>
                    <a:gd name="T4" fmla="*/ 13 w 304"/>
                    <a:gd name="T5" fmla="*/ 23 h 288"/>
                    <a:gd name="T6" fmla="*/ 2 w 304"/>
                    <a:gd name="T7" fmla="*/ 1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0" name="Oval 220">
                  <a:extLst>
                    <a:ext uri="{FF2B5EF4-FFF2-40B4-BE49-F238E27FC236}">
                      <a16:creationId xmlns:a16="http://schemas.microsoft.com/office/drawing/2014/main" id="{89A7E0BB-C394-EE49-9A0A-C99B05729413}"/>
                    </a:ext>
                  </a:extLst>
                </p:cNvPr>
                <p:cNvSpPr>
                  <a:spLocks noChangeArrowheads="1"/>
                </p:cNvSpPr>
                <p:nvPr/>
              </p:nvSpPr>
              <p:spPr bwMode="auto">
                <a:xfrm>
                  <a:off x="5514" y="2613"/>
                  <a:ext cx="51" cy="9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101" name="Freeform 221">
                  <a:extLst>
                    <a:ext uri="{FF2B5EF4-FFF2-40B4-BE49-F238E27FC236}">
                      <a16:creationId xmlns:a16="http://schemas.microsoft.com/office/drawing/2014/main" id="{98AFBD94-761C-9F44-92F1-52E2961E5CA0}"/>
                    </a:ext>
                  </a:extLst>
                </p:cNvPr>
                <p:cNvSpPr>
                  <a:spLocks/>
                </p:cNvSpPr>
                <p:nvPr/>
              </p:nvSpPr>
              <p:spPr bwMode="auto">
                <a:xfrm>
                  <a:off x="5302" y="2614"/>
                  <a:ext cx="245" cy="200"/>
                </a:xfrm>
                <a:custGeom>
                  <a:avLst/>
                  <a:gdLst>
                    <a:gd name="T0" fmla="*/ 0 w 306"/>
                    <a:gd name="T1" fmla="*/ 9 h 240"/>
                    <a:gd name="T2" fmla="*/ 2 w 306"/>
                    <a:gd name="T3" fmla="*/ 19 h 240"/>
                    <a:gd name="T4" fmla="*/ 14 w 306"/>
                    <a:gd name="T5" fmla="*/ 9 h 240"/>
                    <a:gd name="T6" fmla="*/ 14 w 306"/>
                    <a:gd name="T7" fmla="*/ 0 h 240"/>
                    <a:gd name="T8" fmla="*/ 0 w 306"/>
                    <a:gd name="T9" fmla="*/ 9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2" name="AutoShape 222">
                  <a:extLst>
                    <a:ext uri="{FF2B5EF4-FFF2-40B4-BE49-F238E27FC236}">
                      <a16:creationId xmlns:a16="http://schemas.microsoft.com/office/drawing/2014/main" id="{E14DC574-9CD1-DE4F-B70E-0A4A3A939D86}"/>
                    </a:ext>
                  </a:extLst>
                </p:cNvPr>
                <p:cNvSpPr>
                  <a:spLocks noChangeArrowheads="1"/>
                </p:cNvSpPr>
                <p:nvPr/>
              </p:nvSpPr>
              <p:spPr bwMode="auto">
                <a:xfrm>
                  <a:off x="4140" y="2680"/>
                  <a:ext cx="1200" cy="145"/>
                </a:xfrm>
                <a:prstGeom prst="roundRect">
                  <a:avLst>
                    <a:gd name="adj" fmla="val 50000"/>
                  </a:avLst>
                </a:prstGeom>
                <a:solidFill>
                  <a:srgbClr val="DDDDDD"/>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103" name="AutoShape 223">
                  <a:extLst>
                    <a:ext uri="{FF2B5EF4-FFF2-40B4-BE49-F238E27FC236}">
                      <a16:creationId xmlns:a16="http://schemas.microsoft.com/office/drawing/2014/main" id="{20532455-FB0B-0540-8065-55BA87738867}"/>
                    </a:ext>
                  </a:extLst>
                </p:cNvPr>
                <p:cNvSpPr>
                  <a:spLocks noChangeArrowheads="1"/>
                </p:cNvSpPr>
                <p:nvPr/>
              </p:nvSpPr>
              <p:spPr bwMode="auto">
                <a:xfrm>
                  <a:off x="4208" y="2713"/>
                  <a:ext cx="1070" cy="78"/>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104" name="Oval 224">
                  <a:extLst>
                    <a:ext uri="{FF2B5EF4-FFF2-40B4-BE49-F238E27FC236}">
                      <a16:creationId xmlns:a16="http://schemas.microsoft.com/office/drawing/2014/main" id="{5C39E517-1478-774A-83FE-92EE98C41B1C}"/>
                    </a:ext>
                  </a:extLst>
                </p:cNvPr>
                <p:cNvSpPr>
                  <a:spLocks noChangeArrowheads="1"/>
                </p:cNvSpPr>
                <p:nvPr/>
              </p:nvSpPr>
              <p:spPr bwMode="auto">
                <a:xfrm>
                  <a:off x="4309" y="2384"/>
                  <a:ext cx="158" cy="140"/>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105" name="Oval 225">
                  <a:extLst>
                    <a:ext uri="{FF2B5EF4-FFF2-40B4-BE49-F238E27FC236}">
                      <a16:creationId xmlns:a16="http://schemas.microsoft.com/office/drawing/2014/main" id="{18CDBC59-1599-3E4F-B0C2-F7221503E00D}"/>
                    </a:ext>
                  </a:extLst>
                </p:cNvPr>
                <p:cNvSpPr>
                  <a:spLocks noChangeArrowheads="1"/>
                </p:cNvSpPr>
                <p:nvPr/>
              </p:nvSpPr>
              <p:spPr bwMode="auto">
                <a:xfrm>
                  <a:off x="4484" y="2384"/>
                  <a:ext cx="163" cy="145"/>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en-US" sz="1400" b="0" i="0" u="none" strike="noStrike" kern="120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endParaRPr>
                </a:p>
              </p:txBody>
            </p:sp>
            <p:sp>
              <p:nvSpPr>
                <p:cNvPr id="106" name="Oval 226">
                  <a:extLst>
                    <a:ext uri="{FF2B5EF4-FFF2-40B4-BE49-F238E27FC236}">
                      <a16:creationId xmlns:a16="http://schemas.microsoft.com/office/drawing/2014/main" id="{7BBEDBA4-536F-D24E-8D45-C258629A4200}"/>
                    </a:ext>
                  </a:extLst>
                </p:cNvPr>
                <p:cNvSpPr>
                  <a:spLocks noChangeArrowheads="1"/>
                </p:cNvSpPr>
                <p:nvPr/>
              </p:nvSpPr>
              <p:spPr bwMode="auto">
                <a:xfrm>
                  <a:off x="4664" y="2384"/>
                  <a:ext cx="158" cy="140"/>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107" name="Rectangle 227">
                  <a:extLst>
                    <a:ext uri="{FF2B5EF4-FFF2-40B4-BE49-F238E27FC236}">
                      <a16:creationId xmlns:a16="http://schemas.microsoft.com/office/drawing/2014/main" id="{510D808B-F86B-E24A-9C3B-9D966384A3F7}"/>
                    </a:ext>
                  </a:extLst>
                </p:cNvPr>
                <p:cNvSpPr>
                  <a:spLocks noChangeArrowheads="1"/>
                </p:cNvSpPr>
                <p:nvPr/>
              </p:nvSpPr>
              <p:spPr bwMode="auto">
                <a:xfrm>
                  <a:off x="5064" y="1836"/>
                  <a:ext cx="84" cy="760"/>
                </a:xfrm>
                <a:prstGeom prst="rect">
                  <a:avLst/>
                </a:prstGeom>
                <a:solidFill>
                  <a:srgbClr val="292929"/>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cxnSp>
            <p:nvCxnSpPr>
              <p:cNvPr id="116" name="Straight Connector 115">
                <a:extLst>
                  <a:ext uri="{FF2B5EF4-FFF2-40B4-BE49-F238E27FC236}">
                    <a16:creationId xmlns:a16="http://schemas.microsoft.com/office/drawing/2014/main" id="{E34833AD-3FDA-3947-8DF2-AE907CC8F603}"/>
                  </a:ext>
                </a:extLst>
              </p:cNvPr>
              <p:cNvCxnSpPr>
                <a:cxnSpLocks/>
              </p:cNvCxnSpPr>
              <p:nvPr/>
            </p:nvCxnSpPr>
            <p:spPr>
              <a:xfrm flipH="1">
                <a:off x="5013585" y="2937914"/>
                <a:ext cx="54401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17" name="Text Box 44">
                <a:extLst>
                  <a:ext uri="{FF2B5EF4-FFF2-40B4-BE49-F238E27FC236}">
                    <a16:creationId xmlns:a16="http://schemas.microsoft.com/office/drawing/2014/main" id="{BF841610-9748-1F4A-BBAE-236890875A06}"/>
                  </a:ext>
                </a:extLst>
              </p:cNvPr>
              <p:cNvSpPr txBox="1">
                <a:spLocks noChangeArrowheads="1"/>
              </p:cNvSpPr>
              <p:nvPr/>
            </p:nvSpPr>
            <p:spPr bwMode="auto">
              <a:xfrm>
                <a:off x="4496295" y="2923370"/>
                <a:ext cx="104067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223.1.2.5</a:t>
                </a:r>
                <a:endParaRPr kumimoji="0" lang="en-US" altLang="en-US" sz="1400" b="0" i="0" u="none" strike="noStrike" kern="0" cap="none" spc="0" normalizeH="0" baseline="0" noProof="0" dirty="0">
                  <a:ln>
                    <a:noFill/>
                  </a:ln>
                  <a:solidFill>
                    <a:srgbClr val="000000"/>
                  </a:solidFill>
                  <a:effectLst/>
                  <a:uLnTx/>
                  <a:uFillTx/>
                  <a:latin typeface="Comic Sans MS" panose="030F0902030302020204" pitchFamily="66" charset="0"/>
                  <a:ea typeface="ＭＳ Ｐゴシック" panose="020B0600070205080204" pitchFamily="34" charset="-128"/>
                  <a:cs typeface="+mn-cs"/>
                </a:endParaRPr>
              </a:p>
            </p:txBody>
          </p:sp>
        </p:grpSp>
      </p:grpSp>
      <p:pic>
        <p:nvPicPr>
          <p:cNvPr id="144" name="Picture 777" descr="access_point_stylized_small">
            <a:extLst>
              <a:ext uri="{FF2B5EF4-FFF2-40B4-BE49-F238E27FC236}">
                <a16:creationId xmlns:a16="http://schemas.microsoft.com/office/drawing/2014/main" id="{D6280BFC-D50B-FF42-B442-CFFACB19A22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80205" y="3404249"/>
            <a:ext cx="587412" cy="486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Group 4">
            <a:extLst>
              <a:ext uri="{FF2B5EF4-FFF2-40B4-BE49-F238E27FC236}">
                <a16:creationId xmlns:a16="http://schemas.microsoft.com/office/drawing/2014/main" id="{18DE279B-D384-6A49-853D-D5D2C0C604CC}"/>
              </a:ext>
            </a:extLst>
          </p:cNvPr>
          <p:cNvGrpSpPr/>
          <p:nvPr/>
        </p:nvGrpSpPr>
        <p:grpSpPr>
          <a:xfrm>
            <a:off x="6417296" y="3245381"/>
            <a:ext cx="4688026" cy="1596861"/>
            <a:chOff x="6417296" y="3245381"/>
            <a:chExt cx="4688026" cy="1596861"/>
          </a:xfrm>
        </p:grpSpPr>
        <p:grpSp>
          <p:nvGrpSpPr>
            <p:cNvPr id="118" name="Group 117">
              <a:extLst>
                <a:ext uri="{FF2B5EF4-FFF2-40B4-BE49-F238E27FC236}">
                  <a16:creationId xmlns:a16="http://schemas.microsoft.com/office/drawing/2014/main" id="{DBB58AB4-0278-FC48-8D1F-C8A99E4BC8BA}"/>
                </a:ext>
              </a:extLst>
            </p:cNvPr>
            <p:cNvGrpSpPr/>
            <p:nvPr/>
          </p:nvGrpSpPr>
          <p:grpSpPr>
            <a:xfrm>
              <a:off x="7290172" y="3245381"/>
              <a:ext cx="1015378" cy="911243"/>
              <a:chOff x="7432700" y="2327293"/>
              <a:chExt cx="534987" cy="407988"/>
            </a:xfrm>
          </p:grpSpPr>
          <p:pic>
            <p:nvPicPr>
              <p:cNvPr id="119" name="Picture 1017" descr="antenna_stylized">
                <a:extLst>
                  <a:ext uri="{FF2B5EF4-FFF2-40B4-BE49-F238E27FC236}">
                    <a16:creationId xmlns:a16="http://schemas.microsoft.com/office/drawing/2014/main" id="{96AE46AF-D187-024B-9813-6861E1B1C402}"/>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432700" y="2327293"/>
                <a:ext cx="530702" cy="223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0" name="Picture 1018" descr="laptop_keyboard">
                <a:extLst>
                  <a:ext uri="{FF2B5EF4-FFF2-40B4-BE49-F238E27FC236}">
                    <a16:creationId xmlns:a16="http://schemas.microsoft.com/office/drawing/2014/main" id="{DEE713BC-3AB0-1146-9875-F720BC451C9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109064" flipH="1">
                <a:off x="7458407" y="2575770"/>
                <a:ext cx="437221" cy="159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1" name="Freeform 1019">
                <a:extLst>
                  <a:ext uri="{FF2B5EF4-FFF2-40B4-BE49-F238E27FC236}">
                    <a16:creationId xmlns:a16="http://schemas.microsoft.com/office/drawing/2014/main" id="{ADD08C09-9D4E-3140-8493-5E37E7D212F3}"/>
                  </a:ext>
                </a:extLst>
              </p:cNvPr>
              <p:cNvSpPr>
                <a:spLocks/>
              </p:cNvSpPr>
              <p:nvPr/>
            </p:nvSpPr>
            <p:spPr bwMode="auto">
              <a:xfrm>
                <a:off x="7603304" y="2420984"/>
                <a:ext cx="351919" cy="208167"/>
              </a:xfrm>
              <a:custGeom>
                <a:avLst/>
                <a:gdLst>
                  <a:gd name="T0" fmla="*/ 775798119 w 2982"/>
                  <a:gd name="T1" fmla="*/ 0 h 2442"/>
                  <a:gd name="T2" fmla="*/ 0 w 2982"/>
                  <a:gd name="T3" fmla="*/ 211226083 h 2442"/>
                  <a:gd name="T4" fmla="*/ 2147483646 w 2982"/>
                  <a:gd name="T5" fmla="*/ 263880059 h 2442"/>
                  <a:gd name="T6" fmla="*/ 2147483646 w 2982"/>
                  <a:gd name="T7" fmla="*/ 52653891 h 2442"/>
                  <a:gd name="T8" fmla="*/ 775798119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122" name="Picture 1020" descr="screen">
                <a:extLst>
                  <a:ext uri="{FF2B5EF4-FFF2-40B4-BE49-F238E27FC236}">
                    <a16:creationId xmlns:a16="http://schemas.microsoft.com/office/drawing/2014/main" id="{23643802-834B-1744-BF24-48583F7582B8}"/>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620637" y="2426338"/>
                <a:ext cx="319785" cy="189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3" name="Freeform 1021">
                <a:extLst>
                  <a:ext uri="{FF2B5EF4-FFF2-40B4-BE49-F238E27FC236}">
                    <a16:creationId xmlns:a16="http://schemas.microsoft.com/office/drawing/2014/main" id="{46751D15-9F44-BB45-A218-50CBA7C64B70}"/>
                  </a:ext>
                </a:extLst>
              </p:cNvPr>
              <p:cNvSpPr>
                <a:spLocks/>
              </p:cNvSpPr>
              <p:nvPr/>
            </p:nvSpPr>
            <p:spPr bwMode="auto">
              <a:xfrm>
                <a:off x="7667378" y="2414843"/>
                <a:ext cx="298167" cy="38736"/>
              </a:xfrm>
              <a:custGeom>
                <a:avLst/>
                <a:gdLst>
                  <a:gd name="T0" fmla="*/ 193616298 w 2528"/>
                  <a:gd name="T1" fmla="*/ 0 h 455"/>
                  <a:gd name="T2" fmla="*/ 2147483646 w 2528"/>
                  <a:gd name="T3" fmla="*/ 52445139 h 455"/>
                  <a:gd name="T4" fmla="*/ 2147483646 w 2528"/>
                  <a:gd name="T5" fmla="*/ 52445139 h 455"/>
                  <a:gd name="T6" fmla="*/ 0 w 2528"/>
                  <a:gd name="T7" fmla="*/ 52445139 h 455"/>
                  <a:gd name="T8" fmla="*/ 193616298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4" name="Freeform 1022">
                <a:extLst>
                  <a:ext uri="{FF2B5EF4-FFF2-40B4-BE49-F238E27FC236}">
                    <a16:creationId xmlns:a16="http://schemas.microsoft.com/office/drawing/2014/main" id="{81BEFF9C-A85E-3243-8942-C441D8BD1AB1}"/>
                  </a:ext>
                </a:extLst>
              </p:cNvPr>
              <p:cNvSpPr>
                <a:spLocks/>
              </p:cNvSpPr>
              <p:nvPr/>
            </p:nvSpPr>
            <p:spPr bwMode="auto">
              <a:xfrm>
                <a:off x="7600188" y="2414528"/>
                <a:ext cx="82770" cy="161243"/>
              </a:xfrm>
              <a:custGeom>
                <a:avLst/>
                <a:gdLst>
                  <a:gd name="T0" fmla="*/ 773664160 w 702"/>
                  <a:gd name="T1" fmla="*/ 0 h 1893"/>
                  <a:gd name="T2" fmla="*/ 0 w 702"/>
                  <a:gd name="T3" fmla="*/ 210739916 h 1893"/>
                  <a:gd name="T4" fmla="*/ 193416040 w 702"/>
                  <a:gd name="T5" fmla="*/ 210739916 h 1893"/>
                  <a:gd name="T6" fmla="*/ 967080200 w 702"/>
                  <a:gd name="T7" fmla="*/ 52529017 h 1893"/>
                  <a:gd name="T8" fmla="*/ 773664160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5" name="Freeform 1023">
                <a:extLst>
                  <a:ext uri="{FF2B5EF4-FFF2-40B4-BE49-F238E27FC236}">
                    <a16:creationId xmlns:a16="http://schemas.microsoft.com/office/drawing/2014/main" id="{95B931A5-208B-3245-8B0B-4322107EA5A8}"/>
                  </a:ext>
                </a:extLst>
              </p:cNvPr>
              <p:cNvSpPr>
                <a:spLocks/>
              </p:cNvSpPr>
              <p:nvPr/>
            </p:nvSpPr>
            <p:spPr bwMode="auto">
              <a:xfrm>
                <a:off x="7874205" y="2443344"/>
                <a:ext cx="89197" cy="186122"/>
              </a:xfrm>
              <a:custGeom>
                <a:avLst/>
                <a:gdLst>
                  <a:gd name="T0" fmla="*/ 969024527 w 756"/>
                  <a:gd name="T1" fmla="*/ 0 h 2184"/>
                  <a:gd name="T2" fmla="*/ 193802074 w 756"/>
                  <a:gd name="T3" fmla="*/ 263660221 h 2184"/>
                  <a:gd name="T4" fmla="*/ 0 w 756"/>
                  <a:gd name="T5" fmla="*/ 263660221 h 2184"/>
                  <a:gd name="T6" fmla="*/ 775222454 w 756"/>
                  <a:gd name="T7" fmla="*/ 52610059 h 2184"/>
                  <a:gd name="T8" fmla="*/ 969024527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6" name="Freeform 1024">
                <a:extLst>
                  <a:ext uri="{FF2B5EF4-FFF2-40B4-BE49-F238E27FC236}">
                    <a16:creationId xmlns:a16="http://schemas.microsoft.com/office/drawing/2014/main" id="{8A37FA06-635C-7248-A24E-828A10A304BF}"/>
                  </a:ext>
                </a:extLst>
              </p:cNvPr>
              <p:cNvSpPr>
                <a:spLocks/>
              </p:cNvSpPr>
              <p:nvPr/>
            </p:nvSpPr>
            <p:spPr bwMode="auto">
              <a:xfrm>
                <a:off x="7599214" y="2567582"/>
                <a:ext cx="327185" cy="62828"/>
              </a:xfrm>
              <a:custGeom>
                <a:avLst/>
                <a:gdLst>
                  <a:gd name="T0" fmla="*/ 193829444 w 2773"/>
                  <a:gd name="T1" fmla="*/ 0 h 738"/>
                  <a:gd name="T2" fmla="*/ 0 w 2773"/>
                  <a:gd name="T3" fmla="*/ 52443587 h 738"/>
                  <a:gd name="T4" fmla="*/ 2147483646 w 2773"/>
                  <a:gd name="T5" fmla="*/ 104894411 h 738"/>
                  <a:gd name="T6" fmla="*/ 2147483646 w 2773"/>
                  <a:gd name="T7" fmla="*/ 52443587 h 738"/>
                  <a:gd name="T8" fmla="*/ 193829444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7" name="Freeform 1025">
                <a:extLst>
                  <a:ext uri="{FF2B5EF4-FFF2-40B4-BE49-F238E27FC236}">
                    <a16:creationId xmlns:a16="http://schemas.microsoft.com/office/drawing/2014/main" id="{98BDA320-1180-CD48-A7F5-44608C76C195}"/>
                  </a:ext>
                </a:extLst>
              </p:cNvPr>
              <p:cNvSpPr>
                <a:spLocks/>
              </p:cNvSpPr>
              <p:nvPr/>
            </p:nvSpPr>
            <p:spPr bwMode="auto">
              <a:xfrm>
                <a:off x="7884138" y="2444918"/>
                <a:ext cx="83549" cy="186909"/>
              </a:xfrm>
              <a:custGeom>
                <a:avLst/>
                <a:gdLst>
                  <a:gd name="T0" fmla="*/ 2147483646 w 637"/>
                  <a:gd name="T1" fmla="*/ 0 h 1659"/>
                  <a:gd name="T2" fmla="*/ 2147483646 w 637"/>
                  <a:gd name="T3" fmla="*/ 0 h 1659"/>
                  <a:gd name="T4" fmla="*/ 295581541 w 637"/>
                  <a:gd name="T5" fmla="*/ 2147483646 h 1659"/>
                  <a:gd name="T6" fmla="*/ 0 w 637"/>
                  <a:gd name="T7" fmla="*/ 2147483646 h 1659"/>
                  <a:gd name="T8" fmla="*/ 2147483646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8" name="Freeform 1026">
                <a:extLst>
                  <a:ext uri="{FF2B5EF4-FFF2-40B4-BE49-F238E27FC236}">
                    <a16:creationId xmlns:a16="http://schemas.microsoft.com/office/drawing/2014/main" id="{FB1CA5BD-7158-A04F-9508-790E5CCB8168}"/>
                  </a:ext>
                </a:extLst>
              </p:cNvPr>
              <p:cNvSpPr>
                <a:spLocks/>
              </p:cNvSpPr>
              <p:nvPr/>
            </p:nvSpPr>
            <p:spPr bwMode="auto">
              <a:xfrm>
                <a:off x="7599603" y="2575928"/>
                <a:ext cx="290961" cy="62041"/>
              </a:xfrm>
              <a:custGeom>
                <a:avLst/>
                <a:gdLst>
                  <a:gd name="T0" fmla="*/ 0 w 2216"/>
                  <a:gd name="T1" fmla="*/ 0 h 550"/>
                  <a:gd name="T2" fmla="*/ 296523134 w 2216"/>
                  <a:gd name="T3" fmla="*/ 324379338 h 550"/>
                  <a:gd name="T4" fmla="*/ 2147483646 w 2216"/>
                  <a:gd name="T5" fmla="*/ 2147483646 h 550"/>
                  <a:gd name="T6" fmla="*/ 2147483646 w 2216"/>
                  <a:gd name="T7" fmla="*/ 2147483646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129" name="Group 1027">
                <a:extLst>
                  <a:ext uri="{FF2B5EF4-FFF2-40B4-BE49-F238E27FC236}">
                    <a16:creationId xmlns:a16="http://schemas.microsoft.com/office/drawing/2014/main" id="{908D6274-67A1-C345-8CBA-D3B16E2149C0}"/>
                  </a:ext>
                </a:extLst>
              </p:cNvPr>
              <p:cNvGrpSpPr>
                <a:grpSpLocks/>
              </p:cNvGrpSpPr>
              <p:nvPr/>
            </p:nvGrpSpPr>
            <p:grpSpPr bwMode="auto">
              <a:xfrm>
                <a:off x="7594735" y="2642220"/>
                <a:ext cx="98740" cy="36846"/>
                <a:chOff x="1740" y="2642"/>
                <a:chExt cx="752" cy="327"/>
              </a:xfrm>
            </p:grpSpPr>
            <p:sp>
              <p:nvSpPr>
                <p:cNvPr id="136" name="Freeform 1028">
                  <a:extLst>
                    <a:ext uri="{FF2B5EF4-FFF2-40B4-BE49-F238E27FC236}">
                      <a16:creationId xmlns:a16="http://schemas.microsoft.com/office/drawing/2014/main" id="{E9365248-FD41-3849-AA52-340146C7B099}"/>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7" name="Freeform 1029">
                  <a:extLst>
                    <a:ext uri="{FF2B5EF4-FFF2-40B4-BE49-F238E27FC236}">
                      <a16:creationId xmlns:a16="http://schemas.microsoft.com/office/drawing/2014/main" id="{78250CDF-115E-EB40-8085-7A36B5B4070D}"/>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8" name="Freeform 1030">
                  <a:extLst>
                    <a:ext uri="{FF2B5EF4-FFF2-40B4-BE49-F238E27FC236}">
                      <a16:creationId xmlns:a16="http://schemas.microsoft.com/office/drawing/2014/main" id="{988C5293-1575-4548-ABDA-D579495C9719}"/>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9" name="Freeform 1031">
                  <a:extLst>
                    <a:ext uri="{FF2B5EF4-FFF2-40B4-BE49-F238E27FC236}">
                      <a16:creationId xmlns:a16="http://schemas.microsoft.com/office/drawing/2014/main" id="{9AE60629-4F3A-0D40-93D3-C403AB27E3D0}"/>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0" name="Freeform 1032">
                  <a:extLst>
                    <a:ext uri="{FF2B5EF4-FFF2-40B4-BE49-F238E27FC236}">
                      <a16:creationId xmlns:a16="http://schemas.microsoft.com/office/drawing/2014/main" id="{DC69D46B-F982-FA4F-988B-C914EB1CF420}"/>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1" name="Freeform 1033">
                  <a:extLst>
                    <a:ext uri="{FF2B5EF4-FFF2-40B4-BE49-F238E27FC236}">
                      <a16:creationId xmlns:a16="http://schemas.microsoft.com/office/drawing/2014/main" id="{CAD1A2DA-1C1E-8E47-B9D1-9F88DE7FFB6F}"/>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130" name="Freeform 1034">
                <a:extLst>
                  <a:ext uri="{FF2B5EF4-FFF2-40B4-BE49-F238E27FC236}">
                    <a16:creationId xmlns:a16="http://schemas.microsoft.com/office/drawing/2014/main" id="{111933AC-AC01-4849-940B-5F48841200C3}"/>
                  </a:ext>
                </a:extLst>
              </p:cNvPr>
              <p:cNvSpPr>
                <a:spLocks/>
              </p:cNvSpPr>
              <p:nvPr/>
            </p:nvSpPr>
            <p:spPr bwMode="auto">
              <a:xfrm>
                <a:off x="7763780" y="2647731"/>
                <a:ext cx="119578" cy="80936"/>
              </a:xfrm>
              <a:custGeom>
                <a:avLst/>
                <a:gdLst>
                  <a:gd name="T0" fmla="*/ 213221464 w 990"/>
                  <a:gd name="T1" fmla="*/ 1090686587 h 792"/>
                  <a:gd name="T2" fmla="*/ 1915477586 w 990"/>
                  <a:gd name="T3" fmla="*/ 0 h 792"/>
                  <a:gd name="T4" fmla="*/ 1915477586 w 990"/>
                  <a:gd name="T5" fmla="*/ 108859840 h 792"/>
                  <a:gd name="T6" fmla="*/ 0 w 990"/>
                  <a:gd name="T7" fmla="*/ 1090686587 h 792"/>
                  <a:gd name="T8" fmla="*/ 213221464 w 990"/>
                  <a:gd name="T9" fmla="*/ 1090686587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1" name="Freeform 1035">
                <a:extLst>
                  <a:ext uri="{FF2B5EF4-FFF2-40B4-BE49-F238E27FC236}">
                    <a16:creationId xmlns:a16="http://schemas.microsoft.com/office/drawing/2014/main" id="{1907A8A7-5839-9D45-8891-4ACAF3640449}"/>
                  </a:ext>
                </a:extLst>
              </p:cNvPr>
              <p:cNvSpPr>
                <a:spLocks/>
              </p:cNvSpPr>
              <p:nvPr/>
            </p:nvSpPr>
            <p:spPr bwMode="auto">
              <a:xfrm>
                <a:off x="7458602" y="2654187"/>
                <a:ext cx="305957" cy="73850"/>
              </a:xfrm>
              <a:custGeom>
                <a:avLst/>
                <a:gdLst>
                  <a:gd name="T0" fmla="*/ 213486572 w 2532"/>
                  <a:gd name="T1" fmla="*/ 0 h 723"/>
                  <a:gd name="T2" fmla="*/ 213486572 w 2532"/>
                  <a:gd name="T3" fmla="*/ 0 h 723"/>
                  <a:gd name="T4" fmla="*/ 2147483646 w 2532"/>
                  <a:gd name="T5" fmla="*/ 979380008 h 723"/>
                  <a:gd name="T6" fmla="*/ 2147483646 w 2532"/>
                  <a:gd name="T7" fmla="*/ 1088085165 h 723"/>
                  <a:gd name="T8" fmla="*/ 0 w 2532"/>
                  <a:gd name="T9" fmla="*/ 108705259 h 723"/>
                  <a:gd name="T10" fmla="*/ 213486572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2" name="Freeform 1036">
                <a:extLst>
                  <a:ext uri="{FF2B5EF4-FFF2-40B4-BE49-F238E27FC236}">
                    <a16:creationId xmlns:a16="http://schemas.microsoft.com/office/drawing/2014/main" id="{347DB38E-AC53-D346-90F3-7B633E54A687}"/>
                  </a:ext>
                </a:extLst>
              </p:cNvPr>
              <p:cNvSpPr>
                <a:spLocks/>
              </p:cNvSpPr>
              <p:nvPr/>
            </p:nvSpPr>
            <p:spPr bwMode="auto">
              <a:xfrm>
                <a:off x="7458797" y="2640645"/>
                <a:ext cx="3311" cy="14959"/>
              </a:xfrm>
              <a:custGeom>
                <a:avLst/>
                <a:gdLst>
                  <a:gd name="T0" fmla="*/ 262278191 w 26"/>
                  <a:gd name="T1" fmla="*/ 107489981 h 147"/>
                  <a:gd name="T2" fmla="*/ 262278191 w 26"/>
                  <a:gd name="T3" fmla="*/ 214969480 h 147"/>
                  <a:gd name="T4" fmla="*/ 0 w 26"/>
                  <a:gd name="T5" fmla="*/ 214969480 h 147"/>
                  <a:gd name="T6" fmla="*/ 262278191 w 26"/>
                  <a:gd name="T7" fmla="*/ 0 h 147"/>
                  <a:gd name="T8" fmla="*/ 262278191 w 26"/>
                  <a:gd name="T9" fmla="*/ 10748998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3" name="Freeform 1037">
                <a:extLst>
                  <a:ext uri="{FF2B5EF4-FFF2-40B4-BE49-F238E27FC236}">
                    <a16:creationId xmlns:a16="http://schemas.microsoft.com/office/drawing/2014/main" id="{482826B7-9642-934F-A41F-EC45A8EDB296}"/>
                  </a:ext>
                </a:extLst>
              </p:cNvPr>
              <p:cNvSpPr>
                <a:spLocks/>
              </p:cNvSpPr>
              <p:nvPr/>
            </p:nvSpPr>
            <p:spPr bwMode="auto">
              <a:xfrm>
                <a:off x="7458992" y="2579707"/>
                <a:ext cx="142170" cy="61883"/>
              </a:xfrm>
              <a:custGeom>
                <a:avLst/>
                <a:gdLst>
                  <a:gd name="T0" fmla="*/ 2136125890 w 1176"/>
                  <a:gd name="T1" fmla="*/ 0 h 606"/>
                  <a:gd name="T2" fmla="*/ 0 w 1176"/>
                  <a:gd name="T3" fmla="*/ 870000945 h 606"/>
                  <a:gd name="T4" fmla="*/ 213789467 w 1176"/>
                  <a:gd name="T5" fmla="*/ 870000945 h 606"/>
                  <a:gd name="T6" fmla="*/ 2136125890 w 1176"/>
                  <a:gd name="T7" fmla="*/ 108617123 h 606"/>
                  <a:gd name="T8" fmla="*/ 2136125890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4" name="Freeform 1038">
                <a:extLst>
                  <a:ext uri="{FF2B5EF4-FFF2-40B4-BE49-F238E27FC236}">
                    <a16:creationId xmlns:a16="http://schemas.microsoft.com/office/drawing/2014/main" id="{C70BEE19-F00C-3646-A7CE-9487D7BD307A}"/>
                  </a:ext>
                </a:extLst>
              </p:cNvPr>
              <p:cNvSpPr>
                <a:spLocks/>
              </p:cNvSpPr>
              <p:nvPr/>
            </p:nvSpPr>
            <p:spPr bwMode="auto">
              <a:xfrm>
                <a:off x="7468535" y="2643795"/>
                <a:ext cx="290182" cy="71016"/>
              </a:xfrm>
              <a:custGeom>
                <a:avLst/>
                <a:gdLst>
                  <a:gd name="T0" fmla="*/ 173112702 w 2532"/>
                  <a:gd name="T1" fmla="*/ 0 h 723"/>
                  <a:gd name="T2" fmla="*/ 173112702 w 2532"/>
                  <a:gd name="T3" fmla="*/ 0 h 723"/>
                  <a:gd name="T4" fmla="*/ 2069773885 w 2532"/>
                  <a:gd name="T5" fmla="*/ 558173482 h 723"/>
                  <a:gd name="T6" fmla="*/ 2069773885 w 2532"/>
                  <a:gd name="T7" fmla="*/ 558173482 h 723"/>
                  <a:gd name="T8" fmla="*/ 0 w 2532"/>
                  <a:gd name="T9" fmla="*/ 92871346 h 723"/>
                  <a:gd name="T10" fmla="*/ 173112702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5" name="Freeform 1039">
                <a:extLst>
                  <a:ext uri="{FF2B5EF4-FFF2-40B4-BE49-F238E27FC236}">
                    <a16:creationId xmlns:a16="http://schemas.microsoft.com/office/drawing/2014/main" id="{F081DB6F-6F88-2A45-945A-31D4FCEA0B50}"/>
                  </a:ext>
                </a:extLst>
              </p:cNvPr>
              <p:cNvSpPr>
                <a:spLocks/>
              </p:cNvSpPr>
              <p:nvPr/>
            </p:nvSpPr>
            <p:spPr bwMode="auto">
              <a:xfrm flipV="1">
                <a:off x="7758327" y="2638756"/>
                <a:ext cx="118410" cy="73535"/>
              </a:xfrm>
              <a:custGeom>
                <a:avLst/>
                <a:gdLst>
                  <a:gd name="T0" fmla="*/ 0 w 2532"/>
                  <a:gd name="T1" fmla="*/ 0 h 723"/>
                  <a:gd name="T2" fmla="*/ 0 w 2532"/>
                  <a:gd name="T3" fmla="*/ 0 h 723"/>
                  <a:gd name="T4" fmla="*/ 0 w 2532"/>
                  <a:gd name="T5" fmla="*/ 962694895 h 723"/>
                  <a:gd name="T6" fmla="*/ 0 w 2532"/>
                  <a:gd name="T7" fmla="*/ 962694895 h 723"/>
                  <a:gd name="T8" fmla="*/ 0 w 2532"/>
                  <a:gd name="T9" fmla="*/ 107314314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147" name="Text Box 170">
              <a:extLst>
                <a:ext uri="{FF2B5EF4-FFF2-40B4-BE49-F238E27FC236}">
                  <a16:creationId xmlns:a16="http://schemas.microsoft.com/office/drawing/2014/main" id="{F105D957-81EB-E14C-BDDB-F128807155A8}"/>
                </a:ext>
              </a:extLst>
            </p:cNvPr>
            <p:cNvSpPr txBox="1">
              <a:spLocks noChangeArrowheads="1"/>
            </p:cNvSpPr>
            <p:nvPr/>
          </p:nvSpPr>
          <p:spPr bwMode="auto">
            <a:xfrm>
              <a:off x="7489203" y="4119287"/>
              <a:ext cx="3616119" cy="722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85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arriving </a:t>
              </a:r>
              <a:r>
                <a:rPr kumimoji="0" lang="en-US" altLang="en-US" sz="2400" b="0" i="0" u="none"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DHCP client</a:t>
              </a:r>
              <a:r>
                <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 needs </a:t>
              </a:r>
            </a:p>
            <a:p>
              <a:pPr marL="0" marR="0" lvl="0" indent="0" algn="l" defTabSz="914400" rtl="0" eaLnBrk="0" fontAlgn="base" latinLnBrk="0" hangingPunct="0">
                <a:lnSpc>
                  <a:spcPct val="85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address in this network</a:t>
              </a:r>
            </a:p>
          </p:txBody>
        </p:sp>
        <p:sp>
          <p:nvSpPr>
            <p:cNvPr id="148" name="AutoShape 232">
              <a:extLst>
                <a:ext uri="{FF2B5EF4-FFF2-40B4-BE49-F238E27FC236}">
                  <a16:creationId xmlns:a16="http://schemas.microsoft.com/office/drawing/2014/main" id="{379B57A5-C9FD-C14F-BE82-93189A5CF97E}"/>
                </a:ext>
              </a:extLst>
            </p:cNvPr>
            <p:cNvSpPr>
              <a:spLocks noChangeArrowheads="1"/>
            </p:cNvSpPr>
            <p:nvPr/>
          </p:nvSpPr>
          <p:spPr bwMode="auto">
            <a:xfrm>
              <a:off x="6417296" y="3433832"/>
              <a:ext cx="976312" cy="374650"/>
            </a:xfrm>
            <a:prstGeom prst="leftArrow">
              <a:avLst>
                <a:gd name="adj1" fmla="val 50000"/>
                <a:gd name="adj2" fmla="val 65148"/>
              </a:avLst>
            </a:prstGeom>
            <a:gradFill rotWithShape="1">
              <a:gsLst>
                <a:gs pos="0">
                  <a:srgbClr val="CC0000"/>
                </a:gs>
                <a:gs pos="100000">
                  <a:srgbClr val="FFFF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63" name="TextBox 62">
            <a:extLst>
              <a:ext uri="{FF2B5EF4-FFF2-40B4-BE49-F238E27FC236}">
                <a16:creationId xmlns:a16="http://schemas.microsoft.com/office/drawing/2014/main" id="{8F849E6C-1D79-8C49-A7AC-4249EA5279D4}"/>
              </a:ext>
            </a:extLst>
          </p:cNvPr>
          <p:cNvSpPr txBox="1"/>
          <p:nvPr/>
        </p:nvSpPr>
        <p:spPr>
          <a:xfrm>
            <a:off x="7145867" y="1456267"/>
            <a:ext cx="4690533" cy="120032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Typically, DHCP server will be  co-located in router, serving all subnets to which router is attached</a:t>
            </a:r>
          </a:p>
        </p:txBody>
      </p:sp>
      <p:sp>
        <p:nvSpPr>
          <p:cNvPr id="142" name="Slide Number Placeholder 3">
            <a:extLst>
              <a:ext uri="{FF2B5EF4-FFF2-40B4-BE49-F238E27FC236}">
                <a16:creationId xmlns:a16="http://schemas.microsoft.com/office/drawing/2014/main" id="{82258E5F-1609-7347-929D-06DE602C644D}"/>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6</a:t>
            </a:fld>
            <a:endParaRPr lang="en-US" dirty="0"/>
          </a:p>
        </p:txBody>
      </p:sp>
    </p:spTree>
    <p:extLst>
      <p:ext uri="{BB962C8B-B14F-4D97-AF65-F5344CB8AC3E}">
        <p14:creationId xmlns:p14="http://schemas.microsoft.com/office/powerpoint/2010/main" val="4268637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2"/>
                                        </p:tgtEl>
                                        <p:attrNameLst>
                                          <p:attrName>style.visibility</p:attrName>
                                        </p:attrNameLst>
                                      </p:cBhvr>
                                      <p:to>
                                        <p:strVal val="visible"/>
                                      </p:to>
                                    </p:set>
                                    <p:animEffect transition="in" filter="dissolve">
                                      <p:cBhvr>
                                        <p:cTn id="7" dur="500"/>
                                        <p:tgtEl>
                                          <p:spTgt spid="6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3"/>
                                        </p:tgtEl>
                                        <p:attrNameLst>
                                          <p:attrName>style.visibility</p:attrName>
                                        </p:attrNameLst>
                                      </p:cBhvr>
                                      <p:to>
                                        <p:strVal val="visible"/>
                                      </p:to>
                                    </p:set>
                                    <p:animEffect transition="in" filter="dissolve">
                                      <p:cBhvr>
                                        <p:cTn id="12" dur="500"/>
                                        <p:tgtEl>
                                          <p:spTgt spid="6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right)">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6236E45-D353-3946-A538-2B64275829F3}"/>
              </a:ext>
            </a:extLst>
          </p:cNvPr>
          <p:cNvSpPr>
            <a:spLocks noGrp="1"/>
          </p:cNvSpPr>
          <p:nvPr>
            <p:ph type="title"/>
          </p:nvPr>
        </p:nvSpPr>
        <p:spPr>
          <a:xfrm>
            <a:off x="838200" y="311144"/>
            <a:ext cx="10515600" cy="894622"/>
          </a:xfrm>
        </p:spPr>
        <p:txBody>
          <a:bodyPr/>
          <a:lstStyle/>
          <a:p>
            <a:r>
              <a:rPr lang="en-US" dirty="0"/>
              <a:t>DHCP client-server scenario</a:t>
            </a:r>
          </a:p>
        </p:txBody>
      </p:sp>
      <p:sp>
        <p:nvSpPr>
          <p:cNvPr id="142" name="Text Box 7">
            <a:extLst>
              <a:ext uri="{FF2B5EF4-FFF2-40B4-BE49-F238E27FC236}">
                <a16:creationId xmlns:a16="http://schemas.microsoft.com/office/drawing/2014/main" id="{1D19189E-02B8-0541-BE55-44833EE82B3C}"/>
              </a:ext>
            </a:extLst>
          </p:cNvPr>
          <p:cNvSpPr txBox="1">
            <a:spLocks noChangeArrowheads="1"/>
          </p:cNvSpPr>
          <p:nvPr/>
        </p:nvSpPr>
        <p:spPr bwMode="auto">
          <a:xfrm>
            <a:off x="2603536" y="1300439"/>
            <a:ext cx="234218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DHCP server: 223.1.2.5</a:t>
            </a:r>
          </a:p>
        </p:txBody>
      </p:sp>
      <p:sp>
        <p:nvSpPr>
          <p:cNvPr id="2" name="Rectangle 1">
            <a:extLst>
              <a:ext uri="{FF2B5EF4-FFF2-40B4-BE49-F238E27FC236}">
                <a16:creationId xmlns:a16="http://schemas.microsoft.com/office/drawing/2014/main" id="{25DF7EEB-9720-284A-92D7-2D1E47C29AAD}"/>
              </a:ext>
            </a:extLst>
          </p:cNvPr>
          <p:cNvSpPr/>
          <p:nvPr/>
        </p:nvSpPr>
        <p:spPr>
          <a:xfrm>
            <a:off x="8680174" y="1466575"/>
            <a:ext cx="2066580" cy="329834"/>
          </a:xfrm>
          <a:prstGeom prst="rect">
            <a:avLst/>
          </a:prstGeom>
        </p:spPr>
        <p:txBody>
          <a:bodyPr wrap="square">
            <a:spAutoFit/>
          </a:bodyPr>
          <a:lstStyle/>
          <a:p>
            <a:pPr marL="0" marR="0" lvl="0" indent="0" algn="ctr" defTabSz="914400" rtl="0" eaLnBrk="1" fontAlgn="auto" latinLnBrk="0" hangingPunct="1">
              <a:lnSpc>
                <a:spcPct val="85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mn-ea"/>
                <a:cs typeface="+mn-cs"/>
              </a:rPr>
              <a:t>Arriving client</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70" name="Line 10">
            <a:extLst>
              <a:ext uri="{FF2B5EF4-FFF2-40B4-BE49-F238E27FC236}">
                <a16:creationId xmlns:a16="http://schemas.microsoft.com/office/drawing/2014/main" id="{67EC9EDF-79D3-EB4F-9099-CA78BCA4C230}"/>
              </a:ext>
            </a:extLst>
          </p:cNvPr>
          <p:cNvSpPr>
            <a:spLocks noChangeShapeType="1"/>
          </p:cNvSpPr>
          <p:nvPr/>
        </p:nvSpPr>
        <p:spPr bwMode="auto">
          <a:xfrm flipH="1">
            <a:off x="4572552" y="2256526"/>
            <a:ext cx="11113" cy="4027487"/>
          </a:xfrm>
          <a:prstGeom prst="line">
            <a:avLst/>
          </a:prstGeom>
          <a:noFill/>
          <a:ln w="9525">
            <a:solidFill>
              <a:srgbClr val="80808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71" name="Line 11">
            <a:extLst>
              <a:ext uri="{FF2B5EF4-FFF2-40B4-BE49-F238E27FC236}">
                <a16:creationId xmlns:a16="http://schemas.microsoft.com/office/drawing/2014/main" id="{6034E136-EDC6-8643-B115-9FC7BB4F95DB}"/>
              </a:ext>
            </a:extLst>
          </p:cNvPr>
          <p:cNvSpPr>
            <a:spLocks noChangeShapeType="1"/>
          </p:cNvSpPr>
          <p:nvPr/>
        </p:nvSpPr>
        <p:spPr bwMode="auto">
          <a:xfrm flipH="1">
            <a:off x="9098515" y="2332726"/>
            <a:ext cx="11112" cy="4140200"/>
          </a:xfrm>
          <a:prstGeom prst="line">
            <a:avLst/>
          </a:prstGeom>
          <a:noFill/>
          <a:ln w="9525">
            <a:solidFill>
              <a:srgbClr val="80808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472" name="Group 471">
            <a:extLst>
              <a:ext uri="{FF2B5EF4-FFF2-40B4-BE49-F238E27FC236}">
                <a16:creationId xmlns:a16="http://schemas.microsoft.com/office/drawing/2014/main" id="{38426D92-459D-A14B-B97A-8F5E44CEFDDE}"/>
              </a:ext>
            </a:extLst>
          </p:cNvPr>
          <p:cNvGrpSpPr>
            <a:grpSpLocks/>
          </p:cNvGrpSpPr>
          <p:nvPr/>
        </p:nvGrpSpPr>
        <p:grpSpPr bwMode="auto">
          <a:xfrm>
            <a:off x="4617002" y="1435788"/>
            <a:ext cx="4395788" cy="1401763"/>
            <a:chOff x="1860550" y="1343025"/>
            <a:chExt cx="4395788" cy="1401763"/>
          </a:xfrm>
        </p:grpSpPr>
        <p:sp>
          <p:nvSpPr>
            <p:cNvPr id="473" name="Line 9">
              <a:extLst>
                <a:ext uri="{FF2B5EF4-FFF2-40B4-BE49-F238E27FC236}">
                  <a16:creationId xmlns:a16="http://schemas.microsoft.com/office/drawing/2014/main" id="{9AB82C2F-07EF-864E-A283-49BB59741A62}"/>
                </a:ext>
              </a:extLst>
            </p:cNvPr>
            <p:cNvSpPr>
              <a:spLocks noChangeShapeType="1"/>
            </p:cNvSpPr>
            <p:nvPr/>
          </p:nvSpPr>
          <p:spPr bwMode="auto">
            <a:xfrm flipH="1">
              <a:off x="1860550" y="2208213"/>
              <a:ext cx="4395788" cy="536575"/>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474" name="Group 23">
              <a:extLst>
                <a:ext uri="{FF2B5EF4-FFF2-40B4-BE49-F238E27FC236}">
                  <a16:creationId xmlns:a16="http://schemas.microsoft.com/office/drawing/2014/main" id="{D0C9D13C-9859-B043-ADC4-125DFAF1B92B}"/>
                </a:ext>
              </a:extLst>
            </p:cNvPr>
            <p:cNvGrpSpPr>
              <a:grpSpLocks/>
            </p:cNvGrpSpPr>
            <p:nvPr/>
          </p:nvGrpSpPr>
          <p:grpSpPr bwMode="auto">
            <a:xfrm>
              <a:off x="3389313" y="1343025"/>
              <a:ext cx="2673350" cy="1116013"/>
              <a:chOff x="11865" y="3885"/>
              <a:chExt cx="3720" cy="1260"/>
            </a:xfrm>
          </p:grpSpPr>
          <p:sp>
            <p:nvSpPr>
              <p:cNvPr id="475" name="Text Box 24">
                <a:extLst>
                  <a:ext uri="{FF2B5EF4-FFF2-40B4-BE49-F238E27FC236}">
                    <a16:creationId xmlns:a16="http://schemas.microsoft.com/office/drawing/2014/main" id="{A1CB1351-B081-1A4A-B8E2-96D920A48989}"/>
                  </a:ext>
                </a:extLst>
              </p:cNvPr>
              <p:cNvSpPr txBox="1">
                <a:spLocks noChangeArrowheads="1"/>
              </p:cNvSpPr>
              <p:nvPr/>
            </p:nvSpPr>
            <p:spPr bwMode="auto">
              <a:xfrm>
                <a:off x="11865" y="3885"/>
                <a:ext cx="2062" cy="49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1"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DHCP discover</a:t>
                </a:r>
                <a:endParaRPr kumimoji="0" lang="en-US" altLang="en-US" sz="1200" b="1" i="0" u="none" strike="noStrike" kern="0" cap="none" spc="0" normalizeH="0" baseline="0" noProof="0" dirty="0">
                  <a:ln>
                    <a:noFill/>
                  </a:ln>
                  <a:solidFill>
                    <a:srgbClr val="000000"/>
                  </a:solidFill>
                  <a:effectLst/>
                  <a:uLnTx/>
                  <a:uFillTx/>
                  <a:latin typeface="Comic Sans MS" panose="030F0902030302020204" pitchFamily="66" charset="0"/>
                  <a:ea typeface="ＭＳ Ｐゴシック" panose="020B0600070205080204" pitchFamily="34" charset="-128"/>
                  <a:cs typeface="+mn-cs"/>
                </a:endParaRPr>
              </a:p>
            </p:txBody>
          </p:sp>
          <p:sp>
            <p:nvSpPr>
              <p:cNvPr id="476" name="Text Box 25">
                <a:extLst>
                  <a:ext uri="{FF2B5EF4-FFF2-40B4-BE49-F238E27FC236}">
                    <a16:creationId xmlns:a16="http://schemas.microsoft.com/office/drawing/2014/main" id="{D75D19C8-9AF4-5D4E-B0BC-7079C2738B31}"/>
                  </a:ext>
                </a:extLst>
              </p:cNvPr>
              <p:cNvSpPr txBox="1">
                <a:spLocks noChangeArrowheads="1"/>
              </p:cNvSpPr>
              <p:nvPr/>
            </p:nvSpPr>
            <p:spPr bwMode="auto">
              <a:xfrm>
                <a:off x="12015" y="4231"/>
                <a:ext cx="3570" cy="914"/>
              </a:xfrm>
              <a:prstGeom prst="rect">
                <a:avLst/>
              </a:prstGeom>
              <a:solidFill>
                <a:srgbClr val="FFFFFF"/>
              </a:solidFill>
              <a:ln w="9525">
                <a:solidFill>
                  <a:srgbClr val="000000"/>
                </a:solidFill>
                <a:miter lim="800000"/>
                <a:headEnd/>
                <a:tailEnd/>
              </a:ln>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src : 0.0.0.0, 68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dest.: 255.255.255.255,67</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yiaddr:    0.0.0.0</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transaction ID: 654</a:t>
                </a:r>
                <a:endParaRPr kumimoji="0" lang="en-US" altLang="en-US" sz="1600" b="0" i="0" u="none" strike="noStrike" kern="0" cap="none" spc="0" normalizeH="0" baseline="0" noProof="0" dirty="0">
                  <a:ln>
                    <a:noFill/>
                  </a:ln>
                  <a:solidFill>
                    <a:srgbClr val="000000"/>
                  </a:solidFill>
                  <a:effectLst/>
                  <a:uLnTx/>
                  <a:uFillTx/>
                  <a:latin typeface="Comic Sans MS" panose="030F0902030302020204" pitchFamily="66" charset="0"/>
                  <a:ea typeface="ＭＳ Ｐゴシック" panose="020B0600070205080204" pitchFamily="34" charset="-128"/>
                  <a:cs typeface="+mn-cs"/>
                </a:endParaRPr>
              </a:p>
            </p:txBody>
          </p:sp>
        </p:grpSp>
      </p:grpSp>
      <p:sp>
        <p:nvSpPr>
          <p:cNvPr id="477" name="Line 26">
            <a:extLst>
              <a:ext uri="{FF2B5EF4-FFF2-40B4-BE49-F238E27FC236}">
                <a16:creationId xmlns:a16="http://schemas.microsoft.com/office/drawing/2014/main" id="{EB5D2AEF-1102-C74A-AD3D-1E9590F3FE47}"/>
              </a:ext>
            </a:extLst>
          </p:cNvPr>
          <p:cNvSpPr>
            <a:spLocks noChangeShapeType="1"/>
          </p:cNvSpPr>
          <p:nvPr/>
        </p:nvSpPr>
        <p:spPr bwMode="auto">
          <a:xfrm>
            <a:off x="4659865" y="3286813"/>
            <a:ext cx="4395787" cy="538163"/>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478" name="Group 477">
            <a:extLst>
              <a:ext uri="{FF2B5EF4-FFF2-40B4-BE49-F238E27FC236}">
                <a16:creationId xmlns:a16="http://schemas.microsoft.com/office/drawing/2014/main" id="{EA0A4D15-81C4-D44B-B9EE-CDD499A517AD}"/>
              </a:ext>
            </a:extLst>
          </p:cNvPr>
          <p:cNvGrpSpPr>
            <a:grpSpLocks/>
          </p:cNvGrpSpPr>
          <p:nvPr/>
        </p:nvGrpSpPr>
        <p:grpSpPr bwMode="auto">
          <a:xfrm>
            <a:off x="6318802" y="2672451"/>
            <a:ext cx="2520950" cy="1217612"/>
            <a:chOff x="3562350" y="2579688"/>
            <a:chExt cx="2520950" cy="1217612"/>
          </a:xfrm>
        </p:grpSpPr>
        <p:sp>
          <p:nvSpPr>
            <p:cNvPr id="479" name="Text Box 27">
              <a:extLst>
                <a:ext uri="{FF2B5EF4-FFF2-40B4-BE49-F238E27FC236}">
                  <a16:creationId xmlns:a16="http://schemas.microsoft.com/office/drawing/2014/main" id="{6E299010-BB21-704E-A840-28D9C8C7A2E4}"/>
                </a:ext>
              </a:extLst>
            </p:cNvPr>
            <p:cNvSpPr txBox="1">
              <a:spLocks noChangeArrowheads="1"/>
            </p:cNvSpPr>
            <p:nvPr/>
          </p:nvSpPr>
          <p:spPr bwMode="auto">
            <a:xfrm>
              <a:off x="3562350" y="2579688"/>
              <a:ext cx="1379538" cy="3302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1"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DHCP offer</a:t>
              </a:r>
              <a:endParaRPr kumimoji="0" lang="en-US" altLang="en-US" sz="1600" b="0" i="0" u="none" strike="noStrike" kern="0" cap="none" spc="0" normalizeH="0" baseline="0" noProof="0" dirty="0">
                <a:ln>
                  <a:noFill/>
                </a:ln>
                <a:solidFill>
                  <a:srgbClr val="000000"/>
                </a:solidFill>
                <a:effectLst/>
                <a:uLnTx/>
                <a:uFillTx/>
                <a:latin typeface="Comic Sans MS" panose="030F0902030302020204" pitchFamily="66" charset="0"/>
                <a:ea typeface="ＭＳ Ｐゴシック" panose="020B0600070205080204" pitchFamily="34" charset="-128"/>
                <a:cs typeface="+mn-cs"/>
              </a:endParaRPr>
            </a:p>
          </p:txBody>
        </p:sp>
        <p:sp>
          <p:nvSpPr>
            <p:cNvPr id="480" name="Text Box 28">
              <a:extLst>
                <a:ext uri="{FF2B5EF4-FFF2-40B4-BE49-F238E27FC236}">
                  <a16:creationId xmlns:a16="http://schemas.microsoft.com/office/drawing/2014/main" id="{9EEF2D13-4B17-764F-BAB8-4EA518AE26D9}"/>
                </a:ext>
              </a:extLst>
            </p:cNvPr>
            <p:cNvSpPr txBox="1">
              <a:spLocks noChangeArrowheads="1"/>
            </p:cNvSpPr>
            <p:nvPr/>
          </p:nvSpPr>
          <p:spPr bwMode="auto">
            <a:xfrm>
              <a:off x="3659188" y="2832100"/>
              <a:ext cx="2424112" cy="965200"/>
            </a:xfrm>
            <a:prstGeom prst="rect">
              <a:avLst/>
            </a:prstGeom>
            <a:solidFill>
              <a:srgbClr val="FFFFFF"/>
            </a:solidFill>
            <a:ln w="9525">
              <a:solidFill>
                <a:srgbClr val="000000"/>
              </a:solidFill>
              <a:miter lim="800000"/>
              <a:headEnd/>
              <a:tailEnd/>
            </a:ln>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src: 223.1.2.5, 67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dest:  255.255.255.255, 68</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yiaddrr: 223.1.2.4</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transaction ID: 654</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lifetime: 3600 secs</a:t>
              </a:r>
              <a:endParaRPr kumimoji="0" lang="en-US" altLang="en-US" sz="800" b="0" i="0" u="none" strike="noStrike" kern="0" cap="none" spc="0" normalizeH="0" baseline="0" noProof="0" dirty="0">
                <a:ln>
                  <a:noFill/>
                </a:ln>
                <a:solidFill>
                  <a:srgbClr val="000000"/>
                </a:solidFill>
                <a:effectLst/>
                <a:uLnTx/>
                <a:uFillTx/>
                <a:latin typeface="Comic Sans MS" panose="030F0902030302020204" pitchFamily="66" charset="0"/>
                <a:ea typeface="ＭＳ Ｐゴシック" panose="020B0600070205080204" pitchFamily="34" charset="-128"/>
                <a:cs typeface="+mn-cs"/>
              </a:endParaRPr>
            </a:p>
          </p:txBody>
        </p:sp>
      </p:grpSp>
      <p:sp>
        <p:nvSpPr>
          <p:cNvPr id="481" name="Line 29">
            <a:extLst>
              <a:ext uri="{FF2B5EF4-FFF2-40B4-BE49-F238E27FC236}">
                <a16:creationId xmlns:a16="http://schemas.microsoft.com/office/drawing/2014/main" id="{5EA35BF7-C937-0542-A060-15EB6930F6E9}"/>
              </a:ext>
            </a:extLst>
          </p:cNvPr>
          <p:cNvSpPr>
            <a:spLocks noChangeShapeType="1"/>
          </p:cNvSpPr>
          <p:nvPr/>
        </p:nvSpPr>
        <p:spPr bwMode="auto">
          <a:xfrm flipH="1">
            <a:off x="4551915" y="4515538"/>
            <a:ext cx="4395787" cy="536575"/>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482" name="Group 481">
            <a:extLst>
              <a:ext uri="{FF2B5EF4-FFF2-40B4-BE49-F238E27FC236}">
                <a16:creationId xmlns:a16="http://schemas.microsoft.com/office/drawing/2014/main" id="{198087C9-C76C-F249-A1FC-333C608112E9}"/>
              </a:ext>
            </a:extLst>
          </p:cNvPr>
          <p:cNvGrpSpPr>
            <a:grpSpLocks/>
          </p:cNvGrpSpPr>
          <p:nvPr/>
        </p:nvGrpSpPr>
        <p:grpSpPr bwMode="auto">
          <a:xfrm>
            <a:off x="4723365" y="3858313"/>
            <a:ext cx="2887662" cy="1260475"/>
            <a:chOff x="1966913" y="3765550"/>
            <a:chExt cx="2887662" cy="1260475"/>
          </a:xfrm>
        </p:grpSpPr>
        <p:sp>
          <p:nvSpPr>
            <p:cNvPr id="483" name="Text Box 30">
              <a:extLst>
                <a:ext uri="{FF2B5EF4-FFF2-40B4-BE49-F238E27FC236}">
                  <a16:creationId xmlns:a16="http://schemas.microsoft.com/office/drawing/2014/main" id="{F5A6EAB0-078C-FF40-8770-174AB434FCA6}"/>
                </a:ext>
              </a:extLst>
            </p:cNvPr>
            <p:cNvSpPr txBox="1">
              <a:spLocks noChangeArrowheads="1"/>
            </p:cNvSpPr>
            <p:nvPr/>
          </p:nvSpPr>
          <p:spPr bwMode="auto">
            <a:xfrm>
              <a:off x="1966913" y="3765550"/>
              <a:ext cx="1379537" cy="3286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1"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DHCP request</a:t>
              </a:r>
              <a:endParaRPr kumimoji="0" lang="en-US" altLang="en-US" sz="1600" b="0" i="0" u="none" strike="noStrike" kern="0" cap="none" spc="0" normalizeH="0" baseline="0" noProof="0" dirty="0">
                <a:ln>
                  <a:noFill/>
                </a:ln>
                <a:solidFill>
                  <a:srgbClr val="000000"/>
                </a:solidFill>
                <a:effectLst/>
                <a:uLnTx/>
                <a:uFillTx/>
                <a:latin typeface="Comic Sans MS" panose="030F0902030302020204" pitchFamily="66" charset="0"/>
                <a:ea typeface="ＭＳ Ｐゴシック" panose="020B0600070205080204" pitchFamily="34" charset="-128"/>
                <a:cs typeface="+mn-cs"/>
              </a:endParaRPr>
            </a:p>
          </p:txBody>
        </p:sp>
        <p:sp>
          <p:nvSpPr>
            <p:cNvPr id="484" name="Text Box 31">
              <a:extLst>
                <a:ext uri="{FF2B5EF4-FFF2-40B4-BE49-F238E27FC236}">
                  <a16:creationId xmlns:a16="http://schemas.microsoft.com/office/drawing/2014/main" id="{E7B19BFD-A847-E948-9664-EB16430F2AFA}"/>
                </a:ext>
              </a:extLst>
            </p:cNvPr>
            <p:cNvSpPr txBox="1">
              <a:spLocks noChangeArrowheads="1"/>
            </p:cNvSpPr>
            <p:nvPr/>
          </p:nvSpPr>
          <p:spPr bwMode="auto">
            <a:xfrm>
              <a:off x="2097088" y="4027488"/>
              <a:ext cx="2757487" cy="998537"/>
            </a:xfrm>
            <a:prstGeom prst="rect">
              <a:avLst/>
            </a:prstGeom>
            <a:solidFill>
              <a:srgbClr val="FFFFFF"/>
            </a:solidFill>
            <a:ln w="9525">
              <a:solidFill>
                <a:srgbClr val="000000"/>
              </a:solidFill>
              <a:miter lim="800000"/>
              <a:headEnd/>
              <a:tailEnd/>
            </a:ln>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src:  0.0.0.0, 68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dest::  255.255.255.255, 67</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yiaddrr: 223.1.2.4</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transaction ID: 655</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lifetime: 3600 secs</a:t>
              </a:r>
              <a:endParaRPr kumimoji="0" lang="en-US" altLang="en-US" sz="1600" b="0" i="0" u="none" strike="noStrike" kern="0" cap="none" spc="0" normalizeH="0" baseline="0" noProof="0" dirty="0">
                <a:ln>
                  <a:noFill/>
                </a:ln>
                <a:solidFill>
                  <a:srgbClr val="000000"/>
                </a:solidFill>
                <a:effectLst/>
                <a:uLnTx/>
                <a:uFillTx/>
                <a:latin typeface="Comic Sans MS" panose="030F0902030302020204" pitchFamily="66" charset="0"/>
                <a:ea typeface="ＭＳ Ｐゴシック" panose="020B0600070205080204" pitchFamily="34" charset="-128"/>
                <a:cs typeface="+mn-cs"/>
              </a:endParaRPr>
            </a:p>
          </p:txBody>
        </p:sp>
      </p:grpSp>
      <p:sp>
        <p:nvSpPr>
          <p:cNvPr id="485" name="Line 32">
            <a:extLst>
              <a:ext uri="{FF2B5EF4-FFF2-40B4-BE49-F238E27FC236}">
                <a16:creationId xmlns:a16="http://schemas.microsoft.com/office/drawing/2014/main" id="{5E63DBBD-3511-514F-88D5-CFDCF69B2C7C}"/>
              </a:ext>
            </a:extLst>
          </p:cNvPr>
          <p:cNvSpPr>
            <a:spLocks noChangeShapeType="1"/>
          </p:cNvSpPr>
          <p:nvPr/>
        </p:nvSpPr>
        <p:spPr bwMode="auto">
          <a:xfrm>
            <a:off x="4637640" y="5545826"/>
            <a:ext cx="4395787" cy="538162"/>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486" name="Group 485">
            <a:extLst>
              <a:ext uri="{FF2B5EF4-FFF2-40B4-BE49-F238E27FC236}">
                <a16:creationId xmlns:a16="http://schemas.microsoft.com/office/drawing/2014/main" id="{9BEFF555-8D52-0D42-B0AC-4C88682D833A}"/>
              </a:ext>
            </a:extLst>
          </p:cNvPr>
          <p:cNvGrpSpPr>
            <a:grpSpLocks/>
          </p:cNvGrpSpPr>
          <p:nvPr/>
        </p:nvGrpSpPr>
        <p:grpSpPr bwMode="auto">
          <a:xfrm>
            <a:off x="6275940" y="5261663"/>
            <a:ext cx="2509837" cy="1271588"/>
            <a:chOff x="3519488" y="5168900"/>
            <a:chExt cx="2509837" cy="1271588"/>
          </a:xfrm>
        </p:grpSpPr>
        <p:sp>
          <p:nvSpPr>
            <p:cNvPr id="487" name="Text Box 33">
              <a:extLst>
                <a:ext uri="{FF2B5EF4-FFF2-40B4-BE49-F238E27FC236}">
                  <a16:creationId xmlns:a16="http://schemas.microsoft.com/office/drawing/2014/main" id="{9734D3E6-F193-224F-93B7-9AE5FEEBD195}"/>
                </a:ext>
              </a:extLst>
            </p:cNvPr>
            <p:cNvSpPr txBox="1">
              <a:spLocks noChangeArrowheads="1"/>
            </p:cNvSpPr>
            <p:nvPr/>
          </p:nvSpPr>
          <p:spPr bwMode="auto">
            <a:xfrm>
              <a:off x="3519488" y="5168900"/>
              <a:ext cx="1379537" cy="3286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1"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DHCP ACK</a:t>
              </a:r>
              <a:endParaRPr kumimoji="0" lang="en-US" altLang="en-US" sz="1600" b="0" i="0" u="none" strike="noStrike" kern="0" cap="none" spc="0" normalizeH="0" baseline="0" noProof="0" dirty="0">
                <a:ln>
                  <a:noFill/>
                </a:ln>
                <a:solidFill>
                  <a:srgbClr val="000000"/>
                </a:solidFill>
                <a:effectLst/>
                <a:uLnTx/>
                <a:uFillTx/>
                <a:latin typeface="Comic Sans MS" panose="030F0902030302020204" pitchFamily="66" charset="0"/>
                <a:ea typeface="ＭＳ Ｐゴシック" panose="020B0600070205080204" pitchFamily="34" charset="-128"/>
                <a:cs typeface="+mn-cs"/>
              </a:endParaRPr>
            </a:p>
          </p:txBody>
        </p:sp>
        <p:sp>
          <p:nvSpPr>
            <p:cNvPr id="488" name="Text Box 34">
              <a:extLst>
                <a:ext uri="{FF2B5EF4-FFF2-40B4-BE49-F238E27FC236}">
                  <a16:creationId xmlns:a16="http://schemas.microsoft.com/office/drawing/2014/main" id="{8CCF2AD5-42BC-EB4D-9843-598045B200F8}"/>
                </a:ext>
              </a:extLst>
            </p:cNvPr>
            <p:cNvSpPr txBox="1">
              <a:spLocks noChangeArrowheads="1"/>
            </p:cNvSpPr>
            <p:nvPr/>
          </p:nvSpPr>
          <p:spPr bwMode="auto">
            <a:xfrm>
              <a:off x="3616325" y="5421313"/>
              <a:ext cx="2413000" cy="1019175"/>
            </a:xfrm>
            <a:prstGeom prst="rect">
              <a:avLst/>
            </a:prstGeom>
            <a:solidFill>
              <a:srgbClr val="FFFFFF"/>
            </a:solidFill>
            <a:ln w="9525">
              <a:solidFill>
                <a:srgbClr val="000000"/>
              </a:solidFill>
              <a:miter lim="800000"/>
              <a:headEnd/>
              <a:tailEnd/>
            </a:ln>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src: 223.1.2.5, 67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dest:  255.255.255.255, 68</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yiaddrr: 223.1.2.4</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transaction ID: 655</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lifetime: 3600 secs</a:t>
              </a:r>
              <a:endParaRPr kumimoji="0" lang="en-US" altLang="en-US" sz="1000" b="0" i="0" u="none" strike="noStrike" kern="0" cap="none" spc="0" normalizeH="0" baseline="0" noProof="0" dirty="0">
                <a:ln>
                  <a:noFill/>
                </a:ln>
                <a:solidFill>
                  <a:srgbClr val="000000"/>
                </a:solidFill>
                <a:effectLst/>
                <a:uLnTx/>
                <a:uFillTx/>
                <a:latin typeface="Comic Sans MS" panose="030F0902030302020204" pitchFamily="66" charset="0"/>
                <a:ea typeface="ＭＳ Ｐゴシック" panose="020B0600070205080204" pitchFamily="34" charset="-128"/>
                <a:cs typeface="+mn-cs"/>
              </a:endParaRPr>
            </a:p>
          </p:txBody>
        </p:sp>
      </p:grpSp>
      <p:grpSp>
        <p:nvGrpSpPr>
          <p:cNvPr id="489" name="Group 36">
            <a:extLst>
              <a:ext uri="{FF2B5EF4-FFF2-40B4-BE49-F238E27FC236}">
                <a16:creationId xmlns:a16="http://schemas.microsoft.com/office/drawing/2014/main" id="{DDA304FE-683B-C540-9662-F3C9E42D7C24}"/>
              </a:ext>
            </a:extLst>
          </p:cNvPr>
          <p:cNvGrpSpPr>
            <a:grpSpLocks/>
          </p:cNvGrpSpPr>
          <p:nvPr/>
        </p:nvGrpSpPr>
        <p:grpSpPr bwMode="auto">
          <a:xfrm>
            <a:off x="9050890" y="1873938"/>
            <a:ext cx="784225" cy="549275"/>
            <a:chOff x="4420" y="878"/>
            <a:chExt cx="614" cy="458"/>
          </a:xfrm>
        </p:grpSpPr>
        <p:pic>
          <p:nvPicPr>
            <p:cNvPr id="490" name="Picture 37" descr="laptop_keyboard">
              <a:extLst>
                <a:ext uri="{FF2B5EF4-FFF2-40B4-BE49-F238E27FC236}">
                  <a16:creationId xmlns:a16="http://schemas.microsoft.com/office/drawing/2014/main" id="{9B9197C9-1554-DF4A-A3A5-13303B7A37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09064" flipH="1">
              <a:off x="4420" y="1108"/>
              <a:ext cx="527"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 name="Freeform 38">
              <a:extLst>
                <a:ext uri="{FF2B5EF4-FFF2-40B4-BE49-F238E27FC236}">
                  <a16:creationId xmlns:a16="http://schemas.microsoft.com/office/drawing/2014/main" id="{3CEEFAEC-E6D4-754E-B460-11780E17C3EE}"/>
                </a:ext>
              </a:extLst>
            </p:cNvPr>
            <p:cNvSpPr>
              <a:spLocks/>
            </p:cNvSpPr>
            <p:nvPr/>
          </p:nvSpPr>
          <p:spPr bwMode="auto">
            <a:xfrm>
              <a:off x="4595" y="888"/>
              <a:ext cx="424" cy="297"/>
            </a:xfrm>
            <a:custGeom>
              <a:avLst/>
              <a:gdLst>
                <a:gd name="T0" fmla="*/ 0 w 2982"/>
                <a:gd name="T1" fmla="*/ 0 h 2442"/>
                <a:gd name="T2" fmla="*/ 0 w 2982"/>
                <a:gd name="T3" fmla="*/ 0 h 2442"/>
                <a:gd name="T4" fmla="*/ 0 w 2982"/>
                <a:gd name="T5" fmla="*/ 0 h 2442"/>
                <a:gd name="T6" fmla="*/ 0 w 2982"/>
                <a:gd name="T7" fmla="*/ 0 h 2442"/>
                <a:gd name="T8" fmla="*/ 0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rgbClr val="000000"/>
            </a:solidFill>
            <a:ln w="9525">
              <a:solidFill>
                <a:srgbClr val="000000"/>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pic>
          <p:nvPicPr>
            <p:cNvPr id="492" name="Picture 39" descr="screen">
              <a:extLst>
                <a:ext uri="{FF2B5EF4-FFF2-40B4-BE49-F238E27FC236}">
                  <a16:creationId xmlns:a16="http://schemas.microsoft.com/office/drawing/2014/main" id="{535A5633-7E08-844E-B952-D12BDD50CFC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16" y="895"/>
              <a:ext cx="385"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3" name="Freeform 40">
              <a:extLst>
                <a:ext uri="{FF2B5EF4-FFF2-40B4-BE49-F238E27FC236}">
                  <a16:creationId xmlns:a16="http://schemas.microsoft.com/office/drawing/2014/main" id="{FAF29451-50FC-AF4F-9D77-8E406E4CCB9F}"/>
                </a:ext>
              </a:extLst>
            </p:cNvPr>
            <p:cNvSpPr>
              <a:spLocks/>
            </p:cNvSpPr>
            <p:nvPr/>
          </p:nvSpPr>
          <p:spPr bwMode="auto">
            <a:xfrm>
              <a:off x="4672" y="879"/>
              <a:ext cx="359" cy="55"/>
            </a:xfrm>
            <a:custGeom>
              <a:avLst/>
              <a:gdLst>
                <a:gd name="T0" fmla="*/ 0 w 2528"/>
                <a:gd name="T1" fmla="*/ 0 h 455"/>
                <a:gd name="T2" fmla="*/ 0 w 2528"/>
                <a:gd name="T3" fmla="*/ 0 h 455"/>
                <a:gd name="T4" fmla="*/ 0 w 2528"/>
                <a:gd name="T5" fmla="*/ 0 h 455"/>
                <a:gd name="T6" fmla="*/ 0 w 2528"/>
                <a:gd name="T7" fmla="*/ 0 h 455"/>
                <a:gd name="T8" fmla="*/ 0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94" name="Freeform 41">
              <a:extLst>
                <a:ext uri="{FF2B5EF4-FFF2-40B4-BE49-F238E27FC236}">
                  <a16:creationId xmlns:a16="http://schemas.microsoft.com/office/drawing/2014/main" id="{AB5F558D-D72B-C94B-ABCB-75DB393B6266}"/>
                </a:ext>
              </a:extLst>
            </p:cNvPr>
            <p:cNvSpPr>
              <a:spLocks/>
            </p:cNvSpPr>
            <p:nvPr/>
          </p:nvSpPr>
          <p:spPr bwMode="auto">
            <a:xfrm>
              <a:off x="4591" y="878"/>
              <a:ext cx="100" cy="230"/>
            </a:xfrm>
            <a:custGeom>
              <a:avLst/>
              <a:gdLst>
                <a:gd name="T0" fmla="*/ 0 w 702"/>
                <a:gd name="T1" fmla="*/ 0 h 1893"/>
                <a:gd name="T2" fmla="*/ 0 w 702"/>
                <a:gd name="T3" fmla="*/ 0 h 1893"/>
                <a:gd name="T4" fmla="*/ 0 w 702"/>
                <a:gd name="T5" fmla="*/ 0 h 1893"/>
                <a:gd name="T6" fmla="*/ 0 w 702"/>
                <a:gd name="T7" fmla="*/ 0 h 1893"/>
                <a:gd name="T8" fmla="*/ 0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95" name="Freeform 42">
              <a:extLst>
                <a:ext uri="{FF2B5EF4-FFF2-40B4-BE49-F238E27FC236}">
                  <a16:creationId xmlns:a16="http://schemas.microsoft.com/office/drawing/2014/main" id="{6FCBBD59-B228-E14A-A145-E6631FAB64D5}"/>
                </a:ext>
              </a:extLst>
            </p:cNvPr>
            <p:cNvSpPr>
              <a:spLocks/>
            </p:cNvSpPr>
            <p:nvPr/>
          </p:nvSpPr>
          <p:spPr bwMode="auto">
            <a:xfrm>
              <a:off x="4921" y="920"/>
              <a:ext cx="108" cy="265"/>
            </a:xfrm>
            <a:custGeom>
              <a:avLst/>
              <a:gdLst>
                <a:gd name="T0" fmla="*/ 0 w 756"/>
                <a:gd name="T1" fmla="*/ 0 h 2184"/>
                <a:gd name="T2" fmla="*/ 0 w 756"/>
                <a:gd name="T3" fmla="*/ 0 h 2184"/>
                <a:gd name="T4" fmla="*/ 0 w 756"/>
                <a:gd name="T5" fmla="*/ 0 h 2184"/>
                <a:gd name="T6" fmla="*/ 0 w 756"/>
                <a:gd name="T7" fmla="*/ 0 h 2184"/>
                <a:gd name="T8" fmla="*/ 0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rgbClr val="FFFFF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96" name="Freeform 43">
              <a:extLst>
                <a:ext uri="{FF2B5EF4-FFF2-40B4-BE49-F238E27FC236}">
                  <a16:creationId xmlns:a16="http://schemas.microsoft.com/office/drawing/2014/main" id="{C7413249-3C4D-154E-A91C-29F81E278344}"/>
                </a:ext>
              </a:extLst>
            </p:cNvPr>
            <p:cNvSpPr>
              <a:spLocks/>
            </p:cNvSpPr>
            <p:nvPr/>
          </p:nvSpPr>
          <p:spPr bwMode="auto">
            <a:xfrm>
              <a:off x="4590" y="1097"/>
              <a:ext cx="394" cy="89"/>
            </a:xfrm>
            <a:custGeom>
              <a:avLst/>
              <a:gdLst>
                <a:gd name="T0" fmla="*/ 0 w 2773"/>
                <a:gd name="T1" fmla="*/ 0 h 738"/>
                <a:gd name="T2" fmla="*/ 0 w 2773"/>
                <a:gd name="T3" fmla="*/ 0 h 738"/>
                <a:gd name="T4" fmla="*/ 0 w 2773"/>
                <a:gd name="T5" fmla="*/ 0 h 738"/>
                <a:gd name="T6" fmla="*/ 0 w 2773"/>
                <a:gd name="T7" fmla="*/ 0 h 738"/>
                <a:gd name="T8" fmla="*/ 0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rgbClr val="FFFF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97" name="Freeform 44">
              <a:extLst>
                <a:ext uri="{FF2B5EF4-FFF2-40B4-BE49-F238E27FC236}">
                  <a16:creationId xmlns:a16="http://schemas.microsoft.com/office/drawing/2014/main" id="{13419BE1-2303-7A4D-B314-211FAB86F618}"/>
                </a:ext>
              </a:extLst>
            </p:cNvPr>
            <p:cNvSpPr>
              <a:spLocks/>
            </p:cNvSpPr>
            <p:nvPr/>
          </p:nvSpPr>
          <p:spPr bwMode="auto">
            <a:xfrm>
              <a:off x="4933" y="922"/>
              <a:ext cx="101" cy="266"/>
            </a:xfrm>
            <a:custGeom>
              <a:avLst/>
              <a:gdLst>
                <a:gd name="T0" fmla="*/ 0 w 637"/>
                <a:gd name="T1" fmla="*/ 0 h 1659"/>
                <a:gd name="T2" fmla="*/ 0 w 637"/>
                <a:gd name="T3" fmla="*/ 0 h 1659"/>
                <a:gd name="T4" fmla="*/ 0 w 637"/>
                <a:gd name="T5" fmla="*/ 0 h 1659"/>
                <a:gd name="T6" fmla="*/ 0 w 637"/>
                <a:gd name="T7" fmla="*/ 0 h 1659"/>
                <a:gd name="T8" fmla="*/ 0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98" name="Freeform 45">
              <a:extLst>
                <a:ext uri="{FF2B5EF4-FFF2-40B4-BE49-F238E27FC236}">
                  <a16:creationId xmlns:a16="http://schemas.microsoft.com/office/drawing/2014/main" id="{7CBB616E-4E19-0141-9E55-B7C3EDEBD734}"/>
                </a:ext>
              </a:extLst>
            </p:cNvPr>
            <p:cNvSpPr>
              <a:spLocks/>
            </p:cNvSpPr>
            <p:nvPr/>
          </p:nvSpPr>
          <p:spPr bwMode="auto">
            <a:xfrm>
              <a:off x="4590" y="1109"/>
              <a:ext cx="351" cy="88"/>
            </a:xfrm>
            <a:custGeom>
              <a:avLst/>
              <a:gdLst>
                <a:gd name="T0" fmla="*/ 0 w 2216"/>
                <a:gd name="T1" fmla="*/ 0 h 550"/>
                <a:gd name="T2" fmla="*/ 0 w 2216"/>
                <a:gd name="T3" fmla="*/ 0 h 550"/>
                <a:gd name="T4" fmla="*/ 0 w 2216"/>
                <a:gd name="T5" fmla="*/ 0 h 550"/>
                <a:gd name="T6" fmla="*/ 0 w 2216"/>
                <a:gd name="T7" fmla="*/ 0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499" name="Group 46">
              <a:extLst>
                <a:ext uri="{FF2B5EF4-FFF2-40B4-BE49-F238E27FC236}">
                  <a16:creationId xmlns:a16="http://schemas.microsoft.com/office/drawing/2014/main" id="{2C426AC1-7762-654A-BEF9-55BAAE207A85}"/>
                </a:ext>
              </a:extLst>
            </p:cNvPr>
            <p:cNvGrpSpPr>
              <a:grpSpLocks/>
            </p:cNvGrpSpPr>
            <p:nvPr/>
          </p:nvGrpSpPr>
          <p:grpSpPr bwMode="auto">
            <a:xfrm>
              <a:off x="4584" y="1203"/>
              <a:ext cx="119" cy="53"/>
              <a:chOff x="1740" y="2642"/>
              <a:chExt cx="752" cy="327"/>
            </a:xfrm>
          </p:grpSpPr>
          <p:sp>
            <p:nvSpPr>
              <p:cNvPr id="506" name="Freeform 47">
                <a:extLst>
                  <a:ext uri="{FF2B5EF4-FFF2-40B4-BE49-F238E27FC236}">
                    <a16:creationId xmlns:a16="http://schemas.microsoft.com/office/drawing/2014/main" id="{20C47DDD-FE02-E749-9AA1-2FBD0C30FADC}"/>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507" name="Freeform 48">
                <a:extLst>
                  <a:ext uri="{FF2B5EF4-FFF2-40B4-BE49-F238E27FC236}">
                    <a16:creationId xmlns:a16="http://schemas.microsoft.com/office/drawing/2014/main" id="{6ED821EF-8430-2542-A2D6-26688DA2C50F}"/>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508" name="Freeform 49">
                <a:extLst>
                  <a:ext uri="{FF2B5EF4-FFF2-40B4-BE49-F238E27FC236}">
                    <a16:creationId xmlns:a16="http://schemas.microsoft.com/office/drawing/2014/main" id="{6ECF3443-3FB6-2146-93F2-C195C2370573}"/>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rgbClr val="00CC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509" name="Freeform 50">
                <a:extLst>
                  <a:ext uri="{FF2B5EF4-FFF2-40B4-BE49-F238E27FC236}">
                    <a16:creationId xmlns:a16="http://schemas.microsoft.com/office/drawing/2014/main" id="{58F8D30A-9147-E143-BE46-0707CDDBC538}"/>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510" name="Freeform 51">
                <a:extLst>
                  <a:ext uri="{FF2B5EF4-FFF2-40B4-BE49-F238E27FC236}">
                    <a16:creationId xmlns:a16="http://schemas.microsoft.com/office/drawing/2014/main" id="{1D9E76F7-16AA-704D-87DF-B1E7083AE6DA}"/>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rgbClr val="00CC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511" name="Freeform 52">
                <a:extLst>
                  <a:ext uri="{FF2B5EF4-FFF2-40B4-BE49-F238E27FC236}">
                    <a16:creationId xmlns:a16="http://schemas.microsoft.com/office/drawing/2014/main" id="{D102CB70-46E8-D443-B0E8-7B55407F1796}"/>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500" name="Freeform 53">
              <a:extLst>
                <a:ext uri="{FF2B5EF4-FFF2-40B4-BE49-F238E27FC236}">
                  <a16:creationId xmlns:a16="http://schemas.microsoft.com/office/drawing/2014/main" id="{5DB511BB-BE8A-A24A-8968-E376658D58B3}"/>
                </a:ext>
              </a:extLst>
            </p:cNvPr>
            <p:cNvSpPr>
              <a:spLocks/>
            </p:cNvSpPr>
            <p:nvPr/>
          </p:nvSpPr>
          <p:spPr bwMode="auto">
            <a:xfrm>
              <a:off x="4788" y="1211"/>
              <a:ext cx="144" cy="116"/>
            </a:xfrm>
            <a:custGeom>
              <a:avLst/>
              <a:gdLst>
                <a:gd name="T0" fmla="*/ 0 w 990"/>
                <a:gd name="T1" fmla="*/ 0 h 792"/>
                <a:gd name="T2" fmla="*/ 0 w 990"/>
                <a:gd name="T3" fmla="*/ 0 h 792"/>
                <a:gd name="T4" fmla="*/ 0 w 990"/>
                <a:gd name="T5" fmla="*/ 0 h 792"/>
                <a:gd name="T6" fmla="*/ 0 w 990"/>
                <a:gd name="T7" fmla="*/ 0 h 792"/>
                <a:gd name="T8" fmla="*/ 0 w 990"/>
                <a:gd name="T9" fmla="*/ 0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501" name="Freeform 54">
              <a:extLst>
                <a:ext uri="{FF2B5EF4-FFF2-40B4-BE49-F238E27FC236}">
                  <a16:creationId xmlns:a16="http://schemas.microsoft.com/office/drawing/2014/main" id="{51218ECC-E5D2-3C49-AE6D-728D6BD2A3B5}"/>
                </a:ext>
              </a:extLst>
            </p:cNvPr>
            <p:cNvSpPr>
              <a:spLocks/>
            </p:cNvSpPr>
            <p:nvPr/>
          </p:nvSpPr>
          <p:spPr bwMode="auto">
            <a:xfrm>
              <a:off x="4420" y="1220"/>
              <a:ext cx="369" cy="106"/>
            </a:xfrm>
            <a:custGeom>
              <a:avLst/>
              <a:gdLst>
                <a:gd name="T0" fmla="*/ 0 w 2532"/>
                <a:gd name="T1" fmla="*/ 0 h 723"/>
                <a:gd name="T2" fmla="*/ 0 w 2532"/>
                <a:gd name="T3" fmla="*/ 0 h 723"/>
                <a:gd name="T4" fmla="*/ 0 w 2532"/>
                <a:gd name="T5" fmla="*/ 0 h 723"/>
                <a:gd name="T6" fmla="*/ 0 w 2532"/>
                <a:gd name="T7" fmla="*/ 0 h 723"/>
                <a:gd name="T8" fmla="*/ 0 w 2532"/>
                <a:gd name="T9" fmla="*/ 0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502" name="Freeform 55">
              <a:extLst>
                <a:ext uri="{FF2B5EF4-FFF2-40B4-BE49-F238E27FC236}">
                  <a16:creationId xmlns:a16="http://schemas.microsoft.com/office/drawing/2014/main" id="{6017F7AC-8B44-594B-8564-8A9458DE92EC}"/>
                </a:ext>
              </a:extLst>
            </p:cNvPr>
            <p:cNvSpPr>
              <a:spLocks/>
            </p:cNvSpPr>
            <p:nvPr/>
          </p:nvSpPr>
          <p:spPr bwMode="auto">
            <a:xfrm>
              <a:off x="4420" y="1201"/>
              <a:ext cx="4" cy="21"/>
            </a:xfrm>
            <a:custGeom>
              <a:avLst/>
              <a:gdLst>
                <a:gd name="T0" fmla="*/ 0 w 26"/>
                <a:gd name="T1" fmla="*/ 0 h 147"/>
                <a:gd name="T2" fmla="*/ 0 w 26"/>
                <a:gd name="T3" fmla="*/ 0 h 147"/>
                <a:gd name="T4" fmla="*/ 0 w 26"/>
                <a:gd name="T5" fmla="*/ 0 h 147"/>
                <a:gd name="T6" fmla="*/ 0 w 26"/>
                <a:gd name="T7" fmla="*/ 0 h 147"/>
                <a:gd name="T8" fmla="*/ 0 w 26"/>
                <a:gd name="T9" fmla="*/ 0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503" name="Freeform 56">
              <a:extLst>
                <a:ext uri="{FF2B5EF4-FFF2-40B4-BE49-F238E27FC236}">
                  <a16:creationId xmlns:a16="http://schemas.microsoft.com/office/drawing/2014/main" id="{0C2AD974-91D3-2641-8717-BAB1FFCF5B4E}"/>
                </a:ext>
              </a:extLst>
            </p:cNvPr>
            <p:cNvSpPr>
              <a:spLocks/>
            </p:cNvSpPr>
            <p:nvPr/>
          </p:nvSpPr>
          <p:spPr bwMode="auto">
            <a:xfrm>
              <a:off x="4421" y="1114"/>
              <a:ext cx="171" cy="88"/>
            </a:xfrm>
            <a:custGeom>
              <a:avLst/>
              <a:gdLst>
                <a:gd name="T0" fmla="*/ 0 w 1176"/>
                <a:gd name="T1" fmla="*/ 0 h 606"/>
                <a:gd name="T2" fmla="*/ 0 w 1176"/>
                <a:gd name="T3" fmla="*/ 0 h 606"/>
                <a:gd name="T4" fmla="*/ 0 w 1176"/>
                <a:gd name="T5" fmla="*/ 0 h 606"/>
                <a:gd name="T6" fmla="*/ 0 w 1176"/>
                <a:gd name="T7" fmla="*/ 0 h 606"/>
                <a:gd name="T8" fmla="*/ 0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504" name="Freeform 57">
              <a:extLst>
                <a:ext uri="{FF2B5EF4-FFF2-40B4-BE49-F238E27FC236}">
                  <a16:creationId xmlns:a16="http://schemas.microsoft.com/office/drawing/2014/main" id="{8E605DFB-3D6A-8644-889D-8D78EB63B8B5}"/>
                </a:ext>
              </a:extLst>
            </p:cNvPr>
            <p:cNvSpPr>
              <a:spLocks/>
            </p:cNvSpPr>
            <p:nvPr/>
          </p:nvSpPr>
          <p:spPr bwMode="auto">
            <a:xfrm>
              <a:off x="4432" y="1205"/>
              <a:ext cx="350" cy="102"/>
            </a:xfrm>
            <a:custGeom>
              <a:avLst/>
              <a:gdLst>
                <a:gd name="T0" fmla="*/ 0 w 2532"/>
                <a:gd name="T1" fmla="*/ 0 h 723"/>
                <a:gd name="T2" fmla="*/ 0 w 2532"/>
                <a:gd name="T3" fmla="*/ 0 h 723"/>
                <a:gd name="T4" fmla="*/ 0 w 2532"/>
                <a:gd name="T5" fmla="*/ 0 h 723"/>
                <a:gd name="T6" fmla="*/ 0 w 2532"/>
                <a:gd name="T7" fmla="*/ 0 h 723"/>
                <a:gd name="T8" fmla="*/ 0 w 2532"/>
                <a:gd name="T9" fmla="*/ 0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505" name="Freeform 58">
              <a:extLst>
                <a:ext uri="{FF2B5EF4-FFF2-40B4-BE49-F238E27FC236}">
                  <a16:creationId xmlns:a16="http://schemas.microsoft.com/office/drawing/2014/main" id="{C9454A62-EFD4-4842-BDB4-9167447FB36F}"/>
                </a:ext>
              </a:extLst>
            </p:cNvPr>
            <p:cNvSpPr>
              <a:spLocks/>
            </p:cNvSpPr>
            <p:nvPr/>
          </p:nvSpPr>
          <p:spPr bwMode="auto">
            <a:xfrm flipV="1">
              <a:off x="4782" y="1198"/>
              <a:ext cx="142" cy="105"/>
            </a:xfrm>
            <a:custGeom>
              <a:avLst/>
              <a:gdLst>
                <a:gd name="T0" fmla="*/ 0 w 2532"/>
                <a:gd name="T1" fmla="*/ 0 h 723"/>
                <a:gd name="T2" fmla="*/ 0 w 2532"/>
                <a:gd name="T3" fmla="*/ 0 h 723"/>
                <a:gd name="T4" fmla="*/ 0 w 2532"/>
                <a:gd name="T5" fmla="*/ 0 h 723"/>
                <a:gd name="T6" fmla="*/ 0 w 2532"/>
                <a:gd name="T7" fmla="*/ 0 h 723"/>
                <a:gd name="T8" fmla="*/ 0 w 2532"/>
                <a:gd name="T9" fmla="*/ 0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512" name="Group 60">
            <a:extLst>
              <a:ext uri="{FF2B5EF4-FFF2-40B4-BE49-F238E27FC236}">
                <a16:creationId xmlns:a16="http://schemas.microsoft.com/office/drawing/2014/main" id="{C89092F2-40EB-CA4B-9914-EDB9F432EC25}"/>
              </a:ext>
            </a:extLst>
          </p:cNvPr>
          <p:cNvGrpSpPr>
            <a:grpSpLocks/>
          </p:cNvGrpSpPr>
          <p:nvPr/>
        </p:nvGrpSpPr>
        <p:grpSpPr bwMode="auto">
          <a:xfrm>
            <a:off x="4474127" y="1683438"/>
            <a:ext cx="334963" cy="536575"/>
            <a:chOff x="4140" y="429"/>
            <a:chExt cx="1425" cy="2396"/>
          </a:xfrm>
        </p:grpSpPr>
        <p:sp>
          <p:nvSpPr>
            <p:cNvPr id="513" name="Freeform 61">
              <a:extLst>
                <a:ext uri="{FF2B5EF4-FFF2-40B4-BE49-F238E27FC236}">
                  <a16:creationId xmlns:a16="http://schemas.microsoft.com/office/drawing/2014/main" id="{C4D1F856-D0C5-8245-BF39-74DA98AA7E6C}"/>
                </a:ext>
              </a:extLst>
            </p:cNvPr>
            <p:cNvSpPr>
              <a:spLocks/>
            </p:cNvSpPr>
            <p:nvPr/>
          </p:nvSpPr>
          <p:spPr bwMode="auto">
            <a:xfrm>
              <a:off x="5268" y="433"/>
              <a:ext cx="283" cy="2286"/>
            </a:xfrm>
            <a:custGeom>
              <a:avLst/>
              <a:gdLst>
                <a:gd name="T0" fmla="*/ 2 w 354"/>
                <a:gd name="T1" fmla="*/ 0 h 2742"/>
                <a:gd name="T2" fmla="*/ 12 w 354"/>
                <a:gd name="T3" fmla="*/ 23 h 2742"/>
                <a:gd name="T4" fmla="*/ 12 w 354"/>
                <a:gd name="T5" fmla="*/ 171 h 2742"/>
                <a:gd name="T6" fmla="*/ 0 w 354"/>
                <a:gd name="T7" fmla="*/ 179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514" name="Rectangle 62">
              <a:extLst>
                <a:ext uri="{FF2B5EF4-FFF2-40B4-BE49-F238E27FC236}">
                  <a16:creationId xmlns:a16="http://schemas.microsoft.com/office/drawing/2014/main" id="{02ECE6C5-F170-D441-BB55-1550F6B978BC}"/>
                </a:ext>
              </a:extLst>
            </p:cNvPr>
            <p:cNvSpPr>
              <a:spLocks noChangeArrowheads="1"/>
            </p:cNvSpPr>
            <p:nvPr/>
          </p:nvSpPr>
          <p:spPr bwMode="auto">
            <a:xfrm>
              <a:off x="4208" y="429"/>
              <a:ext cx="1047" cy="2283"/>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515" name="Freeform 63">
              <a:extLst>
                <a:ext uri="{FF2B5EF4-FFF2-40B4-BE49-F238E27FC236}">
                  <a16:creationId xmlns:a16="http://schemas.microsoft.com/office/drawing/2014/main" id="{23AEE7C3-93B0-ED4E-B5E3-77842845EB1F}"/>
                </a:ext>
              </a:extLst>
            </p:cNvPr>
            <p:cNvSpPr>
              <a:spLocks/>
            </p:cNvSpPr>
            <p:nvPr/>
          </p:nvSpPr>
          <p:spPr bwMode="auto">
            <a:xfrm>
              <a:off x="5321" y="570"/>
              <a:ext cx="169" cy="2115"/>
            </a:xfrm>
            <a:custGeom>
              <a:avLst/>
              <a:gdLst>
                <a:gd name="T0" fmla="*/ 2 w 211"/>
                <a:gd name="T1" fmla="*/ 0 h 2537"/>
                <a:gd name="T2" fmla="*/ 7 w 211"/>
                <a:gd name="T3" fmla="*/ 15 h 2537"/>
                <a:gd name="T4" fmla="*/ 2 w 211"/>
                <a:gd name="T5" fmla="*/ 163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516" name="Freeform 64">
              <a:extLst>
                <a:ext uri="{FF2B5EF4-FFF2-40B4-BE49-F238E27FC236}">
                  <a16:creationId xmlns:a16="http://schemas.microsoft.com/office/drawing/2014/main" id="{1C7552E8-DC2F-7B42-88EE-967788F78ED2}"/>
                </a:ext>
              </a:extLst>
            </p:cNvPr>
            <p:cNvSpPr>
              <a:spLocks/>
            </p:cNvSpPr>
            <p:nvPr/>
          </p:nvSpPr>
          <p:spPr bwMode="auto">
            <a:xfrm>
              <a:off x="5284" y="1640"/>
              <a:ext cx="263" cy="189"/>
            </a:xfrm>
            <a:custGeom>
              <a:avLst/>
              <a:gdLst>
                <a:gd name="T0" fmla="*/ 2 w 328"/>
                <a:gd name="T1" fmla="*/ 0 h 226"/>
                <a:gd name="T2" fmla="*/ 11 w 328"/>
                <a:gd name="T3" fmla="*/ 9 h 226"/>
                <a:gd name="T4" fmla="*/ 11 w 328"/>
                <a:gd name="T5" fmla="*/ 16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517" name="Rectangle 65">
              <a:extLst>
                <a:ext uri="{FF2B5EF4-FFF2-40B4-BE49-F238E27FC236}">
                  <a16:creationId xmlns:a16="http://schemas.microsoft.com/office/drawing/2014/main" id="{0A732733-BF5B-EA4C-93C3-997A369780D2}"/>
                </a:ext>
              </a:extLst>
            </p:cNvPr>
            <p:cNvSpPr>
              <a:spLocks noChangeArrowheads="1"/>
            </p:cNvSpPr>
            <p:nvPr/>
          </p:nvSpPr>
          <p:spPr bwMode="auto">
            <a:xfrm>
              <a:off x="4214" y="691"/>
              <a:ext cx="594" cy="50"/>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518" name="Group 66">
              <a:extLst>
                <a:ext uri="{FF2B5EF4-FFF2-40B4-BE49-F238E27FC236}">
                  <a16:creationId xmlns:a16="http://schemas.microsoft.com/office/drawing/2014/main" id="{1DDB70F3-88C9-0D45-A073-0C618A902595}"/>
                </a:ext>
              </a:extLst>
            </p:cNvPr>
            <p:cNvGrpSpPr>
              <a:grpSpLocks/>
            </p:cNvGrpSpPr>
            <p:nvPr/>
          </p:nvGrpSpPr>
          <p:grpSpPr bwMode="auto">
            <a:xfrm>
              <a:off x="4749" y="668"/>
              <a:ext cx="581" cy="145"/>
              <a:chOff x="614" y="2568"/>
              <a:chExt cx="725" cy="139"/>
            </a:xfrm>
          </p:grpSpPr>
          <p:sp>
            <p:nvSpPr>
              <p:cNvPr id="543" name="AutoShape 67">
                <a:extLst>
                  <a:ext uri="{FF2B5EF4-FFF2-40B4-BE49-F238E27FC236}">
                    <a16:creationId xmlns:a16="http://schemas.microsoft.com/office/drawing/2014/main" id="{407648D8-3846-C946-BE0E-AD189E31AC92}"/>
                  </a:ext>
                </a:extLst>
              </p:cNvPr>
              <p:cNvSpPr>
                <a:spLocks noChangeArrowheads="1"/>
              </p:cNvSpPr>
              <p:nvPr/>
            </p:nvSpPr>
            <p:spPr bwMode="auto">
              <a:xfrm>
                <a:off x="613" y="2570"/>
                <a:ext cx="725" cy="136"/>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544" name="AutoShape 68">
                <a:extLst>
                  <a:ext uri="{FF2B5EF4-FFF2-40B4-BE49-F238E27FC236}">
                    <a16:creationId xmlns:a16="http://schemas.microsoft.com/office/drawing/2014/main" id="{9C1393AC-4F59-A140-B3FE-D76BBDA8663D}"/>
                  </a:ext>
                </a:extLst>
              </p:cNvPr>
              <p:cNvSpPr>
                <a:spLocks noChangeArrowheads="1"/>
              </p:cNvSpPr>
              <p:nvPr/>
            </p:nvSpPr>
            <p:spPr bwMode="auto">
              <a:xfrm>
                <a:off x="629" y="2584"/>
                <a:ext cx="691"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sp>
          <p:nvSpPr>
            <p:cNvPr id="519" name="Rectangle 69">
              <a:extLst>
                <a:ext uri="{FF2B5EF4-FFF2-40B4-BE49-F238E27FC236}">
                  <a16:creationId xmlns:a16="http://schemas.microsoft.com/office/drawing/2014/main" id="{D4F421F6-5ABA-8A4E-850C-0A20E21D7F97}"/>
                </a:ext>
              </a:extLst>
            </p:cNvPr>
            <p:cNvSpPr>
              <a:spLocks noChangeArrowheads="1"/>
            </p:cNvSpPr>
            <p:nvPr/>
          </p:nvSpPr>
          <p:spPr bwMode="auto">
            <a:xfrm>
              <a:off x="4221" y="1017"/>
              <a:ext cx="601" cy="50"/>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520" name="Group 70">
              <a:extLst>
                <a:ext uri="{FF2B5EF4-FFF2-40B4-BE49-F238E27FC236}">
                  <a16:creationId xmlns:a16="http://schemas.microsoft.com/office/drawing/2014/main" id="{122420A6-892C-6147-82A1-9FA97C9EAF1B}"/>
                </a:ext>
              </a:extLst>
            </p:cNvPr>
            <p:cNvGrpSpPr>
              <a:grpSpLocks/>
            </p:cNvGrpSpPr>
            <p:nvPr/>
          </p:nvGrpSpPr>
          <p:grpSpPr bwMode="auto">
            <a:xfrm>
              <a:off x="4747" y="994"/>
              <a:ext cx="581" cy="134"/>
              <a:chOff x="614" y="2568"/>
              <a:chExt cx="725" cy="139"/>
            </a:xfrm>
          </p:grpSpPr>
          <p:sp>
            <p:nvSpPr>
              <p:cNvPr id="541" name="AutoShape 71">
                <a:extLst>
                  <a:ext uri="{FF2B5EF4-FFF2-40B4-BE49-F238E27FC236}">
                    <a16:creationId xmlns:a16="http://schemas.microsoft.com/office/drawing/2014/main" id="{F4D4B5FC-F559-2D44-BB15-3903B0D34A81}"/>
                  </a:ext>
                </a:extLst>
              </p:cNvPr>
              <p:cNvSpPr>
                <a:spLocks noChangeArrowheads="1"/>
              </p:cNvSpPr>
              <p:nvPr/>
            </p:nvSpPr>
            <p:spPr bwMode="auto">
              <a:xfrm>
                <a:off x="615" y="2570"/>
                <a:ext cx="725" cy="140"/>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542" name="AutoShape 72">
                <a:extLst>
                  <a:ext uri="{FF2B5EF4-FFF2-40B4-BE49-F238E27FC236}">
                    <a16:creationId xmlns:a16="http://schemas.microsoft.com/office/drawing/2014/main" id="{5D11095A-67FB-2C49-9FCB-604D7F1B5955}"/>
                  </a:ext>
                </a:extLst>
              </p:cNvPr>
              <p:cNvSpPr>
                <a:spLocks noChangeArrowheads="1"/>
              </p:cNvSpPr>
              <p:nvPr/>
            </p:nvSpPr>
            <p:spPr bwMode="auto">
              <a:xfrm>
                <a:off x="632" y="2585"/>
                <a:ext cx="691" cy="110"/>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sp>
          <p:nvSpPr>
            <p:cNvPr id="521" name="Rectangle 73">
              <a:extLst>
                <a:ext uri="{FF2B5EF4-FFF2-40B4-BE49-F238E27FC236}">
                  <a16:creationId xmlns:a16="http://schemas.microsoft.com/office/drawing/2014/main" id="{6B80893E-2A7A-3E4A-A765-F5103F57ACFA}"/>
                </a:ext>
              </a:extLst>
            </p:cNvPr>
            <p:cNvSpPr>
              <a:spLocks noChangeArrowheads="1"/>
            </p:cNvSpPr>
            <p:nvPr/>
          </p:nvSpPr>
          <p:spPr bwMode="auto">
            <a:xfrm>
              <a:off x="4214" y="1358"/>
              <a:ext cx="601" cy="50"/>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522" name="Rectangle 74">
              <a:extLst>
                <a:ext uri="{FF2B5EF4-FFF2-40B4-BE49-F238E27FC236}">
                  <a16:creationId xmlns:a16="http://schemas.microsoft.com/office/drawing/2014/main" id="{59E70BAD-81EE-FB43-AAE9-9C23A4CC880B}"/>
                </a:ext>
              </a:extLst>
            </p:cNvPr>
            <p:cNvSpPr>
              <a:spLocks noChangeArrowheads="1"/>
            </p:cNvSpPr>
            <p:nvPr/>
          </p:nvSpPr>
          <p:spPr bwMode="auto">
            <a:xfrm>
              <a:off x="4228" y="1655"/>
              <a:ext cx="594" cy="50"/>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523" name="Group 75">
              <a:extLst>
                <a:ext uri="{FF2B5EF4-FFF2-40B4-BE49-F238E27FC236}">
                  <a16:creationId xmlns:a16="http://schemas.microsoft.com/office/drawing/2014/main" id="{2D7101F8-65B9-B64F-9597-585896101DCD}"/>
                </a:ext>
              </a:extLst>
            </p:cNvPr>
            <p:cNvGrpSpPr>
              <a:grpSpLocks/>
            </p:cNvGrpSpPr>
            <p:nvPr/>
          </p:nvGrpSpPr>
          <p:grpSpPr bwMode="auto">
            <a:xfrm>
              <a:off x="4735" y="1627"/>
              <a:ext cx="582" cy="151"/>
              <a:chOff x="614" y="2568"/>
              <a:chExt cx="725" cy="139"/>
            </a:xfrm>
          </p:grpSpPr>
          <p:sp>
            <p:nvSpPr>
              <p:cNvPr id="539" name="AutoShape 76">
                <a:extLst>
                  <a:ext uri="{FF2B5EF4-FFF2-40B4-BE49-F238E27FC236}">
                    <a16:creationId xmlns:a16="http://schemas.microsoft.com/office/drawing/2014/main" id="{72DAE8B1-00F0-8F4E-85F2-017335520E1A}"/>
                  </a:ext>
                </a:extLst>
              </p:cNvPr>
              <p:cNvSpPr>
                <a:spLocks noChangeArrowheads="1"/>
              </p:cNvSpPr>
              <p:nvPr/>
            </p:nvSpPr>
            <p:spPr bwMode="auto">
              <a:xfrm>
                <a:off x="613" y="2568"/>
                <a:ext cx="724" cy="137"/>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540" name="AutoShape 77">
                <a:extLst>
                  <a:ext uri="{FF2B5EF4-FFF2-40B4-BE49-F238E27FC236}">
                    <a16:creationId xmlns:a16="http://schemas.microsoft.com/office/drawing/2014/main" id="{B8972EB1-3D8C-E741-8CA7-CEE8A227B0F1}"/>
                  </a:ext>
                </a:extLst>
              </p:cNvPr>
              <p:cNvSpPr>
                <a:spLocks noChangeArrowheads="1"/>
              </p:cNvSpPr>
              <p:nvPr/>
            </p:nvSpPr>
            <p:spPr bwMode="auto">
              <a:xfrm>
                <a:off x="630" y="2581"/>
                <a:ext cx="690" cy="10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sp>
          <p:nvSpPr>
            <p:cNvPr id="524" name="Freeform 78">
              <a:extLst>
                <a:ext uri="{FF2B5EF4-FFF2-40B4-BE49-F238E27FC236}">
                  <a16:creationId xmlns:a16="http://schemas.microsoft.com/office/drawing/2014/main" id="{CD1D8E14-267A-6444-9063-EB1F18628954}"/>
                </a:ext>
              </a:extLst>
            </p:cNvPr>
            <p:cNvSpPr>
              <a:spLocks/>
            </p:cNvSpPr>
            <p:nvPr/>
          </p:nvSpPr>
          <p:spPr bwMode="auto">
            <a:xfrm>
              <a:off x="5288" y="1354"/>
              <a:ext cx="263" cy="188"/>
            </a:xfrm>
            <a:custGeom>
              <a:avLst/>
              <a:gdLst>
                <a:gd name="T0" fmla="*/ 2 w 328"/>
                <a:gd name="T1" fmla="*/ 0 h 226"/>
                <a:gd name="T2" fmla="*/ 11 w 328"/>
                <a:gd name="T3" fmla="*/ 8 h 226"/>
                <a:gd name="T4" fmla="*/ 11 w 328"/>
                <a:gd name="T5" fmla="*/ 14 h 226"/>
                <a:gd name="T6" fmla="*/ 0 w 328"/>
                <a:gd name="T7" fmla="*/ 6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525" name="Group 79">
              <a:extLst>
                <a:ext uri="{FF2B5EF4-FFF2-40B4-BE49-F238E27FC236}">
                  <a16:creationId xmlns:a16="http://schemas.microsoft.com/office/drawing/2014/main" id="{573ECD83-B804-7D41-A24A-4EC6E03F2C0A}"/>
                </a:ext>
              </a:extLst>
            </p:cNvPr>
            <p:cNvGrpSpPr>
              <a:grpSpLocks/>
            </p:cNvGrpSpPr>
            <p:nvPr/>
          </p:nvGrpSpPr>
          <p:grpSpPr bwMode="auto">
            <a:xfrm>
              <a:off x="4739" y="1327"/>
              <a:ext cx="582" cy="139"/>
              <a:chOff x="614" y="2568"/>
              <a:chExt cx="725" cy="139"/>
            </a:xfrm>
          </p:grpSpPr>
          <p:sp>
            <p:nvSpPr>
              <p:cNvPr id="537" name="AutoShape 80">
                <a:extLst>
                  <a:ext uri="{FF2B5EF4-FFF2-40B4-BE49-F238E27FC236}">
                    <a16:creationId xmlns:a16="http://schemas.microsoft.com/office/drawing/2014/main" id="{345346A2-EDB4-3345-9541-A536D23A78EF}"/>
                  </a:ext>
                </a:extLst>
              </p:cNvPr>
              <p:cNvSpPr>
                <a:spLocks noChangeArrowheads="1"/>
              </p:cNvSpPr>
              <p:nvPr/>
            </p:nvSpPr>
            <p:spPr bwMode="auto">
              <a:xfrm>
                <a:off x="617" y="2570"/>
                <a:ext cx="724" cy="135"/>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538" name="AutoShape 81">
                <a:extLst>
                  <a:ext uri="{FF2B5EF4-FFF2-40B4-BE49-F238E27FC236}">
                    <a16:creationId xmlns:a16="http://schemas.microsoft.com/office/drawing/2014/main" id="{0C788F34-D15F-AE48-8E72-E6E61DF2E7B3}"/>
                  </a:ext>
                </a:extLst>
              </p:cNvPr>
              <p:cNvSpPr>
                <a:spLocks noChangeArrowheads="1"/>
              </p:cNvSpPr>
              <p:nvPr/>
            </p:nvSpPr>
            <p:spPr bwMode="auto">
              <a:xfrm>
                <a:off x="633" y="2584"/>
                <a:ext cx="690" cy="106"/>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sp>
          <p:nvSpPr>
            <p:cNvPr id="526" name="Rectangle 82">
              <a:extLst>
                <a:ext uri="{FF2B5EF4-FFF2-40B4-BE49-F238E27FC236}">
                  <a16:creationId xmlns:a16="http://schemas.microsoft.com/office/drawing/2014/main" id="{304F6268-0673-C54D-887D-0F2CA521B47E}"/>
                </a:ext>
              </a:extLst>
            </p:cNvPr>
            <p:cNvSpPr>
              <a:spLocks noChangeArrowheads="1"/>
            </p:cNvSpPr>
            <p:nvPr/>
          </p:nvSpPr>
          <p:spPr bwMode="auto">
            <a:xfrm>
              <a:off x="5248" y="429"/>
              <a:ext cx="68" cy="2290"/>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527" name="Freeform 83">
              <a:extLst>
                <a:ext uri="{FF2B5EF4-FFF2-40B4-BE49-F238E27FC236}">
                  <a16:creationId xmlns:a16="http://schemas.microsoft.com/office/drawing/2014/main" id="{A5F77209-A777-3846-8F04-92A957624CB2}"/>
                </a:ext>
              </a:extLst>
            </p:cNvPr>
            <p:cNvSpPr>
              <a:spLocks/>
            </p:cNvSpPr>
            <p:nvPr/>
          </p:nvSpPr>
          <p:spPr bwMode="auto">
            <a:xfrm>
              <a:off x="5312" y="1007"/>
              <a:ext cx="237" cy="213"/>
            </a:xfrm>
            <a:custGeom>
              <a:avLst/>
              <a:gdLst>
                <a:gd name="T0" fmla="*/ 2 w 296"/>
                <a:gd name="T1" fmla="*/ 0 h 256"/>
                <a:gd name="T2" fmla="*/ 11 w 296"/>
                <a:gd name="T3" fmla="*/ 8 h 256"/>
                <a:gd name="T4" fmla="*/ 11 w 296"/>
                <a:gd name="T5" fmla="*/ 16 h 256"/>
                <a:gd name="T6" fmla="*/ 0 w 296"/>
                <a:gd name="T7" fmla="*/ 6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528" name="Freeform 84">
              <a:extLst>
                <a:ext uri="{FF2B5EF4-FFF2-40B4-BE49-F238E27FC236}">
                  <a16:creationId xmlns:a16="http://schemas.microsoft.com/office/drawing/2014/main" id="{A1C8D7A3-F2FE-D048-87A5-3600F69A7A1E}"/>
                </a:ext>
              </a:extLst>
            </p:cNvPr>
            <p:cNvSpPr>
              <a:spLocks/>
            </p:cNvSpPr>
            <p:nvPr/>
          </p:nvSpPr>
          <p:spPr bwMode="auto">
            <a:xfrm>
              <a:off x="5315" y="680"/>
              <a:ext cx="244" cy="240"/>
            </a:xfrm>
            <a:custGeom>
              <a:avLst/>
              <a:gdLst>
                <a:gd name="T0" fmla="*/ 0 w 304"/>
                <a:gd name="T1" fmla="*/ 0 h 288"/>
                <a:gd name="T2" fmla="*/ 11 w 304"/>
                <a:gd name="T3" fmla="*/ 11 h 288"/>
                <a:gd name="T4" fmla="*/ 10 w 304"/>
                <a:gd name="T5" fmla="*/ 19 h 288"/>
                <a:gd name="T6" fmla="*/ 2 w 304"/>
                <a:gd name="T7" fmla="*/ 8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529" name="Oval 85">
              <a:extLst>
                <a:ext uri="{FF2B5EF4-FFF2-40B4-BE49-F238E27FC236}">
                  <a16:creationId xmlns:a16="http://schemas.microsoft.com/office/drawing/2014/main" id="{984F6990-26E2-3B44-8A96-631AD0AD0E89}"/>
                </a:ext>
              </a:extLst>
            </p:cNvPr>
            <p:cNvSpPr>
              <a:spLocks noChangeArrowheads="1"/>
            </p:cNvSpPr>
            <p:nvPr/>
          </p:nvSpPr>
          <p:spPr bwMode="auto">
            <a:xfrm>
              <a:off x="5518" y="2612"/>
              <a:ext cx="47" cy="92"/>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530" name="Freeform 86">
              <a:extLst>
                <a:ext uri="{FF2B5EF4-FFF2-40B4-BE49-F238E27FC236}">
                  <a16:creationId xmlns:a16="http://schemas.microsoft.com/office/drawing/2014/main" id="{AA98173F-F674-3643-AD21-1BEF33EE36F9}"/>
                </a:ext>
              </a:extLst>
            </p:cNvPr>
            <p:cNvSpPr>
              <a:spLocks/>
            </p:cNvSpPr>
            <p:nvPr/>
          </p:nvSpPr>
          <p:spPr bwMode="auto">
            <a:xfrm>
              <a:off x="5302" y="2614"/>
              <a:ext cx="245" cy="200"/>
            </a:xfrm>
            <a:custGeom>
              <a:avLst/>
              <a:gdLst>
                <a:gd name="T0" fmla="*/ 0 w 306"/>
                <a:gd name="T1" fmla="*/ 8 h 240"/>
                <a:gd name="T2" fmla="*/ 2 w 306"/>
                <a:gd name="T3" fmla="*/ 16 h 240"/>
                <a:gd name="T4" fmla="*/ 11 w 306"/>
                <a:gd name="T5" fmla="*/ 8 h 240"/>
                <a:gd name="T6" fmla="*/ 11 w 306"/>
                <a:gd name="T7" fmla="*/ 0 h 240"/>
                <a:gd name="T8" fmla="*/ 0 w 306"/>
                <a:gd name="T9" fmla="*/ 8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531" name="AutoShape 87">
              <a:extLst>
                <a:ext uri="{FF2B5EF4-FFF2-40B4-BE49-F238E27FC236}">
                  <a16:creationId xmlns:a16="http://schemas.microsoft.com/office/drawing/2014/main" id="{1D41B50C-D66B-9B4A-83CD-AB55C8279B7D}"/>
                </a:ext>
              </a:extLst>
            </p:cNvPr>
            <p:cNvSpPr>
              <a:spLocks noChangeArrowheads="1"/>
            </p:cNvSpPr>
            <p:nvPr/>
          </p:nvSpPr>
          <p:spPr bwMode="auto">
            <a:xfrm>
              <a:off x="4140" y="2676"/>
              <a:ext cx="1202" cy="149"/>
            </a:xfrm>
            <a:prstGeom prst="roundRect">
              <a:avLst>
                <a:gd name="adj" fmla="val 50000"/>
              </a:avLst>
            </a:prstGeom>
            <a:solidFill>
              <a:srgbClr val="DDDDDD"/>
            </a:soli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532" name="AutoShape 88">
              <a:extLst>
                <a:ext uri="{FF2B5EF4-FFF2-40B4-BE49-F238E27FC236}">
                  <a16:creationId xmlns:a16="http://schemas.microsoft.com/office/drawing/2014/main" id="{32E5938F-4662-3640-8D7F-9D2EC7107E2B}"/>
                </a:ext>
              </a:extLst>
            </p:cNvPr>
            <p:cNvSpPr>
              <a:spLocks noChangeArrowheads="1"/>
            </p:cNvSpPr>
            <p:nvPr/>
          </p:nvSpPr>
          <p:spPr bwMode="auto">
            <a:xfrm>
              <a:off x="4208" y="2712"/>
              <a:ext cx="1067" cy="78"/>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533" name="Oval 89">
              <a:extLst>
                <a:ext uri="{FF2B5EF4-FFF2-40B4-BE49-F238E27FC236}">
                  <a16:creationId xmlns:a16="http://schemas.microsoft.com/office/drawing/2014/main" id="{D1B3F3BD-AA74-C644-900E-3D3A1EBBB0DF}"/>
                </a:ext>
              </a:extLst>
            </p:cNvPr>
            <p:cNvSpPr>
              <a:spLocks noChangeArrowheads="1"/>
            </p:cNvSpPr>
            <p:nvPr/>
          </p:nvSpPr>
          <p:spPr bwMode="auto">
            <a:xfrm>
              <a:off x="4309" y="2385"/>
              <a:ext cx="155"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534" name="Oval 90">
              <a:extLst>
                <a:ext uri="{FF2B5EF4-FFF2-40B4-BE49-F238E27FC236}">
                  <a16:creationId xmlns:a16="http://schemas.microsoft.com/office/drawing/2014/main" id="{5202C3EE-C6CE-2043-AB0D-9F3374DD5830}"/>
                </a:ext>
              </a:extLst>
            </p:cNvPr>
            <p:cNvSpPr>
              <a:spLocks noChangeArrowheads="1"/>
            </p:cNvSpPr>
            <p:nvPr/>
          </p:nvSpPr>
          <p:spPr bwMode="auto">
            <a:xfrm>
              <a:off x="4484" y="2385"/>
              <a:ext cx="162" cy="142"/>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1600" b="0" i="0" u="none" strike="noStrike" kern="0" cap="none" spc="0" normalizeH="0" baseline="0" noProof="0" dirty="0">
                <a:ln>
                  <a:noFill/>
                </a:ln>
                <a:solidFill>
                  <a:srgbClr val="FF0000"/>
                </a:solidFill>
                <a:effectLst/>
                <a:uLnTx/>
                <a:uFillTx/>
                <a:latin typeface="Tahoma" panose="020B0604030504040204" pitchFamily="34" charset="0"/>
                <a:ea typeface="ＭＳ Ｐゴシック" panose="020B0600070205080204" pitchFamily="34" charset="-128"/>
                <a:cs typeface="Arial" panose="020B0604020202020204" pitchFamily="34" charset="0"/>
              </a:endParaRPr>
            </a:p>
          </p:txBody>
        </p:sp>
        <p:sp>
          <p:nvSpPr>
            <p:cNvPr id="535" name="Oval 91">
              <a:extLst>
                <a:ext uri="{FF2B5EF4-FFF2-40B4-BE49-F238E27FC236}">
                  <a16:creationId xmlns:a16="http://schemas.microsoft.com/office/drawing/2014/main" id="{A0906333-3009-664B-864A-139C40165757}"/>
                </a:ext>
              </a:extLst>
            </p:cNvPr>
            <p:cNvSpPr>
              <a:spLocks noChangeArrowheads="1"/>
            </p:cNvSpPr>
            <p:nvPr/>
          </p:nvSpPr>
          <p:spPr bwMode="auto">
            <a:xfrm>
              <a:off x="4660" y="2378"/>
              <a:ext cx="162"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536" name="Rectangle 92">
              <a:extLst>
                <a:ext uri="{FF2B5EF4-FFF2-40B4-BE49-F238E27FC236}">
                  <a16:creationId xmlns:a16="http://schemas.microsoft.com/office/drawing/2014/main" id="{ED65C473-E87F-1F4F-A457-9ABBA86E28F1}"/>
                </a:ext>
              </a:extLst>
            </p:cNvPr>
            <p:cNvSpPr>
              <a:spLocks noChangeArrowheads="1"/>
            </p:cNvSpPr>
            <p:nvPr/>
          </p:nvSpPr>
          <p:spPr bwMode="auto">
            <a:xfrm>
              <a:off x="5065" y="1833"/>
              <a:ext cx="81" cy="766"/>
            </a:xfrm>
            <a:prstGeom prst="rect">
              <a:avLst/>
            </a:prstGeom>
            <a:solidFill>
              <a:srgbClr val="292929"/>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545" name="Group 544">
            <a:extLst>
              <a:ext uri="{FF2B5EF4-FFF2-40B4-BE49-F238E27FC236}">
                <a16:creationId xmlns:a16="http://schemas.microsoft.com/office/drawing/2014/main" id="{2191C70B-17E3-9A46-B404-6925905AE4F1}"/>
              </a:ext>
            </a:extLst>
          </p:cNvPr>
          <p:cNvGrpSpPr>
            <a:grpSpLocks/>
          </p:cNvGrpSpPr>
          <p:nvPr/>
        </p:nvGrpSpPr>
        <p:grpSpPr bwMode="auto">
          <a:xfrm>
            <a:off x="6299753" y="1786278"/>
            <a:ext cx="2540000" cy="733425"/>
            <a:chOff x="7333086" y="2736938"/>
            <a:chExt cx="2539755" cy="733428"/>
          </a:xfrm>
        </p:grpSpPr>
        <p:sp>
          <p:nvSpPr>
            <p:cNvPr id="546" name="Rectangle 2">
              <a:extLst>
                <a:ext uri="{FF2B5EF4-FFF2-40B4-BE49-F238E27FC236}">
                  <a16:creationId xmlns:a16="http://schemas.microsoft.com/office/drawing/2014/main" id="{AB493127-C9AE-1A44-8D2B-ECDD8261B73B}"/>
                </a:ext>
              </a:extLst>
            </p:cNvPr>
            <p:cNvSpPr>
              <a:spLocks noChangeArrowheads="1"/>
            </p:cNvSpPr>
            <p:nvPr/>
          </p:nvSpPr>
          <p:spPr bwMode="auto">
            <a:xfrm>
              <a:off x="7333086" y="2736938"/>
              <a:ext cx="2521866" cy="733428"/>
            </a:xfrm>
            <a:prstGeom prst="rect">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547" name="TextBox 1">
              <a:extLst>
                <a:ext uri="{FF2B5EF4-FFF2-40B4-BE49-F238E27FC236}">
                  <a16:creationId xmlns:a16="http://schemas.microsoft.com/office/drawing/2014/main" id="{BBBAA953-174E-B044-9DCC-04A88210E75D}"/>
                </a:ext>
              </a:extLst>
            </p:cNvPr>
            <p:cNvSpPr txBox="1">
              <a:spLocks noChangeArrowheads="1"/>
            </p:cNvSpPr>
            <p:nvPr/>
          </p:nvSpPr>
          <p:spPr bwMode="auto">
            <a:xfrm>
              <a:off x="7344918" y="2797391"/>
              <a:ext cx="2527923" cy="584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FF0000"/>
                  </a:solidFill>
                  <a:effectLst/>
                  <a:uLnTx/>
                  <a:uFillTx/>
                  <a:latin typeface="Tahoma" panose="020B0604030504040204" pitchFamily="34" charset="0"/>
                  <a:ea typeface="ＭＳ Ｐゴシック" panose="020B0600070205080204" pitchFamily="34" charset="-128"/>
                  <a:cs typeface="+mn-cs"/>
                </a:rPr>
                <a:t>Broadcast: is there a DHCP server out there?</a:t>
              </a:r>
            </a:p>
          </p:txBody>
        </p:sp>
      </p:grpSp>
      <p:grpSp>
        <p:nvGrpSpPr>
          <p:cNvPr id="548" name="Group 547">
            <a:extLst>
              <a:ext uri="{FF2B5EF4-FFF2-40B4-BE49-F238E27FC236}">
                <a16:creationId xmlns:a16="http://schemas.microsoft.com/office/drawing/2014/main" id="{4A16A070-3144-234A-BC59-B856B6C33DC5}"/>
              </a:ext>
            </a:extLst>
          </p:cNvPr>
          <p:cNvGrpSpPr>
            <a:grpSpLocks/>
          </p:cNvGrpSpPr>
          <p:nvPr/>
        </p:nvGrpSpPr>
        <p:grpSpPr bwMode="auto">
          <a:xfrm>
            <a:off x="6426752" y="2964551"/>
            <a:ext cx="2528888" cy="884237"/>
            <a:chOff x="9144000" y="3229217"/>
            <a:chExt cx="2527923" cy="885135"/>
          </a:xfrm>
        </p:grpSpPr>
        <p:sp>
          <p:nvSpPr>
            <p:cNvPr id="549" name="Rectangle 87">
              <a:extLst>
                <a:ext uri="{FF2B5EF4-FFF2-40B4-BE49-F238E27FC236}">
                  <a16:creationId xmlns:a16="http://schemas.microsoft.com/office/drawing/2014/main" id="{57E9AF5E-372A-8E40-94BE-47B0B6193EB6}"/>
                </a:ext>
              </a:extLst>
            </p:cNvPr>
            <p:cNvSpPr>
              <a:spLocks noChangeArrowheads="1"/>
            </p:cNvSpPr>
            <p:nvPr/>
          </p:nvSpPr>
          <p:spPr bwMode="auto">
            <a:xfrm>
              <a:off x="9144000" y="3229217"/>
              <a:ext cx="2351575" cy="885135"/>
            </a:xfrm>
            <a:prstGeom prst="rect">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550" name="TextBox 88">
              <a:extLst>
                <a:ext uri="{FF2B5EF4-FFF2-40B4-BE49-F238E27FC236}">
                  <a16:creationId xmlns:a16="http://schemas.microsoft.com/office/drawing/2014/main" id="{A4D749F2-8BAC-AC4E-9A53-15BE9562F4C4}"/>
                </a:ext>
              </a:extLst>
            </p:cNvPr>
            <p:cNvSpPr txBox="1">
              <a:spLocks noChangeArrowheads="1"/>
            </p:cNvSpPr>
            <p:nvPr/>
          </p:nvSpPr>
          <p:spPr bwMode="auto">
            <a:xfrm>
              <a:off x="9144000" y="3271783"/>
              <a:ext cx="252792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FF0000"/>
                  </a:solidFill>
                  <a:effectLst/>
                  <a:uLnTx/>
                  <a:uFillTx/>
                  <a:latin typeface="Tahoma" panose="020B0604030504040204" pitchFamily="34" charset="0"/>
                  <a:ea typeface="ＭＳ Ｐゴシック" panose="020B0600070205080204" pitchFamily="34" charset="-128"/>
                  <a:cs typeface="+mn-cs"/>
                </a:rPr>
                <a:t>Broadcast: I’m a DHCP server! Here’s an IP address you can use </a:t>
              </a:r>
            </a:p>
          </p:txBody>
        </p:sp>
      </p:grpSp>
      <p:grpSp>
        <p:nvGrpSpPr>
          <p:cNvPr id="551" name="Group 550">
            <a:extLst>
              <a:ext uri="{FF2B5EF4-FFF2-40B4-BE49-F238E27FC236}">
                <a16:creationId xmlns:a16="http://schemas.microsoft.com/office/drawing/2014/main" id="{66E1A7F4-6FCF-3E43-AE21-6DF4BC478A9A}"/>
              </a:ext>
            </a:extLst>
          </p:cNvPr>
          <p:cNvGrpSpPr>
            <a:grpSpLocks/>
          </p:cNvGrpSpPr>
          <p:nvPr/>
        </p:nvGrpSpPr>
        <p:grpSpPr bwMode="auto">
          <a:xfrm>
            <a:off x="4944534" y="4190101"/>
            <a:ext cx="2625219" cy="884237"/>
            <a:chOff x="8858631" y="4615923"/>
            <a:chExt cx="2625866" cy="885135"/>
          </a:xfrm>
        </p:grpSpPr>
        <p:sp>
          <p:nvSpPr>
            <p:cNvPr id="552" name="Rectangle 89">
              <a:extLst>
                <a:ext uri="{FF2B5EF4-FFF2-40B4-BE49-F238E27FC236}">
                  <a16:creationId xmlns:a16="http://schemas.microsoft.com/office/drawing/2014/main" id="{3AEC4322-FA91-D143-9139-A2CB1B4C7E0D}"/>
                </a:ext>
              </a:extLst>
            </p:cNvPr>
            <p:cNvSpPr>
              <a:spLocks noChangeArrowheads="1"/>
            </p:cNvSpPr>
            <p:nvPr/>
          </p:nvSpPr>
          <p:spPr bwMode="auto">
            <a:xfrm>
              <a:off x="8956574" y="4615923"/>
              <a:ext cx="2351575" cy="885135"/>
            </a:xfrm>
            <a:prstGeom prst="rect">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553" name="TextBox 90">
              <a:extLst>
                <a:ext uri="{FF2B5EF4-FFF2-40B4-BE49-F238E27FC236}">
                  <a16:creationId xmlns:a16="http://schemas.microsoft.com/office/drawing/2014/main" id="{3FCB64EB-0F2E-B14B-B848-193DF470A692}"/>
                </a:ext>
              </a:extLst>
            </p:cNvPr>
            <p:cNvSpPr txBox="1">
              <a:spLocks noChangeArrowheads="1"/>
            </p:cNvSpPr>
            <p:nvPr/>
          </p:nvSpPr>
          <p:spPr bwMode="auto">
            <a:xfrm>
              <a:off x="8858631" y="4765817"/>
              <a:ext cx="2625866" cy="585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FF0000"/>
                  </a:solidFill>
                  <a:effectLst/>
                  <a:uLnTx/>
                  <a:uFillTx/>
                  <a:latin typeface="Tahoma" panose="020B0604030504040204" pitchFamily="34" charset="0"/>
                  <a:ea typeface="ＭＳ Ｐゴシック" panose="020B0600070205080204" pitchFamily="34" charset="-128"/>
                  <a:cs typeface="+mn-cs"/>
                </a:rPr>
                <a:t>Broadcast: OK.  I would like to use this IP address!</a:t>
              </a:r>
            </a:p>
          </p:txBody>
        </p:sp>
      </p:grpSp>
      <p:grpSp>
        <p:nvGrpSpPr>
          <p:cNvPr id="554" name="Group 553">
            <a:extLst>
              <a:ext uri="{FF2B5EF4-FFF2-40B4-BE49-F238E27FC236}">
                <a16:creationId xmlns:a16="http://schemas.microsoft.com/office/drawing/2014/main" id="{65062FC4-666B-6342-A70D-7A1D16B7049C}"/>
              </a:ext>
            </a:extLst>
          </p:cNvPr>
          <p:cNvGrpSpPr>
            <a:grpSpLocks/>
          </p:cNvGrpSpPr>
          <p:nvPr/>
        </p:nvGrpSpPr>
        <p:grpSpPr bwMode="auto">
          <a:xfrm>
            <a:off x="6409290" y="5558526"/>
            <a:ext cx="2528887" cy="885825"/>
            <a:chOff x="9144000" y="5555417"/>
            <a:chExt cx="2527923" cy="885135"/>
          </a:xfrm>
        </p:grpSpPr>
        <p:sp>
          <p:nvSpPr>
            <p:cNvPr id="555" name="Rectangle 91">
              <a:extLst>
                <a:ext uri="{FF2B5EF4-FFF2-40B4-BE49-F238E27FC236}">
                  <a16:creationId xmlns:a16="http://schemas.microsoft.com/office/drawing/2014/main" id="{9E7B23F1-96DD-8C46-9D6F-820B88B8806A}"/>
                </a:ext>
              </a:extLst>
            </p:cNvPr>
            <p:cNvSpPr>
              <a:spLocks noChangeArrowheads="1"/>
            </p:cNvSpPr>
            <p:nvPr/>
          </p:nvSpPr>
          <p:spPr bwMode="auto">
            <a:xfrm>
              <a:off x="9144000" y="5555417"/>
              <a:ext cx="2351575" cy="885135"/>
            </a:xfrm>
            <a:prstGeom prst="rect">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556" name="TextBox 92">
              <a:extLst>
                <a:ext uri="{FF2B5EF4-FFF2-40B4-BE49-F238E27FC236}">
                  <a16:creationId xmlns:a16="http://schemas.microsoft.com/office/drawing/2014/main" id="{E908630C-0C3F-8545-B890-E8A9600EBD7E}"/>
                </a:ext>
              </a:extLst>
            </p:cNvPr>
            <p:cNvSpPr txBox="1">
              <a:spLocks noChangeArrowheads="1"/>
            </p:cNvSpPr>
            <p:nvPr/>
          </p:nvSpPr>
          <p:spPr bwMode="auto">
            <a:xfrm>
              <a:off x="9144000" y="5705311"/>
              <a:ext cx="2527923" cy="584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FF0000"/>
                  </a:solidFill>
                  <a:effectLst/>
                  <a:uLnTx/>
                  <a:uFillTx/>
                  <a:latin typeface="Tahoma" panose="020B0604030504040204" pitchFamily="34" charset="0"/>
                  <a:ea typeface="ＭＳ Ｐゴシック" panose="020B0600070205080204" pitchFamily="34" charset="-128"/>
                  <a:cs typeface="+mn-cs"/>
                </a:rPr>
                <a:t>Broadcast: OK.  You’ve got that IP address!</a:t>
              </a:r>
            </a:p>
          </p:txBody>
        </p:sp>
      </p:grpSp>
      <p:sp>
        <p:nvSpPr>
          <p:cNvPr id="5" name="TextBox 4">
            <a:extLst>
              <a:ext uri="{FF2B5EF4-FFF2-40B4-BE49-F238E27FC236}">
                <a16:creationId xmlns:a16="http://schemas.microsoft.com/office/drawing/2014/main" id="{7F26FE35-19E8-7046-8DE2-04C21540DCCD}"/>
              </a:ext>
            </a:extLst>
          </p:cNvPr>
          <p:cNvSpPr txBox="1"/>
          <p:nvPr/>
        </p:nvSpPr>
        <p:spPr>
          <a:xfrm>
            <a:off x="9296400" y="3522133"/>
            <a:ext cx="2455333" cy="156966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The two steps above can be skipped “if a client remembers and wishes to reuse a previously allocated network address” </a:t>
            </a: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[RFC 2131]</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3" name="Slide Number Placeholder 3">
            <a:extLst>
              <a:ext uri="{FF2B5EF4-FFF2-40B4-BE49-F238E27FC236}">
                <a16:creationId xmlns:a16="http://schemas.microsoft.com/office/drawing/2014/main" id="{99BE7567-423B-664A-A45B-22166DBEDBB1}"/>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7</a:t>
            </a:fld>
            <a:endParaRPr lang="en-US" dirty="0"/>
          </a:p>
        </p:txBody>
      </p:sp>
    </p:spTree>
    <p:extLst>
      <p:ext uri="{BB962C8B-B14F-4D97-AF65-F5344CB8AC3E}">
        <p14:creationId xmlns:p14="http://schemas.microsoft.com/office/powerpoint/2010/main" val="923908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472"/>
                                        </p:tgtEl>
                                        <p:attrNameLst>
                                          <p:attrName>style.visibility</p:attrName>
                                        </p:attrNameLst>
                                      </p:cBhvr>
                                      <p:to>
                                        <p:strVal val="visible"/>
                                      </p:to>
                                    </p:set>
                                    <p:animEffect transition="in" filter="wipe(right)">
                                      <p:cBhvr>
                                        <p:cTn id="7" dur="500"/>
                                        <p:tgtEl>
                                          <p:spTgt spid="472"/>
                                        </p:tgtEl>
                                      </p:cBhvr>
                                    </p:animEffect>
                                  </p:childTnLst>
                                </p:cTn>
                              </p:par>
                              <p:par>
                                <p:cTn id="8" presetID="9" presetClass="entr" presetSubtype="0" fill="hold" nodeType="withEffect">
                                  <p:stCondLst>
                                    <p:cond delay="0"/>
                                  </p:stCondLst>
                                  <p:childTnLst>
                                    <p:set>
                                      <p:cBhvr>
                                        <p:cTn id="9" dur="1" fill="hold">
                                          <p:stCondLst>
                                            <p:cond delay="0"/>
                                          </p:stCondLst>
                                        </p:cTn>
                                        <p:tgtEl>
                                          <p:spTgt spid="545"/>
                                        </p:tgtEl>
                                        <p:attrNameLst>
                                          <p:attrName>style.visibility</p:attrName>
                                        </p:attrNameLst>
                                      </p:cBhvr>
                                      <p:to>
                                        <p:strVal val="visible"/>
                                      </p:to>
                                    </p:set>
                                    <p:animEffect transition="in" filter="dissolve">
                                      <p:cBhvr>
                                        <p:cTn id="10" dur="500"/>
                                        <p:tgtEl>
                                          <p:spTgt spid="545"/>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xit" presetSubtype="0" fill="hold" nodeType="clickEffect">
                                  <p:stCondLst>
                                    <p:cond delay="0"/>
                                  </p:stCondLst>
                                  <p:childTnLst>
                                    <p:animEffect transition="out" filter="dissolve">
                                      <p:cBhvr>
                                        <p:cTn id="14" dur="500"/>
                                        <p:tgtEl>
                                          <p:spTgt spid="545"/>
                                        </p:tgtEl>
                                      </p:cBhvr>
                                    </p:animEffect>
                                    <p:set>
                                      <p:cBhvr>
                                        <p:cTn id="15" dur="1" fill="hold">
                                          <p:stCondLst>
                                            <p:cond delay="499"/>
                                          </p:stCondLst>
                                        </p:cTn>
                                        <p:tgtEl>
                                          <p:spTgt spid="545"/>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478"/>
                                        </p:tgtEl>
                                        <p:attrNameLst>
                                          <p:attrName>style.visibility</p:attrName>
                                        </p:attrNameLst>
                                      </p:cBhvr>
                                      <p:to>
                                        <p:strVal val="visible"/>
                                      </p:to>
                                    </p:set>
                                    <p:animEffect transition="in" filter="wipe(left)">
                                      <p:cBhvr>
                                        <p:cTn id="20" dur="500"/>
                                        <p:tgtEl>
                                          <p:spTgt spid="478"/>
                                        </p:tgtEl>
                                      </p:cBhvr>
                                    </p:animEffect>
                                  </p:childTnLst>
                                </p:cTn>
                              </p:par>
                              <p:par>
                                <p:cTn id="21" presetID="22" presetClass="entr" presetSubtype="8" fill="hold" nodeType="withEffect">
                                  <p:stCondLst>
                                    <p:cond delay="0"/>
                                  </p:stCondLst>
                                  <p:childTnLst>
                                    <p:set>
                                      <p:cBhvr>
                                        <p:cTn id="22" dur="1" fill="hold">
                                          <p:stCondLst>
                                            <p:cond delay="0"/>
                                          </p:stCondLst>
                                        </p:cTn>
                                        <p:tgtEl>
                                          <p:spTgt spid="477"/>
                                        </p:tgtEl>
                                        <p:attrNameLst>
                                          <p:attrName>style.visibility</p:attrName>
                                        </p:attrNameLst>
                                      </p:cBhvr>
                                      <p:to>
                                        <p:strVal val="visible"/>
                                      </p:to>
                                    </p:set>
                                    <p:animEffect transition="in" filter="wipe(left)">
                                      <p:cBhvr>
                                        <p:cTn id="23" dur="500"/>
                                        <p:tgtEl>
                                          <p:spTgt spid="477"/>
                                        </p:tgtEl>
                                      </p:cBhvr>
                                    </p:animEffect>
                                  </p:childTnLst>
                                </p:cTn>
                              </p:par>
                              <p:par>
                                <p:cTn id="24" presetID="9" presetClass="entr" presetSubtype="0" fill="hold" nodeType="withEffect">
                                  <p:stCondLst>
                                    <p:cond delay="0"/>
                                  </p:stCondLst>
                                  <p:childTnLst>
                                    <p:set>
                                      <p:cBhvr>
                                        <p:cTn id="25" dur="1" fill="hold">
                                          <p:stCondLst>
                                            <p:cond delay="0"/>
                                          </p:stCondLst>
                                        </p:cTn>
                                        <p:tgtEl>
                                          <p:spTgt spid="548"/>
                                        </p:tgtEl>
                                        <p:attrNameLst>
                                          <p:attrName>style.visibility</p:attrName>
                                        </p:attrNameLst>
                                      </p:cBhvr>
                                      <p:to>
                                        <p:strVal val="visible"/>
                                      </p:to>
                                    </p:set>
                                    <p:animEffect transition="in" filter="dissolve">
                                      <p:cBhvr>
                                        <p:cTn id="26" dur="500"/>
                                        <p:tgtEl>
                                          <p:spTgt spid="548"/>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xit" presetSubtype="0" fill="hold" nodeType="clickEffect">
                                  <p:stCondLst>
                                    <p:cond delay="0"/>
                                  </p:stCondLst>
                                  <p:childTnLst>
                                    <p:animEffect transition="out" filter="dissolve">
                                      <p:cBhvr>
                                        <p:cTn id="30" dur="500"/>
                                        <p:tgtEl>
                                          <p:spTgt spid="548"/>
                                        </p:tgtEl>
                                      </p:cBhvr>
                                    </p:animEffect>
                                    <p:set>
                                      <p:cBhvr>
                                        <p:cTn id="31" dur="1" fill="hold">
                                          <p:stCondLst>
                                            <p:cond delay="499"/>
                                          </p:stCondLst>
                                        </p:cTn>
                                        <p:tgtEl>
                                          <p:spTgt spid="548"/>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grpId="0" nodeType="clickEffect">
                                  <p:stCondLst>
                                    <p:cond delay="0"/>
                                  </p:stCondLst>
                                  <p:childTnLst>
                                    <p:set>
                                      <p:cBhvr>
                                        <p:cTn id="35" dur="1" fill="hold">
                                          <p:stCondLst>
                                            <p:cond delay="0"/>
                                          </p:stCondLst>
                                        </p:cTn>
                                        <p:tgtEl>
                                          <p:spTgt spid="5"/>
                                        </p:tgtEl>
                                        <p:attrNameLst>
                                          <p:attrName>style.visibility</p:attrName>
                                        </p:attrNameLst>
                                      </p:cBhvr>
                                      <p:to>
                                        <p:strVal val="visible"/>
                                      </p:to>
                                    </p:set>
                                    <p:animEffect transition="in" filter="dissolve">
                                      <p:cBhvr>
                                        <p:cTn id="36" dur="500"/>
                                        <p:tgtEl>
                                          <p:spTgt spid="5"/>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2" fill="hold" nodeType="clickEffect">
                                  <p:stCondLst>
                                    <p:cond delay="0"/>
                                  </p:stCondLst>
                                  <p:childTnLst>
                                    <p:set>
                                      <p:cBhvr>
                                        <p:cTn id="40" dur="1" fill="hold">
                                          <p:stCondLst>
                                            <p:cond delay="0"/>
                                          </p:stCondLst>
                                        </p:cTn>
                                        <p:tgtEl>
                                          <p:spTgt spid="482"/>
                                        </p:tgtEl>
                                        <p:attrNameLst>
                                          <p:attrName>style.visibility</p:attrName>
                                        </p:attrNameLst>
                                      </p:cBhvr>
                                      <p:to>
                                        <p:strVal val="visible"/>
                                      </p:to>
                                    </p:set>
                                    <p:animEffect transition="in" filter="wipe(right)">
                                      <p:cBhvr>
                                        <p:cTn id="41" dur="500"/>
                                        <p:tgtEl>
                                          <p:spTgt spid="482"/>
                                        </p:tgtEl>
                                      </p:cBhvr>
                                    </p:animEffect>
                                  </p:childTnLst>
                                </p:cTn>
                              </p:par>
                              <p:par>
                                <p:cTn id="42" presetID="9" presetClass="exit" presetSubtype="0" fill="hold" grpId="1" nodeType="withEffect">
                                  <p:stCondLst>
                                    <p:cond delay="0"/>
                                  </p:stCondLst>
                                  <p:childTnLst>
                                    <p:animEffect transition="out" filter="dissolve">
                                      <p:cBhvr>
                                        <p:cTn id="43" dur="500"/>
                                        <p:tgtEl>
                                          <p:spTgt spid="5"/>
                                        </p:tgtEl>
                                      </p:cBhvr>
                                    </p:animEffect>
                                    <p:set>
                                      <p:cBhvr>
                                        <p:cTn id="44" dur="1" fill="hold">
                                          <p:stCondLst>
                                            <p:cond delay="499"/>
                                          </p:stCondLst>
                                        </p:cTn>
                                        <p:tgtEl>
                                          <p:spTgt spid="5"/>
                                        </p:tgtEl>
                                        <p:attrNameLst>
                                          <p:attrName>style.visibility</p:attrName>
                                        </p:attrNameLst>
                                      </p:cBhvr>
                                      <p:to>
                                        <p:strVal val="hidden"/>
                                      </p:to>
                                    </p:set>
                                  </p:childTnLst>
                                </p:cTn>
                              </p:par>
                              <p:par>
                                <p:cTn id="45" presetID="22" presetClass="entr" presetSubtype="2" fill="hold" nodeType="withEffect">
                                  <p:stCondLst>
                                    <p:cond delay="0"/>
                                  </p:stCondLst>
                                  <p:childTnLst>
                                    <p:set>
                                      <p:cBhvr>
                                        <p:cTn id="46" dur="1" fill="hold">
                                          <p:stCondLst>
                                            <p:cond delay="0"/>
                                          </p:stCondLst>
                                        </p:cTn>
                                        <p:tgtEl>
                                          <p:spTgt spid="481"/>
                                        </p:tgtEl>
                                        <p:attrNameLst>
                                          <p:attrName>style.visibility</p:attrName>
                                        </p:attrNameLst>
                                      </p:cBhvr>
                                      <p:to>
                                        <p:strVal val="visible"/>
                                      </p:to>
                                    </p:set>
                                    <p:animEffect transition="in" filter="wipe(right)">
                                      <p:cBhvr>
                                        <p:cTn id="47" dur="500"/>
                                        <p:tgtEl>
                                          <p:spTgt spid="481"/>
                                        </p:tgtEl>
                                      </p:cBhvr>
                                    </p:animEffect>
                                  </p:childTnLst>
                                </p:cTn>
                              </p:par>
                              <p:par>
                                <p:cTn id="48" presetID="9" presetClass="entr" presetSubtype="0" fill="hold" nodeType="withEffect">
                                  <p:stCondLst>
                                    <p:cond delay="0"/>
                                  </p:stCondLst>
                                  <p:childTnLst>
                                    <p:set>
                                      <p:cBhvr>
                                        <p:cTn id="49" dur="1" fill="hold">
                                          <p:stCondLst>
                                            <p:cond delay="0"/>
                                          </p:stCondLst>
                                        </p:cTn>
                                        <p:tgtEl>
                                          <p:spTgt spid="551"/>
                                        </p:tgtEl>
                                        <p:attrNameLst>
                                          <p:attrName>style.visibility</p:attrName>
                                        </p:attrNameLst>
                                      </p:cBhvr>
                                      <p:to>
                                        <p:strVal val="visible"/>
                                      </p:to>
                                    </p:set>
                                    <p:animEffect transition="in" filter="dissolve">
                                      <p:cBhvr>
                                        <p:cTn id="50" dur="500"/>
                                        <p:tgtEl>
                                          <p:spTgt spid="551"/>
                                        </p:tgtEl>
                                      </p:cBhvr>
                                    </p:animEffect>
                                  </p:childTnLst>
                                </p:cTn>
                              </p:par>
                            </p:childTnLst>
                          </p:cTn>
                        </p:par>
                      </p:childTnLst>
                    </p:cTn>
                  </p:par>
                  <p:par>
                    <p:cTn id="51" fill="hold">
                      <p:stCondLst>
                        <p:cond delay="indefinite"/>
                      </p:stCondLst>
                      <p:childTnLst>
                        <p:par>
                          <p:cTn id="52" fill="hold">
                            <p:stCondLst>
                              <p:cond delay="0"/>
                            </p:stCondLst>
                            <p:childTnLst>
                              <p:par>
                                <p:cTn id="53" presetID="9" presetClass="exit" presetSubtype="0" fill="hold" nodeType="clickEffect">
                                  <p:stCondLst>
                                    <p:cond delay="0"/>
                                  </p:stCondLst>
                                  <p:childTnLst>
                                    <p:animEffect transition="out" filter="dissolve">
                                      <p:cBhvr>
                                        <p:cTn id="54" dur="500"/>
                                        <p:tgtEl>
                                          <p:spTgt spid="551"/>
                                        </p:tgtEl>
                                      </p:cBhvr>
                                    </p:animEffect>
                                    <p:set>
                                      <p:cBhvr>
                                        <p:cTn id="55" dur="1" fill="hold">
                                          <p:stCondLst>
                                            <p:cond delay="499"/>
                                          </p:stCondLst>
                                        </p:cTn>
                                        <p:tgtEl>
                                          <p:spTgt spid="551"/>
                                        </p:tgtEl>
                                        <p:attrNameLst>
                                          <p:attrName>style.visibility</p:attrName>
                                        </p:attrNameLst>
                                      </p:cBhvr>
                                      <p:to>
                                        <p:strVal val="hidden"/>
                                      </p:to>
                                    </p:se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nodeType="clickEffect">
                                  <p:stCondLst>
                                    <p:cond delay="0"/>
                                  </p:stCondLst>
                                  <p:childTnLst>
                                    <p:set>
                                      <p:cBhvr>
                                        <p:cTn id="59" dur="1" fill="hold">
                                          <p:stCondLst>
                                            <p:cond delay="0"/>
                                          </p:stCondLst>
                                        </p:cTn>
                                        <p:tgtEl>
                                          <p:spTgt spid="486"/>
                                        </p:tgtEl>
                                        <p:attrNameLst>
                                          <p:attrName>style.visibility</p:attrName>
                                        </p:attrNameLst>
                                      </p:cBhvr>
                                      <p:to>
                                        <p:strVal val="visible"/>
                                      </p:to>
                                    </p:set>
                                    <p:animEffect transition="in" filter="wipe(left)">
                                      <p:cBhvr>
                                        <p:cTn id="60" dur="500"/>
                                        <p:tgtEl>
                                          <p:spTgt spid="486"/>
                                        </p:tgtEl>
                                      </p:cBhvr>
                                    </p:animEffect>
                                  </p:childTnLst>
                                </p:cTn>
                              </p:par>
                              <p:par>
                                <p:cTn id="61" presetID="22" presetClass="entr" presetSubtype="8" fill="hold" nodeType="withEffect">
                                  <p:stCondLst>
                                    <p:cond delay="0"/>
                                  </p:stCondLst>
                                  <p:childTnLst>
                                    <p:set>
                                      <p:cBhvr>
                                        <p:cTn id="62" dur="1" fill="hold">
                                          <p:stCondLst>
                                            <p:cond delay="0"/>
                                          </p:stCondLst>
                                        </p:cTn>
                                        <p:tgtEl>
                                          <p:spTgt spid="485"/>
                                        </p:tgtEl>
                                        <p:attrNameLst>
                                          <p:attrName>style.visibility</p:attrName>
                                        </p:attrNameLst>
                                      </p:cBhvr>
                                      <p:to>
                                        <p:strVal val="visible"/>
                                      </p:to>
                                    </p:set>
                                    <p:animEffect transition="in" filter="wipe(left)">
                                      <p:cBhvr>
                                        <p:cTn id="63" dur="500"/>
                                        <p:tgtEl>
                                          <p:spTgt spid="485"/>
                                        </p:tgtEl>
                                      </p:cBhvr>
                                    </p:animEffect>
                                  </p:childTnLst>
                                </p:cTn>
                              </p:par>
                              <p:par>
                                <p:cTn id="64" presetID="9" presetClass="entr" presetSubtype="0" fill="hold" nodeType="withEffect">
                                  <p:stCondLst>
                                    <p:cond delay="0"/>
                                  </p:stCondLst>
                                  <p:childTnLst>
                                    <p:set>
                                      <p:cBhvr>
                                        <p:cTn id="65" dur="1" fill="hold">
                                          <p:stCondLst>
                                            <p:cond delay="0"/>
                                          </p:stCondLst>
                                        </p:cTn>
                                        <p:tgtEl>
                                          <p:spTgt spid="554"/>
                                        </p:tgtEl>
                                        <p:attrNameLst>
                                          <p:attrName>style.visibility</p:attrName>
                                        </p:attrNameLst>
                                      </p:cBhvr>
                                      <p:to>
                                        <p:strVal val="visible"/>
                                      </p:to>
                                    </p:set>
                                    <p:animEffect transition="in" filter="dissolve">
                                      <p:cBhvr>
                                        <p:cTn id="66" dur="500"/>
                                        <p:tgtEl>
                                          <p:spTgt spid="554"/>
                                        </p:tgtEl>
                                      </p:cBhvr>
                                    </p:animEffect>
                                  </p:childTnLst>
                                </p:cTn>
                              </p:par>
                            </p:childTnLst>
                          </p:cTn>
                        </p:par>
                      </p:childTnLst>
                    </p:cTn>
                  </p:par>
                  <p:par>
                    <p:cTn id="67" fill="hold">
                      <p:stCondLst>
                        <p:cond delay="indefinite"/>
                      </p:stCondLst>
                      <p:childTnLst>
                        <p:par>
                          <p:cTn id="68" fill="hold">
                            <p:stCondLst>
                              <p:cond delay="0"/>
                            </p:stCondLst>
                            <p:childTnLst>
                              <p:par>
                                <p:cTn id="69" presetID="9" presetClass="exit" presetSubtype="0" fill="hold" nodeType="clickEffect">
                                  <p:stCondLst>
                                    <p:cond delay="0"/>
                                  </p:stCondLst>
                                  <p:childTnLst>
                                    <p:animEffect transition="out" filter="dissolve">
                                      <p:cBhvr>
                                        <p:cTn id="70" dur="500"/>
                                        <p:tgtEl>
                                          <p:spTgt spid="554"/>
                                        </p:tgtEl>
                                      </p:cBhvr>
                                    </p:animEffect>
                                    <p:set>
                                      <p:cBhvr>
                                        <p:cTn id="71" dur="1" fill="hold">
                                          <p:stCondLst>
                                            <p:cond delay="499"/>
                                          </p:stCondLst>
                                        </p:cTn>
                                        <p:tgtEl>
                                          <p:spTgt spid="55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6236E45-D353-3946-A538-2B64275829F3}"/>
              </a:ext>
            </a:extLst>
          </p:cNvPr>
          <p:cNvSpPr>
            <a:spLocks noGrp="1"/>
          </p:cNvSpPr>
          <p:nvPr>
            <p:ph type="title"/>
          </p:nvPr>
        </p:nvSpPr>
        <p:spPr>
          <a:xfrm>
            <a:off x="838200" y="311144"/>
            <a:ext cx="10515600" cy="894622"/>
          </a:xfrm>
        </p:spPr>
        <p:txBody>
          <a:bodyPr/>
          <a:lstStyle/>
          <a:p>
            <a:r>
              <a:rPr lang="en-US" dirty="0"/>
              <a:t>DHCP: more than IP addresses</a:t>
            </a:r>
          </a:p>
        </p:txBody>
      </p:sp>
      <p:sp>
        <p:nvSpPr>
          <p:cNvPr id="81" name="Rectangle 3">
            <a:extLst>
              <a:ext uri="{FF2B5EF4-FFF2-40B4-BE49-F238E27FC236}">
                <a16:creationId xmlns:a16="http://schemas.microsoft.com/office/drawing/2014/main" id="{6B160A08-0872-E943-930F-3549C899DA74}"/>
              </a:ext>
            </a:extLst>
          </p:cNvPr>
          <p:cNvSpPr txBox="1">
            <a:spLocks noChangeArrowheads="1"/>
          </p:cNvSpPr>
          <p:nvPr/>
        </p:nvSpPr>
        <p:spPr>
          <a:xfrm>
            <a:off x="895974" y="1369673"/>
            <a:ext cx="10751383" cy="4395023"/>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0"/>
              <a:buNone/>
              <a:tabLst/>
              <a:defRPr/>
            </a:pP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DHCP can return more than just allocated IP address on subnet:</a:t>
            </a:r>
          </a:p>
          <a:p>
            <a:pPr marL="746125" marR="0" lvl="1" indent="-282575" algn="l" defTabSz="914400" rtl="0" eaLnBrk="1" fontAlgn="auto" latinLnBrk="0" hangingPunct="1">
              <a:lnSpc>
                <a:spcPct val="90000"/>
              </a:lnSpc>
              <a:spcBef>
                <a:spcPts val="500"/>
              </a:spcBef>
              <a:spcAft>
                <a:spcPts val="0"/>
              </a:spcAft>
              <a:buClr>
                <a:srgbClr val="0000A8"/>
              </a:buClr>
              <a:buSzTx/>
              <a:buFont typeface="Wingdings" pitchFamily="2"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address of first-hop router for client</a:t>
            </a:r>
          </a:p>
          <a:p>
            <a:pPr marL="746125" marR="0" lvl="1" indent="-282575" algn="l" defTabSz="914400" rtl="0" eaLnBrk="1" fontAlgn="auto" latinLnBrk="0" hangingPunct="1">
              <a:lnSpc>
                <a:spcPct val="90000"/>
              </a:lnSpc>
              <a:spcBef>
                <a:spcPts val="500"/>
              </a:spcBef>
              <a:spcAft>
                <a:spcPts val="0"/>
              </a:spcAft>
              <a:buClr>
                <a:srgbClr val="0000A8"/>
              </a:buClr>
              <a:buSzTx/>
              <a:buFont typeface="Wingdings" pitchFamily="2"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name and IP address of DNS sever</a:t>
            </a:r>
          </a:p>
          <a:p>
            <a:pPr marL="746125" marR="0" lvl="1" indent="-282575" algn="l" defTabSz="914400" rtl="0" eaLnBrk="1" fontAlgn="auto" latinLnBrk="0" hangingPunct="1">
              <a:lnSpc>
                <a:spcPct val="90000"/>
              </a:lnSpc>
              <a:spcBef>
                <a:spcPts val="500"/>
              </a:spcBef>
              <a:spcAft>
                <a:spcPts val="0"/>
              </a:spcAft>
              <a:buClr>
                <a:srgbClr val="0000A8"/>
              </a:buClr>
              <a:buSzTx/>
              <a:buFont typeface="Wingdings" pitchFamily="2"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network mask (indicating network versus host portion of address)</a:t>
            </a:r>
          </a:p>
          <a:p>
            <a:pPr marL="349250" marR="0" lvl="1" indent="0"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None/>
              <a:tabLst/>
              <a:defRPr/>
            </a:pPr>
            <a:endParaRPr kumimoji="0" lang="en-US" altLang="en-US" sz="28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endParaRPr>
          </a:p>
        </p:txBody>
      </p:sp>
      <p:sp>
        <p:nvSpPr>
          <p:cNvPr id="4" name="Slide Number Placeholder 3">
            <a:extLst>
              <a:ext uri="{FF2B5EF4-FFF2-40B4-BE49-F238E27FC236}">
                <a16:creationId xmlns:a16="http://schemas.microsoft.com/office/drawing/2014/main" id="{B9F69507-B032-9349-846C-1B33A12C788B}"/>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8</a:t>
            </a:fld>
            <a:endParaRPr lang="en-US" dirty="0"/>
          </a:p>
        </p:txBody>
      </p:sp>
    </p:spTree>
    <p:extLst>
      <p:ext uri="{BB962C8B-B14F-4D97-AF65-F5344CB8AC3E}">
        <p14:creationId xmlns:p14="http://schemas.microsoft.com/office/powerpoint/2010/main" val="13205259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DHCP client-server (a detailed scenario)</a:t>
            </a:r>
          </a:p>
        </p:txBody>
      </p:sp>
      <p:sp>
        <p:nvSpPr>
          <p:cNvPr id="4" name="Slide Number Placeholder 3"/>
          <p:cNvSpPr>
            <a:spLocks noGrp="1"/>
          </p:cNvSpPr>
          <p:nvPr>
            <p:ph type="sldNum" sz="quarter" idx="4"/>
          </p:nvPr>
        </p:nvSpPr>
        <p:spPr/>
        <p:txBody>
          <a:bodyPr/>
          <a:lstStyle/>
          <a:p>
            <a:r>
              <a:rPr lang="en-US"/>
              <a:t>Network Layer: 4-</a:t>
            </a:r>
            <a:fld id="{C4204591-24BD-A542-B9D5-F8D8A88D2FEE}" type="slidenum">
              <a:rPr lang="en-US" smtClean="0"/>
              <a:pPr/>
              <a:t>9</a:t>
            </a:fld>
            <a:endParaRPr lang="en-US" dirty="0"/>
          </a:p>
        </p:txBody>
      </p:sp>
      <p:pic>
        <p:nvPicPr>
          <p:cNvPr id="5" name="Picture 2" descr="Figure 1. IP address allocation/lease procedure using DHC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3442" y="1371600"/>
            <a:ext cx="742413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87861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23282</TotalTime>
  <Words>2903</Words>
  <Application>Microsoft Macintosh PowerPoint</Application>
  <PresentationFormat>Widescreen</PresentationFormat>
  <Paragraphs>436</Paragraphs>
  <Slides>30</Slides>
  <Notes>23</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30</vt:i4>
      </vt:variant>
    </vt:vector>
  </HeadingPairs>
  <TitlesOfParts>
    <vt:vector size="43" baseType="lpstr">
      <vt:lpstr>ＭＳ Ｐゴシック</vt:lpstr>
      <vt:lpstr>Arial</vt:lpstr>
      <vt:lpstr>Calibri</vt:lpstr>
      <vt:lpstr>Calibri Light</vt:lpstr>
      <vt:lpstr>Comic Sans MS</vt:lpstr>
      <vt:lpstr>Gill Sans MT</vt:lpstr>
      <vt:lpstr>Symbol</vt:lpstr>
      <vt:lpstr>Tahoma</vt:lpstr>
      <vt:lpstr>TeXGyreAdventor</vt:lpstr>
      <vt:lpstr>Times New Roman</vt:lpstr>
      <vt:lpstr>Wingdings</vt:lpstr>
      <vt:lpstr>Wingdings 2</vt:lpstr>
      <vt:lpstr>Office Theme</vt:lpstr>
      <vt:lpstr>Computer Networks </vt:lpstr>
      <vt:lpstr>Network layer: our goals</vt:lpstr>
      <vt:lpstr>Network layer: “data plane” roadmap</vt:lpstr>
      <vt:lpstr>IP addresses: how to get one?</vt:lpstr>
      <vt:lpstr>DHCP: Dynamic Host Configuration Protocol</vt:lpstr>
      <vt:lpstr>DHCP client-server scenario</vt:lpstr>
      <vt:lpstr>DHCP client-server scenario</vt:lpstr>
      <vt:lpstr>DHCP: more than IP addresses</vt:lpstr>
      <vt:lpstr>DHCP client-server (a detailed scenario)</vt:lpstr>
      <vt:lpstr>DHCP: example</vt:lpstr>
      <vt:lpstr>DHCP: example</vt:lpstr>
      <vt:lpstr>Network layer: “data plane” roadmap</vt:lpstr>
      <vt:lpstr>NAT: network address translation</vt:lpstr>
      <vt:lpstr>NAT Translation Table</vt:lpstr>
      <vt:lpstr>NAT: network address translation</vt:lpstr>
      <vt:lpstr>NAT: network address translation</vt:lpstr>
      <vt:lpstr>NAT: network address translation</vt:lpstr>
      <vt:lpstr>NAT: network address translation</vt:lpstr>
      <vt:lpstr>ICMP: internet control message protocol</vt:lpstr>
      <vt:lpstr>ICMP: internet control message protocol</vt:lpstr>
      <vt:lpstr>ICMP: Example</vt:lpstr>
      <vt:lpstr>Traceroute and ICMP</vt:lpstr>
      <vt:lpstr>IPv6: motivation</vt:lpstr>
      <vt:lpstr>IPv6 vs. IPv4: Address Comparison</vt:lpstr>
      <vt:lpstr>Notation of IPv6 addresses</vt:lpstr>
      <vt:lpstr>IPv6 datagram format</vt:lpstr>
      <vt:lpstr>Transition from IPv4 to IPv6</vt:lpstr>
      <vt:lpstr>IPv6: adoption</vt:lpstr>
      <vt:lpstr>IPv6: adoption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James Kurose</dc:creator>
  <cp:lastModifiedBy>Subhan Ullah</cp:lastModifiedBy>
  <cp:revision>747</cp:revision>
  <dcterms:created xsi:type="dcterms:W3CDTF">2020-01-18T07:24:59Z</dcterms:created>
  <dcterms:modified xsi:type="dcterms:W3CDTF">2024-05-11T07:50:10Z</dcterms:modified>
</cp:coreProperties>
</file>