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647" r:id="rId2"/>
    <p:sldId id="960" r:id="rId3"/>
    <p:sldId id="1129" r:id="rId4"/>
    <p:sldId id="1273" r:id="rId5"/>
    <p:sldId id="1261" r:id="rId6"/>
    <p:sldId id="1262" r:id="rId7"/>
    <p:sldId id="1263" r:id="rId8"/>
    <p:sldId id="1264" r:id="rId9"/>
    <p:sldId id="2632" r:id="rId10"/>
    <p:sldId id="2633" r:id="rId11"/>
    <p:sldId id="2634" r:id="rId12"/>
    <p:sldId id="2635" r:id="rId13"/>
    <p:sldId id="2636" r:id="rId14"/>
    <p:sldId id="2637" r:id="rId15"/>
    <p:sldId id="2638" r:id="rId16"/>
    <p:sldId id="2639" r:id="rId17"/>
    <p:sldId id="2640" r:id="rId18"/>
    <p:sldId id="2641" r:id="rId19"/>
    <p:sldId id="2642" r:id="rId20"/>
    <p:sldId id="2643" r:id="rId21"/>
    <p:sldId id="2644" r:id="rId22"/>
    <p:sldId id="2645" r:id="rId23"/>
    <p:sldId id="1234" r:id="rId24"/>
    <p:sldId id="1238" r:id="rId25"/>
    <p:sldId id="1245" r:id="rId26"/>
    <p:sldId id="1244" r:id="rId27"/>
    <p:sldId id="1241" r:id="rId28"/>
    <p:sldId id="1242" r:id="rId29"/>
    <p:sldId id="1243" r:id="rId30"/>
    <p:sldId id="1246" r:id="rId31"/>
    <p:sldId id="1249" r:id="rId32"/>
    <p:sldId id="1250" r:id="rId33"/>
    <p:sldId id="1252" r:id="rId34"/>
    <p:sldId id="1253" r:id="rId35"/>
    <p:sldId id="1254" r:id="rId36"/>
    <p:sldId id="1255" r:id="rId37"/>
    <p:sldId id="1267" r:id="rId38"/>
    <p:sldId id="1268" r:id="rId39"/>
    <p:sldId id="1269" r:id="rId40"/>
    <p:sldId id="264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68"/>
    <p:restoredTop sz="63574"/>
  </p:normalViewPr>
  <p:slideViewPr>
    <p:cSldViewPr snapToGrid="0" snapToObjects="1">
      <p:cViewPr varScale="1">
        <p:scale>
          <a:sx n="69" d="100"/>
          <a:sy n="69" d="100"/>
        </p:scale>
        <p:origin x="1448" y="184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F</a:t>
            </a:r>
            <a:r>
              <a:rPr lang="en-US" baseline="0" dirty="0"/>
              <a:t> and </a:t>
            </a:r>
            <a:r>
              <a:rPr lang="en-US" baseline="0"/>
              <a:t>G ended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70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0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1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088B5F-A0EC-4CFA-B907-6F8F6AAE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6A8080-423F-4EF2-8325-F756662D597C}" type="slidenum">
              <a:rPr kumimoji="0" lang="de-AT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AT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76BCC8-FB37-4175-9C04-115FBAEFD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941" y="1701588"/>
            <a:ext cx="11120123" cy="71936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Thank You all </a:t>
            </a:r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B5668E4-B5F9-4526-BB51-9AC3A8359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41" y="3250433"/>
            <a:ext cx="11120123" cy="719369"/>
          </a:xfrm>
        </p:spPr>
        <p:txBody>
          <a:bodyPr>
            <a:noAutofit/>
          </a:bodyPr>
          <a:lstStyle>
            <a:lvl1pPr marL="273050" indent="-273050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 smtClean="0">
                <a:solidFill>
                  <a:srgbClr val="000000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1pPr>
            <a:lvl2pPr marL="153591" indent="-153591" algn="ctr" defTabSz="385753" rtl="0" eaLnBrk="1" latinLnBrk="0" hangingPunct="1">
              <a:lnSpc>
                <a:spcPct val="90000"/>
              </a:lnSpc>
              <a:spcBef>
                <a:spcPts val="422"/>
              </a:spcBef>
              <a:buFont typeface="Wingdings 2" pitchFamily="18" charset="2"/>
              <a:buNone/>
              <a:defRPr lang="en-US" sz="2400" b="0" kern="1200" dirty="0">
                <a:solidFill>
                  <a:schemeClr val="tx1"/>
                </a:solidFill>
                <a:latin typeface="TeXGyreAdventor" charset="0"/>
                <a:ea typeface="Microsoft JhengHei" panose="020B0604030504040204" pitchFamily="34" charset="-120"/>
                <a:cs typeface="+mn-cs"/>
              </a:defRPr>
            </a:lvl2pPr>
          </a:lstStyle>
          <a:p>
            <a:pPr marL="273050" indent="-273050" eaLnBrk="1" hangingPunct="1"/>
            <a:r>
              <a:rPr lang="en-US" dirty="0"/>
              <a:t>Text Book</a:t>
            </a:r>
          </a:p>
          <a:p>
            <a:pPr marL="337542" lvl="1" indent="-153591" eaLnBrk="1" hangingPunct="1"/>
            <a:r>
              <a:rPr lang="en-US" sz="1125" dirty="0">
                <a:solidFill>
                  <a:srgbClr val="0070C0"/>
                </a:solidFill>
              </a:rPr>
              <a:t>Starting Out With CPP (7</a:t>
            </a:r>
            <a:r>
              <a:rPr lang="en-US" sz="1125" baseline="30000" dirty="0">
                <a:solidFill>
                  <a:srgbClr val="0070C0"/>
                </a:solidFill>
              </a:rPr>
              <a:t>th </a:t>
            </a:r>
            <a:r>
              <a:rPr lang="en-US" sz="1125" dirty="0">
                <a:solidFill>
                  <a:srgbClr val="0070C0"/>
                </a:solidFill>
              </a:rPr>
              <a:t> or 8</a:t>
            </a:r>
            <a:r>
              <a:rPr lang="en-US" sz="1125" baseline="30000" dirty="0">
                <a:solidFill>
                  <a:srgbClr val="0070C0"/>
                </a:solidFill>
              </a:rPr>
              <a:t>th</a:t>
            </a:r>
            <a:r>
              <a:rPr lang="en-US" sz="1125" dirty="0">
                <a:solidFill>
                  <a:srgbClr val="0070C0"/>
                </a:solidFill>
              </a:rPr>
              <a:t> Edition) By Tony Gaddis (Locally Available)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676217-97FD-491C-872B-A38CCCAD9A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7129" y="4386269"/>
            <a:ext cx="2343151" cy="22193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B71756-46AA-4A8F-BA5C-6D05D9B862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5" y="4386269"/>
            <a:ext cx="2343151" cy="22193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ubhan.ullah@nu.edu.p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2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Lectures (Chapter5) 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000099"/>
                </a:solidFill>
              </a:rPr>
              <a:t>Network Layer: Control Plane</a:t>
            </a:r>
          </a:p>
          <a:p>
            <a:pPr marL="130175" indent="0" algn="ctr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5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Subhan Ullah, PhD</a:t>
            </a:r>
          </a:p>
          <a:p>
            <a:pPr marL="130175" indent="0" algn="ctr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subhan.ullah@nu.edu.pk</a:t>
            </a: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sz="46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3900" b="1" dirty="0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BS(Computer Science</a:t>
            </a:r>
            <a:r>
              <a:rPr lang="en-US" sz="3900" b="1">
                <a:solidFill>
                  <a:srgbClr val="0000A3"/>
                </a:solidFill>
                <a:latin typeface="+mj-lt"/>
                <a:ea typeface="+mj-ea"/>
                <a:cs typeface="Calibri" panose="020F0502020204030204" pitchFamily="34" charset="0"/>
              </a:rPr>
              <a:t>) Fall-2024</a:t>
            </a:r>
            <a:endParaRPr lang="en-GB" sz="3900" b="1" dirty="0">
              <a:solidFill>
                <a:srgbClr val="0000A3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130175" indent="0" algn="ctr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/>
              <a:t>Computer Networks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B104364-806D-4D0B-BACF-04FC83E27E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40" y="451821"/>
            <a:ext cx="2194560" cy="548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1AC7E-78F7-4460-B8BA-207FE0CD5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1505"/>
            <a:ext cx="2194561" cy="548640"/>
          </a:xfrm>
          <a:prstGeom prst="rect">
            <a:avLst/>
          </a:pr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3-1</a:t>
            </a:r>
          </a:p>
        </p:txBody>
      </p:sp>
    </p:spTree>
    <p:extLst>
      <p:ext uri="{BB962C8B-B14F-4D97-AF65-F5344CB8AC3E}">
        <p14:creationId xmlns:p14="http://schemas.microsoft.com/office/powerpoint/2010/main" val="22749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58838" y="20878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254038" y="23164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558838" y="19307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54038" y="23117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254038" y="26165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54038" y="29213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58838" y="231172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0  2   7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558838" y="26927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787438" y="26927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168438" y="26927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58838" y="29975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787438" y="29975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168438" y="29975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 rot="16200000">
            <a:off x="2989970" y="266653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692188" y="179896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 rot="16200000">
            <a:off x="857957" y="445088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 rot="16200000">
            <a:off x="857956" y="625904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616238" y="20878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311438" y="23164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616238" y="19307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311438" y="23117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311438" y="26165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3311438" y="29213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636876" y="23117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1558838" y="38404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1254038" y="40690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558838" y="36833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254038" y="40643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1254038" y="43691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1254038" y="46739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863638" y="40643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168438" y="40643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1558838" y="47501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787438" y="47501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168438" y="47501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681076" y="357378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558838" y="56692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1254038" y="58978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1558838" y="55121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1254038" y="58931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1254038" y="61979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254038" y="65027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1558838" y="627888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1787438" y="62741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2168438" y="6274125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1558838" y="65789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787438" y="65789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2168438" y="65789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2" name="Text Box 53"/>
          <p:cNvSpPr txBox="1">
            <a:spLocks noChangeArrowheads="1"/>
          </p:cNvSpPr>
          <p:nvPr/>
        </p:nvSpPr>
        <p:spPr bwMode="auto">
          <a:xfrm>
            <a:off x="1703301" y="538036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1558838" y="4140525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2   0   1</a:t>
            </a:r>
          </a:p>
        </p:txBody>
      </p:sp>
      <p:sp>
        <p:nvSpPr>
          <p:cNvPr id="54" name="Text Box 55"/>
          <p:cNvSpPr txBox="1">
            <a:spLocks noChangeArrowheads="1"/>
          </p:cNvSpPr>
          <p:nvPr/>
        </p:nvSpPr>
        <p:spPr bwMode="auto">
          <a:xfrm>
            <a:off x="1558838" y="5897887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 ∞  ∞</a:t>
            </a:r>
          </a:p>
        </p:txBody>
      </p: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3600363" y="2646687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2   0   1</a:t>
            </a:r>
          </a:p>
        </p:txBody>
      </p:sp>
      <p:sp>
        <p:nvSpPr>
          <p:cNvPr id="56" name="Text Box 57"/>
          <p:cNvSpPr txBox="1">
            <a:spLocks noChangeArrowheads="1"/>
          </p:cNvSpPr>
          <p:nvPr/>
        </p:nvSpPr>
        <p:spPr bwMode="auto">
          <a:xfrm>
            <a:off x="3600363" y="296260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7   1   0</a:t>
            </a: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2549438" y="2621287"/>
            <a:ext cx="6858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2473238" y="2697487"/>
            <a:ext cx="6858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V="1">
            <a:off x="2473238" y="3154687"/>
            <a:ext cx="762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>
            <a:off x="2473238" y="4754887"/>
            <a:ext cx="6096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 flipV="1">
            <a:off x="2473238" y="3230887"/>
            <a:ext cx="8382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 flipV="1">
            <a:off x="2549438" y="4983487"/>
            <a:ext cx="762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63" name="Group 66"/>
          <p:cNvGrpSpPr>
            <a:grpSpLocks/>
          </p:cNvGrpSpPr>
          <p:nvPr/>
        </p:nvGrpSpPr>
        <p:grpSpPr bwMode="auto">
          <a:xfrm>
            <a:off x="6972213" y="3551562"/>
            <a:ext cx="2184400" cy="1212850"/>
            <a:chOff x="2352" y="0"/>
            <a:chExt cx="1376" cy="764"/>
          </a:xfrm>
        </p:grpSpPr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5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66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7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1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74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6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x</a:t>
                  </a: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5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88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3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76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7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80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5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86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y</a:t>
                    </a: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98" name="Text Box 101"/>
          <p:cNvSpPr txBox="1">
            <a:spLocks noChangeArrowheads="1"/>
          </p:cNvSpPr>
          <p:nvPr/>
        </p:nvSpPr>
        <p:spPr bwMode="auto">
          <a:xfrm>
            <a:off x="603163" y="1744987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x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99" name="Oval 104"/>
          <p:cNvSpPr>
            <a:spLocks noChangeArrowheads="1"/>
          </p:cNvSpPr>
          <p:nvPr/>
        </p:nvSpPr>
        <p:spPr bwMode="auto">
          <a:xfrm>
            <a:off x="1558838" y="231648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105"/>
          <p:cNvSpPr>
            <a:spLocks noChangeArrowheads="1"/>
          </p:cNvSpPr>
          <p:nvPr/>
        </p:nvSpPr>
        <p:spPr bwMode="auto">
          <a:xfrm>
            <a:off x="1558838" y="437388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106"/>
          <p:cNvSpPr>
            <a:spLocks noChangeArrowheads="1"/>
          </p:cNvSpPr>
          <p:nvPr/>
        </p:nvSpPr>
        <p:spPr bwMode="auto">
          <a:xfrm>
            <a:off x="1558838" y="658368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val 107"/>
          <p:cNvSpPr>
            <a:spLocks noChangeArrowheads="1"/>
          </p:cNvSpPr>
          <p:nvPr/>
        </p:nvSpPr>
        <p:spPr bwMode="auto">
          <a:xfrm>
            <a:off x="3636876" y="231648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8"/>
          <p:cNvSpPr>
            <a:spLocks noChangeArrowheads="1"/>
          </p:cNvSpPr>
          <p:nvPr/>
        </p:nvSpPr>
        <p:spPr bwMode="auto">
          <a:xfrm>
            <a:off x="1930313" y="1065537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</a:t>
            </a:r>
            <a:r>
              <a:rPr lang="fr-FR" altLang="en-US" sz="18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(y) = min{c(x,y) + D</a:t>
            </a:r>
            <a:r>
              <a:rPr lang="fr-FR" altLang="en-US" sz="18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(y), c(x,z) + D</a:t>
            </a:r>
            <a:r>
              <a:rPr lang="fr-FR" altLang="en-US" sz="1800" baseline="-250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(y)} </a:t>
            </a:r>
            <a:b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= min{2+0 , 7+1} = 2</a:t>
            </a:r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>
            <a:off x="4100426" y="1630687"/>
            <a:ext cx="658812" cy="785813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5" name="Rectangle 110"/>
          <p:cNvSpPr>
            <a:spLocks noChangeArrowheads="1"/>
          </p:cNvSpPr>
          <p:nvPr/>
        </p:nvSpPr>
        <p:spPr bwMode="auto">
          <a:xfrm>
            <a:off x="6207038" y="1386212"/>
            <a:ext cx="31845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altLang="en-US" sz="180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 = </a:t>
            </a: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min{</a:t>
            </a: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c(x,y) + D</a:t>
            </a:r>
            <a:r>
              <a:rPr lang="fr-FR" altLang="en-US" sz="180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(z),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c(x,z) + D</a:t>
            </a:r>
            <a:r>
              <a:rPr lang="fr-FR" altLang="en-US" sz="180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altLang="en-US" sz="18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(z)</a:t>
            </a: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min{2+1 , 7+0} = 3</a:t>
            </a:r>
          </a:p>
        </p:txBody>
      </p:sp>
      <p:sp>
        <p:nvSpPr>
          <p:cNvPr id="106" name="Line 111"/>
          <p:cNvSpPr>
            <a:spLocks noChangeShapeType="1"/>
          </p:cNvSpPr>
          <p:nvPr/>
        </p:nvSpPr>
        <p:spPr bwMode="auto">
          <a:xfrm flipH="1">
            <a:off x="4519526" y="1783087"/>
            <a:ext cx="1763712" cy="6731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4262351" y="231490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Text Box 113"/>
          <p:cNvSpPr txBox="1">
            <a:spLocks noChangeArrowheads="1"/>
          </p:cNvSpPr>
          <p:nvPr/>
        </p:nvSpPr>
        <p:spPr bwMode="auto">
          <a:xfrm>
            <a:off x="3919451" y="2319662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631738" y="3491237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y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650788" y="5339087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z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11" name="Text Box 117"/>
          <p:cNvSpPr txBox="1">
            <a:spLocks noChangeArrowheads="1"/>
          </p:cNvSpPr>
          <p:nvPr/>
        </p:nvSpPr>
        <p:spPr bwMode="auto">
          <a:xfrm>
            <a:off x="3752763" y="178308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112" name="Text Box 118"/>
          <p:cNvSpPr txBox="1">
            <a:spLocks noChangeArrowheads="1"/>
          </p:cNvSpPr>
          <p:nvPr/>
        </p:nvSpPr>
        <p:spPr bwMode="auto">
          <a:xfrm rot="16200000">
            <a:off x="900820" y="270780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113" name="AutoShape 71"/>
          <p:cNvSpPr>
            <a:spLocks/>
          </p:cNvSpPr>
          <p:nvPr/>
        </p:nvSpPr>
        <p:spPr bwMode="auto">
          <a:xfrm>
            <a:off x="4606838" y="3535687"/>
            <a:ext cx="2667000" cy="1077913"/>
          </a:xfrm>
          <a:prstGeom prst="borderCallout1">
            <a:avLst>
              <a:gd name="adj1" fmla="val 13236"/>
              <a:gd name="adj2" fmla="val -2389"/>
              <a:gd name="adj3" fmla="val -12459"/>
              <a:gd name="adj4" fmla="val -31207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After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initialization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each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sends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its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distance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vector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each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of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its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two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neighbors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</p:txBody>
      </p:sp>
      <p:sp>
        <p:nvSpPr>
          <p:cNvPr id="114" name="AutoShape 71"/>
          <p:cNvSpPr>
            <a:spLocks/>
          </p:cNvSpPr>
          <p:nvPr/>
        </p:nvSpPr>
        <p:spPr bwMode="auto">
          <a:xfrm>
            <a:off x="5521238" y="2697487"/>
            <a:ext cx="2667000" cy="830263"/>
          </a:xfrm>
          <a:prstGeom prst="borderCallout1">
            <a:avLst>
              <a:gd name="adj1" fmla="val 13236"/>
              <a:gd name="adj2" fmla="val -2389"/>
              <a:gd name="adj3" fmla="val -12459"/>
              <a:gd name="adj4" fmla="val -31207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After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receiving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the updates,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each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recomputes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its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own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distance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vector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3159038" y="4831087"/>
            <a:ext cx="6324600" cy="369888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D</a:t>
            </a:r>
            <a:r>
              <a:rPr kumimoji="0" lang="en-US" altLang="en-US" sz="1800" b="0" i="1" u="none" strike="noStrike" kern="0" cap="none" spc="0" normalizeH="0" baseline="-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x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(node) ← min</a:t>
            </a:r>
            <a:r>
              <a:rPr kumimoji="0" lang="en-US" altLang="en-US" sz="1800" b="0" i="1" u="none" strike="noStrike" kern="0" cap="none" spc="0" normalizeH="0" baseline="-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nbr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{c(x,nbr) + D</a:t>
            </a:r>
            <a:r>
              <a:rPr kumimoji="0" lang="en-US" altLang="en-US" sz="1800" b="0" i="1" u="none" strike="noStrike" kern="0" cap="none" spc="0" normalizeH="0" baseline="-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nbr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(node)}  for each node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MS Mincho" pitchFamily="49" charset="-128"/>
                <a:cs typeface="Arial" panose="020B0604020202020204" pitchFamily="34" charset="0"/>
              </a:rPr>
              <a:t>∊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Times New Roman" pitchFamily="18" charset="0"/>
              </a:rPr>
              <a:t>N</a:t>
            </a:r>
          </a:p>
        </p:txBody>
      </p:sp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5133888" y="5894712"/>
            <a:ext cx="210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cost to neighbor nbr</a:t>
            </a:r>
          </a:p>
        </p:txBody>
      </p:sp>
      <p:sp>
        <p:nvSpPr>
          <p:cNvPr id="117" name="Text Box 8"/>
          <p:cNvSpPr txBox="1">
            <a:spLocks noChangeArrowheads="1"/>
          </p:cNvSpPr>
          <p:nvPr/>
        </p:nvSpPr>
        <p:spPr bwMode="auto">
          <a:xfrm>
            <a:off x="4854488" y="6531300"/>
            <a:ext cx="3627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cs typeface="Arial" panose="020B0604020202020204" pitchFamily="34" charset="0"/>
              </a:rPr>
              <a:t>min</a:t>
            </a: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 taken over all neighbors nbr of x</a:t>
            </a:r>
          </a:p>
        </p:txBody>
      </p:sp>
      <p:sp>
        <p:nvSpPr>
          <p:cNvPr id="118" name="Text Box 9"/>
          <p:cNvSpPr txBox="1">
            <a:spLocks noChangeArrowheads="1"/>
          </p:cNvSpPr>
          <p:nvPr/>
        </p:nvSpPr>
        <p:spPr bwMode="auto">
          <a:xfrm>
            <a:off x="5445038" y="5499425"/>
            <a:ext cx="4143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estimated cost from neighbor nbr to node</a:t>
            </a:r>
          </a:p>
        </p:txBody>
      </p:sp>
      <p:sp>
        <p:nvSpPr>
          <p:cNvPr id="119" name="Line 10"/>
          <p:cNvSpPr>
            <a:spLocks noChangeShapeType="1"/>
          </p:cNvSpPr>
          <p:nvPr/>
        </p:nvSpPr>
        <p:spPr bwMode="auto">
          <a:xfrm>
            <a:off x="5064038" y="5318450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0" name="Line 11"/>
          <p:cNvSpPr>
            <a:spLocks noChangeShapeType="1"/>
          </p:cNvSpPr>
          <p:nvPr/>
        </p:nvSpPr>
        <p:spPr bwMode="auto">
          <a:xfrm>
            <a:off x="5460913" y="5127950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1" name="Line 13"/>
          <p:cNvSpPr>
            <a:spLocks noChangeShapeType="1"/>
          </p:cNvSpPr>
          <p:nvPr/>
        </p:nvSpPr>
        <p:spPr bwMode="auto">
          <a:xfrm>
            <a:off x="6345151" y="5196212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" name="Line 50"/>
          <p:cNvSpPr>
            <a:spLocks noChangeShapeType="1"/>
          </p:cNvSpPr>
          <p:nvPr/>
        </p:nvSpPr>
        <p:spPr bwMode="auto">
          <a:xfrm>
            <a:off x="3616238" y="38404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3" name="Line 51"/>
          <p:cNvSpPr>
            <a:spLocks noChangeShapeType="1"/>
          </p:cNvSpPr>
          <p:nvPr/>
        </p:nvSpPr>
        <p:spPr bwMode="auto">
          <a:xfrm>
            <a:off x="3311438" y="40690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4" name="Text Box 52"/>
          <p:cNvSpPr txBox="1">
            <a:spLocks noChangeArrowheads="1"/>
          </p:cNvSpPr>
          <p:nvPr/>
        </p:nvSpPr>
        <p:spPr bwMode="auto">
          <a:xfrm>
            <a:off x="3616238" y="36833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125" name="Text Box 53"/>
          <p:cNvSpPr txBox="1">
            <a:spLocks noChangeArrowheads="1"/>
          </p:cNvSpPr>
          <p:nvPr/>
        </p:nvSpPr>
        <p:spPr bwMode="auto">
          <a:xfrm>
            <a:off x="3311438" y="40643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6" name="Text Box 54"/>
          <p:cNvSpPr txBox="1">
            <a:spLocks noChangeArrowheads="1"/>
          </p:cNvSpPr>
          <p:nvPr/>
        </p:nvSpPr>
        <p:spPr bwMode="auto">
          <a:xfrm>
            <a:off x="3311438" y="43691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27" name="Text Box 55"/>
          <p:cNvSpPr txBox="1">
            <a:spLocks noChangeArrowheads="1"/>
          </p:cNvSpPr>
          <p:nvPr/>
        </p:nvSpPr>
        <p:spPr bwMode="auto">
          <a:xfrm>
            <a:off x="3311438" y="46739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28" name="Text Box 56"/>
          <p:cNvSpPr txBox="1">
            <a:spLocks noChangeArrowheads="1"/>
          </p:cNvSpPr>
          <p:nvPr/>
        </p:nvSpPr>
        <p:spPr bwMode="auto">
          <a:xfrm>
            <a:off x="3616238" y="406432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0  2   7</a:t>
            </a:r>
          </a:p>
        </p:txBody>
      </p:sp>
      <p:sp>
        <p:nvSpPr>
          <p:cNvPr id="129" name="Text Box 57"/>
          <p:cNvSpPr txBox="1">
            <a:spLocks noChangeArrowheads="1"/>
          </p:cNvSpPr>
          <p:nvPr/>
        </p:nvSpPr>
        <p:spPr bwMode="auto">
          <a:xfrm rot="16200000">
            <a:off x="2983619" y="446199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130" name="Text Box 103"/>
          <p:cNvSpPr txBox="1">
            <a:spLocks noChangeArrowheads="1"/>
          </p:cNvSpPr>
          <p:nvPr/>
        </p:nvSpPr>
        <p:spPr bwMode="auto">
          <a:xfrm>
            <a:off x="3616238" y="4411987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2  0   1</a:t>
            </a:r>
          </a:p>
        </p:txBody>
      </p:sp>
      <p:sp>
        <p:nvSpPr>
          <p:cNvPr id="131" name="Text Box 104"/>
          <p:cNvSpPr txBox="1">
            <a:spLocks noChangeArrowheads="1"/>
          </p:cNvSpPr>
          <p:nvPr/>
        </p:nvSpPr>
        <p:spPr bwMode="auto">
          <a:xfrm>
            <a:off x="3616238" y="4750125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7   1   0</a:t>
            </a:r>
          </a:p>
        </p:txBody>
      </p:sp>
      <p:sp>
        <p:nvSpPr>
          <p:cNvPr id="132" name="Line 77"/>
          <p:cNvSpPr>
            <a:spLocks noChangeShapeType="1"/>
          </p:cNvSpPr>
          <p:nvPr/>
        </p:nvSpPr>
        <p:spPr bwMode="auto">
          <a:xfrm>
            <a:off x="3616238" y="5593087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3" name="Line 78"/>
          <p:cNvSpPr>
            <a:spLocks noChangeShapeType="1"/>
          </p:cNvSpPr>
          <p:nvPr/>
        </p:nvSpPr>
        <p:spPr bwMode="auto">
          <a:xfrm>
            <a:off x="3311438" y="5821687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4" name="Text Box 79"/>
          <p:cNvSpPr txBox="1">
            <a:spLocks noChangeArrowheads="1"/>
          </p:cNvSpPr>
          <p:nvPr/>
        </p:nvSpPr>
        <p:spPr bwMode="auto">
          <a:xfrm>
            <a:off x="3616238" y="5435925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135" name="Text Box 80"/>
          <p:cNvSpPr txBox="1">
            <a:spLocks noChangeArrowheads="1"/>
          </p:cNvSpPr>
          <p:nvPr/>
        </p:nvSpPr>
        <p:spPr bwMode="auto">
          <a:xfrm>
            <a:off x="3311438" y="58169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36" name="Text Box 81"/>
          <p:cNvSpPr txBox="1">
            <a:spLocks noChangeArrowheads="1"/>
          </p:cNvSpPr>
          <p:nvPr/>
        </p:nvSpPr>
        <p:spPr bwMode="auto">
          <a:xfrm>
            <a:off x="3311438" y="61217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37" name="Text Box 82"/>
          <p:cNvSpPr txBox="1">
            <a:spLocks noChangeArrowheads="1"/>
          </p:cNvSpPr>
          <p:nvPr/>
        </p:nvSpPr>
        <p:spPr bwMode="auto">
          <a:xfrm>
            <a:off x="3311438" y="642652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38" name="Text Box 83"/>
          <p:cNvSpPr txBox="1">
            <a:spLocks noChangeArrowheads="1"/>
          </p:cNvSpPr>
          <p:nvPr/>
        </p:nvSpPr>
        <p:spPr bwMode="auto">
          <a:xfrm>
            <a:off x="3616238" y="581692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0  2   7</a:t>
            </a:r>
          </a:p>
        </p:txBody>
      </p:sp>
      <p:sp>
        <p:nvSpPr>
          <p:cNvPr id="139" name="Text Box 84"/>
          <p:cNvSpPr txBox="1">
            <a:spLocks noChangeArrowheads="1"/>
          </p:cNvSpPr>
          <p:nvPr/>
        </p:nvSpPr>
        <p:spPr bwMode="auto">
          <a:xfrm rot="16200000">
            <a:off x="2983620" y="617173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140" name="Text Box 85"/>
          <p:cNvSpPr txBox="1">
            <a:spLocks noChangeArrowheads="1"/>
          </p:cNvSpPr>
          <p:nvPr/>
        </p:nvSpPr>
        <p:spPr bwMode="auto">
          <a:xfrm>
            <a:off x="3749588" y="530416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141" name="Text Box 105"/>
          <p:cNvSpPr txBox="1">
            <a:spLocks noChangeArrowheads="1"/>
          </p:cNvSpPr>
          <p:nvPr/>
        </p:nvSpPr>
        <p:spPr bwMode="auto">
          <a:xfrm>
            <a:off x="3616238" y="619792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2  0   1</a:t>
            </a:r>
          </a:p>
        </p:txBody>
      </p:sp>
      <p:sp>
        <p:nvSpPr>
          <p:cNvPr id="142" name="Text Box 106"/>
          <p:cNvSpPr txBox="1">
            <a:spLocks noChangeArrowheads="1"/>
          </p:cNvSpPr>
          <p:nvPr/>
        </p:nvSpPr>
        <p:spPr bwMode="auto">
          <a:xfrm>
            <a:off x="3616238" y="6502725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3  1   0</a:t>
            </a:r>
          </a:p>
        </p:txBody>
      </p:sp>
      <p:sp>
        <p:nvSpPr>
          <p:cNvPr id="143" name="Oval 167"/>
          <p:cNvSpPr>
            <a:spLocks noChangeArrowheads="1"/>
          </p:cNvSpPr>
          <p:nvPr/>
        </p:nvSpPr>
        <p:spPr bwMode="auto">
          <a:xfrm>
            <a:off x="3540038" y="6507487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 L -0.00833 -0.5004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00833 -0.500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0833 -0.500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0834 -0.500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-0.00833 -0.5004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00834 -0.5004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00833 -0.5004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105" grpId="0"/>
      <p:bldP spid="105" grpId="1"/>
      <p:bldP spid="113" grpId="0" animBg="1" autoUpdateAnimBg="0"/>
      <p:bldP spid="114" grpId="0" animBg="1" autoUpdateAnimBg="0"/>
      <p:bldP spid="115" grpId="0" animBg="1"/>
      <p:bldP spid="115" grpId="1" animBg="1"/>
      <p:bldP spid="116" grpId="0"/>
      <p:bldP spid="116" grpId="1"/>
      <p:bldP spid="117" grpId="0"/>
      <p:bldP spid="117" grpId="1"/>
      <p:bldP spid="118" grpId="0"/>
      <p:bldP spid="118" grpId="1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Line 20"/>
          <p:cNvSpPr>
            <a:spLocks noChangeShapeType="1"/>
          </p:cNvSpPr>
          <p:nvPr/>
        </p:nvSpPr>
        <p:spPr bwMode="auto">
          <a:xfrm>
            <a:off x="7001708" y="18375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6696908" y="20661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7001708" y="16803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696908" y="2061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696908" y="2366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6696908" y="2670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001708" y="20613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0  2   3</a:t>
            </a: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 rot="16200000">
            <a:off x="6335751" y="2481244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7123946" y="15374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4791908" y="35139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4487108" y="37425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4791908" y="33567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4487108" y="3737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4487108" y="40425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4487108" y="4347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4791908" y="37377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0  2   7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 rot="16200000">
            <a:off x="4159289" y="4135419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4936371" y="32138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22" name="Line 59"/>
          <p:cNvSpPr>
            <a:spLocks noChangeShapeType="1"/>
          </p:cNvSpPr>
          <p:nvPr/>
        </p:nvSpPr>
        <p:spPr bwMode="auto">
          <a:xfrm>
            <a:off x="7001708" y="35901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60"/>
          <p:cNvSpPr>
            <a:spLocks noChangeShapeType="1"/>
          </p:cNvSpPr>
          <p:nvPr/>
        </p:nvSpPr>
        <p:spPr bwMode="auto">
          <a:xfrm>
            <a:off x="6696908" y="38187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7001708" y="34329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6696908" y="3813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6696908" y="4118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6696908" y="44235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7001708" y="38139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 rot="16200000">
            <a:off x="6335751" y="4211619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7112833" y="327896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6925508" y="52665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6620708" y="54951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6925508" y="51093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6620708" y="5490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6620708" y="5795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6620708" y="6099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6925508" y="54903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0  2   3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 rot="16200000">
            <a:off x="6270665" y="587690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7036633" y="497758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40" name="Line 77"/>
          <p:cNvSpPr>
            <a:spLocks noChangeShapeType="1"/>
          </p:cNvSpPr>
          <p:nvPr/>
        </p:nvSpPr>
        <p:spPr bwMode="auto">
          <a:xfrm>
            <a:off x="4791908" y="52665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78"/>
          <p:cNvSpPr>
            <a:spLocks noChangeShapeType="1"/>
          </p:cNvSpPr>
          <p:nvPr/>
        </p:nvSpPr>
        <p:spPr bwMode="auto">
          <a:xfrm>
            <a:off x="4487108" y="54951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79"/>
          <p:cNvSpPr txBox="1">
            <a:spLocks noChangeArrowheads="1"/>
          </p:cNvSpPr>
          <p:nvPr/>
        </p:nvSpPr>
        <p:spPr bwMode="auto">
          <a:xfrm>
            <a:off x="4791908" y="51093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4487108" y="5490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4" name="Text Box 81"/>
          <p:cNvSpPr txBox="1">
            <a:spLocks noChangeArrowheads="1"/>
          </p:cNvSpPr>
          <p:nvPr/>
        </p:nvSpPr>
        <p:spPr bwMode="auto">
          <a:xfrm>
            <a:off x="4487108" y="5795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487108" y="6099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46" name="Text Box 83"/>
          <p:cNvSpPr txBox="1">
            <a:spLocks noChangeArrowheads="1"/>
          </p:cNvSpPr>
          <p:nvPr/>
        </p:nvSpPr>
        <p:spPr bwMode="auto">
          <a:xfrm>
            <a:off x="4791908" y="54903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0  2   7</a:t>
            </a:r>
          </a:p>
        </p:txBody>
      </p:sp>
      <p:sp>
        <p:nvSpPr>
          <p:cNvPr id="47" name="Text Box 84"/>
          <p:cNvSpPr txBox="1">
            <a:spLocks noChangeArrowheads="1"/>
          </p:cNvSpPr>
          <p:nvPr/>
        </p:nvSpPr>
        <p:spPr bwMode="auto">
          <a:xfrm rot="16200000">
            <a:off x="4159290" y="584515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4925258" y="497758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49" name="Text Box 103"/>
          <p:cNvSpPr txBox="1">
            <a:spLocks noChangeArrowheads="1"/>
          </p:cNvSpPr>
          <p:nvPr/>
        </p:nvSpPr>
        <p:spPr bwMode="auto">
          <a:xfrm>
            <a:off x="4791908" y="4085412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2  0   1</a:t>
            </a:r>
          </a:p>
        </p:txBody>
      </p:sp>
      <p:sp>
        <p:nvSpPr>
          <p:cNvPr id="50" name="Text Box 104"/>
          <p:cNvSpPr txBox="1">
            <a:spLocks noChangeArrowheads="1"/>
          </p:cNvSpPr>
          <p:nvPr/>
        </p:nvSpPr>
        <p:spPr bwMode="auto">
          <a:xfrm>
            <a:off x="4791908" y="4423550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7   1   0</a:t>
            </a:r>
          </a:p>
        </p:txBody>
      </p:sp>
      <p:sp>
        <p:nvSpPr>
          <p:cNvPr id="51" name="Text Box 105"/>
          <p:cNvSpPr txBox="1">
            <a:spLocks noChangeArrowheads="1"/>
          </p:cNvSpPr>
          <p:nvPr/>
        </p:nvSpPr>
        <p:spPr bwMode="auto">
          <a:xfrm>
            <a:off x="4791908" y="58713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2  0   1</a:t>
            </a:r>
          </a:p>
        </p:txBody>
      </p:sp>
      <p:sp>
        <p:nvSpPr>
          <p:cNvPr id="52" name="Text Box 106"/>
          <p:cNvSpPr txBox="1">
            <a:spLocks noChangeArrowheads="1"/>
          </p:cNvSpPr>
          <p:nvPr/>
        </p:nvSpPr>
        <p:spPr bwMode="auto">
          <a:xfrm>
            <a:off x="4791908" y="61761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3  1   0</a:t>
            </a:r>
          </a:p>
        </p:txBody>
      </p:sp>
      <p:sp>
        <p:nvSpPr>
          <p:cNvPr id="53" name="Text Box 107"/>
          <p:cNvSpPr txBox="1">
            <a:spLocks noChangeArrowheads="1"/>
          </p:cNvSpPr>
          <p:nvPr/>
        </p:nvSpPr>
        <p:spPr bwMode="auto">
          <a:xfrm>
            <a:off x="7001708" y="2409012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2   0   1</a:t>
            </a:r>
          </a:p>
        </p:txBody>
      </p:sp>
      <p:sp>
        <p:nvSpPr>
          <p:cNvPr id="54" name="Text Box 108"/>
          <p:cNvSpPr txBox="1">
            <a:spLocks noChangeArrowheads="1"/>
          </p:cNvSpPr>
          <p:nvPr/>
        </p:nvSpPr>
        <p:spPr bwMode="auto">
          <a:xfrm>
            <a:off x="7001708" y="27471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3  1   0</a:t>
            </a:r>
          </a:p>
        </p:txBody>
      </p: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7001708" y="4139387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2  0   1</a:t>
            </a:r>
          </a:p>
        </p:txBody>
      </p:sp>
      <p:sp>
        <p:nvSpPr>
          <p:cNvPr id="56" name="Text Box 110"/>
          <p:cNvSpPr txBox="1">
            <a:spLocks noChangeArrowheads="1"/>
          </p:cNvSpPr>
          <p:nvPr/>
        </p:nvSpPr>
        <p:spPr bwMode="auto">
          <a:xfrm>
            <a:off x="6925508" y="61761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3  1   0</a:t>
            </a:r>
          </a:p>
        </p:txBody>
      </p:sp>
      <p:sp>
        <p:nvSpPr>
          <p:cNvPr id="57" name="Text Box 111"/>
          <p:cNvSpPr txBox="1">
            <a:spLocks noChangeArrowheads="1"/>
          </p:cNvSpPr>
          <p:nvPr/>
        </p:nvSpPr>
        <p:spPr bwMode="auto">
          <a:xfrm>
            <a:off x="6925508" y="57951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2  0   1</a:t>
            </a:r>
          </a:p>
        </p:txBody>
      </p:sp>
      <p:sp>
        <p:nvSpPr>
          <p:cNvPr id="58" name="Text Box 112"/>
          <p:cNvSpPr txBox="1">
            <a:spLocks noChangeArrowheads="1"/>
          </p:cNvSpPr>
          <p:nvPr/>
        </p:nvSpPr>
        <p:spPr bwMode="auto">
          <a:xfrm>
            <a:off x="7001708" y="44235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3  1   0</a:t>
            </a:r>
          </a:p>
        </p:txBody>
      </p:sp>
      <p:sp>
        <p:nvSpPr>
          <p:cNvPr id="59" name="Line 113"/>
          <p:cNvSpPr>
            <a:spLocks noChangeShapeType="1"/>
          </p:cNvSpPr>
          <p:nvPr/>
        </p:nvSpPr>
        <p:spPr bwMode="auto">
          <a:xfrm>
            <a:off x="3725108" y="2294712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Line 114"/>
          <p:cNvSpPr>
            <a:spLocks noChangeShapeType="1"/>
          </p:cNvSpPr>
          <p:nvPr/>
        </p:nvSpPr>
        <p:spPr bwMode="auto">
          <a:xfrm>
            <a:off x="3648908" y="2370912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116"/>
          <p:cNvSpPr>
            <a:spLocks noChangeShapeType="1"/>
          </p:cNvSpPr>
          <p:nvPr/>
        </p:nvSpPr>
        <p:spPr bwMode="auto">
          <a:xfrm>
            <a:off x="3648908" y="4428312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Line 118"/>
          <p:cNvSpPr>
            <a:spLocks noChangeShapeType="1"/>
          </p:cNvSpPr>
          <p:nvPr/>
        </p:nvSpPr>
        <p:spPr bwMode="auto">
          <a:xfrm flipV="1">
            <a:off x="3725108" y="4656912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" name="Line 119"/>
          <p:cNvSpPr>
            <a:spLocks noChangeShapeType="1"/>
          </p:cNvSpPr>
          <p:nvPr/>
        </p:nvSpPr>
        <p:spPr bwMode="auto">
          <a:xfrm>
            <a:off x="5782508" y="2294712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4" name="Line 120"/>
          <p:cNvSpPr>
            <a:spLocks noChangeShapeType="1"/>
          </p:cNvSpPr>
          <p:nvPr/>
        </p:nvSpPr>
        <p:spPr bwMode="auto">
          <a:xfrm>
            <a:off x="5706308" y="2370912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" name="Line 121"/>
          <p:cNvSpPr>
            <a:spLocks noChangeShapeType="1"/>
          </p:cNvSpPr>
          <p:nvPr/>
        </p:nvSpPr>
        <p:spPr bwMode="auto">
          <a:xfrm flipV="1">
            <a:off x="5630108" y="3056712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" name="Line 122"/>
          <p:cNvSpPr>
            <a:spLocks noChangeShapeType="1"/>
          </p:cNvSpPr>
          <p:nvPr/>
        </p:nvSpPr>
        <p:spPr bwMode="auto">
          <a:xfrm flipV="1">
            <a:off x="5630108" y="4733112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7" name="Line 123"/>
          <p:cNvSpPr>
            <a:spLocks noChangeShapeType="1"/>
          </p:cNvSpPr>
          <p:nvPr/>
        </p:nvSpPr>
        <p:spPr bwMode="auto">
          <a:xfrm>
            <a:off x="2124908" y="665875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Text Box 124"/>
          <p:cNvSpPr txBox="1">
            <a:spLocks noChangeArrowheads="1"/>
          </p:cNvSpPr>
          <p:nvPr/>
        </p:nvSpPr>
        <p:spPr bwMode="auto">
          <a:xfrm>
            <a:off x="7584321" y="6450787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69" name="Oval 167"/>
          <p:cNvSpPr>
            <a:spLocks noChangeArrowheads="1"/>
          </p:cNvSpPr>
          <p:nvPr/>
        </p:nvSpPr>
        <p:spPr bwMode="auto">
          <a:xfrm>
            <a:off x="4715708" y="618091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" name="Line 174"/>
          <p:cNvSpPr>
            <a:spLocks noChangeShapeType="1"/>
          </p:cNvSpPr>
          <p:nvPr/>
        </p:nvSpPr>
        <p:spPr bwMode="auto">
          <a:xfrm>
            <a:off x="2734508" y="17613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Line 175"/>
          <p:cNvSpPr>
            <a:spLocks noChangeShapeType="1"/>
          </p:cNvSpPr>
          <p:nvPr/>
        </p:nvSpPr>
        <p:spPr bwMode="auto">
          <a:xfrm>
            <a:off x="2429708" y="19899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Text Box 176"/>
          <p:cNvSpPr txBox="1">
            <a:spLocks noChangeArrowheads="1"/>
          </p:cNvSpPr>
          <p:nvPr/>
        </p:nvSpPr>
        <p:spPr bwMode="auto">
          <a:xfrm>
            <a:off x="2734508" y="16041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73" name="Text Box 177"/>
          <p:cNvSpPr txBox="1">
            <a:spLocks noChangeArrowheads="1"/>
          </p:cNvSpPr>
          <p:nvPr/>
        </p:nvSpPr>
        <p:spPr bwMode="auto">
          <a:xfrm>
            <a:off x="2429708" y="1985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4" name="Text Box 178"/>
          <p:cNvSpPr txBox="1">
            <a:spLocks noChangeArrowheads="1"/>
          </p:cNvSpPr>
          <p:nvPr/>
        </p:nvSpPr>
        <p:spPr bwMode="auto">
          <a:xfrm>
            <a:off x="2429708" y="2289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75" name="Text Box 179"/>
          <p:cNvSpPr txBox="1">
            <a:spLocks noChangeArrowheads="1"/>
          </p:cNvSpPr>
          <p:nvPr/>
        </p:nvSpPr>
        <p:spPr bwMode="auto">
          <a:xfrm>
            <a:off x="2429708" y="2594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76" name="Text Box 180"/>
          <p:cNvSpPr txBox="1">
            <a:spLocks noChangeArrowheads="1"/>
          </p:cNvSpPr>
          <p:nvPr/>
        </p:nvSpPr>
        <p:spPr bwMode="auto">
          <a:xfrm>
            <a:off x="2734508" y="1985150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0  2   7</a:t>
            </a:r>
          </a:p>
        </p:txBody>
      </p:sp>
      <p:sp>
        <p:nvSpPr>
          <p:cNvPr id="77" name="Text Box 181"/>
          <p:cNvSpPr txBox="1">
            <a:spLocks noChangeArrowheads="1"/>
          </p:cNvSpPr>
          <p:nvPr/>
        </p:nvSpPr>
        <p:spPr bwMode="auto">
          <a:xfrm>
            <a:off x="2734508" y="23661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78" name="Text Box 182"/>
          <p:cNvSpPr txBox="1">
            <a:spLocks noChangeArrowheads="1"/>
          </p:cNvSpPr>
          <p:nvPr/>
        </p:nvSpPr>
        <p:spPr bwMode="auto">
          <a:xfrm>
            <a:off x="2963108" y="23661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79" name="Text Box 183"/>
          <p:cNvSpPr txBox="1">
            <a:spLocks noChangeArrowheads="1"/>
          </p:cNvSpPr>
          <p:nvPr/>
        </p:nvSpPr>
        <p:spPr bwMode="auto">
          <a:xfrm>
            <a:off x="3344108" y="23661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0" name="Text Box 184"/>
          <p:cNvSpPr txBox="1">
            <a:spLocks noChangeArrowheads="1"/>
          </p:cNvSpPr>
          <p:nvPr/>
        </p:nvSpPr>
        <p:spPr bwMode="auto">
          <a:xfrm>
            <a:off x="2734508" y="26709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1" name="Text Box 185"/>
          <p:cNvSpPr txBox="1">
            <a:spLocks noChangeArrowheads="1"/>
          </p:cNvSpPr>
          <p:nvPr/>
        </p:nvSpPr>
        <p:spPr bwMode="auto">
          <a:xfrm>
            <a:off x="2963108" y="26709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2" name="Text Box 186"/>
          <p:cNvSpPr txBox="1">
            <a:spLocks noChangeArrowheads="1"/>
          </p:cNvSpPr>
          <p:nvPr/>
        </p:nvSpPr>
        <p:spPr bwMode="auto">
          <a:xfrm>
            <a:off x="3344108" y="26709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83" name="Text Box 187"/>
          <p:cNvSpPr txBox="1">
            <a:spLocks noChangeArrowheads="1"/>
          </p:cNvSpPr>
          <p:nvPr/>
        </p:nvSpPr>
        <p:spPr bwMode="auto">
          <a:xfrm rot="16200000">
            <a:off x="4165640" y="233995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84" name="Text Box 188"/>
          <p:cNvSpPr txBox="1">
            <a:spLocks noChangeArrowheads="1"/>
          </p:cNvSpPr>
          <p:nvPr/>
        </p:nvSpPr>
        <p:spPr bwMode="auto">
          <a:xfrm>
            <a:off x="2867858" y="1472387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85" name="Text Box 189"/>
          <p:cNvSpPr txBox="1">
            <a:spLocks noChangeArrowheads="1"/>
          </p:cNvSpPr>
          <p:nvPr/>
        </p:nvSpPr>
        <p:spPr bwMode="auto">
          <a:xfrm rot="16200000">
            <a:off x="2033627" y="4124306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86" name="Text Box 190"/>
          <p:cNvSpPr txBox="1">
            <a:spLocks noChangeArrowheads="1"/>
          </p:cNvSpPr>
          <p:nvPr/>
        </p:nvSpPr>
        <p:spPr bwMode="auto">
          <a:xfrm rot="16200000">
            <a:off x="2033626" y="5932469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87" name="Line 191"/>
          <p:cNvSpPr>
            <a:spLocks noChangeShapeType="1"/>
          </p:cNvSpPr>
          <p:nvPr/>
        </p:nvSpPr>
        <p:spPr bwMode="auto">
          <a:xfrm>
            <a:off x="4791908" y="17613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8" name="Line 192"/>
          <p:cNvSpPr>
            <a:spLocks noChangeShapeType="1"/>
          </p:cNvSpPr>
          <p:nvPr/>
        </p:nvSpPr>
        <p:spPr bwMode="auto">
          <a:xfrm>
            <a:off x="4487108" y="19899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" name="Text Box 193"/>
          <p:cNvSpPr txBox="1">
            <a:spLocks noChangeArrowheads="1"/>
          </p:cNvSpPr>
          <p:nvPr/>
        </p:nvSpPr>
        <p:spPr bwMode="auto">
          <a:xfrm>
            <a:off x="4791908" y="16041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90" name="Text Box 194"/>
          <p:cNvSpPr txBox="1">
            <a:spLocks noChangeArrowheads="1"/>
          </p:cNvSpPr>
          <p:nvPr/>
        </p:nvSpPr>
        <p:spPr bwMode="auto">
          <a:xfrm>
            <a:off x="4487108" y="1985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1" name="Text Box 195"/>
          <p:cNvSpPr txBox="1">
            <a:spLocks noChangeArrowheads="1"/>
          </p:cNvSpPr>
          <p:nvPr/>
        </p:nvSpPr>
        <p:spPr bwMode="auto">
          <a:xfrm>
            <a:off x="4487108" y="22899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2" name="Text Box 196"/>
          <p:cNvSpPr txBox="1">
            <a:spLocks noChangeArrowheads="1"/>
          </p:cNvSpPr>
          <p:nvPr/>
        </p:nvSpPr>
        <p:spPr bwMode="auto">
          <a:xfrm>
            <a:off x="4487108" y="2594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93" name="Text Box 197"/>
          <p:cNvSpPr txBox="1">
            <a:spLocks noChangeArrowheads="1"/>
          </p:cNvSpPr>
          <p:nvPr/>
        </p:nvSpPr>
        <p:spPr bwMode="auto">
          <a:xfrm>
            <a:off x="4812546" y="198515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4" name="Line 198"/>
          <p:cNvSpPr>
            <a:spLocks noChangeShapeType="1"/>
          </p:cNvSpPr>
          <p:nvPr/>
        </p:nvSpPr>
        <p:spPr bwMode="auto">
          <a:xfrm>
            <a:off x="2734508" y="35139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199"/>
          <p:cNvSpPr>
            <a:spLocks noChangeShapeType="1"/>
          </p:cNvSpPr>
          <p:nvPr/>
        </p:nvSpPr>
        <p:spPr bwMode="auto">
          <a:xfrm>
            <a:off x="2429708" y="37425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Text Box 200"/>
          <p:cNvSpPr txBox="1">
            <a:spLocks noChangeArrowheads="1"/>
          </p:cNvSpPr>
          <p:nvPr/>
        </p:nvSpPr>
        <p:spPr bwMode="auto">
          <a:xfrm>
            <a:off x="2734508" y="33567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97" name="Text Box 201"/>
          <p:cNvSpPr txBox="1">
            <a:spLocks noChangeArrowheads="1"/>
          </p:cNvSpPr>
          <p:nvPr/>
        </p:nvSpPr>
        <p:spPr bwMode="auto">
          <a:xfrm>
            <a:off x="2429708" y="37377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8" name="Text Box 202"/>
          <p:cNvSpPr txBox="1">
            <a:spLocks noChangeArrowheads="1"/>
          </p:cNvSpPr>
          <p:nvPr/>
        </p:nvSpPr>
        <p:spPr bwMode="auto">
          <a:xfrm>
            <a:off x="2429708" y="40425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9" name="Text Box 203"/>
          <p:cNvSpPr txBox="1">
            <a:spLocks noChangeArrowheads="1"/>
          </p:cNvSpPr>
          <p:nvPr/>
        </p:nvSpPr>
        <p:spPr bwMode="auto">
          <a:xfrm>
            <a:off x="2429708" y="4347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00" name="Text Box 204"/>
          <p:cNvSpPr txBox="1">
            <a:spLocks noChangeArrowheads="1"/>
          </p:cNvSpPr>
          <p:nvPr/>
        </p:nvSpPr>
        <p:spPr bwMode="auto">
          <a:xfrm>
            <a:off x="3039308" y="37377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01" name="Text Box 205"/>
          <p:cNvSpPr txBox="1">
            <a:spLocks noChangeArrowheads="1"/>
          </p:cNvSpPr>
          <p:nvPr/>
        </p:nvSpPr>
        <p:spPr bwMode="auto">
          <a:xfrm>
            <a:off x="3344108" y="37377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02" name="Text Box 206"/>
          <p:cNvSpPr txBox="1">
            <a:spLocks noChangeArrowheads="1"/>
          </p:cNvSpPr>
          <p:nvPr/>
        </p:nvSpPr>
        <p:spPr bwMode="auto">
          <a:xfrm>
            <a:off x="2734508" y="44235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03" name="Text Box 207"/>
          <p:cNvSpPr txBox="1">
            <a:spLocks noChangeArrowheads="1"/>
          </p:cNvSpPr>
          <p:nvPr/>
        </p:nvSpPr>
        <p:spPr bwMode="auto">
          <a:xfrm>
            <a:off x="2963108" y="44235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04" name="Text Box 208"/>
          <p:cNvSpPr txBox="1">
            <a:spLocks noChangeArrowheads="1"/>
          </p:cNvSpPr>
          <p:nvPr/>
        </p:nvSpPr>
        <p:spPr bwMode="auto">
          <a:xfrm>
            <a:off x="3344108" y="44235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05" name="Text Box 209"/>
          <p:cNvSpPr txBox="1">
            <a:spLocks noChangeArrowheads="1"/>
          </p:cNvSpPr>
          <p:nvPr/>
        </p:nvSpPr>
        <p:spPr bwMode="auto">
          <a:xfrm>
            <a:off x="2856746" y="3247212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106" name="Line 210"/>
          <p:cNvSpPr>
            <a:spLocks noChangeShapeType="1"/>
          </p:cNvSpPr>
          <p:nvPr/>
        </p:nvSpPr>
        <p:spPr bwMode="auto">
          <a:xfrm>
            <a:off x="2734508" y="5342712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" name="Line 211"/>
          <p:cNvSpPr>
            <a:spLocks noChangeShapeType="1"/>
          </p:cNvSpPr>
          <p:nvPr/>
        </p:nvSpPr>
        <p:spPr bwMode="auto">
          <a:xfrm>
            <a:off x="2429708" y="5571312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Text Box 212"/>
          <p:cNvSpPr txBox="1">
            <a:spLocks noChangeArrowheads="1"/>
          </p:cNvSpPr>
          <p:nvPr/>
        </p:nvSpPr>
        <p:spPr bwMode="auto">
          <a:xfrm>
            <a:off x="2734508" y="5185550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   y   z</a:t>
            </a:r>
          </a:p>
        </p:txBody>
      </p:sp>
      <p:sp>
        <p:nvSpPr>
          <p:cNvPr id="109" name="Text Box 213"/>
          <p:cNvSpPr txBox="1">
            <a:spLocks noChangeArrowheads="1"/>
          </p:cNvSpPr>
          <p:nvPr/>
        </p:nvSpPr>
        <p:spPr bwMode="auto">
          <a:xfrm>
            <a:off x="2429708" y="55665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0" name="Text Box 214"/>
          <p:cNvSpPr txBox="1">
            <a:spLocks noChangeArrowheads="1"/>
          </p:cNvSpPr>
          <p:nvPr/>
        </p:nvSpPr>
        <p:spPr bwMode="auto">
          <a:xfrm>
            <a:off x="2429708" y="58713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1" name="Text Box 215"/>
          <p:cNvSpPr txBox="1">
            <a:spLocks noChangeArrowheads="1"/>
          </p:cNvSpPr>
          <p:nvPr/>
        </p:nvSpPr>
        <p:spPr bwMode="auto">
          <a:xfrm>
            <a:off x="2429708" y="617615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</a:p>
        </p:txBody>
      </p:sp>
      <p:sp>
        <p:nvSpPr>
          <p:cNvPr id="112" name="Text Box 216"/>
          <p:cNvSpPr txBox="1">
            <a:spLocks noChangeArrowheads="1"/>
          </p:cNvSpPr>
          <p:nvPr/>
        </p:nvSpPr>
        <p:spPr bwMode="auto">
          <a:xfrm>
            <a:off x="2734508" y="595231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13" name="Text Box 217"/>
          <p:cNvSpPr txBox="1">
            <a:spLocks noChangeArrowheads="1"/>
          </p:cNvSpPr>
          <p:nvPr/>
        </p:nvSpPr>
        <p:spPr bwMode="auto">
          <a:xfrm>
            <a:off x="2963108" y="59475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14" name="Text Box 218"/>
          <p:cNvSpPr txBox="1">
            <a:spLocks noChangeArrowheads="1"/>
          </p:cNvSpPr>
          <p:nvPr/>
        </p:nvSpPr>
        <p:spPr bwMode="auto">
          <a:xfrm>
            <a:off x="3344108" y="5947550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</p:txBody>
      </p:sp>
      <p:sp>
        <p:nvSpPr>
          <p:cNvPr id="115" name="Text Box 219"/>
          <p:cNvSpPr txBox="1">
            <a:spLocks noChangeArrowheads="1"/>
          </p:cNvSpPr>
          <p:nvPr/>
        </p:nvSpPr>
        <p:spPr bwMode="auto">
          <a:xfrm>
            <a:off x="2734508" y="625235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6" name="Text Box 220"/>
          <p:cNvSpPr txBox="1">
            <a:spLocks noChangeArrowheads="1"/>
          </p:cNvSpPr>
          <p:nvPr/>
        </p:nvSpPr>
        <p:spPr bwMode="auto">
          <a:xfrm>
            <a:off x="2963108" y="625235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7" name="Text Box 221"/>
          <p:cNvSpPr txBox="1">
            <a:spLocks noChangeArrowheads="1"/>
          </p:cNvSpPr>
          <p:nvPr/>
        </p:nvSpPr>
        <p:spPr bwMode="auto">
          <a:xfrm>
            <a:off x="3344108" y="6252350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8" name="Text Box 222"/>
          <p:cNvSpPr txBox="1">
            <a:spLocks noChangeArrowheads="1"/>
          </p:cNvSpPr>
          <p:nvPr/>
        </p:nvSpPr>
        <p:spPr bwMode="auto">
          <a:xfrm>
            <a:off x="2878971" y="5053787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119" name="Text Box 223"/>
          <p:cNvSpPr txBox="1">
            <a:spLocks noChangeArrowheads="1"/>
          </p:cNvSpPr>
          <p:nvPr/>
        </p:nvSpPr>
        <p:spPr bwMode="auto">
          <a:xfrm>
            <a:off x="2734508" y="3780612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2   0   1</a:t>
            </a:r>
          </a:p>
        </p:txBody>
      </p:sp>
      <p:sp>
        <p:nvSpPr>
          <p:cNvPr id="120" name="Text Box 224"/>
          <p:cNvSpPr txBox="1">
            <a:spLocks noChangeArrowheads="1"/>
          </p:cNvSpPr>
          <p:nvPr/>
        </p:nvSpPr>
        <p:spPr bwMode="auto">
          <a:xfrm>
            <a:off x="2734508" y="5571312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∞ ∞  ∞</a:t>
            </a:r>
          </a:p>
        </p:txBody>
      </p:sp>
      <p:sp>
        <p:nvSpPr>
          <p:cNvPr id="121" name="Text Box 225"/>
          <p:cNvSpPr txBox="1">
            <a:spLocks noChangeArrowheads="1"/>
          </p:cNvSpPr>
          <p:nvPr/>
        </p:nvSpPr>
        <p:spPr bwMode="auto">
          <a:xfrm>
            <a:off x="4776033" y="2320112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2   0   1</a:t>
            </a:r>
          </a:p>
        </p:txBody>
      </p:sp>
      <p:sp>
        <p:nvSpPr>
          <p:cNvPr id="122" name="Text Box 226"/>
          <p:cNvSpPr txBox="1">
            <a:spLocks noChangeArrowheads="1"/>
          </p:cNvSpPr>
          <p:nvPr/>
        </p:nvSpPr>
        <p:spPr bwMode="auto">
          <a:xfrm>
            <a:off x="4776033" y="2636025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7   1   0</a:t>
            </a:r>
          </a:p>
        </p:txBody>
      </p:sp>
      <p:sp>
        <p:nvSpPr>
          <p:cNvPr id="123" name="Line 227"/>
          <p:cNvSpPr>
            <a:spLocks noChangeShapeType="1"/>
          </p:cNvSpPr>
          <p:nvPr/>
        </p:nvSpPr>
        <p:spPr bwMode="auto">
          <a:xfrm>
            <a:off x="3725108" y="2294712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" name="Line 228"/>
          <p:cNvSpPr>
            <a:spLocks noChangeShapeType="1"/>
          </p:cNvSpPr>
          <p:nvPr/>
        </p:nvSpPr>
        <p:spPr bwMode="auto">
          <a:xfrm>
            <a:off x="3648908" y="2370912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" name="Line 229"/>
          <p:cNvSpPr>
            <a:spLocks noChangeShapeType="1"/>
          </p:cNvSpPr>
          <p:nvPr/>
        </p:nvSpPr>
        <p:spPr bwMode="auto">
          <a:xfrm flipV="1">
            <a:off x="3648908" y="2828112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" name="Line 230"/>
          <p:cNvSpPr>
            <a:spLocks noChangeShapeType="1"/>
          </p:cNvSpPr>
          <p:nvPr/>
        </p:nvSpPr>
        <p:spPr bwMode="auto">
          <a:xfrm>
            <a:off x="3648908" y="4428312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" name="Line 231"/>
          <p:cNvSpPr>
            <a:spLocks noChangeShapeType="1"/>
          </p:cNvSpPr>
          <p:nvPr/>
        </p:nvSpPr>
        <p:spPr bwMode="auto">
          <a:xfrm flipV="1">
            <a:off x="3648908" y="2904312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" name="Line 232"/>
          <p:cNvSpPr>
            <a:spLocks noChangeShapeType="1"/>
          </p:cNvSpPr>
          <p:nvPr/>
        </p:nvSpPr>
        <p:spPr bwMode="auto">
          <a:xfrm flipV="1">
            <a:off x="3725108" y="4656912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" name="Line 233"/>
          <p:cNvSpPr>
            <a:spLocks noChangeShapeType="1"/>
          </p:cNvSpPr>
          <p:nvPr/>
        </p:nvSpPr>
        <p:spPr bwMode="auto">
          <a:xfrm>
            <a:off x="2124908" y="665875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" name="Text Box 234"/>
          <p:cNvSpPr txBox="1">
            <a:spLocks noChangeArrowheads="1"/>
          </p:cNvSpPr>
          <p:nvPr/>
        </p:nvSpPr>
        <p:spPr bwMode="auto">
          <a:xfrm>
            <a:off x="7584321" y="6450787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131" name="Group 235"/>
          <p:cNvGrpSpPr>
            <a:grpSpLocks/>
          </p:cNvGrpSpPr>
          <p:nvPr/>
        </p:nvGrpSpPr>
        <p:grpSpPr bwMode="auto">
          <a:xfrm>
            <a:off x="8147883" y="3224987"/>
            <a:ext cx="2184400" cy="1212850"/>
            <a:chOff x="2352" y="0"/>
            <a:chExt cx="1376" cy="764"/>
          </a:xfrm>
        </p:grpSpPr>
        <p:sp>
          <p:nvSpPr>
            <p:cNvPr id="132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4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FR" altLang="en-US" sz="18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2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64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18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5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x</a:t>
                  </a: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43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56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18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7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0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18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61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6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fr-FR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44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1</a:t>
                </a: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  <a:latin typeface="Arial" panose="020B0604020202020204" pitchFamily="34" charset="0"/>
                  </a:rPr>
                  <a:t>7</a:t>
                </a: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47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48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18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9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24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2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fr-FR" altLang="en-US" sz="180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3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54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fr-FR" altLang="en-US" sz="18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55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y</a:t>
                    </a:r>
                    <a:endParaRPr lang="en-US" altLang="en-US" sz="240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66" name="Text Box 270"/>
          <p:cNvSpPr txBox="1">
            <a:spLocks noChangeArrowheads="1"/>
          </p:cNvSpPr>
          <p:nvPr/>
        </p:nvSpPr>
        <p:spPr bwMode="auto">
          <a:xfrm>
            <a:off x="1778833" y="1418412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node x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67" name="Oval 271"/>
          <p:cNvSpPr>
            <a:spLocks noChangeArrowheads="1"/>
          </p:cNvSpPr>
          <p:nvPr/>
        </p:nvSpPr>
        <p:spPr bwMode="auto">
          <a:xfrm>
            <a:off x="2734508" y="198991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8" name="Oval 272"/>
          <p:cNvSpPr>
            <a:spLocks noChangeArrowheads="1"/>
          </p:cNvSpPr>
          <p:nvPr/>
        </p:nvSpPr>
        <p:spPr bwMode="auto">
          <a:xfrm>
            <a:off x="2734508" y="404731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9" name="Oval 273"/>
          <p:cNvSpPr>
            <a:spLocks noChangeArrowheads="1"/>
          </p:cNvSpPr>
          <p:nvPr/>
        </p:nvSpPr>
        <p:spPr bwMode="auto">
          <a:xfrm>
            <a:off x="2734508" y="625711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0" name="Oval 274"/>
          <p:cNvSpPr>
            <a:spLocks noChangeArrowheads="1"/>
          </p:cNvSpPr>
          <p:nvPr/>
        </p:nvSpPr>
        <p:spPr bwMode="auto">
          <a:xfrm>
            <a:off x="4812546" y="1989912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279"/>
          <p:cNvSpPr txBox="1">
            <a:spLocks noChangeArrowheads="1"/>
          </p:cNvSpPr>
          <p:nvPr/>
        </p:nvSpPr>
        <p:spPr bwMode="auto">
          <a:xfrm>
            <a:off x="5438021" y="1988325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2" name="Text Box 280"/>
          <p:cNvSpPr txBox="1">
            <a:spLocks noChangeArrowheads="1"/>
          </p:cNvSpPr>
          <p:nvPr/>
        </p:nvSpPr>
        <p:spPr bwMode="auto">
          <a:xfrm>
            <a:off x="5095121" y="1993087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173" name="Text Box 281"/>
          <p:cNvSpPr txBox="1">
            <a:spLocks noChangeArrowheads="1"/>
          </p:cNvSpPr>
          <p:nvPr/>
        </p:nvSpPr>
        <p:spPr bwMode="auto">
          <a:xfrm>
            <a:off x="1807408" y="3164662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node y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74" name="Text Box 282"/>
          <p:cNvSpPr txBox="1">
            <a:spLocks noChangeArrowheads="1"/>
          </p:cNvSpPr>
          <p:nvPr/>
        </p:nvSpPr>
        <p:spPr bwMode="auto">
          <a:xfrm>
            <a:off x="1826458" y="5012512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node z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table</a:t>
            </a:r>
          </a:p>
        </p:txBody>
      </p:sp>
      <p:sp>
        <p:nvSpPr>
          <p:cNvPr id="175" name="Text Box 283"/>
          <p:cNvSpPr txBox="1">
            <a:spLocks noChangeArrowheads="1"/>
          </p:cNvSpPr>
          <p:nvPr/>
        </p:nvSpPr>
        <p:spPr bwMode="auto">
          <a:xfrm>
            <a:off x="4928433" y="145651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cost to</a:t>
            </a:r>
          </a:p>
        </p:txBody>
      </p:sp>
      <p:sp>
        <p:nvSpPr>
          <p:cNvPr id="176" name="Text Box 284"/>
          <p:cNvSpPr txBox="1">
            <a:spLocks noChangeArrowheads="1"/>
          </p:cNvSpPr>
          <p:nvPr/>
        </p:nvSpPr>
        <p:spPr bwMode="auto">
          <a:xfrm rot="16200000">
            <a:off x="2076490" y="2381231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177" name="AutoShape 71"/>
          <p:cNvSpPr>
            <a:spLocks/>
          </p:cNvSpPr>
          <p:nvPr/>
        </p:nvSpPr>
        <p:spPr bwMode="auto">
          <a:xfrm>
            <a:off x="7382708" y="3971112"/>
            <a:ext cx="2667000" cy="1570038"/>
          </a:xfrm>
          <a:prstGeom prst="borderCallout1">
            <a:avLst>
              <a:gd name="adj1" fmla="val 13236"/>
              <a:gd name="adj2" fmla="val -2389"/>
              <a:gd name="adj3" fmla="val -12459"/>
              <a:gd name="adj4" fmla="val -31207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After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the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nodes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recompute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their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distance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vectors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they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again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send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their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updated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distance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vectors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their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neighbors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(if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there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has been a change). </a:t>
            </a:r>
          </a:p>
        </p:txBody>
      </p:sp>
      <p:sp>
        <p:nvSpPr>
          <p:cNvPr id="178" name="AutoShape 71"/>
          <p:cNvSpPr>
            <a:spLocks/>
          </p:cNvSpPr>
          <p:nvPr/>
        </p:nvSpPr>
        <p:spPr bwMode="auto">
          <a:xfrm>
            <a:off x="6696908" y="2751912"/>
            <a:ext cx="2667000" cy="1323975"/>
          </a:xfrm>
          <a:prstGeom prst="borderCallout1">
            <a:avLst>
              <a:gd name="adj1" fmla="val 13236"/>
              <a:gd name="adj2" fmla="val -2389"/>
              <a:gd name="adj3" fmla="val 92487"/>
              <a:gd name="adj4" fmla="val -38750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fr-FR" altLang="en-US" sz="1600">
                <a:cs typeface="+mn-cs"/>
              </a:rPr>
              <a:t>only nodes </a:t>
            </a:r>
            <a:r>
              <a:rPr lang="fr-FR" altLang="en-US" sz="1600" i="1">
                <a:cs typeface="+mn-cs"/>
              </a:rPr>
              <a:t>x </a:t>
            </a:r>
            <a:r>
              <a:rPr lang="fr-FR" altLang="en-US" sz="1600">
                <a:cs typeface="+mn-cs"/>
              </a:rPr>
              <a:t>and </a:t>
            </a:r>
            <a:r>
              <a:rPr lang="fr-FR" altLang="en-US" sz="1600" i="1">
                <a:cs typeface="+mn-cs"/>
              </a:rPr>
              <a:t>z </a:t>
            </a:r>
            <a:r>
              <a:rPr lang="fr-FR" altLang="en-US" sz="1600">
                <a:cs typeface="+mn-cs"/>
              </a:rPr>
              <a:t>send updates: node </a:t>
            </a:r>
            <a:r>
              <a:rPr lang="fr-FR" altLang="en-US" sz="1600" i="1">
                <a:cs typeface="+mn-cs"/>
              </a:rPr>
              <a:t>y</a:t>
            </a:r>
            <a:r>
              <a:rPr lang="fr-FR" altLang="fr-FR" sz="1600">
                <a:cs typeface="+mn-cs"/>
              </a:rPr>
              <a:t>’</a:t>
            </a:r>
            <a:r>
              <a:rPr lang="fr-FR" altLang="en-US" sz="1600">
                <a:cs typeface="+mn-cs"/>
              </a:rPr>
              <a:t>s distance vector didn</a:t>
            </a:r>
            <a:r>
              <a:rPr lang="fr-FR" altLang="fr-FR" sz="1600">
                <a:cs typeface="+mn-cs"/>
              </a:rPr>
              <a:t>’</a:t>
            </a:r>
            <a:r>
              <a:rPr lang="fr-FR" altLang="en-US" sz="1600">
                <a:cs typeface="+mn-cs"/>
              </a:rPr>
              <a:t>t change so node </a:t>
            </a:r>
            <a:r>
              <a:rPr lang="fr-FR" altLang="en-US" sz="1600" i="1">
                <a:cs typeface="+mn-cs"/>
              </a:rPr>
              <a:t>y </a:t>
            </a:r>
            <a:r>
              <a:rPr lang="fr-FR" altLang="en-US" sz="1600">
                <a:cs typeface="+mn-cs"/>
              </a:rPr>
              <a:t>doesn</a:t>
            </a:r>
            <a:r>
              <a:rPr lang="fr-FR" altLang="fr-FR" sz="1600">
                <a:cs typeface="+mn-cs"/>
              </a:rPr>
              <a:t>’</a:t>
            </a:r>
            <a:r>
              <a:rPr lang="fr-FR" altLang="en-US" sz="1600">
                <a:cs typeface="+mn-cs"/>
              </a:rPr>
              <a:t>t send an update. </a:t>
            </a:r>
          </a:p>
        </p:txBody>
      </p:sp>
      <p:sp>
        <p:nvSpPr>
          <p:cNvPr id="179" name="AutoShape 71"/>
          <p:cNvSpPr>
            <a:spLocks/>
          </p:cNvSpPr>
          <p:nvPr/>
        </p:nvSpPr>
        <p:spPr bwMode="auto">
          <a:xfrm>
            <a:off x="7916108" y="2904312"/>
            <a:ext cx="2667000" cy="2062163"/>
          </a:xfrm>
          <a:prstGeom prst="borderCallout1">
            <a:avLst>
              <a:gd name="adj1" fmla="val 13236"/>
              <a:gd name="adj2" fmla="val -2389"/>
              <a:gd name="adj3" fmla="val 15042"/>
              <a:gd name="adj4" fmla="val 2737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At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this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point,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since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no update messages are sent, no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further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routing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table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calculations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will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occur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and the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will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enter a quiescent state;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, all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nodes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will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be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performing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the </a:t>
            </a:r>
            <a:r>
              <a:rPr lang="fr-FR" sz="1600" dirty="0" err="1">
                <a:latin typeface="Arial" charset="0"/>
                <a:ea typeface="ＭＳ Ｐゴシック" charset="0"/>
                <a:cs typeface="ＭＳ Ｐゴシック" charset="0"/>
              </a:rPr>
              <a:t>wait</a:t>
            </a:r>
            <a:r>
              <a:rPr lang="fr-FR" sz="16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34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 autoUpdateAnimBg="0"/>
      <p:bldP spid="178" grpId="0" animBg="1" autoUpdateAnimBg="0"/>
      <p:bldP spid="17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>
                <a:ea typeface="ＭＳ Ｐゴシック" panose="020B0600070205080204" pitchFamily="34" charset="-128"/>
              </a:rPr>
              <a:t>Another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Image 5" descr="Screen Shot 2017-11-12 at 7.43.23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89" y="1704424"/>
            <a:ext cx="64008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60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Initial tables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Espace réservé du numéro de diapositive 4"/>
          <p:cNvSpPr txBox="1">
            <a:spLocks/>
          </p:cNvSpPr>
          <p:nvPr/>
        </p:nvSpPr>
        <p:spPr>
          <a:xfrm>
            <a:off x="10232029" y="6959103"/>
            <a:ext cx="676275" cy="27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defTabSz="914400" rtl="0" eaLnBrk="0" latin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har char="•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4-</a:t>
            </a:r>
            <a:fld id="{520D4127-756A-419E-A627-102438BE6367}" type="slidenum">
              <a:rPr lang="en-US" altLang="en-US" sz="1200" smtClean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7" name="Image 5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779" y="1661615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3354979" y="2934790"/>
            <a:ext cx="2438400" cy="15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9179" y="2934790"/>
            <a:ext cx="533400" cy="1524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Image 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79" y="2401390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7012579" y="4001590"/>
            <a:ext cx="2438400" cy="1219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26779" y="4077790"/>
            <a:ext cx="5334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26779" y="3315790"/>
            <a:ext cx="533400" cy="304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88779" y="3315790"/>
            <a:ext cx="2286000" cy="228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5" name="Image 5" descr="Screen Shot 2017-11-12 at 7.43.23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04" y="4458790"/>
            <a:ext cx="3500438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Image 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50" y="731523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2614750" y="2788923"/>
            <a:ext cx="2438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28950" y="2788923"/>
            <a:ext cx="533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28950" y="1645923"/>
            <a:ext cx="533400" cy="762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90950" y="1645923"/>
            <a:ext cx="2286000" cy="6858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Image 13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50" y="1341123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5891350" y="3779523"/>
            <a:ext cx="2438400" cy="381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05550" y="3703323"/>
            <a:ext cx="533400" cy="4572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05550" y="2255523"/>
            <a:ext cx="533400" cy="10668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91350" y="2255523"/>
            <a:ext cx="2362200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Image 1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13" y="3779523"/>
            <a:ext cx="33988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7720150" y="4693923"/>
            <a:ext cx="533400" cy="14478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359913" y="4693923"/>
            <a:ext cx="2362200" cy="1524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Image 5" descr="Screen Shot 2017-11-12 at 7.43.23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913" y="4236723"/>
            <a:ext cx="35004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D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Image 24" descr="Screen Shot 2017-11-12 at 8.05.22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48" y="1504694"/>
            <a:ext cx="4658779" cy="530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6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i="1" dirty="0">
                <a:ea typeface="ＭＳ Ｐゴシック" panose="020B0600070205080204" pitchFamily="34" charset="-128"/>
              </a:rPr>
              <a:t>D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</a:t>
            </a:r>
            <a:r>
              <a:rPr lang="fr-FR" altLang="en-US" i="1" dirty="0">
                <a:ea typeface="ＭＳ Ｐゴシック" panose="020B0600070205080204" pitchFamily="34" charset="-128"/>
              </a:rPr>
              <a:t>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Image 13" descr="Screen Shot 2017-11-12 at 7.51.32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95" y="2478009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201695" y="4916409"/>
            <a:ext cx="2438400" cy="381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15895" y="4840209"/>
            <a:ext cx="5334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15895" y="3392409"/>
            <a:ext cx="533400" cy="1066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01695" y="3392409"/>
            <a:ext cx="23622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Image 18" descr="Screen Shot 2017-11-12 at 7.51.32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95" y="2478009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5524333" y="3392409"/>
            <a:ext cx="533400" cy="1066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4095" y="3392409"/>
            <a:ext cx="23622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02095" y="2782809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39695" y="2782809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790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i="1" dirty="0">
                <a:ea typeface="ＭＳ Ｐゴシック" panose="020B0600070205080204" pitchFamily="34" charset="-128"/>
              </a:rPr>
              <a:t>D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</a:t>
            </a:r>
            <a:r>
              <a:rPr lang="fr-FR" altLang="en-US" i="1" dirty="0">
                <a:ea typeface="ＭＳ Ｐゴシック" panose="020B0600070205080204" pitchFamily="34" charset="-128"/>
              </a:rPr>
              <a:t>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 13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258" y="1694235"/>
            <a:ext cx="33988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201695" y="4132635"/>
            <a:ext cx="2438400" cy="381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15895" y="4056435"/>
            <a:ext cx="533400" cy="457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515895" y="2608635"/>
            <a:ext cx="533400" cy="1066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01695" y="2608635"/>
            <a:ext cx="23622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Image 1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95" y="1694235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5524333" y="2608635"/>
            <a:ext cx="533400" cy="1066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64095" y="2608635"/>
            <a:ext cx="23622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02095" y="1999035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439695" y="1999035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7051508" y="4162798"/>
            <a:ext cx="484187" cy="3460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pic>
        <p:nvPicPr>
          <p:cNvPr id="18" name="Image 5" descr="Screen Shot 2017-11-12 at 7.43.23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72" y="4692448"/>
            <a:ext cx="32353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62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B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Image 5" descr="Screen Shot 2017-11-12 at 8.09.1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009" y="1763712"/>
            <a:ext cx="43434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7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B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Image 5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16" y="1994171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508116" y="3670571"/>
            <a:ext cx="2438400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22316" y="3594371"/>
            <a:ext cx="533400" cy="12192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Image 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516" y="2527571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6165716" y="4127771"/>
            <a:ext cx="2438400" cy="12192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9916" y="4203971"/>
            <a:ext cx="533400" cy="11430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79916" y="3441971"/>
            <a:ext cx="533400" cy="3048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241916" y="3441971"/>
            <a:ext cx="2286000" cy="2286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46116" y="2298971"/>
            <a:ext cx="6858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03716" y="2832371"/>
            <a:ext cx="685800" cy="5334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071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B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 5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74" y="1524001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2352474" y="3200401"/>
            <a:ext cx="24384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66674" y="3124201"/>
            <a:ext cx="533400" cy="1219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" name="Image 8" descr="Screen Shot 2017-11-12 at 7.51.3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74" y="2362201"/>
            <a:ext cx="3398838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6010074" y="3962401"/>
            <a:ext cx="2438400" cy="12192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24274" y="4038601"/>
            <a:ext cx="533400" cy="11430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24274" y="3276601"/>
            <a:ext cx="533400" cy="304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86274" y="3276601"/>
            <a:ext cx="2286000" cy="2286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eaLnBrk="0" hangingPunct="0">
              <a:defRPr/>
            </a:pPr>
            <a:endParaRPr lang="fr-FR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90474" y="2133601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248074" y="2667001"/>
            <a:ext cx="685800" cy="5334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227187" y="2508374"/>
            <a:ext cx="533400" cy="3778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 eaLnBrk="0" hangingPunct="0">
              <a:defRPr/>
            </a:pPr>
            <a:r>
              <a:rPr lang="fr-FR" sz="1800" b="1" dirty="0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pic>
        <p:nvPicPr>
          <p:cNvPr id="18" name="Image 5" descr="Screen Shot 2017-11-12 at 7.43.23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862" y="4495801"/>
            <a:ext cx="34290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29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E </a:t>
            </a:r>
            <a:r>
              <a:rPr lang="fr-FR" altLang="en-US" dirty="0" err="1">
                <a:ea typeface="ＭＳ Ｐゴシック" panose="020B0600070205080204" pitchFamily="34" charset="-128"/>
              </a:rPr>
              <a:t>sends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vector</a:t>
            </a:r>
            <a:r>
              <a:rPr lang="fr-FR" altLang="en-US" dirty="0">
                <a:ea typeface="ＭＳ Ｐゴシック" panose="020B0600070205080204" pitchFamily="34" charset="-128"/>
              </a:rPr>
              <a:t> to A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Image 5" descr="Screen Shot 2017-11-12 at 8.16.53 P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3" r="3139"/>
          <a:stretch/>
        </p:blipFill>
        <p:spPr bwMode="auto">
          <a:xfrm>
            <a:off x="3573295" y="4742625"/>
            <a:ext cx="4202349" cy="97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Screen Shot 2017-11-12 at 8.16.53 PM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87" b="22972"/>
          <a:stretch/>
        </p:blipFill>
        <p:spPr bwMode="auto">
          <a:xfrm>
            <a:off x="3573295" y="1419008"/>
            <a:ext cx="3553838" cy="33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6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en-US" dirty="0">
                <a:ea typeface="ＭＳ Ｐゴシック" panose="020B0600070205080204" pitchFamily="34" charset="-128"/>
              </a:rPr>
              <a:t>The </a:t>
            </a:r>
            <a:r>
              <a:rPr lang="fr-FR" altLang="en-US" dirty="0" err="1">
                <a:ea typeface="ＭＳ Ｐゴシック" panose="020B0600070205080204" pitchFamily="34" charset="-128"/>
              </a:rPr>
              <a:t>process</a:t>
            </a:r>
            <a:r>
              <a:rPr lang="fr-FR" altLang="en-US" dirty="0">
                <a:ea typeface="ＭＳ Ｐゴシック" panose="020B0600070205080204" pitchFamily="34" charset="-128"/>
              </a:rPr>
              <a:t> continues </a:t>
            </a:r>
            <a:r>
              <a:rPr lang="fr-FR" altLang="en-US" dirty="0" err="1">
                <a:ea typeface="ＭＳ Ｐゴシック" panose="020B0600070205080204" pitchFamily="34" charset="-128"/>
              </a:rPr>
              <a:t>until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convergance</a:t>
            </a:r>
            <a:endParaRPr lang="fr-FR" altLang="en-US" dirty="0">
              <a:ea typeface="ＭＳ Ｐゴシック" panose="020B0600070205080204" pitchFamily="34" charset="-128"/>
            </a:endParaRPr>
          </a:p>
          <a:p>
            <a:r>
              <a:rPr lang="fr-FR" altLang="en-US" dirty="0" err="1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convergance</a:t>
            </a:r>
            <a:r>
              <a:rPr lang="fr-FR" altLang="en-US" dirty="0">
                <a:ea typeface="ＭＳ Ｐゴシック" panose="020B0600070205080204" pitchFamily="34" charset="-128"/>
              </a:rPr>
              <a:t>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>
                <a:ea typeface="ＭＳ Ｐゴシック" panose="020B0600070205080204" pitchFamily="34" charset="-128"/>
              </a:rPr>
              <a:t>When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it</a:t>
            </a:r>
            <a:r>
              <a:rPr lang="fr-FR" altLang="en-US" dirty="0">
                <a:ea typeface="ＭＳ Ｐゴシック" panose="020B0600070205080204" pitchFamily="34" charset="-128"/>
              </a:rPr>
              <a:t> end?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88" y="1309687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A3599-2464-4683-BB6A-B753CD4CE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1934" y="138666"/>
            <a:ext cx="6255069" cy="562262"/>
          </a:xfrm>
        </p:spPr>
        <p:txBody>
          <a:bodyPr>
            <a:noAutofit/>
          </a:bodyPr>
          <a:lstStyle/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6000" u="sng" dirty="0">
                <a:solidFill>
                  <a:srgbClr val="002060"/>
                </a:solidFill>
              </a:rPr>
              <a:t>Thank You All</a:t>
            </a:r>
          </a:p>
          <a:p>
            <a:endParaRPr lang="en-GB" sz="4050" dirty="0">
              <a:solidFill>
                <a:srgbClr val="002060"/>
              </a:solidFill>
            </a:endParaRPr>
          </a:p>
          <a:p>
            <a:r>
              <a:rPr lang="en-GB" sz="9600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GB" sz="88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GB" sz="9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81A3CA-6F5F-48F1-9334-E874BA214332}"/>
              </a:ext>
            </a:extLst>
          </p:cNvPr>
          <p:cNvSpPr/>
          <p:nvPr/>
        </p:nvSpPr>
        <p:spPr>
          <a:xfrm>
            <a:off x="5048436" y="964945"/>
            <a:ext cx="232046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BC608-9CBB-4275-B191-ACB5BD64857F}"/>
              </a:ext>
            </a:extLst>
          </p:cNvPr>
          <p:cNvSpPr txBox="1"/>
          <p:nvPr/>
        </p:nvSpPr>
        <p:spPr>
          <a:xfrm>
            <a:off x="566333" y="6117205"/>
            <a:ext cx="109912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note on the origin of these </a:t>
            </a:r>
            <a:r>
              <a:rPr kumimoji="0" lang="en-US" altLang="en-US" sz="1400" b="1" i="1" u="sng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ppt</a:t>
            </a:r>
            <a:r>
              <a:rPr kumimoji="0" lang="en-US" altLang="en-US" sz="1400" b="1" i="1" u="sng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slides:</a:t>
            </a:r>
            <a:endParaRPr kumimoji="0" lang="en-US" altLang="ja-JP" sz="1400" b="1" i="1" u="sng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material copyright 1996-2020 J.F Kurose and K.W. Ross, All Rights Reserved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slides </a:t>
            </a:r>
            <a:r>
              <a:rPr kumimoji="0" lang="fr-FR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are </a:t>
            </a:r>
            <a:r>
              <a:rPr kumimoji="0" lang="en-US" altLang="ja-JP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freely provided by the book authors and it represents a lot of work on their part. We would like to thank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J.F Kurose and K.W. Ross.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4B911A-EB88-4B33-B4F1-A750A284DB4B}"/>
              </a:ext>
            </a:extLst>
          </p:cNvPr>
          <p:cNvSpPr/>
          <p:nvPr/>
        </p:nvSpPr>
        <p:spPr>
          <a:xfrm>
            <a:off x="5761609" y="4574689"/>
            <a:ext cx="600722" cy="576837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40" y="2194950"/>
            <a:ext cx="2340864" cy="292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63" y="2194950"/>
            <a:ext cx="2364274" cy="2926080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 txBox="1">
            <a:spLocks/>
          </p:cNvSpPr>
          <p:nvPr/>
        </p:nvSpPr>
        <p:spPr>
          <a:xfrm>
            <a:off x="9448800" y="635103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Transport Layer: 3-150</a:t>
            </a:r>
          </a:p>
        </p:txBody>
      </p:sp>
    </p:spTree>
    <p:extLst>
      <p:ext uri="{BB962C8B-B14F-4D97-AF65-F5344CB8AC3E}">
        <p14:creationId xmlns:p14="http://schemas.microsoft.com/office/powerpoint/2010/main" val="47089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936286" y="1905005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631486" y="2133605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36286" y="174784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31486" y="21288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631486" y="24336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631486" y="27384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36286" y="212884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0  2   7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936286" y="25098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64886" y="25098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45886" y="25098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936286" y="28146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164886" y="28146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545886" y="28146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069636" y="161608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 rot="16200000">
            <a:off x="3235405" y="426799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 rot="16200000">
            <a:off x="3235404" y="607616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3936286" y="3657605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3631486" y="3886205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936286" y="350044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3631486" y="38814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6" name="Text Box 33"/>
          <p:cNvSpPr txBox="1">
            <a:spLocks noChangeArrowheads="1"/>
          </p:cNvSpPr>
          <p:nvPr/>
        </p:nvSpPr>
        <p:spPr bwMode="auto">
          <a:xfrm>
            <a:off x="3631486" y="41862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3631486" y="44910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4241086" y="38814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4545886" y="38814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3936286" y="45672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4164886" y="45672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4545886" y="45672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4058524" y="339090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3936286" y="5486405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3631486" y="5715005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3936286" y="532924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  y   z</a:t>
            </a: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3631486" y="57102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631486" y="60150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3631486" y="631984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3936286" y="609600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4164886" y="60912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4545886" y="6091243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</p:txBody>
      </p:sp>
      <p:sp>
        <p:nvSpPr>
          <p:cNvPr id="43" name="Text Box 50"/>
          <p:cNvSpPr txBox="1">
            <a:spLocks noChangeArrowheads="1"/>
          </p:cNvSpPr>
          <p:nvPr/>
        </p:nvSpPr>
        <p:spPr bwMode="auto">
          <a:xfrm>
            <a:off x="3936286" y="63960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4164886" y="63960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4545886" y="63960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4080749" y="519748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</a:t>
            </a: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3936286" y="3957643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2   0   1</a:t>
            </a:r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3936286" y="5715005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∞ ∞  ∞</a:t>
            </a:r>
          </a:p>
        </p:txBody>
      </p:sp>
      <p:sp>
        <p:nvSpPr>
          <p:cNvPr id="49" name="Line 64"/>
          <p:cNvSpPr>
            <a:spLocks noChangeShapeType="1"/>
          </p:cNvSpPr>
          <p:nvPr/>
        </p:nvSpPr>
        <p:spPr bwMode="auto">
          <a:xfrm>
            <a:off x="3326686" y="6802443"/>
            <a:ext cx="5410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0" name="Text Box 65"/>
          <p:cNvSpPr txBox="1">
            <a:spLocks noChangeArrowheads="1"/>
          </p:cNvSpPr>
          <p:nvPr/>
        </p:nvSpPr>
        <p:spPr bwMode="auto">
          <a:xfrm>
            <a:off x="8786099" y="659448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51" name="Group 66"/>
          <p:cNvGrpSpPr>
            <a:grpSpLocks/>
          </p:cNvGrpSpPr>
          <p:nvPr/>
        </p:nvGrpSpPr>
        <p:grpSpPr bwMode="auto">
          <a:xfrm>
            <a:off x="9349661" y="3368680"/>
            <a:ext cx="2184400" cy="1212850"/>
            <a:chOff x="2352" y="0"/>
            <a:chExt cx="1376" cy="764"/>
          </a:xfrm>
        </p:grpSpPr>
        <p:sp>
          <p:nvSpPr>
            <p:cNvPr id="52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53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54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5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6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7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0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62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84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rPr>
                    <a:t>x</a:t>
                  </a: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76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1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8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64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1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2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7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67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68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73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74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y</a:t>
                    </a: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sp>
        <p:nvSpPr>
          <p:cNvPr id="86" name="Text Box 101"/>
          <p:cNvSpPr txBox="1">
            <a:spLocks noChangeArrowheads="1"/>
          </p:cNvSpPr>
          <p:nvPr/>
        </p:nvSpPr>
        <p:spPr bwMode="auto">
          <a:xfrm>
            <a:off x="2980611" y="1562105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x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87" name="Oval 104"/>
          <p:cNvSpPr>
            <a:spLocks noChangeArrowheads="1"/>
          </p:cNvSpPr>
          <p:nvPr/>
        </p:nvSpPr>
        <p:spPr bwMode="auto">
          <a:xfrm>
            <a:off x="3936286" y="2133605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105"/>
          <p:cNvSpPr>
            <a:spLocks noChangeArrowheads="1"/>
          </p:cNvSpPr>
          <p:nvPr/>
        </p:nvSpPr>
        <p:spPr bwMode="auto">
          <a:xfrm>
            <a:off x="3936286" y="4191005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106"/>
          <p:cNvSpPr>
            <a:spLocks noChangeArrowheads="1"/>
          </p:cNvSpPr>
          <p:nvPr/>
        </p:nvSpPr>
        <p:spPr bwMode="auto">
          <a:xfrm>
            <a:off x="3936286" y="6400805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fr-FR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114"/>
          <p:cNvSpPr txBox="1">
            <a:spLocks noChangeArrowheads="1"/>
          </p:cNvSpPr>
          <p:nvPr/>
        </p:nvSpPr>
        <p:spPr bwMode="auto">
          <a:xfrm>
            <a:off x="3009186" y="3308355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y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91" name="Text Box 115"/>
          <p:cNvSpPr txBox="1">
            <a:spLocks noChangeArrowheads="1"/>
          </p:cNvSpPr>
          <p:nvPr/>
        </p:nvSpPr>
        <p:spPr bwMode="auto">
          <a:xfrm>
            <a:off x="3028236" y="5156205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z</a:t>
            </a:r>
          </a:p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92" name="Text Box 118"/>
          <p:cNvSpPr txBox="1">
            <a:spLocks noChangeArrowheads="1"/>
          </p:cNvSpPr>
          <p:nvPr/>
        </p:nvSpPr>
        <p:spPr bwMode="auto">
          <a:xfrm rot="16200000">
            <a:off x="3278268" y="252492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93" name="AutoShape 71"/>
          <p:cNvSpPr>
            <a:spLocks/>
          </p:cNvSpPr>
          <p:nvPr/>
        </p:nvSpPr>
        <p:spPr bwMode="auto">
          <a:xfrm>
            <a:off x="4088686" y="914405"/>
            <a:ext cx="1752600" cy="584200"/>
          </a:xfrm>
          <a:prstGeom prst="borderCallout1">
            <a:avLst>
              <a:gd name="adj1" fmla="val 13236"/>
              <a:gd name="adj2" fmla="val -2389"/>
              <a:gd name="adj3" fmla="val 194852"/>
              <a:gd name="adj4" fmla="val -20894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node </a:t>
            </a:r>
            <a:r>
              <a:rPr kumimoji="0" lang="fr-FR" altLang="en-US" sz="16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x</a:t>
            </a:r>
            <a:r>
              <a:rPr kumimoji="0" lang="fr-FR" altLang="fr-F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’</a:t>
            </a:r>
            <a:r>
              <a:rPr kumimoji="0" lang="fr-FR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anose="020B0604020202020204" pitchFamily="34" charset="0"/>
              </a:rPr>
              <a:t>s initial routing table. </a:t>
            </a:r>
          </a:p>
        </p:txBody>
      </p:sp>
      <p:sp>
        <p:nvSpPr>
          <p:cNvPr id="94" name="AutoShape 71"/>
          <p:cNvSpPr>
            <a:spLocks/>
          </p:cNvSpPr>
          <p:nvPr/>
        </p:nvSpPr>
        <p:spPr bwMode="auto">
          <a:xfrm>
            <a:off x="5460286" y="693743"/>
            <a:ext cx="2438400" cy="830262"/>
          </a:xfrm>
          <a:prstGeom prst="borderCallout1">
            <a:avLst>
              <a:gd name="adj1" fmla="val 13236"/>
              <a:gd name="adj2" fmla="val -2389"/>
              <a:gd name="adj3" fmla="val 194852"/>
              <a:gd name="adj4" fmla="val -20894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Within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a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specific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routing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table,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each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row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a distance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vector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95" name="AutoShape 71"/>
          <p:cNvSpPr>
            <a:spLocks/>
          </p:cNvSpPr>
          <p:nvPr/>
        </p:nvSpPr>
        <p:spPr bwMode="auto">
          <a:xfrm>
            <a:off x="5688886" y="2133605"/>
            <a:ext cx="2514600" cy="338138"/>
          </a:xfrm>
          <a:prstGeom prst="borderCallout1">
            <a:avLst>
              <a:gd name="adj1" fmla="val 13236"/>
              <a:gd name="adj2" fmla="val -2389"/>
              <a:gd name="adj3" fmla="val 32937"/>
              <a:gd name="adj4" fmla="val -34301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kumimoji="0" lang="fr-FR" sz="1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= [</a:t>
            </a:r>
            <a:r>
              <a:rPr kumimoji="0" lang="fr-FR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kumimoji="0" lang="fr-FR" sz="1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kumimoji="0" lang="fr-FR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kumimoji="0" lang="fr-FR" sz="1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y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kumimoji="0" lang="fr-FR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kumimoji="0" lang="fr-FR" sz="1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)]</a:t>
            </a:r>
          </a:p>
        </p:txBody>
      </p:sp>
      <p:sp>
        <p:nvSpPr>
          <p:cNvPr id="96" name="AutoShape 71"/>
          <p:cNvSpPr>
            <a:spLocks/>
          </p:cNvSpPr>
          <p:nvPr/>
        </p:nvSpPr>
        <p:spPr bwMode="auto">
          <a:xfrm>
            <a:off x="5612686" y="2971805"/>
            <a:ext cx="2667000" cy="1077913"/>
          </a:xfrm>
          <a:prstGeom prst="borderCallout1">
            <a:avLst>
              <a:gd name="adj1" fmla="val 13236"/>
              <a:gd name="adj2" fmla="val -2389"/>
              <a:gd name="adj3" fmla="val -12459"/>
              <a:gd name="adj4" fmla="val -31207"/>
            </a:avLst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received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distance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vectors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initialization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has not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received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anything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from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node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y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kumimoji="0" lang="fr-FR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93424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21756</TotalTime>
  <Words>4739</Words>
  <Application>Microsoft Macintosh PowerPoint</Application>
  <PresentationFormat>Widescreen</PresentationFormat>
  <Paragraphs>1106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MS Mincho</vt:lpstr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TeXGyreAdventor</vt:lpstr>
      <vt:lpstr>Times New Roman</vt:lpstr>
      <vt:lpstr>Wingdings</vt:lpstr>
      <vt:lpstr>Wingdings 2</vt:lpstr>
      <vt:lpstr>Office Theme</vt:lpstr>
      <vt:lpstr>Computer Networks </vt:lpstr>
      <vt:lpstr>PowerPoint Presentation</vt:lpstr>
      <vt:lpstr>Network layer control plane: our goals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 algorithm: </vt:lpstr>
      <vt:lpstr>Distance vector algorithm: </vt:lpstr>
      <vt:lpstr>Distance vector algorithm: </vt:lpstr>
      <vt:lpstr>Another Example</vt:lpstr>
      <vt:lpstr>Initial tables</vt:lpstr>
      <vt:lpstr>PowerPoint Presentation</vt:lpstr>
      <vt:lpstr>D sends vector to E </vt:lpstr>
      <vt:lpstr>D sends vector to E </vt:lpstr>
      <vt:lpstr>D sends vector to E </vt:lpstr>
      <vt:lpstr>B sends vector to A </vt:lpstr>
      <vt:lpstr>B sends vector to A </vt:lpstr>
      <vt:lpstr>B sends vector to A </vt:lpstr>
      <vt:lpstr>E sends vector to A </vt:lpstr>
      <vt:lpstr>When does it end?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Subhan Ullah</cp:lastModifiedBy>
  <cp:revision>726</cp:revision>
  <dcterms:created xsi:type="dcterms:W3CDTF">2020-01-18T07:24:59Z</dcterms:created>
  <dcterms:modified xsi:type="dcterms:W3CDTF">2024-05-14T09:35:51Z</dcterms:modified>
</cp:coreProperties>
</file>