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31"/>
  </p:notesMasterIdLst>
  <p:sldIdLst>
    <p:sldId id="1217" r:id="rId3"/>
    <p:sldId id="1043" r:id="rId4"/>
    <p:sldId id="1061" r:id="rId5"/>
    <p:sldId id="1213" r:id="rId6"/>
    <p:sldId id="1214" r:id="rId7"/>
    <p:sldId id="1215" r:id="rId8"/>
    <p:sldId id="1062" r:id="rId9"/>
    <p:sldId id="1063" r:id="rId10"/>
    <p:sldId id="1064" r:id="rId11"/>
    <p:sldId id="1066" r:id="rId12"/>
    <p:sldId id="1065" r:id="rId13"/>
    <p:sldId id="1067" r:id="rId14"/>
    <p:sldId id="1083" r:id="rId15"/>
    <p:sldId id="1068" r:id="rId16"/>
    <p:sldId id="1069" r:id="rId17"/>
    <p:sldId id="1070" r:id="rId18"/>
    <p:sldId id="1071" r:id="rId19"/>
    <p:sldId id="1072" r:id="rId20"/>
    <p:sldId id="1221" r:id="rId21"/>
    <p:sldId id="1073" r:id="rId22"/>
    <p:sldId id="1074" r:id="rId23"/>
    <p:sldId id="1227" r:id="rId24"/>
    <p:sldId id="1075" r:id="rId25"/>
    <p:sldId id="1228" r:id="rId26"/>
    <p:sldId id="1229" r:id="rId27"/>
    <p:sldId id="1230" r:id="rId28"/>
    <p:sldId id="1231" r:id="rId29"/>
    <p:sldId id="12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79141" autoAdjust="0"/>
  </p:normalViewPr>
  <p:slideViewPr>
    <p:cSldViewPr snapToGrid="0" snapToObjects="1">
      <p:cViewPr varScale="1">
        <p:scale>
          <a:sx n="88" d="100"/>
          <a:sy n="88" d="100"/>
        </p:scale>
        <p:origin x="584" y="176"/>
      </p:cViewPr>
      <p:guideLst/>
    </p:cSldViewPr>
  </p:slideViewPr>
  <p:outlineViewPr>
    <p:cViewPr>
      <p:scale>
        <a:sx n="33" d="100"/>
        <a:sy n="33" d="100"/>
      </p:scale>
      <p:origin x="0" y="-255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3/21/24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a:p>
        </p:txBody>
      </p:sp>
    </p:spTree>
    <p:extLst>
      <p:ext uri="{BB962C8B-B14F-4D97-AF65-F5344CB8AC3E}">
        <p14:creationId xmlns:p14="http://schemas.microsoft.com/office/powerpoint/2010/main" val="150821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8317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977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26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933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Automatic repeat</a:t>
            </a:r>
            <a:r>
              <a:rPr lang="en-US" baseline="0" dirty="0"/>
              <a:t> </a:t>
            </a:r>
            <a:r>
              <a:rPr lang="en-US" baseline="0" dirty="0" err="1"/>
              <a:t>reQuest</a:t>
            </a:r>
            <a:r>
              <a:rPr lang="en-US" baseline="0" dirty="0"/>
              <a:t> protocols (ARQ)</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0146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592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446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301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solidFill>
                  <a:srgbClr val="C00000"/>
                </a:solidFill>
                <a:latin typeface="Gill Sans MT" panose="020B0502020104020203" pitchFamily="34" charset="0"/>
              </a:rPr>
              <a:t>two seq. #</a:t>
            </a:r>
            <a:r>
              <a:rPr lang="ja-JP" altLang="en-US" sz="1200" dirty="0">
                <a:solidFill>
                  <a:srgbClr val="C00000"/>
                </a:solidFill>
                <a:latin typeface="Gill Sans MT" panose="020B0502020104020203" pitchFamily="34" charset="0"/>
              </a:rPr>
              <a:t>’</a:t>
            </a:r>
            <a:r>
              <a:rPr lang="en-US" altLang="ja-JP" sz="1200" dirty="0">
                <a:solidFill>
                  <a:srgbClr val="C00000"/>
                </a:solidFill>
                <a:latin typeface="Gill Sans MT" panose="020B0502020104020203" pitchFamily="34" charset="0"/>
              </a:rPr>
              <a:t>s (0,1) will suffice.  Why?</a:t>
            </a:r>
          </a:p>
          <a:p>
            <a:r>
              <a:rPr lang="en-US" altLang="ja-JP" sz="1200" dirty="0">
                <a:latin typeface="Gill Sans MT" panose="020B0502020104020203" pitchFamily="34" charset="0"/>
              </a:rPr>
              <a:t>Because the stop-and-wait property of this protocol.</a:t>
            </a:r>
          </a:p>
          <a:p>
            <a:r>
              <a:rPr lang="en-US" altLang="ja-JP" sz="1200" dirty="0">
                <a:latin typeface="Gill Sans MT" panose="020B0502020104020203" pitchFamily="34" charset="0"/>
              </a:rPr>
              <a:t>If the sending side does not wait for the acknowledgements, then this method would fail.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009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i="1" dirty="0"/>
              <a:t>If a corrupted packet is found, the ACK segment with the SEQ# of the </a:t>
            </a:r>
            <a:r>
              <a:rPr lang="en-US" altLang="en-US" i="1" dirty="0">
                <a:solidFill>
                  <a:srgbClr val="C00000"/>
                </a:solidFill>
              </a:rPr>
              <a:t>previously acknowledge segment is sent to the sending side.</a:t>
            </a:r>
          </a:p>
          <a:p>
            <a:r>
              <a:rPr lang="en-US" altLang="en-US" i="1" dirty="0">
                <a:solidFill>
                  <a:srgbClr val="C00000"/>
                </a:solidFill>
              </a:rPr>
              <a:t>Duplicated acknowledgment </a:t>
            </a:r>
            <a:r>
              <a:rPr lang="en-US" altLang="en-US" i="1" dirty="0"/>
              <a:t>methodology is really used in the real protocol - TCP</a:t>
            </a:r>
            <a:endParaRPr lang="en-US" alt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91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arrows through reliable data transfer channel is just one way – reliably send from sender to receiver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15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a:t>
            </a:r>
            <a:r>
              <a:rPr lang="en-US" baseline="0" dirty="0"/>
              <a:t> G (covered 10/27/2021). </a:t>
            </a:r>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22</a:t>
            </a:fld>
            <a:endParaRPr lang="en-US"/>
          </a:p>
        </p:txBody>
      </p:sp>
    </p:spTree>
    <p:extLst>
      <p:ext uri="{BB962C8B-B14F-4D97-AF65-F5344CB8AC3E}">
        <p14:creationId xmlns:p14="http://schemas.microsoft.com/office/powerpoint/2010/main" val="3556963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9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25</a:t>
            </a:fld>
            <a:endParaRPr lang="en-US"/>
          </a:p>
        </p:txBody>
      </p:sp>
    </p:spTree>
    <p:extLst>
      <p:ext uri="{BB962C8B-B14F-4D97-AF65-F5344CB8AC3E}">
        <p14:creationId xmlns:p14="http://schemas.microsoft.com/office/powerpoint/2010/main" val="405262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F</a:t>
            </a:r>
            <a:r>
              <a:rPr lang="en-US" baseline="0" dirty="0"/>
              <a:t> and </a:t>
            </a:r>
            <a:r>
              <a:rPr lang="en-US" baseline="0"/>
              <a:t>G ended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38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some time talking about how its to the sender and receiver side protocol that IMPLEMENTS reliable data transfer</a:t>
            </a:r>
          </a:p>
          <a:p>
            <a:endParaRPr lang="en-US" dirty="0"/>
          </a:p>
          <a:p>
            <a:r>
              <a:rPr lang="en-US" dirty="0"/>
              <a:t>Communication over unreliable channel is </a:t>
            </a:r>
            <a:r>
              <a:rPr lang="en-US" dirty="0" err="1"/>
              <a:t>TWO-way</a:t>
            </a:r>
            <a:r>
              <a:rPr lang="en-US" dirty="0"/>
              <a:t>: sender and receiver will exchange messages back and forth to IMPLEMENT one-way  reliable data transfer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76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we have a sender side and a receiver side. How much work they’ll have to do depends on the  IMPAIRMENTS introduced by channel – if the channel is perfect – no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11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98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704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let’s get started in developing our reliable data transfer protocol, which we’ll call </a:t>
            </a:r>
            <a:r>
              <a:rPr lang="en-US" dirty="0" err="1"/>
              <a:t>rdt</a:t>
            </a:r>
            <a:r>
              <a:rPr lang="en-US" dirty="0"/>
              <a:t> (need a good acronym for protocol – like HTTP, TCP, UDP, IP)</a:t>
            </a:r>
          </a:p>
          <a:p>
            <a:endParaRPr lang="en-US" dirty="0"/>
          </a:p>
          <a:p>
            <a:r>
              <a:rPr lang="en-US" dirty="0"/>
              <a:t>Bullet points 1 and 2</a:t>
            </a:r>
          </a:p>
          <a:p>
            <a:endParaRPr lang="en-US" dirty="0"/>
          </a:p>
          <a:p>
            <a:endParaRPr lang="en-US" dirty="0"/>
          </a:p>
          <a:p>
            <a:r>
              <a:rPr lang="en-US" dirty="0"/>
              <a:t>NOW if we are going to develop a protocol, so we’ll need some way to SPECIFY a protocol.  </a:t>
            </a:r>
            <a:r>
              <a:rPr lang="en-US" b="1" i="1" dirty="0"/>
              <a:t>How</a:t>
            </a:r>
            <a:r>
              <a:rPr lang="en-US" dirty="0"/>
              <a:t> do we do that?</a:t>
            </a:r>
          </a:p>
          <a:p>
            <a:endParaRPr lang="en-US" dirty="0"/>
          </a:p>
          <a:p>
            <a:r>
              <a:rPr lang="en-US" dirty="0"/>
              <a:t>We could write text, but as all know, that’s prone to misinterpretation, and might be incomplete.  You might write a specification, and then think “oh yeah – I forgot about that case”</a:t>
            </a:r>
          </a:p>
          <a:p>
            <a:endParaRPr lang="en-US" dirty="0"/>
          </a:p>
          <a:p>
            <a:r>
              <a:rPr lang="en-US" dirty="0"/>
              <a:t>What we need is more </a:t>
            </a:r>
            <a:r>
              <a:rPr lang="en-US" b="1" i="1" dirty="0"/>
              <a:t>formal</a:t>
            </a:r>
            <a:r>
              <a:rPr lang="en-US" dirty="0"/>
              <a:t> way to specify a protocol.  In fact, with a formal specification there may be ways to PROVE PROPERTIES about a specification.  But that’s an advanced topic we won’t get into here. We’ll start here by adopting a fairly simple protocol specification technique known as finite state machines (FSM)</a:t>
            </a:r>
          </a:p>
          <a:p>
            <a:endParaRPr lang="en-US" dirty="0"/>
          </a:p>
          <a:p>
            <a:r>
              <a:rPr lang="en-US" dirty="0"/>
              <a:t>And as the name might suggest, a central notion of finite state machines is the notion of STATE </a:t>
            </a:r>
          </a:p>
          <a:p>
            <a:r>
              <a:rPr lang="en-US" dirty="0"/>
              <a:t>&lt;talk about state&gt;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246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We’ll start with the simplest case possible - an unreliable channel that is, in fact perfect – no segments are lost, corrupted, </a:t>
            </a:r>
            <a:r>
              <a:rPr lang="en-US" dirty="0" err="1"/>
              <a:t>dupplicated</a:t>
            </a:r>
            <a:r>
              <a:rPr lang="en-US" dirty="0"/>
              <a:t> or reordered.  The sender just sends and it pops out the other side(perhaps after some delay) perfectly.</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8451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9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750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70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66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lstStyle/>
          <a:p>
            <a:r>
              <a:rPr lang="en-US"/>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75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6A8080-423F-4EF2-8325-F756662D597C}" type="slidenum">
              <a:rPr kumimoji="0" lang="de-AT"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AT"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535941" y="1701588"/>
            <a:ext cx="11120123" cy="719369"/>
          </a:xfrm>
        </p:spPr>
        <p:txBody>
          <a:bodyPr>
            <a:normAutofit/>
          </a:bodyPr>
          <a:lstStyle>
            <a:lvl1pPr marL="0" indent="0" algn="ctr">
              <a:buNone/>
              <a:defRPr sz="28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535941" y="3250433"/>
            <a:ext cx="11120123" cy="719369"/>
          </a:xfrm>
        </p:spPr>
        <p:txBody>
          <a:bodyPr>
            <a:noAutofit/>
          </a:bodyPr>
          <a:lstStyle>
            <a:lvl1pPr marL="273050" indent="-273050" algn="ctr" defTabSz="385753" rtl="0" eaLnBrk="1" latinLnBrk="0" hangingPunct="1">
              <a:lnSpc>
                <a:spcPct val="90000"/>
              </a:lnSpc>
              <a:spcBef>
                <a:spcPts val="422"/>
              </a:spcBef>
              <a:buFont typeface="Wingdings 2" pitchFamily="18" charset="2"/>
              <a:buNone/>
              <a:defRPr lang="en-US" sz="2400" b="0" kern="1200" dirty="0" smtClean="0">
                <a:solidFill>
                  <a:srgbClr val="000000"/>
                </a:solidFill>
                <a:latin typeface="TeXGyreAdventor" charset="0"/>
                <a:ea typeface="Microsoft JhengHei" panose="020B0604030504040204" pitchFamily="34" charset="-120"/>
                <a:cs typeface="+mn-cs"/>
              </a:defRPr>
            </a:lvl1pPr>
            <a:lvl2pPr marL="153591" indent="-153591" algn="ctr" defTabSz="385753" rtl="0" eaLnBrk="1" latinLnBrk="0" hangingPunct="1">
              <a:lnSpc>
                <a:spcPct val="90000"/>
              </a:lnSpc>
              <a:spcBef>
                <a:spcPts val="422"/>
              </a:spcBef>
              <a:buFont typeface="Wingdings 2" pitchFamily="18" charset="2"/>
              <a:buNone/>
              <a:defRPr lang="en-US" sz="24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337542" lvl="1" indent="-153591" eaLnBrk="1" hangingPunct="1"/>
            <a:r>
              <a:rPr lang="en-US" sz="1125" dirty="0">
                <a:solidFill>
                  <a:srgbClr val="0070C0"/>
                </a:solidFill>
              </a:rPr>
              <a:t>Starting Out With CPP (7</a:t>
            </a:r>
            <a:r>
              <a:rPr lang="en-US" sz="1125" baseline="30000" dirty="0">
                <a:solidFill>
                  <a:srgbClr val="0070C0"/>
                </a:solidFill>
              </a:rPr>
              <a:t>th </a:t>
            </a:r>
            <a:r>
              <a:rPr lang="en-US" sz="1125" dirty="0">
                <a:solidFill>
                  <a:srgbClr val="0070C0"/>
                </a:solidFill>
              </a:rPr>
              <a:t> or 8</a:t>
            </a:r>
            <a:r>
              <a:rPr lang="en-US" sz="1125" baseline="30000" dirty="0">
                <a:solidFill>
                  <a:srgbClr val="0070C0"/>
                </a:solidFill>
              </a:rPr>
              <a:t>th</a:t>
            </a:r>
            <a:r>
              <a:rPr lang="en-US" sz="1125"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2397129" y="4386269"/>
            <a:ext cx="2343151"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6959605" y="4386269"/>
            <a:ext cx="2343151" cy="2219325"/>
          </a:xfrm>
        </p:spPr>
        <p:txBody>
          <a:bodyPr/>
          <a:lstStyle/>
          <a:p>
            <a:endParaRPr lang="en-GB"/>
          </a:p>
        </p:txBody>
      </p:sp>
    </p:spTree>
    <p:extLst>
      <p:ext uri="{BB962C8B-B14F-4D97-AF65-F5344CB8AC3E}">
        <p14:creationId xmlns:p14="http://schemas.microsoft.com/office/powerpoint/2010/main" val="1038675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591745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ubhan.ullah@nu.edu.pk"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marL="130175" indent="0" algn="ctr">
              <a:lnSpc>
                <a:spcPct val="110000"/>
              </a:lnSpc>
              <a:spcBef>
                <a:spcPct val="0"/>
              </a:spcBef>
              <a:buNone/>
            </a:pPr>
            <a:r>
              <a:rPr lang="en-US" sz="3500" b="1" dirty="0">
                <a:solidFill>
                  <a:srgbClr val="0000A3"/>
                </a:solidFill>
                <a:latin typeface="+mj-lt"/>
                <a:ea typeface="+mj-ea"/>
                <a:cs typeface="Calibri" panose="020F0502020204030204" pitchFamily="34" charset="0"/>
              </a:rPr>
              <a:t>Week9_Lecture1 (Chapter3) </a:t>
            </a:r>
          </a:p>
          <a:p>
            <a:pPr marL="130175" indent="0" algn="ctr">
              <a:lnSpc>
                <a:spcPct val="85000"/>
              </a:lnSpc>
              <a:buNone/>
            </a:pPr>
            <a:r>
              <a:rPr lang="en-US" altLang="en-US" sz="4300" dirty="0">
                <a:solidFill>
                  <a:srgbClr val="000099"/>
                </a:solidFill>
              </a:rPr>
              <a:t>Transport Layer</a:t>
            </a:r>
          </a:p>
          <a:p>
            <a:pPr marL="130175" indent="0" algn="ctr">
              <a:buNone/>
            </a:pPr>
            <a:r>
              <a:rPr lang="en-US" sz="3500" dirty="0">
                <a:latin typeface="Calibri" panose="020F0502020204030204" pitchFamily="34" charset="0"/>
                <a:cs typeface="Calibri" panose="020F0502020204030204" pitchFamily="34" charset="0"/>
              </a:rPr>
              <a:t>                           </a:t>
            </a:r>
          </a:p>
          <a:p>
            <a:pPr marL="130175" indent="0" algn="ctr">
              <a:lnSpc>
                <a:spcPct val="110000"/>
              </a:lnSpc>
              <a:spcBef>
                <a:spcPct val="0"/>
              </a:spcBef>
              <a:buNone/>
            </a:pPr>
            <a:r>
              <a:rPr lang="en-US" sz="3500" b="1" dirty="0">
                <a:solidFill>
                  <a:srgbClr val="0000A3"/>
                </a:solidFill>
                <a:latin typeface="+mj-lt"/>
                <a:ea typeface="+mj-ea"/>
                <a:cs typeface="Calibri" panose="020F0502020204030204" pitchFamily="34" charset="0"/>
              </a:rPr>
              <a:t>Subhan Ullah, PhD</a:t>
            </a:r>
          </a:p>
          <a:p>
            <a:pPr marL="130175" indent="0" algn="ctr">
              <a:buNone/>
            </a:pPr>
            <a:r>
              <a:rPr lang="en-US" sz="3300" dirty="0">
                <a:latin typeface="Calibri" panose="020F0502020204030204" pitchFamily="34" charset="0"/>
                <a:cs typeface="Calibri" panose="020F0502020204030204" pitchFamily="34" charset="0"/>
                <a:hlinkClick r:id="rId2"/>
              </a:rPr>
              <a:t>subhan.ullah@nu.edu.pk</a:t>
            </a:r>
            <a:endParaRPr lang="en-US" sz="3300" dirty="0">
              <a:latin typeface="Calibri" panose="020F0502020204030204" pitchFamily="34" charset="0"/>
              <a:cs typeface="Calibri" panose="020F0502020204030204" pitchFamily="34" charset="0"/>
            </a:endParaRPr>
          </a:p>
          <a:p>
            <a:pPr marL="130175" indent="0" algn="ctr">
              <a:buNone/>
            </a:pPr>
            <a:endParaRPr lang="en-US" sz="4600" b="1" dirty="0">
              <a:solidFill>
                <a:srgbClr val="0000A3"/>
              </a:solidFill>
              <a:latin typeface="+mj-lt"/>
              <a:ea typeface="+mj-ea"/>
              <a:cs typeface="Calibri" panose="020F0502020204030204" pitchFamily="34" charset="0"/>
            </a:endParaRPr>
          </a:p>
          <a:p>
            <a:pPr marL="130175" indent="0" algn="ctr">
              <a:lnSpc>
                <a:spcPct val="110000"/>
              </a:lnSpc>
              <a:spcBef>
                <a:spcPct val="0"/>
              </a:spcBef>
              <a:buNone/>
            </a:pPr>
            <a:r>
              <a:rPr lang="en-US" sz="3900" b="1" dirty="0">
                <a:solidFill>
                  <a:srgbClr val="0000A3"/>
                </a:solidFill>
                <a:latin typeface="+mj-lt"/>
                <a:ea typeface="+mj-ea"/>
                <a:cs typeface="Calibri" panose="020F0502020204030204" pitchFamily="34" charset="0"/>
              </a:rPr>
              <a:t>BS(Computer Science) Spring-2024</a:t>
            </a:r>
            <a:endParaRPr lang="en-US" dirty="0"/>
          </a:p>
        </p:txBody>
      </p:sp>
      <p:sp>
        <p:nvSpPr>
          <p:cNvPr id="6" name="Title 5"/>
          <p:cNvSpPr>
            <a:spLocks noGrp="1"/>
          </p:cNvSpPr>
          <p:nvPr>
            <p:ph type="title"/>
          </p:nvPr>
        </p:nvSpPr>
        <p:spPr/>
        <p:txBody>
          <a:bodyPr>
            <a:normAutofit/>
          </a:bodyPr>
          <a:lstStyle/>
          <a:p>
            <a:pPr algn="ctr"/>
            <a:r>
              <a:rPr lang="en-US" sz="5400" u="sng" dirty="0"/>
              <a:t>Computer Networks </a:t>
            </a:r>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240" y="451821"/>
            <a:ext cx="2194560" cy="54864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51505"/>
            <a:ext cx="2194561" cy="548640"/>
          </a:xfrm>
          <a:prstGeom prst="rect">
            <a:avLst/>
          </a:prstGeom>
        </p:spPr>
      </p:pic>
      <p:sp>
        <p:nvSpPr>
          <p:cNvPr id="8"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a:xfrm>
            <a:off x="9219616" y="6443089"/>
            <a:ext cx="2743200" cy="365125"/>
          </a:xfrm>
        </p:spPr>
        <p:txBody>
          <a:bodyPr/>
          <a:lstStyle/>
          <a:p>
            <a:r>
              <a:rPr lang="en-US" dirty="0"/>
              <a:t>Transport Layer: 3-1</a:t>
            </a:r>
          </a:p>
        </p:txBody>
      </p:sp>
    </p:spTree>
    <p:extLst>
      <p:ext uri="{BB962C8B-B14F-4D97-AF65-F5344CB8AC3E}">
        <p14:creationId xmlns:p14="http://schemas.microsoft.com/office/powerpoint/2010/main" val="90152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48274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800100" marR="0" lvl="1" indent="-228600" algn="l" defTabSz="914400" rtl="0" eaLnBrk="1" fontAlgn="auto" latinLnBrk="0" hangingPunct="1">
              <a:lnSpc>
                <a:spcPct val="75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(e.g., Internet checksum) to detect bit errors</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 Box 10">
            <a:extLst>
              <a:ext uri="{FF2B5EF4-FFF2-40B4-BE49-F238E27FC236}">
                <a16:creationId xmlns:a16="http://schemas.microsoft.com/office/drawing/2014/main" id="{DDD1DAD8-493C-8447-8752-319FA74AD634}"/>
              </a:ext>
            </a:extLst>
          </p:cNvPr>
          <p:cNvSpPr txBox="1">
            <a:spLocks noChangeArrowheads="1"/>
          </p:cNvSpPr>
          <p:nvPr/>
        </p:nvSpPr>
        <p:spPr bwMode="auto">
          <a:xfrm>
            <a:off x="1328236" y="3911182"/>
            <a:ext cx="1004153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How do humans recover from “</a:t>
            </a:r>
            <a:r>
              <a:rPr kumimoji="0" lang="en-US" altLang="ja-JP"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errors”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during conversation?</a:t>
            </a:r>
          </a:p>
        </p:txBody>
      </p:sp>
      <p:sp>
        <p:nvSpPr>
          <p:cNvPr id="5" name="Slide Number Placeholder 2">
            <a:extLst>
              <a:ext uri="{FF2B5EF4-FFF2-40B4-BE49-F238E27FC236}">
                <a16:creationId xmlns:a16="http://schemas.microsoft.com/office/drawing/2014/main" id="{05B1A153-C333-754C-9249-656206CB5CC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19483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27439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95275"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695325" marR="0" lvl="1" indent="-231775" algn="l" defTabSz="914400" rtl="0" eaLnBrk="1" fontAlgn="auto" latinLnBrk="0" hangingPunct="1">
              <a:lnSpc>
                <a:spcPct val="80000"/>
              </a:lnSpc>
              <a:spcBef>
                <a:spcPts val="8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to detect bit errors</a:t>
            </a:r>
          </a:p>
          <a:p>
            <a:pPr marL="409575" marR="0" lvl="0" indent="-2794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
            <a:extLst>
              <a:ext uri="{FF2B5EF4-FFF2-40B4-BE49-F238E27FC236}">
                <a16:creationId xmlns:a16="http://schemas.microsoft.com/office/drawing/2014/main" id="{6EBA4373-2F4E-9C40-8D34-CD4CD038CE07}"/>
              </a:ext>
            </a:extLst>
          </p:cNvPr>
          <p:cNvSpPr txBox="1">
            <a:spLocks noChangeArrowheads="1"/>
          </p:cNvSpPr>
          <p:nvPr/>
        </p:nvSpPr>
        <p:spPr>
          <a:xfrm>
            <a:off x="662419" y="2680738"/>
            <a:ext cx="11004862" cy="215700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ct val="450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acknowledgements (ACKs):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received OK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negative acknowledgements (NAKs):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had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retransmits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pkt on receipt of NAK</a:t>
            </a:r>
          </a:p>
        </p:txBody>
      </p:sp>
      <p:grpSp>
        <p:nvGrpSpPr>
          <p:cNvPr id="7" name="Group 13">
            <a:extLst>
              <a:ext uri="{FF2B5EF4-FFF2-40B4-BE49-F238E27FC236}">
                <a16:creationId xmlns:a16="http://schemas.microsoft.com/office/drawing/2014/main" id="{0DED2191-7C7B-EA46-AFB1-5A7A4509EEC8}"/>
              </a:ext>
            </a:extLst>
          </p:cNvPr>
          <p:cNvGrpSpPr>
            <a:grpSpLocks/>
          </p:cNvGrpSpPr>
          <p:nvPr/>
        </p:nvGrpSpPr>
        <p:grpSpPr bwMode="auto">
          <a:xfrm>
            <a:off x="937549" y="5087786"/>
            <a:ext cx="10729731" cy="1220788"/>
            <a:chOff x="1552" y="2800"/>
            <a:chExt cx="2578" cy="769"/>
          </a:xfrm>
        </p:grpSpPr>
        <p:sp>
          <p:nvSpPr>
            <p:cNvPr id="8" name="Rectangle 7">
              <a:extLst>
                <a:ext uri="{FF2B5EF4-FFF2-40B4-BE49-F238E27FC236}">
                  <a16:creationId xmlns:a16="http://schemas.microsoft.com/office/drawing/2014/main" id="{CA5C33DB-F1DF-074B-AA2F-B41978703359}"/>
                </a:ext>
              </a:extLst>
            </p:cNvPr>
            <p:cNvSpPr>
              <a:spLocks noChangeArrowheads="1"/>
            </p:cNvSpPr>
            <p:nvPr/>
          </p:nvSpPr>
          <p:spPr bwMode="auto">
            <a:xfrm>
              <a:off x="1552" y="2974"/>
              <a:ext cx="2578" cy="59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9" name="Rectangle 9">
              <a:extLst>
                <a:ext uri="{FF2B5EF4-FFF2-40B4-BE49-F238E27FC236}">
                  <a16:creationId xmlns:a16="http://schemas.microsoft.com/office/drawing/2014/main" id="{CB4139DF-921F-E940-9AD8-677EFA8E24B3}"/>
                </a:ext>
              </a:extLst>
            </p:cNvPr>
            <p:cNvSpPr>
              <a:spLocks noChangeArrowheads="1"/>
            </p:cNvSpPr>
            <p:nvPr/>
          </p:nvSpPr>
          <p:spPr bwMode="auto">
            <a:xfrm>
              <a:off x="2226" y="2864"/>
              <a:ext cx="88"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 name="Text Box 10">
              <a:extLst>
                <a:ext uri="{FF2B5EF4-FFF2-40B4-BE49-F238E27FC236}">
                  <a16:creationId xmlns:a16="http://schemas.microsoft.com/office/drawing/2014/main" id="{B44BC4A2-14C8-8A47-B1A1-506171B4D389}"/>
                </a:ext>
              </a:extLst>
            </p:cNvPr>
            <p:cNvSpPr txBox="1">
              <a:spLocks noChangeArrowheads="1"/>
            </p:cNvSpPr>
            <p:nvPr/>
          </p:nvSpPr>
          <p:spPr bwMode="auto">
            <a:xfrm>
              <a:off x="1724" y="2800"/>
              <a:ext cx="687"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11" name="Text Box 6">
              <a:extLst>
                <a:ext uri="{FF2B5EF4-FFF2-40B4-BE49-F238E27FC236}">
                  <a16:creationId xmlns:a16="http://schemas.microsoft.com/office/drawing/2014/main" id="{EEE47A92-87A4-AD48-8A94-DC9DCFA6DD50}"/>
                </a:ext>
              </a:extLst>
            </p:cNvPr>
            <p:cNvSpPr txBox="1">
              <a:spLocks noChangeArrowheads="1"/>
            </p:cNvSpPr>
            <p:nvPr/>
          </p:nvSpPr>
          <p:spPr bwMode="auto">
            <a:xfrm>
              <a:off x="1678" y="3136"/>
              <a:ext cx="2452" cy="32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2" name="Slide Number Placeholder 2">
            <a:extLst>
              <a:ext uri="{FF2B5EF4-FFF2-40B4-BE49-F238E27FC236}">
                <a16:creationId xmlns:a16="http://schemas.microsoft.com/office/drawing/2014/main" id="{8EDA3199-9071-AC4D-8C68-A368602E92B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15721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dissolv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dissolv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dissolve">
                                      <p:cBhvr>
                                        <p:cTn id="22" dur="500"/>
                                        <p:tgtEl>
                                          <p:spTgt spid="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a:extLst>
              <a:ext uri="{FF2B5EF4-FFF2-40B4-BE49-F238E27FC236}">
                <a16:creationId xmlns:a16="http://schemas.microsoft.com/office/drawing/2014/main" id="{68EB694D-F4ED-0141-BBB1-034CE4FDF113}"/>
              </a:ext>
            </a:extLst>
          </p:cNvPr>
          <p:cNvSpPr/>
          <p:nvPr/>
        </p:nvSpPr>
        <p:spPr>
          <a:xfrm>
            <a:off x="9870220" y="5077299"/>
            <a:ext cx="1669250"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D3935A0A-DEFE-0D4A-A039-8D2F8EDE2B13}"/>
              </a:ext>
            </a:extLst>
          </p:cNvPr>
          <p:cNvSpPr/>
          <p:nvPr/>
        </p:nvSpPr>
        <p:spPr>
          <a:xfrm>
            <a:off x="10103160" y="2734197"/>
            <a:ext cx="1333279"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specifications</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3" name="Text Box 16">
            <a:extLst>
              <a:ext uri="{FF2B5EF4-FFF2-40B4-BE49-F238E27FC236}">
                <a16:creationId xmlns:a16="http://schemas.microsoft.com/office/drawing/2014/main" id="{99B9B250-0EDF-9940-8119-8A3858DACA6A}"/>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3">
            <a:extLst>
              <a:ext uri="{FF2B5EF4-FFF2-40B4-BE49-F238E27FC236}">
                <a16:creationId xmlns:a16="http://schemas.microsoft.com/office/drawing/2014/main" id="{37A227A0-FE6A-9E43-8D11-7C390E9CA534}"/>
              </a:ext>
            </a:extLst>
          </p:cNvPr>
          <p:cNvSpPr/>
          <p:nvPr/>
        </p:nvSpPr>
        <p:spPr>
          <a:xfrm>
            <a:off x="7841292" y="2480153"/>
            <a:ext cx="4246323" cy="400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Slide Number Placeholder 2">
            <a:extLst>
              <a:ext uri="{FF2B5EF4-FFF2-40B4-BE49-F238E27FC236}">
                <a16:creationId xmlns:a16="http://schemas.microsoft.com/office/drawing/2014/main" id="{C5DFF1AE-5E68-A349-98EF-93FDA954903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30066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left)">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right)">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wipe(up)">
                                      <p:cBhvr>
                                        <p:cTn id="17" dur="500"/>
                                        <p:tgtEl>
                                          <p:spTgt spid="15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0" nodeType="clickEffect">
                                  <p:stCondLst>
                                    <p:cond delay="0"/>
                                  </p:stCondLst>
                                  <p:childTnLst>
                                    <p:animEffect transition="out" filter="dissolv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wipe(left)">
                                      <p:cBhvr>
                                        <p:cTn id="30" dur="500"/>
                                        <p:tgtEl>
                                          <p:spTgt spid="1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dissolve">
                                      <p:cBhvr>
                                        <p:cTn id="33" dur="500"/>
                                        <p:tgtEl>
                                          <p:spTgt spid="1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4"/>
                                        </p:tgtEl>
                                        <p:attrNameLst>
                                          <p:attrName>style.visibility</p:attrName>
                                        </p:attrNameLst>
                                      </p:cBhvr>
                                      <p:to>
                                        <p:strVal val="visible"/>
                                      </p:to>
                                    </p:set>
                                    <p:animEffect transition="in" filter="wipe(left)">
                                      <p:cBhvr>
                                        <p:cTn id="38" dur="500"/>
                                        <p:tgtEl>
                                          <p:spTgt spid="16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dissolve">
                                      <p:cBhvr>
                                        <p:cTn id="41"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68" grpId="0" animBg="1"/>
      <p:bldP spid="43"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 name="TextBox 3">
            <a:extLst>
              <a:ext uri="{FF2B5EF4-FFF2-40B4-BE49-F238E27FC236}">
                <a16:creationId xmlns:a16="http://schemas.microsoft.com/office/drawing/2014/main" id="{6FA53170-F7EC-A34D-8A41-984A3AC85C5B}"/>
              </a:ext>
            </a:extLst>
          </p:cNvPr>
          <p:cNvSpPr txBox="1"/>
          <p:nvPr/>
        </p:nvSpPr>
        <p:spPr>
          <a:xfrm>
            <a:off x="965915" y="4680633"/>
            <a:ext cx="653281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Note: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of receiver (did the receiver get my message correctly?) isn’t known to sender unless somehow communicated from receiver to sender</a:t>
            </a:r>
          </a:p>
          <a:p>
            <a:pPr marL="342900" marR="0" lvl="0" indent="-2286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that’s why we need a protocol!</a:t>
            </a:r>
          </a:p>
        </p:txBody>
      </p:sp>
      <p:sp>
        <p:nvSpPr>
          <p:cNvPr id="43" name="Text Box 16">
            <a:extLst>
              <a:ext uri="{FF2B5EF4-FFF2-40B4-BE49-F238E27FC236}">
                <a16:creationId xmlns:a16="http://schemas.microsoft.com/office/drawing/2014/main" id="{ADA65A1F-AF0E-7A4E-89E8-DE7816681B41}"/>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pic>
        <p:nvPicPr>
          <p:cNvPr id="44" name="Picture 43" descr="A shower curtain&#10;&#10;Description automatically generated">
            <a:extLst>
              <a:ext uri="{FF2B5EF4-FFF2-40B4-BE49-F238E27FC236}">
                <a16:creationId xmlns:a16="http://schemas.microsoft.com/office/drawing/2014/main" id="{AC45B1FA-8BA1-4648-AD93-40677902A5F6}"/>
              </a:ext>
            </a:extLst>
          </p:cNvPr>
          <p:cNvPicPr>
            <a:picLocks noChangeAspect="1"/>
          </p:cNvPicPr>
          <p:nvPr/>
        </p:nvPicPr>
        <p:blipFill>
          <a:blip r:embed="rId3"/>
          <a:stretch>
            <a:fillRect/>
          </a:stretch>
        </p:blipFill>
        <p:spPr>
          <a:xfrm>
            <a:off x="7333303" y="2155771"/>
            <a:ext cx="4642797" cy="4579749"/>
          </a:xfrm>
          <a:prstGeom prst="rect">
            <a:avLst/>
          </a:prstGeom>
        </p:spPr>
      </p:pic>
      <p:sp>
        <p:nvSpPr>
          <p:cNvPr id="46" name="Text Box 16">
            <a:extLst>
              <a:ext uri="{FF2B5EF4-FFF2-40B4-BE49-F238E27FC236}">
                <a16:creationId xmlns:a16="http://schemas.microsoft.com/office/drawing/2014/main" id="{D6DB0EA5-C28C-5D47-A606-CB6349A9853F}"/>
              </a:ext>
            </a:extLst>
          </p:cNvPr>
          <p:cNvSpPr txBox="1">
            <a:spLocks noChangeArrowheads="1"/>
          </p:cNvSpPr>
          <p:nvPr/>
        </p:nvSpPr>
        <p:spPr bwMode="auto">
          <a:xfrm>
            <a:off x="5459797" y="2400795"/>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7" name="Text Box 16">
            <a:extLst>
              <a:ext uri="{FF2B5EF4-FFF2-40B4-BE49-F238E27FC236}">
                <a16:creationId xmlns:a16="http://schemas.microsoft.com/office/drawing/2014/main" id="{C8AFC91C-B2AA-274D-BDE6-DBE3D808D252}"/>
              </a:ext>
            </a:extLst>
          </p:cNvPr>
          <p:cNvSpPr txBox="1">
            <a:spLocks noChangeArrowheads="1"/>
          </p:cNvSpPr>
          <p:nvPr/>
        </p:nvSpPr>
        <p:spPr bwMode="auto">
          <a:xfrm>
            <a:off x="3949171" y="3557373"/>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5" name="Slide Number Placeholder 2">
            <a:extLst>
              <a:ext uri="{FF2B5EF4-FFF2-40B4-BE49-F238E27FC236}">
                <a16:creationId xmlns:a16="http://schemas.microsoft.com/office/drawing/2014/main" id="{74821291-B2F1-5248-8BEE-C21E2CB0970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157285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operation with no errors</a:t>
            </a:r>
            <a:endParaRPr lang="en-US" sz="4400" dirty="0"/>
          </a:p>
        </p:txBody>
      </p:sp>
      <p:sp>
        <p:nvSpPr>
          <p:cNvPr id="37" name="Oval 3">
            <a:extLst>
              <a:ext uri="{FF2B5EF4-FFF2-40B4-BE49-F238E27FC236}">
                <a16:creationId xmlns:a16="http://schemas.microsoft.com/office/drawing/2014/main" id="{20368D61-C8F9-C64D-9076-63AF0503E0F6}"/>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38" name="Text Box 4">
            <a:extLst>
              <a:ext uri="{FF2B5EF4-FFF2-40B4-BE49-F238E27FC236}">
                <a16:creationId xmlns:a16="http://schemas.microsoft.com/office/drawing/2014/main" id="{229D572B-0C64-BC4F-9787-CFDFDB4AFDBE}"/>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9" name="Text Box 5">
            <a:extLst>
              <a:ext uri="{FF2B5EF4-FFF2-40B4-BE49-F238E27FC236}">
                <a16:creationId xmlns:a16="http://schemas.microsoft.com/office/drawing/2014/main" id="{7E93FFA4-44C6-0E4F-ABD0-1688475EEC2D}"/>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0" name="Line 6">
            <a:extLst>
              <a:ext uri="{FF2B5EF4-FFF2-40B4-BE49-F238E27FC236}">
                <a16:creationId xmlns:a16="http://schemas.microsoft.com/office/drawing/2014/main" id="{AAE6181D-40C5-4947-8D16-192C2CC21901}"/>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0">
            <a:extLst>
              <a:ext uri="{FF2B5EF4-FFF2-40B4-BE49-F238E27FC236}">
                <a16:creationId xmlns:a16="http://schemas.microsoft.com/office/drawing/2014/main" id="{C49AAF37-6767-EA4A-BCF2-2730B5DAFFCF}"/>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1">
            <a:extLst>
              <a:ext uri="{FF2B5EF4-FFF2-40B4-BE49-F238E27FC236}">
                <a16:creationId xmlns:a16="http://schemas.microsoft.com/office/drawing/2014/main" id="{F2665E42-05D1-2742-9715-0A7AB328CC68}"/>
              </a:ext>
            </a:extLst>
          </p:cNvPr>
          <p:cNvSpPr>
            <a:spLocks/>
          </p:cNvSpPr>
          <p:nvPr/>
        </p:nvSpPr>
        <p:spPr bwMode="auto">
          <a:xfrm>
            <a:off x="2856938"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4">
            <a:extLst>
              <a:ext uri="{FF2B5EF4-FFF2-40B4-BE49-F238E27FC236}">
                <a16:creationId xmlns:a16="http://schemas.microsoft.com/office/drawing/2014/main" id="{FF5156B3-5F3E-7247-9787-81C01F98AADA}"/>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Text Box 15">
            <a:extLst>
              <a:ext uri="{FF2B5EF4-FFF2-40B4-BE49-F238E27FC236}">
                <a16:creationId xmlns:a16="http://schemas.microsoft.com/office/drawing/2014/main" id="{2F0C4339-9749-3E4B-AEF3-DFBC5861C0E1}"/>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17">
            <a:extLst>
              <a:ext uri="{FF2B5EF4-FFF2-40B4-BE49-F238E27FC236}">
                <a16:creationId xmlns:a16="http://schemas.microsoft.com/office/drawing/2014/main" id="{B12405C6-9FEC-A645-ABAA-32067C853440}"/>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2" name="Group 18">
            <a:extLst>
              <a:ext uri="{FF2B5EF4-FFF2-40B4-BE49-F238E27FC236}">
                <a16:creationId xmlns:a16="http://schemas.microsoft.com/office/drawing/2014/main" id="{6469EBCB-9365-8146-9A22-EA4BFBF0E079}"/>
              </a:ext>
            </a:extLst>
          </p:cNvPr>
          <p:cNvGrpSpPr>
            <a:grpSpLocks/>
          </p:cNvGrpSpPr>
          <p:nvPr/>
        </p:nvGrpSpPr>
        <p:grpSpPr bwMode="auto">
          <a:xfrm>
            <a:off x="8325876" y="3094378"/>
            <a:ext cx="1828800" cy="257175"/>
            <a:chOff x="2222" y="3039"/>
            <a:chExt cx="1152" cy="162"/>
          </a:xfrm>
        </p:grpSpPr>
        <p:sp>
          <p:nvSpPr>
            <p:cNvPr id="53" name="Text Box 19">
              <a:extLst>
                <a:ext uri="{FF2B5EF4-FFF2-40B4-BE49-F238E27FC236}">
                  <a16:creationId xmlns:a16="http://schemas.microsoft.com/office/drawing/2014/main" id="{3A6C17B0-3CB8-BD4F-82A3-F8BBBF7760BF}"/>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21">
              <a:extLst>
                <a:ext uri="{FF2B5EF4-FFF2-40B4-BE49-F238E27FC236}">
                  <a16:creationId xmlns:a16="http://schemas.microsoft.com/office/drawing/2014/main" id="{7262AE28-C6B2-7A4B-B2BF-40A0797B4995}"/>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22">
            <a:extLst>
              <a:ext uri="{FF2B5EF4-FFF2-40B4-BE49-F238E27FC236}">
                <a16:creationId xmlns:a16="http://schemas.microsoft.com/office/drawing/2014/main" id="{E9E74661-52F5-5E48-982A-52E52A35DC45}"/>
              </a:ext>
            </a:extLst>
          </p:cNvPr>
          <p:cNvGrpSpPr>
            <a:grpSpLocks/>
          </p:cNvGrpSpPr>
          <p:nvPr/>
        </p:nvGrpSpPr>
        <p:grpSpPr bwMode="auto">
          <a:xfrm>
            <a:off x="4044388" y="2362543"/>
            <a:ext cx="1074738" cy="962025"/>
            <a:chOff x="1540" y="2116"/>
            <a:chExt cx="677" cy="606"/>
          </a:xfrm>
        </p:grpSpPr>
        <p:sp>
          <p:nvSpPr>
            <p:cNvPr id="57" name="Oval 23">
              <a:extLst>
                <a:ext uri="{FF2B5EF4-FFF2-40B4-BE49-F238E27FC236}">
                  <a16:creationId xmlns:a16="http://schemas.microsoft.com/office/drawing/2014/main" id="{8D34CBBE-DA94-E64E-9580-4F3F4131C86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58" name="Text Box 24">
              <a:extLst>
                <a:ext uri="{FF2B5EF4-FFF2-40B4-BE49-F238E27FC236}">
                  <a16:creationId xmlns:a16="http://schemas.microsoft.com/office/drawing/2014/main" id="{1B4A0021-CFA3-4E40-B284-73C34108A342}"/>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sp>
        <p:nvSpPr>
          <p:cNvPr id="59" name="Freeform 25">
            <a:extLst>
              <a:ext uri="{FF2B5EF4-FFF2-40B4-BE49-F238E27FC236}">
                <a16:creationId xmlns:a16="http://schemas.microsoft.com/office/drawing/2014/main" id="{3DB66570-2E6B-DB42-959E-FB21F91FD83C}"/>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Oval 26">
            <a:extLst>
              <a:ext uri="{FF2B5EF4-FFF2-40B4-BE49-F238E27FC236}">
                <a16:creationId xmlns:a16="http://schemas.microsoft.com/office/drawing/2014/main" id="{8A47B34C-876C-9A40-BB81-39CFF157E854}"/>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61" name="Text Box 27">
            <a:extLst>
              <a:ext uri="{FF2B5EF4-FFF2-40B4-BE49-F238E27FC236}">
                <a16:creationId xmlns:a16="http://schemas.microsoft.com/office/drawing/2014/main" id="{D69029E6-5338-FD44-BC15-0BA8A98F15B0}"/>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62" name="Freeform 28">
            <a:extLst>
              <a:ext uri="{FF2B5EF4-FFF2-40B4-BE49-F238E27FC236}">
                <a16:creationId xmlns:a16="http://schemas.microsoft.com/office/drawing/2014/main" id="{062C8ABB-D477-0442-96DB-AF4A7A380558}"/>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3" name="Group 29">
            <a:extLst>
              <a:ext uri="{FF2B5EF4-FFF2-40B4-BE49-F238E27FC236}">
                <a16:creationId xmlns:a16="http://schemas.microsoft.com/office/drawing/2014/main" id="{824EB22B-3441-BB4C-9908-EA5200566BEF}"/>
              </a:ext>
            </a:extLst>
          </p:cNvPr>
          <p:cNvGrpSpPr>
            <a:grpSpLocks/>
          </p:cNvGrpSpPr>
          <p:nvPr/>
        </p:nvGrpSpPr>
        <p:grpSpPr bwMode="auto">
          <a:xfrm>
            <a:off x="2101288" y="2306981"/>
            <a:ext cx="1333500" cy="1004887"/>
            <a:chOff x="220" y="1365"/>
            <a:chExt cx="840" cy="633"/>
          </a:xfrm>
        </p:grpSpPr>
        <p:sp>
          <p:nvSpPr>
            <p:cNvPr id="64" name="Line 30">
              <a:extLst>
                <a:ext uri="{FF2B5EF4-FFF2-40B4-BE49-F238E27FC236}">
                  <a16:creationId xmlns:a16="http://schemas.microsoft.com/office/drawing/2014/main" id="{E482CA24-27A0-084A-87D9-E941B0A259BA}"/>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Oval 31">
              <a:extLst>
                <a:ext uri="{FF2B5EF4-FFF2-40B4-BE49-F238E27FC236}">
                  <a16:creationId xmlns:a16="http://schemas.microsoft.com/office/drawing/2014/main" id="{B1FC38D6-025E-7842-ADA7-35FDE217EA4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grpSp>
        <p:nvGrpSpPr>
          <p:cNvPr id="66" name="Group 32">
            <a:extLst>
              <a:ext uri="{FF2B5EF4-FFF2-40B4-BE49-F238E27FC236}">
                <a16:creationId xmlns:a16="http://schemas.microsoft.com/office/drawing/2014/main" id="{5BBC5929-B4AB-D94E-9C05-8B8E4E50A932}"/>
              </a:ext>
            </a:extLst>
          </p:cNvPr>
          <p:cNvGrpSpPr>
            <a:grpSpLocks/>
          </p:cNvGrpSpPr>
          <p:nvPr/>
        </p:nvGrpSpPr>
        <p:grpSpPr bwMode="auto">
          <a:xfrm>
            <a:off x="8086163" y="3637306"/>
            <a:ext cx="1414463" cy="1033462"/>
            <a:chOff x="3990" y="2203"/>
            <a:chExt cx="891" cy="651"/>
          </a:xfrm>
        </p:grpSpPr>
        <p:sp>
          <p:nvSpPr>
            <p:cNvPr id="67" name="Line 33">
              <a:extLst>
                <a:ext uri="{FF2B5EF4-FFF2-40B4-BE49-F238E27FC236}">
                  <a16:creationId xmlns:a16="http://schemas.microsoft.com/office/drawing/2014/main" id="{C8C95C30-694C-3343-9A2B-29D823BB5369}"/>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34">
              <a:extLst>
                <a:ext uri="{FF2B5EF4-FFF2-40B4-BE49-F238E27FC236}">
                  <a16:creationId xmlns:a16="http://schemas.microsoft.com/office/drawing/2014/main" id="{9CF26F83-62A4-774B-95EC-D614996A7AD6}"/>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69" name="Text Box 35">
            <a:extLst>
              <a:ext uri="{FF2B5EF4-FFF2-40B4-BE49-F238E27FC236}">
                <a16:creationId xmlns:a16="http://schemas.microsoft.com/office/drawing/2014/main" id="{4F145C19-20CA-7145-8B2A-77BEB54A39E8}"/>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70" name="Line 36">
            <a:extLst>
              <a:ext uri="{FF2B5EF4-FFF2-40B4-BE49-F238E27FC236}">
                <a16:creationId xmlns:a16="http://schemas.microsoft.com/office/drawing/2014/main" id="{26143F76-F1DE-F740-8D25-07F17B3B05D6}"/>
              </a:ext>
            </a:extLst>
          </p:cNvPr>
          <p:cNvSpPr>
            <a:spLocks noChangeShapeType="1"/>
          </p:cNvSpPr>
          <p:nvPr/>
        </p:nvSpPr>
        <p:spPr bwMode="auto">
          <a:xfrm>
            <a:off x="2763276"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71" name="Freeform 37">
            <a:extLst>
              <a:ext uri="{FF2B5EF4-FFF2-40B4-BE49-F238E27FC236}">
                <a16:creationId xmlns:a16="http://schemas.microsoft.com/office/drawing/2014/main" id="{58B7878D-57FD-8A41-8E7B-6BF34CB3A771}"/>
              </a:ext>
            </a:extLst>
          </p:cNvPr>
          <p:cNvSpPr>
            <a:spLocks/>
          </p:cNvSpPr>
          <p:nvPr/>
        </p:nvSpPr>
        <p:spPr bwMode="auto">
          <a:xfrm>
            <a:off x="2763276" y="2146642"/>
            <a:ext cx="7148415" cy="2944699"/>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 name="connsiteX0" fmla="*/ 0 w 10000"/>
              <a:gd name="connsiteY0" fmla="*/ 52 h 10000"/>
              <a:gd name="connsiteX1" fmla="*/ 2377 w 10000"/>
              <a:gd name="connsiteY1" fmla="*/ 0 h 10000"/>
              <a:gd name="connsiteX2" fmla="*/ 8009 w 10000"/>
              <a:gd name="connsiteY2" fmla="*/ 9621 h 10000"/>
              <a:gd name="connsiteX3" fmla="*/ 10000 w 10000"/>
              <a:gd name="connsiteY3" fmla="*/ 10000 h 10000"/>
              <a:gd name="connsiteX0" fmla="*/ 0 w 10673"/>
              <a:gd name="connsiteY0" fmla="*/ 52 h 9621"/>
              <a:gd name="connsiteX1" fmla="*/ 2377 w 10673"/>
              <a:gd name="connsiteY1" fmla="*/ 0 h 9621"/>
              <a:gd name="connsiteX2" fmla="*/ 8009 w 10673"/>
              <a:gd name="connsiteY2" fmla="*/ 9621 h 9621"/>
              <a:gd name="connsiteX3" fmla="*/ 10673 w 10673"/>
              <a:gd name="connsiteY3" fmla="*/ 9621 h 9621"/>
            </a:gdLst>
            <a:ahLst/>
            <a:cxnLst>
              <a:cxn ang="0">
                <a:pos x="connsiteX0" y="connsiteY0"/>
              </a:cxn>
              <a:cxn ang="0">
                <a:pos x="connsiteX1" y="connsiteY1"/>
              </a:cxn>
              <a:cxn ang="0">
                <a:pos x="connsiteX2" y="connsiteY2"/>
              </a:cxn>
              <a:cxn ang="0">
                <a:pos x="connsiteX3" y="connsiteY3"/>
              </a:cxn>
            </a:cxnLst>
            <a:rect l="l" t="t" r="r" b="b"/>
            <a:pathLst>
              <a:path w="10673" h="9621">
                <a:moveTo>
                  <a:pt x="0" y="52"/>
                </a:moveTo>
                <a:lnTo>
                  <a:pt x="2377" y="0"/>
                </a:lnTo>
                <a:lnTo>
                  <a:pt x="8009" y="9621"/>
                </a:lnTo>
                <a:lnTo>
                  <a:pt x="10673" y="962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2" name="Group 38">
            <a:extLst>
              <a:ext uri="{FF2B5EF4-FFF2-40B4-BE49-F238E27FC236}">
                <a16:creationId xmlns:a16="http://schemas.microsoft.com/office/drawing/2014/main" id="{81979E69-43B0-224E-AEE7-932D8FB25EC5}"/>
              </a:ext>
            </a:extLst>
          </p:cNvPr>
          <p:cNvGrpSpPr>
            <a:grpSpLocks/>
          </p:cNvGrpSpPr>
          <p:nvPr/>
        </p:nvGrpSpPr>
        <p:grpSpPr bwMode="auto">
          <a:xfrm>
            <a:off x="2099701" y="2306981"/>
            <a:ext cx="1333500" cy="1004887"/>
            <a:chOff x="220" y="1365"/>
            <a:chExt cx="840" cy="633"/>
          </a:xfrm>
        </p:grpSpPr>
        <p:sp>
          <p:nvSpPr>
            <p:cNvPr id="73" name="Line 39">
              <a:extLst>
                <a:ext uri="{FF2B5EF4-FFF2-40B4-BE49-F238E27FC236}">
                  <a16:creationId xmlns:a16="http://schemas.microsoft.com/office/drawing/2014/main" id="{021756D2-A025-CF41-A055-C96F4929A19F}"/>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Oval 40">
              <a:extLst>
                <a:ext uri="{FF2B5EF4-FFF2-40B4-BE49-F238E27FC236}">
                  <a16:creationId xmlns:a16="http://schemas.microsoft.com/office/drawing/2014/main" id="{34F50062-00A1-4541-B9F4-BEF323F05F2D}"/>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08" name="Oval 41">
            <a:extLst>
              <a:ext uri="{FF2B5EF4-FFF2-40B4-BE49-F238E27FC236}">
                <a16:creationId xmlns:a16="http://schemas.microsoft.com/office/drawing/2014/main" id="{9AEB6601-DAB8-A041-9DF0-30C886DDBE6D}"/>
              </a:ext>
            </a:extLst>
          </p:cNvPr>
          <p:cNvSpPr>
            <a:spLocks noChangeArrowheads="1"/>
          </p:cNvSpPr>
          <p:nvPr/>
        </p:nvSpPr>
        <p:spPr bwMode="auto">
          <a:xfrm>
            <a:off x="4084076"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09" name="Line 42">
            <a:extLst>
              <a:ext uri="{FF2B5EF4-FFF2-40B4-BE49-F238E27FC236}">
                <a16:creationId xmlns:a16="http://schemas.microsoft.com/office/drawing/2014/main" id="{2CE2B382-7E31-324B-8E6C-07DE61767B89}"/>
              </a:ext>
            </a:extLst>
          </p:cNvPr>
          <p:cNvSpPr>
            <a:spLocks noChangeShapeType="1"/>
          </p:cNvSpPr>
          <p:nvPr/>
        </p:nvSpPr>
        <p:spPr bwMode="auto">
          <a:xfrm flipH="1">
            <a:off x="8013138"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0" name="Freeform 43">
            <a:extLst>
              <a:ext uri="{FF2B5EF4-FFF2-40B4-BE49-F238E27FC236}">
                <a16:creationId xmlns:a16="http://schemas.microsoft.com/office/drawing/2014/main" id="{A4E624BD-18B7-E144-8B12-E9F34C001BC1}"/>
              </a:ext>
            </a:extLst>
          </p:cNvPr>
          <p:cNvSpPr>
            <a:spLocks/>
          </p:cNvSpPr>
          <p:nvPr/>
        </p:nvSpPr>
        <p:spPr bwMode="auto">
          <a:xfrm>
            <a:off x="2122306" y="3871617"/>
            <a:ext cx="7452932" cy="2415225"/>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684 h 10684"/>
              <a:gd name="connsiteX1" fmla="*/ 7676 w 10000"/>
              <a:gd name="connsiteY1" fmla="*/ 10684 h 10684"/>
              <a:gd name="connsiteX2" fmla="*/ 4167 w 10000"/>
              <a:gd name="connsiteY2" fmla="*/ 0 h 10684"/>
              <a:gd name="connsiteX3" fmla="*/ 0 w 10000"/>
              <a:gd name="connsiteY3" fmla="*/ 684 h 10684"/>
              <a:gd name="connsiteX0" fmla="*/ 11178 w 11178"/>
              <a:gd name="connsiteY0" fmla="*/ 10684 h 10684"/>
              <a:gd name="connsiteX1" fmla="*/ 8854 w 11178"/>
              <a:gd name="connsiteY1" fmla="*/ 10684 h 10684"/>
              <a:gd name="connsiteX2" fmla="*/ 5345 w 11178"/>
              <a:gd name="connsiteY2" fmla="*/ 0 h 10684"/>
              <a:gd name="connsiteX3" fmla="*/ 0 w 11178"/>
              <a:gd name="connsiteY3" fmla="*/ 0 h 10684"/>
            </a:gdLst>
            <a:ahLst/>
            <a:cxnLst>
              <a:cxn ang="0">
                <a:pos x="connsiteX0" y="connsiteY0"/>
              </a:cxn>
              <a:cxn ang="0">
                <a:pos x="connsiteX1" y="connsiteY1"/>
              </a:cxn>
              <a:cxn ang="0">
                <a:pos x="connsiteX2" y="connsiteY2"/>
              </a:cxn>
              <a:cxn ang="0">
                <a:pos x="connsiteX3" y="connsiteY3"/>
              </a:cxn>
            </a:cxnLst>
            <a:rect l="l" t="t" r="r" b="b"/>
            <a:pathLst>
              <a:path w="11178" h="10684">
                <a:moveTo>
                  <a:pt x="11178" y="10684"/>
                </a:moveTo>
                <a:lnTo>
                  <a:pt x="8854" y="10684"/>
                </a:lnTo>
                <a:lnTo>
                  <a:pt x="5345"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1" name="Group 44">
            <a:extLst>
              <a:ext uri="{FF2B5EF4-FFF2-40B4-BE49-F238E27FC236}">
                <a16:creationId xmlns:a16="http://schemas.microsoft.com/office/drawing/2014/main" id="{433B53F6-3987-AD43-823C-811301531A05}"/>
              </a:ext>
            </a:extLst>
          </p:cNvPr>
          <p:cNvGrpSpPr>
            <a:grpSpLocks/>
          </p:cNvGrpSpPr>
          <p:nvPr/>
        </p:nvGrpSpPr>
        <p:grpSpPr bwMode="auto">
          <a:xfrm>
            <a:off x="2099701" y="2306981"/>
            <a:ext cx="1333500" cy="1004887"/>
            <a:chOff x="220" y="1365"/>
            <a:chExt cx="840" cy="633"/>
          </a:xfrm>
        </p:grpSpPr>
        <p:sp>
          <p:nvSpPr>
            <p:cNvPr id="112" name="Line 45">
              <a:extLst>
                <a:ext uri="{FF2B5EF4-FFF2-40B4-BE49-F238E27FC236}">
                  <a16:creationId xmlns:a16="http://schemas.microsoft.com/office/drawing/2014/main" id="{4591E5D8-8C29-B847-85FE-27EBA5053B7E}"/>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Oval 46">
              <a:extLst>
                <a:ext uri="{FF2B5EF4-FFF2-40B4-BE49-F238E27FC236}">
                  <a16:creationId xmlns:a16="http://schemas.microsoft.com/office/drawing/2014/main" id="{611A2C5D-AEE6-DD42-9AF5-7922552584D9}"/>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14" name="Oval 47">
            <a:extLst>
              <a:ext uri="{FF2B5EF4-FFF2-40B4-BE49-F238E27FC236}">
                <a16:creationId xmlns:a16="http://schemas.microsoft.com/office/drawing/2014/main" id="{14740803-52CF-044E-A44B-1C3382FD69A9}"/>
              </a:ext>
            </a:extLst>
          </p:cNvPr>
          <p:cNvSpPr>
            <a:spLocks noChangeArrowheads="1"/>
          </p:cNvSpPr>
          <p:nvPr/>
        </p:nvSpPr>
        <p:spPr bwMode="auto">
          <a:xfrm>
            <a:off x="4080901" y="2367306"/>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7" name="Text Box 16">
            <a:extLst>
              <a:ext uri="{FF2B5EF4-FFF2-40B4-BE49-F238E27FC236}">
                <a16:creationId xmlns:a16="http://schemas.microsoft.com/office/drawing/2014/main" id="{4960424F-A39C-9F48-B10B-6B92058EBF5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8" name="Text Box 20">
            <a:extLst>
              <a:ext uri="{FF2B5EF4-FFF2-40B4-BE49-F238E27FC236}">
                <a16:creationId xmlns:a16="http://schemas.microsoft.com/office/drawing/2014/main" id="{F83C8E12-3B9E-D846-B39E-2D62F350B930}"/>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24" name="Group 123">
            <a:extLst>
              <a:ext uri="{FF2B5EF4-FFF2-40B4-BE49-F238E27FC236}">
                <a16:creationId xmlns:a16="http://schemas.microsoft.com/office/drawing/2014/main" id="{CC5AC3F7-1DB3-CE4F-B0C7-F20072FBA703}"/>
              </a:ext>
            </a:extLst>
          </p:cNvPr>
          <p:cNvGrpSpPr/>
          <p:nvPr/>
        </p:nvGrpSpPr>
        <p:grpSpPr>
          <a:xfrm>
            <a:off x="2271408" y="3285357"/>
            <a:ext cx="3548062" cy="989290"/>
            <a:chOff x="2270357" y="3283338"/>
            <a:chExt cx="3548062" cy="989290"/>
          </a:xfrm>
        </p:grpSpPr>
        <p:sp>
          <p:nvSpPr>
            <p:cNvPr id="125" name="Freeform 11">
              <a:extLst>
                <a:ext uri="{FF2B5EF4-FFF2-40B4-BE49-F238E27FC236}">
                  <a16:creationId xmlns:a16="http://schemas.microsoft.com/office/drawing/2014/main" id="{1ECBB11C-9731-AE49-85C4-CC54A9C37108}"/>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26" name="Group 125">
              <a:extLst>
                <a:ext uri="{FF2B5EF4-FFF2-40B4-BE49-F238E27FC236}">
                  <a16:creationId xmlns:a16="http://schemas.microsoft.com/office/drawing/2014/main" id="{803199FB-D06E-3542-B988-7EB9CD9168D8}"/>
                </a:ext>
              </a:extLst>
            </p:cNvPr>
            <p:cNvGrpSpPr/>
            <p:nvPr/>
          </p:nvGrpSpPr>
          <p:grpSpPr>
            <a:xfrm>
              <a:off x="2270357" y="3545923"/>
              <a:ext cx="3548062" cy="726705"/>
              <a:chOff x="2270357" y="3545923"/>
              <a:chExt cx="3548062" cy="726705"/>
            </a:xfrm>
          </p:grpSpPr>
          <p:sp>
            <p:nvSpPr>
              <p:cNvPr id="127" name="Text Box 12">
                <a:extLst>
                  <a:ext uri="{FF2B5EF4-FFF2-40B4-BE49-F238E27FC236}">
                    <a16:creationId xmlns:a16="http://schemas.microsoft.com/office/drawing/2014/main" id="{E0CFEDE3-2A91-2845-ABA4-C03E7492EE81}"/>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3">
                <a:extLst>
                  <a:ext uri="{FF2B5EF4-FFF2-40B4-BE49-F238E27FC236}">
                    <a16:creationId xmlns:a16="http://schemas.microsoft.com/office/drawing/2014/main" id="{332EC257-20A6-9B48-A641-8E69142E58DC}"/>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Text Box 48">
                <a:extLst>
                  <a:ext uri="{FF2B5EF4-FFF2-40B4-BE49-F238E27FC236}">
                    <a16:creationId xmlns:a16="http://schemas.microsoft.com/office/drawing/2014/main" id="{BC7A4A01-571A-C94B-BAEC-EA73E5A39295}"/>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grpSp>
        <p:nvGrpSpPr>
          <p:cNvPr id="130" name="Group 129">
            <a:extLst>
              <a:ext uri="{FF2B5EF4-FFF2-40B4-BE49-F238E27FC236}">
                <a16:creationId xmlns:a16="http://schemas.microsoft.com/office/drawing/2014/main" id="{5E324CA8-B37F-8C4E-9533-D4557801C16E}"/>
              </a:ext>
            </a:extLst>
          </p:cNvPr>
          <p:cNvGrpSpPr/>
          <p:nvPr/>
        </p:nvGrpSpPr>
        <p:grpSpPr>
          <a:xfrm>
            <a:off x="8049650" y="5037504"/>
            <a:ext cx="4142349" cy="933582"/>
            <a:chOff x="8049650" y="5037504"/>
            <a:chExt cx="4142349" cy="933582"/>
          </a:xfrm>
        </p:grpSpPr>
        <p:sp>
          <p:nvSpPr>
            <p:cNvPr id="131" name="Text Box 7">
              <a:extLst>
                <a:ext uri="{FF2B5EF4-FFF2-40B4-BE49-F238E27FC236}">
                  <a16:creationId xmlns:a16="http://schemas.microsoft.com/office/drawing/2014/main" id="{723DBA89-E099-1146-9344-FD97D358659B}"/>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8">
              <a:extLst>
                <a:ext uri="{FF2B5EF4-FFF2-40B4-BE49-F238E27FC236}">
                  <a16:creationId xmlns:a16="http://schemas.microsoft.com/office/drawing/2014/main" id="{05CEFA42-064E-3142-841C-4AC47C36BCC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9">
              <a:extLst>
                <a:ext uri="{FF2B5EF4-FFF2-40B4-BE49-F238E27FC236}">
                  <a16:creationId xmlns:a16="http://schemas.microsoft.com/office/drawing/2014/main" id="{0872816E-A3BC-B14C-B375-097293AE6178}"/>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Text Box 19">
            <a:extLst>
              <a:ext uri="{FF2B5EF4-FFF2-40B4-BE49-F238E27FC236}">
                <a16:creationId xmlns:a16="http://schemas.microsoft.com/office/drawing/2014/main" id="{55D8DBB5-D62B-EB4E-B678-676582C50DB5}"/>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35" name="Text Box 20">
            <a:extLst>
              <a:ext uri="{FF2B5EF4-FFF2-40B4-BE49-F238E27FC236}">
                <a16:creationId xmlns:a16="http://schemas.microsoft.com/office/drawing/2014/main" id="{6A4DBB19-70E8-BE4F-86ED-46D7FF5489BB}"/>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74" name="Text Box 16">
            <a:extLst>
              <a:ext uri="{FF2B5EF4-FFF2-40B4-BE49-F238E27FC236}">
                <a16:creationId xmlns:a16="http://schemas.microsoft.com/office/drawing/2014/main" id="{312C203B-3A0A-BD4E-8578-6F37A2E7EB8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5" name="Slide Number Placeholder 2">
            <a:extLst>
              <a:ext uri="{FF2B5EF4-FFF2-40B4-BE49-F238E27FC236}">
                <a16:creationId xmlns:a16="http://schemas.microsoft.com/office/drawing/2014/main" id="{70847C17-240C-8943-BAC9-8DEDA07FFF5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7414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10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10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wipe(up)">
                                      <p:cBhvr>
                                        <p:cTn id="31" dur="10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wipe(right)">
                                      <p:cBhvr>
                                        <p:cTn id="36" dur="1000"/>
                                        <p:tgtEl>
                                          <p:spTgt spid="110"/>
                                        </p:tgtEl>
                                      </p:cBhvr>
                                    </p:animEffect>
                                  </p:childTnLst>
                                  <p:subTnLst>
                                    <p:set>
                                      <p:cBhvr override="childStyle">
                                        <p:cTn dur="1" fill="hold" display="0" masterRel="sameClick" afterEffect="1">
                                          <p:stCondLst>
                                            <p:cond evt="end" delay="0">
                                              <p:tn val="34"/>
                                            </p:cond>
                                          </p:stCondLst>
                                        </p:cTn>
                                        <p:tgtEl>
                                          <p:spTgt spid="110"/>
                                        </p:tgtEl>
                                        <p:attrNameLst>
                                          <p:attrName>style.visibility</p:attrName>
                                        </p:attrNameLst>
                                      </p:cBhvr>
                                      <p:to>
                                        <p:strVal val="hidden"/>
                                      </p:to>
                                    </p:set>
                                  </p:sub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childTnLst>
                                </p:cTn>
                              </p:par>
                              <p:par>
                                <p:cTn id="42" presetID="1" presetClass="entr" presetSubtype="0" fill="hold" grpId="1" nodeType="with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4" grpId="0" animBg="1"/>
      <p:bldP spid="11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corrupted packet scenario</a:t>
            </a:r>
            <a:endParaRPr lang="en-US" sz="4400" dirty="0"/>
          </a:p>
        </p:txBody>
      </p:sp>
      <p:sp>
        <p:nvSpPr>
          <p:cNvPr id="133" name="Oval 3">
            <a:extLst>
              <a:ext uri="{FF2B5EF4-FFF2-40B4-BE49-F238E27FC236}">
                <a16:creationId xmlns:a16="http://schemas.microsoft.com/office/drawing/2014/main" id="{69A00FB9-348A-D448-9793-795F22B57161}"/>
              </a:ext>
            </a:extLst>
          </p:cNvPr>
          <p:cNvSpPr>
            <a:spLocks noChangeArrowheads="1"/>
          </p:cNvSpPr>
          <p:nvPr/>
        </p:nvSpPr>
        <p:spPr bwMode="auto">
          <a:xfrm>
            <a:off x="2448440"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4" name="Text Box 4">
            <a:extLst>
              <a:ext uri="{FF2B5EF4-FFF2-40B4-BE49-F238E27FC236}">
                <a16:creationId xmlns:a16="http://schemas.microsoft.com/office/drawing/2014/main" id="{77096BA8-8AE7-EA4F-B0FD-7469803EAB64}"/>
              </a:ext>
            </a:extLst>
          </p:cNvPr>
          <p:cNvSpPr txBox="1">
            <a:spLocks noChangeArrowheads="1"/>
          </p:cNvSpPr>
          <p:nvPr/>
        </p:nvSpPr>
        <p:spPr bwMode="auto">
          <a:xfrm>
            <a:off x="2346840"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5" name="Text Box 5">
            <a:extLst>
              <a:ext uri="{FF2B5EF4-FFF2-40B4-BE49-F238E27FC236}">
                <a16:creationId xmlns:a16="http://schemas.microsoft.com/office/drawing/2014/main" id="{D6DC2F34-5901-DE44-A6E9-F9649709412A}"/>
              </a:ext>
            </a:extLst>
          </p:cNvPr>
          <p:cNvSpPr txBox="1">
            <a:spLocks noChangeArrowheads="1"/>
          </p:cNvSpPr>
          <p:nvPr/>
        </p:nvSpPr>
        <p:spPr bwMode="auto">
          <a:xfrm>
            <a:off x="2756415"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6" name="Line 6">
            <a:extLst>
              <a:ext uri="{FF2B5EF4-FFF2-40B4-BE49-F238E27FC236}">
                <a16:creationId xmlns:a16="http://schemas.microsoft.com/office/drawing/2014/main" id="{D357F502-19B9-7A40-B1E5-CD7250CA97C6}"/>
              </a:ext>
            </a:extLst>
          </p:cNvPr>
          <p:cNvSpPr>
            <a:spLocks noChangeShapeType="1"/>
          </p:cNvSpPr>
          <p:nvPr/>
        </p:nvSpPr>
        <p:spPr bwMode="auto">
          <a:xfrm>
            <a:off x="2861190"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Freeform 10">
            <a:extLst>
              <a:ext uri="{FF2B5EF4-FFF2-40B4-BE49-F238E27FC236}">
                <a16:creationId xmlns:a16="http://schemas.microsoft.com/office/drawing/2014/main" id="{3ADC35A3-77A4-3D42-9882-FB506CCCFA61}"/>
              </a:ext>
            </a:extLst>
          </p:cNvPr>
          <p:cNvSpPr>
            <a:spLocks/>
          </p:cNvSpPr>
          <p:nvPr/>
        </p:nvSpPr>
        <p:spPr bwMode="auto">
          <a:xfrm flipV="1">
            <a:off x="2808802"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1" name="Freeform 11">
            <a:extLst>
              <a:ext uri="{FF2B5EF4-FFF2-40B4-BE49-F238E27FC236}">
                <a16:creationId xmlns:a16="http://schemas.microsoft.com/office/drawing/2014/main" id="{3907903E-8186-0B48-B29F-40C6FD559F99}"/>
              </a:ext>
            </a:extLst>
          </p:cNvPr>
          <p:cNvSpPr>
            <a:spLocks/>
          </p:cNvSpPr>
          <p:nvPr/>
        </p:nvSpPr>
        <p:spPr bwMode="auto">
          <a:xfrm>
            <a:off x="2856427"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4" name="Freeform 14">
            <a:extLst>
              <a:ext uri="{FF2B5EF4-FFF2-40B4-BE49-F238E27FC236}">
                <a16:creationId xmlns:a16="http://schemas.microsoft.com/office/drawing/2014/main" id="{C5D67D61-82E5-5642-B2D5-452A20671145}"/>
              </a:ext>
            </a:extLst>
          </p:cNvPr>
          <p:cNvSpPr>
            <a:spLocks/>
          </p:cNvSpPr>
          <p:nvPr/>
        </p:nvSpPr>
        <p:spPr bwMode="auto">
          <a:xfrm>
            <a:off x="5004315"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Text Box 15">
            <a:extLst>
              <a:ext uri="{FF2B5EF4-FFF2-40B4-BE49-F238E27FC236}">
                <a16:creationId xmlns:a16="http://schemas.microsoft.com/office/drawing/2014/main" id="{7BABC5B8-9BD6-F145-8E9A-0912B8AEEF10}"/>
              </a:ext>
            </a:extLst>
          </p:cNvPr>
          <p:cNvSpPr txBox="1">
            <a:spLocks noChangeArrowheads="1"/>
          </p:cNvSpPr>
          <p:nvPr/>
        </p:nvSpPr>
        <p:spPr bwMode="auto">
          <a:xfrm>
            <a:off x="5313877"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Text Box 16">
            <a:extLst>
              <a:ext uri="{FF2B5EF4-FFF2-40B4-BE49-F238E27FC236}">
                <a16:creationId xmlns:a16="http://schemas.microsoft.com/office/drawing/2014/main" id="{BE38BF73-5EF1-6B42-B012-9E244200F5F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17">
            <a:extLst>
              <a:ext uri="{FF2B5EF4-FFF2-40B4-BE49-F238E27FC236}">
                <a16:creationId xmlns:a16="http://schemas.microsoft.com/office/drawing/2014/main" id="{6082D473-667E-D744-BD55-1C35E0FE8710}"/>
              </a:ext>
            </a:extLst>
          </p:cNvPr>
          <p:cNvSpPr>
            <a:spLocks noChangeShapeType="1"/>
          </p:cNvSpPr>
          <p:nvPr/>
        </p:nvSpPr>
        <p:spPr bwMode="auto">
          <a:xfrm>
            <a:off x="5407540"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2" name="Group 22">
            <a:extLst>
              <a:ext uri="{FF2B5EF4-FFF2-40B4-BE49-F238E27FC236}">
                <a16:creationId xmlns:a16="http://schemas.microsoft.com/office/drawing/2014/main" id="{DCE40CB4-F0AE-734E-AA44-08F29CD02D52}"/>
              </a:ext>
            </a:extLst>
          </p:cNvPr>
          <p:cNvGrpSpPr>
            <a:grpSpLocks/>
          </p:cNvGrpSpPr>
          <p:nvPr/>
        </p:nvGrpSpPr>
        <p:grpSpPr bwMode="auto">
          <a:xfrm>
            <a:off x="4043877" y="2362543"/>
            <a:ext cx="1074738" cy="962025"/>
            <a:chOff x="1540" y="2116"/>
            <a:chExt cx="677" cy="606"/>
          </a:xfrm>
        </p:grpSpPr>
        <p:sp>
          <p:nvSpPr>
            <p:cNvPr id="153" name="Oval 23">
              <a:extLst>
                <a:ext uri="{FF2B5EF4-FFF2-40B4-BE49-F238E27FC236}">
                  <a16:creationId xmlns:a16="http://schemas.microsoft.com/office/drawing/2014/main" id="{D3BB9C31-5D9C-684A-BB70-14F20480A9B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4" name="Text Box 24">
              <a:extLst>
                <a:ext uri="{FF2B5EF4-FFF2-40B4-BE49-F238E27FC236}">
                  <a16:creationId xmlns:a16="http://schemas.microsoft.com/office/drawing/2014/main" id="{7290D8CF-233C-DA4F-8144-17F1D181B533}"/>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55" name="Freeform 25">
            <a:extLst>
              <a:ext uri="{FF2B5EF4-FFF2-40B4-BE49-F238E27FC236}">
                <a16:creationId xmlns:a16="http://schemas.microsoft.com/office/drawing/2014/main" id="{1FC9F4AC-60DA-664B-8892-94963AC43A62}"/>
              </a:ext>
            </a:extLst>
          </p:cNvPr>
          <p:cNvSpPr>
            <a:spLocks/>
          </p:cNvSpPr>
          <p:nvPr/>
        </p:nvSpPr>
        <p:spPr bwMode="auto">
          <a:xfrm>
            <a:off x="8423790"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Oval 26">
            <a:extLst>
              <a:ext uri="{FF2B5EF4-FFF2-40B4-BE49-F238E27FC236}">
                <a16:creationId xmlns:a16="http://schemas.microsoft.com/office/drawing/2014/main" id="{C6A7C088-049A-2642-9A7F-7E6B3149EB38}"/>
              </a:ext>
            </a:extLst>
          </p:cNvPr>
          <p:cNvSpPr>
            <a:spLocks noChangeArrowheads="1"/>
          </p:cNvSpPr>
          <p:nvPr/>
        </p:nvSpPr>
        <p:spPr bwMode="auto">
          <a:xfrm>
            <a:off x="8515865"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Text Box 27">
            <a:extLst>
              <a:ext uri="{FF2B5EF4-FFF2-40B4-BE49-F238E27FC236}">
                <a16:creationId xmlns:a16="http://schemas.microsoft.com/office/drawing/2014/main" id="{579E5E2D-B23D-BF43-A731-1D8C59C74825}"/>
              </a:ext>
            </a:extLst>
          </p:cNvPr>
          <p:cNvSpPr txBox="1">
            <a:spLocks noChangeArrowheads="1"/>
          </p:cNvSpPr>
          <p:nvPr/>
        </p:nvSpPr>
        <p:spPr bwMode="auto">
          <a:xfrm>
            <a:off x="8428552"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8" name="Freeform 28">
            <a:extLst>
              <a:ext uri="{FF2B5EF4-FFF2-40B4-BE49-F238E27FC236}">
                <a16:creationId xmlns:a16="http://schemas.microsoft.com/office/drawing/2014/main" id="{82DEFCAC-19A6-8E44-8FD1-83883629ABA7}"/>
              </a:ext>
            </a:extLst>
          </p:cNvPr>
          <p:cNvSpPr>
            <a:spLocks/>
          </p:cNvSpPr>
          <p:nvPr/>
        </p:nvSpPr>
        <p:spPr bwMode="auto">
          <a:xfrm flipV="1">
            <a:off x="8436490"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9" name="Group 29">
            <a:extLst>
              <a:ext uri="{FF2B5EF4-FFF2-40B4-BE49-F238E27FC236}">
                <a16:creationId xmlns:a16="http://schemas.microsoft.com/office/drawing/2014/main" id="{C486E2AA-5514-8349-8774-4B86574332CB}"/>
              </a:ext>
            </a:extLst>
          </p:cNvPr>
          <p:cNvGrpSpPr>
            <a:grpSpLocks/>
          </p:cNvGrpSpPr>
          <p:nvPr/>
        </p:nvGrpSpPr>
        <p:grpSpPr bwMode="auto">
          <a:xfrm>
            <a:off x="2100777" y="2306981"/>
            <a:ext cx="1333500" cy="1004887"/>
            <a:chOff x="220" y="1365"/>
            <a:chExt cx="840" cy="633"/>
          </a:xfrm>
        </p:grpSpPr>
        <p:sp>
          <p:nvSpPr>
            <p:cNvPr id="160" name="Line 30">
              <a:extLst>
                <a:ext uri="{FF2B5EF4-FFF2-40B4-BE49-F238E27FC236}">
                  <a16:creationId xmlns:a16="http://schemas.microsoft.com/office/drawing/2014/main" id="{C0CC58D1-8C84-3E47-909F-D82E63AA1223}"/>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Oval 31">
              <a:extLst>
                <a:ext uri="{FF2B5EF4-FFF2-40B4-BE49-F238E27FC236}">
                  <a16:creationId xmlns:a16="http://schemas.microsoft.com/office/drawing/2014/main" id="{852C29BD-DA30-1D45-9733-0851CEB0A1B7}"/>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2" name="Group 32">
            <a:extLst>
              <a:ext uri="{FF2B5EF4-FFF2-40B4-BE49-F238E27FC236}">
                <a16:creationId xmlns:a16="http://schemas.microsoft.com/office/drawing/2014/main" id="{A05DCA54-BB9F-EB48-8E9C-19DBD5FE15BE}"/>
              </a:ext>
            </a:extLst>
          </p:cNvPr>
          <p:cNvGrpSpPr>
            <a:grpSpLocks/>
          </p:cNvGrpSpPr>
          <p:nvPr/>
        </p:nvGrpSpPr>
        <p:grpSpPr bwMode="auto">
          <a:xfrm>
            <a:off x="8085652" y="3637306"/>
            <a:ext cx="1414463" cy="1033462"/>
            <a:chOff x="3990" y="2203"/>
            <a:chExt cx="891" cy="651"/>
          </a:xfrm>
        </p:grpSpPr>
        <p:sp>
          <p:nvSpPr>
            <p:cNvPr id="163" name="Line 33">
              <a:extLst>
                <a:ext uri="{FF2B5EF4-FFF2-40B4-BE49-F238E27FC236}">
                  <a16:creationId xmlns:a16="http://schemas.microsoft.com/office/drawing/2014/main" id="{E80E2DDF-EEB5-964A-90BC-641CEA2AE378}"/>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4" name="Oval 34">
              <a:extLst>
                <a:ext uri="{FF2B5EF4-FFF2-40B4-BE49-F238E27FC236}">
                  <a16:creationId xmlns:a16="http://schemas.microsoft.com/office/drawing/2014/main" id="{1AD65A4C-E940-0B4D-BFA8-963C7F4DFAD4}"/>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65" name="Text Box 35">
            <a:extLst>
              <a:ext uri="{FF2B5EF4-FFF2-40B4-BE49-F238E27FC236}">
                <a16:creationId xmlns:a16="http://schemas.microsoft.com/office/drawing/2014/main" id="{EB12FDE8-F0FD-FF44-9743-6CC34031C13C}"/>
              </a:ext>
            </a:extLst>
          </p:cNvPr>
          <p:cNvSpPr txBox="1">
            <a:spLocks noChangeArrowheads="1"/>
          </p:cNvSpPr>
          <p:nvPr/>
        </p:nvSpPr>
        <p:spPr bwMode="auto">
          <a:xfrm>
            <a:off x="2781815"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Line 36">
            <a:extLst>
              <a:ext uri="{FF2B5EF4-FFF2-40B4-BE49-F238E27FC236}">
                <a16:creationId xmlns:a16="http://schemas.microsoft.com/office/drawing/2014/main" id="{EC5F8159-C72E-AD42-9E10-261F73F1A7D7}"/>
              </a:ext>
            </a:extLst>
          </p:cNvPr>
          <p:cNvSpPr>
            <a:spLocks noChangeShapeType="1"/>
          </p:cNvSpPr>
          <p:nvPr/>
        </p:nvSpPr>
        <p:spPr bwMode="auto">
          <a:xfrm>
            <a:off x="2762765"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Freeform 37">
            <a:extLst>
              <a:ext uri="{FF2B5EF4-FFF2-40B4-BE49-F238E27FC236}">
                <a16:creationId xmlns:a16="http://schemas.microsoft.com/office/drawing/2014/main" id="{35077D8E-9690-5846-914B-870B57CBFFC1}"/>
              </a:ext>
            </a:extLst>
          </p:cNvPr>
          <p:cNvSpPr>
            <a:spLocks/>
          </p:cNvSpPr>
          <p:nvPr/>
        </p:nvSpPr>
        <p:spPr bwMode="auto">
          <a:xfrm>
            <a:off x="2762765" y="2146643"/>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8" name="Group 38">
            <a:extLst>
              <a:ext uri="{FF2B5EF4-FFF2-40B4-BE49-F238E27FC236}">
                <a16:creationId xmlns:a16="http://schemas.microsoft.com/office/drawing/2014/main" id="{39365D95-8B18-AE4F-9CEC-9330CADCC26B}"/>
              </a:ext>
            </a:extLst>
          </p:cNvPr>
          <p:cNvGrpSpPr>
            <a:grpSpLocks/>
          </p:cNvGrpSpPr>
          <p:nvPr/>
        </p:nvGrpSpPr>
        <p:grpSpPr bwMode="auto">
          <a:xfrm>
            <a:off x="2099190" y="2306981"/>
            <a:ext cx="1333500" cy="1004887"/>
            <a:chOff x="220" y="1365"/>
            <a:chExt cx="840" cy="633"/>
          </a:xfrm>
        </p:grpSpPr>
        <p:sp>
          <p:nvSpPr>
            <p:cNvPr id="169" name="Line 39">
              <a:extLst>
                <a:ext uri="{FF2B5EF4-FFF2-40B4-BE49-F238E27FC236}">
                  <a16:creationId xmlns:a16="http://schemas.microsoft.com/office/drawing/2014/main" id="{68593BDB-565B-C544-A698-EAB1100890B7}"/>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Oval 40">
              <a:extLst>
                <a:ext uri="{FF2B5EF4-FFF2-40B4-BE49-F238E27FC236}">
                  <a16:creationId xmlns:a16="http://schemas.microsoft.com/office/drawing/2014/main" id="{99432816-2BCC-7742-BBCC-636611297B08}"/>
                </a:ext>
              </a:extLst>
            </p:cNvPr>
            <p:cNvSpPr>
              <a:spLocks noChangeArrowheads="1"/>
            </p:cNvSpPr>
            <p:nvPr/>
          </p:nvSpPr>
          <p:spPr bwMode="auto">
            <a:xfrm>
              <a:off x="439" y="1392"/>
              <a:ext cx="621" cy="60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1" name="Oval 41">
            <a:extLst>
              <a:ext uri="{FF2B5EF4-FFF2-40B4-BE49-F238E27FC236}">
                <a16:creationId xmlns:a16="http://schemas.microsoft.com/office/drawing/2014/main" id="{2992E4B8-7EF2-1A40-9095-9F4F00D2899A}"/>
              </a:ext>
            </a:extLst>
          </p:cNvPr>
          <p:cNvSpPr>
            <a:spLocks noChangeArrowheads="1"/>
          </p:cNvSpPr>
          <p:nvPr/>
        </p:nvSpPr>
        <p:spPr bwMode="auto">
          <a:xfrm>
            <a:off x="4083565"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FBE55EA3-B145-414B-A6FF-0F0EE400CF3B}"/>
              </a:ext>
            </a:extLst>
          </p:cNvPr>
          <p:cNvSpPr>
            <a:spLocks noChangeShapeType="1"/>
          </p:cNvSpPr>
          <p:nvPr/>
        </p:nvSpPr>
        <p:spPr bwMode="auto">
          <a:xfrm flipH="1">
            <a:off x="8012627"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3" name="Freeform 43">
            <a:extLst>
              <a:ext uri="{FF2B5EF4-FFF2-40B4-BE49-F238E27FC236}">
                <a16:creationId xmlns:a16="http://schemas.microsoft.com/office/drawing/2014/main" id="{59879249-0649-F24B-B236-6C80F47AAC2E}"/>
              </a:ext>
            </a:extLst>
          </p:cNvPr>
          <p:cNvSpPr>
            <a:spLocks/>
          </p:cNvSpPr>
          <p:nvPr/>
        </p:nvSpPr>
        <p:spPr bwMode="auto">
          <a:xfrm>
            <a:off x="2353297" y="3858893"/>
            <a:ext cx="7272844" cy="2363522"/>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000 h 10000"/>
              <a:gd name="connsiteX1" fmla="*/ 7637 w 10000"/>
              <a:gd name="connsiteY1" fmla="*/ 9715 h 10000"/>
              <a:gd name="connsiteX2" fmla="*/ 4476 w 10000"/>
              <a:gd name="connsiteY2" fmla="*/ 0 h 10000"/>
              <a:gd name="connsiteX3" fmla="*/ 0 w 10000"/>
              <a:gd name="connsiteY3" fmla="*/ 0 h 10000"/>
              <a:gd name="connsiteX0" fmla="*/ 10058 w 10058"/>
              <a:gd name="connsiteY0" fmla="*/ 9601 h 9715"/>
              <a:gd name="connsiteX1" fmla="*/ 7637 w 10058"/>
              <a:gd name="connsiteY1" fmla="*/ 9715 h 9715"/>
              <a:gd name="connsiteX2" fmla="*/ 4476 w 10058"/>
              <a:gd name="connsiteY2" fmla="*/ 0 h 9715"/>
              <a:gd name="connsiteX3" fmla="*/ 0 w 10058"/>
              <a:gd name="connsiteY3" fmla="*/ 0 h 9715"/>
              <a:gd name="connsiteX0" fmla="*/ 10000 w 10000"/>
              <a:gd name="connsiteY0" fmla="*/ 10059 h 10059"/>
              <a:gd name="connsiteX1" fmla="*/ 7593 w 10000"/>
              <a:gd name="connsiteY1" fmla="*/ 10000 h 10059"/>
              <a:gd name="connsiteX2" fmla="*/ 4450 w 10000"/>
              <a:gd name="connsiteY2" fmla="*/ 0 h 10059"/>
              <a:gd name="connsiteX3" fmla="*/ 0 w 10000"/>
              <a:gd name="connsiteY3" fmla="*/ 0 h 10059"/>
              <a:gd name="connsiteX0" fmla="*/ 10019 w 10019"/>
              <a:gd name="connsiteY0" fmla="*/ 10000 h 10000"/>
              <a:gd name="connsiteX1" fmla="*/ 7593 w 10019"/>
              <a:gd name="connsiteY1" fmla="*/ 10000 h 10000"/>
              <a:gd name="connsiteX2" fmla="*/ 4450 w 10019"/>
              <a:gd name="connsiteY2" fmla="*/ 0 h 10000"/>
              <a:gd name="connsiteX3" fmla="*/ 0 w 10019"/>
              <a:gd name="connsiteY3" fmla="*/ 0 h 10000"/>
              <a:gd name="connsiteX0" fmla="*/ 10019 w 10019"/>
              <a:gd name="connsiteY0" fmla="*/ 10586 h 10586"/>
              <a:gd name="connsiteX1" fmla="*/ 7593 w 10019"/>
              <a:gd name="connsiteY1" fmla="*/ 10586 h 10586"/>
              <a:gd name="connsiteX2" fmla="*/ 3989 w 10019"/>
              <a:gd name="connsiteY2" fmla="*/ 0 h 10586"/>
              <a:gd name="connsiteX3" fmla="*/ 0 w 10019"/>
              <a:gd name="connsiteY3" fmla="*/ 586 h 10586"/>
              <a:gd name="connsiteX0" fmla="*/ 10845 w 10845"/>
              <a:gd name="connsiteY0" fmla="*/ 10762 h 10762"/>
              <a:gd name="connsiteX1" fmla="*/ 8419 w 10845"/>
              <a:gd name="connsiteY1" fmla="*/ 10762 h 10762"/>
              <a:gd name="connsiteX2" fmla="*/ 4815 w 10845"/>
              <a:gd name="connsiteY2" fmla="*/ 176 h 10762"/>
              <a:gd name="connsiteX3" fmla="*/ 0 w 10845"/>
              <a:gd name="connsiteY3" fmla="*/ 0 h 10762"/>
              <a:gd name="connsiteX0" fmla="*/ 10845 w 10845"/>
              <a:gd name="connsiteY0" fmla="*/ 10762 h 10762"/>
              <a:gd name="connsiteX1" fmla="*/ 8419 w 10845"/>
              <a:gd name="connsiteY1" fmla="*/ 10762 h 10762"/>
              <a:gd name="connsiteX2" fmla="*/ 4911 w 10845"/>
              <a:gd name="connsiteY2" fmla="*/ 0 h 10762"/>
              <a:gd name="connsiteX3" fmla="*/ 0 w 10845"/>
              <a:gd name="connsiteY3" fmla="*/ 0 h 10762"/>
            </a:gdLst>
            <a:ahLst/>
            <a:cxnLst>
              <a:cxn ang="0">
                <a:pos x="connsiteX0" y="connsiteY0"/>
              </a:cxn>
              <a:cxn ang="0">
                <a:pos x="connsiteX1" y="connsiteY1"/>
              </a:cxn>
              <a:cxn ang="0">
                <a:pos x="connsiteX2" y="connsiteY2"/>
              </a:cxn>
              <a:cxn ang="0">
                <a:pos x="connsiteX3" y="connsiteY3"/>
              </a:cxn>
            </a:cxnLst>
            <a:rect l="l" t="t" r="r" b="b"/>
            <a:pathLst>
              <a:path w="10845" h="10762">
                <a:moveTo>
                  <a:pt x="10845" y="10762"/>
                </a:moveTo>
                <a:lnTo>
                  <a:pt x="8419" y="10762"/>
                </a:lnTo>
                <a:lnTo>
                  <a:pt x="4911"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4" name="Group 44">
            <a:extLst>
              <a:ext uri="{FF2B5EF4-FFF2-40B4-BE49-F238E27FC236}">
                <a16:creationId xmlns:a16="http://schemas.microsoft.com/office/drawing/2014/main" id="{4CB3F7B7-A92F-9B44-92D1-D6DEC5F500AB}"/>
              </a:ext>
            </a:extLst>
          </p:cNvPr>
          <p:cNvGrpSpPr>
            <a:grpSpLocks/>
          </p:cNvGrpSpPr>
          <p:nvPr/>
        </p:nvGrpSpPr>
        <p:grpSpPr bwMode="auto">
          <a:xfrm>
            <a:off x="2099190" y="2306981"/>
            <a:ext cx="1333500" cy="1004887"/>
            <a:chOff x="220" y="1365"/>
            <a:chExt cx="840" cy="633"/>
          </a:xfrm>
        </p:grpSpPr>
        <p:sp>
          <p:nvSpPr>
            <p:cNvPr id="175" name="Line 45">
              <a:extLst>
                <a:ext uri="{FF2B5EF4-FFF2-40B4-BE49-F238E27FC236}">
                  <a16:creationId xmlns:a16="http://schemas.microsoft.com/office/drawing/2014/main" id="{DA8F54E3-D3E2-5B44-B37B-20E7E272BF11}"/>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Oval 46">
              <a:extLst>
                <a:ext uri="{FF2B5EF4-FFF2-40B4-BE49-F238E27FC236}">
                  <a16:creationId xmlns:a16="http://schemas.microsoft.com/office/drawing/2014/main" id="{33BDD6FC-64CC-2347-921C-94F2A9140CA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7" name="Oval 47">
            <a:extLst>
              <a:ext uri="{FF2B5EF4-FFF2-40B4-BE49-F238E27FC236}">
                <a16:creationId xmlns:a16="http://schemas.microsoft.com/office/drawing/2014/main" id="{2345AD26-ED57-8F45-B85E-B4144CC9753D}"/>
              </a:ext>
            </a:extLst>
          </p:cNvPr>
          <p:cNvSpPr>
            <a:spLocks noChangeArrowheads="1"/>
          </p:cNvSpPr>
          <p:nvPr/>
        </p:nvSpPr>
        <p:spPr bwMode="auto">
          <a:xfrm>
            <a:off x="4080390" y="2367306"/>
            <a:ext cx="985837" cy="96202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Line 48">
            <a:extLst>
              <a:ext uri="{FF2B5EF4-FFF2-40B4-BE49-F238E27FC236}">
                <a16:creationId xmlns:a16="http://schemas.microsoft.com/office/drawing/2014/main" id="{99C86BB6-8396-7A4F-A95C-226EFE593D74}"/>
              </a:ext>
            </a:extLst>
          </p:cNvPr>
          <p:cNvSpPr>
            <a:spLocks noChangeShapeType="1"/>
          </p:cNvSpPr>
          <p:nvPr/>
        </p:nvSpPr>
        <p:spPr bwMode="auto">
          <a:xfrm>
            <a:off x="8304727" y="2634006"/>
            <a:ext cx="0" cy="817562"/>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9" name="Freeform 49">
            <a:extLst>
              <a:ext uri="{FF2B5EF4-FFF2-40B4-BE49-F238E27FC236}">
                <a16:creationId xmlns:a16="http://schemas.microsoft.com/office/drawing/2014/main" id="{A524866B-F3C3-0047-A24A-49C2FB7D032D}"/>
              </a:ext>
            </a:extLst>
          </p:cNvPr>
          <p:cNvSpPr>
            <a:spLocks/>
          </p:cNvSpPr>
          <p:nvPr/>
        </p:nvSpPr>
        <p:spPr bwMode="auto">
          <a:xfrm>
            <a:off x="5409127" y="2356193"/>
            <a:ext cx="4378325" cy="1025525"/>
          </a:xfrm>
          <a:custGeom>
            <a:avLst/>
            <a:gdLst>
              <a:gd name="T0" fmla="*/ 2147483647 w 2758"/>
              <a:gd name="T1" fmla="*/ 2147483647 h 646"/>
              <a:gd name="T2" fmla="*/ 2147483647 w 2758"/>
              <a:gd name="T3" fmla="*/ 2147483647 h 646"/>
              <a:gd name="T4" fmla="*/ 2147483647 w 2758"/>
              <a:gd name="T5" fmla="*/ 0 h 646"/>
              <a:gd name="T6" fmla="*/ 0 w 2758"/>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0" name="Line 50">
            <a:extLst>
              <a:ext uri="{FF2B5EF4-FFF2-40B4-BE49-F238E27FC236}">
                <a16:creationId xmlns:a16="http://schemas.microsoft.com/office/drawing/2014/main" id="{E379A4B3-232E-9D4E-A4C6-40DC647EE314}"/>
              </a:ext>
            </a:extLst>
          </p:cNvPr>
          <p:cNvSpPr>
            <a:spLocks noChangeShapeType="1"/>
          </p:cNvSpPr>
          <p:nvPr/>
        </p:nvSpPr>
        <p:spPr bwMode="auto">
          <a:xfrm>
            <a:off x="5299590" y="2230781"/>
            <a:ext cx="0" cy="846137"/>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81" name="Freeform 51">
            <a:extLst>
              <a:ext uri="{FF2B5EF4-FFF2-40B4-BE49-F238E27FC236}">
                <a16:creationId xmlns:a16="http://schemas.microsoft.com/office/drawing/2014/main" id="{7739BB93-5816-A945-B555-C2290DB78FDA}"/>
              </a:ext>
            </a:extLst>
          </p:cNvPr>
          <p:cNvSpPr>
            <a:spLocks/>
          </p:cNvSpPr>
          <p:nvPr/>
        </p:nvSpPr>
        <p:spPr bwMode="auto">
          <a:xfrm>
            <a:off x="5394840" y="3091206"/>
            <a:ext cx="5464750" cy="1966367"/>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 name="connsiteX0" fmla="*/ 0 w 10000"/>
              <a:gd name="connsiteY0" fmla="*/ 0 h 10000"/>
              <a:gd name="connsiteX1" fmla="*/ 3948 w 10000"/>
              <a:gd name="connsiteY1" fmla="*/ 0 h 10000"/>
              <a:gd name="connsiteX2" fmla="*/ 6367 w 10000"/>
              <a:gd name="connsiteY2" fmla="*/ 9215 h 10000"/>
              <a:gd name="connsiteX3" fmla="*/ 10000 w 10000"/>
              <a:gd name="connsiteY3" fmla="*/ 10000 h 10000"/>
              <a:gd name="connsiteX0" fmla="*/ 0 w 13541"/>
              <a:gd name="connsiteY0" fmla="*/ 0 h 9215"/>
              <a:gd name="connsiteX1" fmla="*/ 3948 w 13541"/>
              <a:gd name="connsiteY1" fmla="*/ 0 h 9215"/>
              <a:gd name="connsiteX2" fmla="*/ 6367 w 13541"/>
              <a:gd name="connsiteY2" fmla="*/ 9215 h 9215"/>
              <a:gd name="connsiteX3" fmla="*/ 13541 w 13541"/>
              <a:gd name="connsiteY3" fmla="*/ 9155 h 9215"/>
              <a:gd name="connsiteX0" fmla="*/ 0 w 9977"/>
              <a:gd name="connsiteY0" fmla="*/ 0 h 10132"/>
              <a:gd name="connsiteX1" fmla="*/ 2916 w 9977"/>
              <a:gd name="connsiteY1" fmla="*/ 0 h 10132"/>
              <a:gd name="connsiteX2" fmla="*/ 4702 w 9977"/>
              <a:gd name="connsiteY2" fmla="*/ 10000 h 10132"/>
              <a:gd name="connsiteX3" fmla="*/ 9977 w 9977"/>
              <a:gd name="connsiteY3" fmla="*/ 10132 h 10132"/>
              <a:gd name="connsiteX0" fmla="*/ 0 w 9930"/>
              <a:gd name="connsiteY0" fmla="*/ 0 h 9871"/>
              <a:gd name="connsiteX1" fmla="*/ 2923 w 9930"/>
              <a:gd name="connsiteY1" fmla="*/ 0 h 9871"/>
              <a:gd name="connsiteX2" fmla="*/ 4713 w 9930"/>
              <a:gd name="connsiteY2" fmla="*/ 9870 h 9871"/>
              <a:gd name="connsiteX3" fmla="*/ 9930 w 9930"/>
              <a:gd name="connsiteY3" fmla="*/ 9871 h 9871"/>
            </a:gdLst>
            <a:ahLst/>
            <a:cxnLst>
              <a:cxn ang="0">
                <a:pos x="connsiteX0" y="connsiteY0"/>
              </a:cxn>
              <a:cxn ang="0">
                <a:pos x="connsiteX1" y="connsiteY1"/>
              </a:cxn>
              <a:cxn ang="0">
                <a:pos x="connsiteX2" y="connsiteY2"/>
              </a:cxn>
              <a:cxn ang="0">
                <a:pos x="connsiteX3" y="connsiteY3"/>
              </a:cxn>
            </a:cxnLst>
            <a:rect l="l" t="t" r="r" b="b"/>
            <a:pathLst>
              <a:path w="9930" h="9871">
                <a:moveTo>
                  <a:pt x="0" y="0"/>
                </a:moveTo>
                <a:lnTo>
                  <a:pt x="2923" y="0"/>
                </a:lnTo>
                <a:lnTo>
                  <a:pt x="4713" y="9870"/>
                </a:lnTo>
                <a:lnTo>
                  <a:pt x="9930" y="987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83" name="Group 18">
            <a:extLst>
              <a:ext uri="{FF2B5EF4-FFF2-40B4-BE49-F238E27FC236}">
                <a16:creationId xmlns:a16="http://schemas.microsoft.com/office/drawing/2014/main" id="{E284CB69-9F56-5447-BEF7-41A6F2097E8E}"/>
              </a:ext>
            </a:extLst>
          </p:cNvPr>
          <p:cNvGrpSpPr>
            <a:grpSpLocks/>
          </p:cNvGrpSpPr>
          <p:nvPr/>
        </p:nvGrpSpPr>
        <p:grpSpPr bwMode="auto">
          <a:xfrm>
            <a:off x="8325876" y="3094378"/>
            <a:ext cx="1828800" cy="257175"/>
            <a:chOff x="2222" y="3039"/>
            <a:chExt cx="1152" cy="162"/>
          </a:xfrm>
        </p:grpSpPr>
        <p:sp>
          <p:nvSpPr>
            <p:cNvPr id="184" name="Text Box 19">
              <a:extLst>
                <a:ext uri="{FF2B5EF4-FFF2-40B4-BE49-F238E27FC236}">
                  <a16:creationId xmlns:a16="http://schemas.microsoft.com/office/drawing/2014/main" id="{678874A7-3358-5245-A855-DD7E0879D4F7}"/>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Line 21">
              <a:extLst>
                <a:ext uri="{FF2B5EF4-FFF2-40B4-BE49-F238E27FC236}">
                  <a16:creationId xmlns:a16="http://schemas.microsoft.com/office/drawing/2014/main" id="{56F7C457-03D8-8D48-AA90-B8A469907EAC}"/>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6" name="Text Box 20">
            <a:extLst>
              <a:ext uri="{FF2B5EF4-FFF2-40B4-BE49-F238E27FC236}">
                <a16:creationId xmlns:a16="http://schemas.microsoft.com/office/drawing/2014/main" id="{69FC3B3A-305F-9B42-8C7E-1C83075E3B36}"/>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87" name="Group 186">
            <a:extLst>
              <a:ext uri="{FF2B5EF4-FFF2-40B4-BE49-F238E27FC236}">
                <a16:creationId xmlns:a16="http://schemas.microsoft.com/office/drawing/2014/main" id="{5E98E9E8-48DD-2748-A76A-B86C9C5E697C}"/>
              </a:ext>
            </a:extLst>
          </p:cNvPr>
          <p:cNvGrpSpPr/>
          <p:nvPr/>
        </p:nvGrpSpPr>
        <p:grpSpPr>
          <a:xfrm>
            <a:off x="8049650" y="5037504"/>
            <a:ext cx="4142349" cy="933582"/>
            <a:chOff x="8049650" y="5037504"/>
            <a:chExt cx="4142349" cy="933582"/>
          </a:xfrm>
        </p:grpSpPr>
        <p:sp>
          <p:nvSpPr>
            <p:cNvPr id="188" name="Text Box 7">
              <a:extLst>
                <a:ext uri="{FF2B5EF4-FFF2-40B4-BE49-F238E27FC236}">
                  <a16:creationId xmlns:a16="http://schemas.microsoft.com/office/drawing/2014/main" id="{547ACF72-ABFE-F64D-A037-06CF279C9791}"/>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9" name="Text Box 8">
              <a:extLst>
                <a:ext uri="{FF2B5EF4-FFF2-40B4-BE49-F238E27FC236}">
                  <a16:creationId xmlns:a16="http://schemas.microsoft.com/office/drawing/2014/main" id="{ECD6AB09-3FC5-E94A-8358-34E4DEA2C45B}"/>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7D4185C1-C6BE-C246-B80B-AE0463D5FBCE}"/>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2" name="Group 191">
            <a:extLst>
              <a:ext uri="{FF2B5EF4-FFF2-40B4-BE49-F238E27FC236}">
                <a16:creationId xmlns:a16="http://schemas.microsoft.com/office/drawing/2014/main" id="{72958F88-7074-B842-A46E-481DB4E01207}"/>
              </a:ext>
            </a:extLst>
          </p:cNvPr>
          <p:cNvGrpSpPr/>
          <p:nvPr/>
        </p:nvGrpSpPr>
        <p:grpSpPr>
          <a:xfrm>
            <a:off x="2271408" y="3285357"/>
            <a:ext cx="3548062" cy="989290"/>
            <a:chOff x="2270357" y="3283338"/>
            <a:chExt cx="3548062" cy="989290"/>
          </a:xfrm>
        </p:grpSpPr>
        <p:sp>
          <p:nvSpPr>
            <p:cNvPr id="193" name="Freeform 11">
              <a:extLst>
                <a:ext uri="{FF2B5EF4-FFF2-40B4-BE49-F238E27FC236}">
                  <a16:creationId xmlns:a16="http://schemas.microsoft.com/office/drawing/2014/main" id="{52733FCF-77DF-9549-96B3-58AA1212641C}"/>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94" name="Group 193">
              <a:extLst>
                <a:ext uri="{FF2B5EF4-FFF2-40B4-BE49-F238E27FC236}">
                  <a16:creationId xmlns:a16="http://schemas.microsoft.com/office/drawing/2014/main" id="{C96D5C38-D258-7844-A167-A26AFEEF24DC}"/>
                </a:ext>
              </a:extLst>
            </p:cNvPr>
            <p:cNvGrpSpPr/>
            <p:nvPr/>
          </p:nvGrpSpPr>
          <p:grpSpPr>
            <a:xfrm>
              <a:off x="2270357" y="3545923"/>
              <a:ext cx="3548062" cy="726705"/>
              <a:chOff x="2270357" y="3545923"/>
              <a:chExt cx="3548062" cy="726705"/>
            </a:xfrm>
          </p:grpSpPr>
          <p:sp>
            <p:nvSpPr>
              <p:cNvPr id="195" name="Text Box 12">
                <a:extLst>
                  <a:ext uri="{FF2B5EF4-FFF2-40B4-BE49-F238E27FC236}">
                    <a16:creationId xmlns:a16="http://schemas.microsoft.com/office/drawing/2014/main" id="{3746DB42-5771-AD4D-9F11-055A2239F8E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6" name="Line 13">
                <a:extLst>
                  <a:ext uri="{FF2B5EF4-FFF2-40B4-BE49-F238E27FC236}">
                    <a16:creationId xmlns:a16="http://schemas.microsoft.com/office/drawing/2014/main" id="{F8840150-1E50-BA43-88E4-6F9188C56B55}"/>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7" name="Text Box 48">
                <a:extLst>
                  <a:ext uri="{FF2B5EF4-FFF2-40B4-BE49-F238E27FC236}">
                    <a16:creationId xmlns:a16="http://schemas.microsoft.com/office/drawing/2014/main" id="{13B3F6FD-1B58-2540-B908-71B7D9EFB8FD}"/>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98" name="Text Box 19">
            <a:extLst>
              <a:ext uri="{FF2B5EF4-FFF2-40B4-BE49-F238E27FC236}">
                <a16:creationId xmlns:a16="http://schemas.microsoft.com/office/drawing/2014/main" id="{A11F89D9-6E4B-F142-B680-CA9246FEB5B1}"/>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99" name="Text Box 20">
            <a:extLst>
              <a:ext uri="{FF2B5EF4-FFF2-40B4-BE49-F238E27FC236}">
                <a16:creationId xmlns:a16="http://schemas.microsoft.com/office/drawing/2014/main" id="{F9D8503E-DBC4-144B-9DCA-064A69A8F4DF}"/>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59" name="Slide Number Placeholder 2">
            <a:extLst>
              <a:ext uri="{FF2B5EF4-FFF2-40B4-BE49-F238E27FC236}">
                <a16:creationId xmlns:a16="http://schemas.microsoft.com/office/drawing/2014/main" id="{4C651C60-2DE4-0846-A035-0E312850CE3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38153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dissolv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up)">
                                      <p:cBhvr>
                                        <p:cTn id="17" dur="10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left)">
                                      <p:cBhvr>
                                        <p:cTn id="22" dur="1000"/>
                                        <p:tgtEl>
                                          <p:spTgt spid="167"/>
                                        </p:tgtEl>
                                      </p:cBhvr>
                                    </p:animEffect>
                                  </p:childTnLst>
                                  <p:subTnLst>
                                    <p:set>
                                      <p:cBhvr override="childStyle">
                                        <p:cTn dur="1" fill="hold" display="0" masterRel="nextClick" afterEffect="1"/>
                                        <p:tgtEl>
                                          <p:spTgt spid="167"/>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wipe(up)">
                                      <p:cBhvr>
                                        <p:cTn id="31" dur="1000"/>
                                        <p:tgtEl>
                                          <p:spTgt spid="178"/>
                                        </p:tgtEl>
                                      </p:cBhvr>
                                    </p:animEffect>
                                  </p:childTnLst>
                                  <p:subTnLst>
                                    <p:set>
                                      <p:cBhvr override="childStyle">
                                        <p:cTn dur="1" fill="hold" display="0" masterRel="nextClick" afterEffect="1"/>
                                        <p:tgtEl>
                                          <p:spTgt spid="17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1000"/>
                                        <p:tgtEl>
                                          <p:spTgt spid="179"/>
                                        </p:tgtEl>
                                      </p:cBhvr>
                                    </p:animEffect>
                                  </p:childTnLst>
                                  <p:subTnLst>
                                    <p:set>
                                      <p:cBhvr override="childStyle">
                                        <p:cTn dur="1" fill="hold" display="0" masterRel="nextClick" afterEffect="1"/>
                                        <p:tgtEl>
                                          <p:spTgt spid="17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wipe(up)">
                                      <p:cBhvr>
                                        <p:cTn id="41" dur="1000"/>
                                        <p:tgtEl>
                                          <p:spTgt spid="180"/>
                                        </p:tgtEl>
                                      </p:cBhvr>
                                    </p:animEffect>
                                  </p:childTnLst>
                                  <p:subTnLst>
                                    <p:set>
                                      <p:cBhvr override="childStyle">
                                        <p:cTn dur="1" fill="hold" display="0" masterRel="nextClick" afterEffect="1"/>
                                        <p:tgtEl>
                                          <p:spTgt spid="18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1"/>
                                        </p:tgtEl>
                                        <p:attrNameLst>
                                          <p:attrName>style.visibility</p:attrName>
                                        </p:attrNameLst>
                                      </p:cBhvr>
                                      <p:to>
                                        <p:strVal val="visible"/>
                                      </p:to>
                                    </p:set>
                                    <p:animEffect transition="in" filter="wipe(left)">
                                      <p:cBhvr>
                                        <p:cTn id="46" dur="2000"/>
                                        <p:tgtEl>
                                          <p:spTgt spid="181"/>
                                        </p:tgtEl>
                                      </p:cBhvr>
                                    </p:animEffect>
                                  </p:childTnLst>
                                  <p:subTnLst>
                                    <p:set>
                                      <p:cBhvr override="childStyle">
                                        <p:cTn dur="1" fill="hold" display="0" masterRel="nextClick" afterEffect="1"/>
                                        <p:tgtEl>
                                          <p:spTgt spid="18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wipe(up)">
                                      <p:cBhvr>
                                        <p:cTn id="51" dur="1000"/>
                                        <p:tgtEl>
                                          <p:spTgt spid="172"/>
                                        </p:tgtEl>
                                      </p:cBhvr>
                                    </p:animEffect>
                                  </p:childTnLst>
                                  <p:subTnLst>
                                    <p:set>
                                      <p:cBhvr override="childStyle">
                                        <p:cTn dur="1" fill="hold" display="0" masterRel="nextClick" afterEffect="1"/>
                                        <p:tgtEl>
                                          <p:spTgt spid="17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wipe(down)">
                                      <p:cBhvr>
                                        <p:cTn id="56" dur="1000"/>
                                        <p:tgtEl>
                                          <p:spTgt spid="173"/>
                                        </p:tgtEl>
                                      </p:cBhvr>
                                    </p:animEffect>
                                  </p:childTnLst>
                                </p:cTn>
                              </p:par>
                            </p:childTnLst>
                          </p:cTn>
                        </p:par>
                        <p:par>
                          <p:cTn id="57" fill="hold">
                            <p:stCondLst>
                              <p:cond delay="1000"/>
                            </p:stCondLst>
                            <p:childTnLst>
                              <p:par>
                                <p:cTn id="58" presetID="1" presetClass="entr" presetSubtype="0" fill="hold" nodeType="afterEffect">
                                  <p:stCondLst>
                                    <p:cond delay="0"/>
                                  </p:stCondLst>
                                  <p:childTnLst>
                                    <p:set>
                                      <p:cBhvr>
                                        <p:cTn id="59" dur="1" fill="hold">
                                          <p:stCondLst>
                                            <p:cond delay="0"/>
                                          </p:stCondLst>
                                        </p:cTn>
                                        <p:tgtEl>
                                          <p:spTgt spid="17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7"/>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7" grpId="0" animBg="1"/>
      <p:bldP spid="17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has a fatal flaw!</a:t>
            </a:r>
            <a:endParaRPr lang="en-US" sz="4400" dirty="0"/>
          </a:p>
        </p:txBody>
      </p:sp>
      <p:sp>
        <p:nvSpPr>
          <p:cNvPr id="54" name="Rectangle 3">
            <a:extLst>
              <a:ext uri="{FF2B5EF4-FFF2-40B4-BE49-F238E27FC236}">
                <a16:creationId xmlns:a16="http://schemas.microsoft.com/office/drawing/2014/main" id="{24A7E6D3-44BD-F44B-9E30-860EE5046FF6}"/>
              </a:ext>
            </a:extLst>
          </p:cNvPr>
          <p:cNvSpPr txBox="1">
            <a:spLocks noChangeArrowheads="1"/>
          </p:cNvSpPr>
          <p:nvPr/>
        </p:nvSpPr>
        <p:spPr>
          <a:xfrm>
            <a:off x="691480" y="1384568"/>
            <a:ext cx="58252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what happens if ACK/NAK corrupted</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know what happened at receiver!</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just retransmit: possible duplicate</a:t>
            </a:r>
            <a:endPar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ct val="60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5" name="Rectangle 4">
            <a:extLst>
              <a:ext uri="{FF2B5EF4-FFF2-40B4-BE49-F238E27FC236}">
                <a16:creationId xmlns:a16="http://schemas.microsoft.com/office/drawing/2014/main" id="{A5980F19-9541-754D-B1F9-A97DD6E77B8E}"/>
              </a:ext>
            </a:extLst>
          </p:cNvPr>
          <p:cNvSpPr txBox="1">
            <a:spLocks noChangeArrowheads="1"/>
          </p:cNvSpPr>
          <p:nvPr/>
        </p:nvSpPr>
        <p:spPr>
          <a:xfrm>
            <a:off x="6207334" y="1371689"/>
            <a:ext cx="5293186" cy="30638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handling duplicates</a:t>
            </a:r>
            <a:r>
              <a:rPr kumimoji="0" lang="en-US" altLang="en-US" sz="35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retransmits current pkt if ACK/NAK corrupted</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adds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sequence number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each pkt</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discards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deliver up) duplicate pkt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6" name="Group 13">
            <a:extLst>
              <a:ext uri="{FF2B5EF4-FFF2-40B4-BE49-F238E27FC236}">
                <a16:creationId xmlns:a16="http://schemas.microsoft.com/office/drawing/2014/main" id="{DD203542-E210-7447-A332-31A71101B61E}"/>
              </a:ext>
            </a:extLst>
          </p:cNvPr>
          <p:cNvGrpSpPr>
            <a:grpSpLocks/>
          </p:cNvGrpSpPr>
          <p:nvPr/>
        </p:nvGrpSpPr>
        <p:grpSpPr bwMode="auto">
          <a:xfrm>
            <a:off x="3103667" y="4578498"/>
            <a:ext cx="5984666" cy="1603375"/>
            <a:chOff x="1552" y="2800"/>
            <a:chExt cx="2578" cy="1010"/>
          </a:xfrm>
        </p:grpSpPr>
        <p:sp>
          <p:nvSpPr>
            <p:cNvPr id="57" name="Rectangle 7">
              <a:extLst>
                <a:ext uri="{FF2B5EF4-FFF2-40B4-BE49-F238E27FC236}">
                  <a16:creationId xmlns:a16="http://schemas.microsoft.com/office/drawing/2014/main" id="{7263B3B4-235C-B144-9AEF-471ED41D188E}"/>
                </a:ext>
              </a:extLst>
            </p:cNvPr>
            <p:cNvSpPr>
              <a:spLocks noChangeArrowheads="1"/>
            </p:cNvSpPr>
            <p:nvPr/>
          </p:nvSpPr>
          <p:spPr bwMode="auto">
            <a:xfrm>
              <a:off x="1552" y="2974"/>
              <a:ext cx="2578" cy="836"/>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8" name="Rectangle 9">
              <a:extLst>
                <a:ext uri="{FF2B5EF4-FFF2-40B4-BE49-F238E27FC236}">
                  <a16:creationId xmlns:a16="http://schemas.microsoft.com/office/drawing/2014/main" id="{2C183582-BCD6-964F-9986-EC99BBA65A9F}"/>
                </a:ext>
              </a:extLst>
            </p:cNvPr>
            <p:cNvSpPr>
              <a:spLocks noChangeArrowheads="1"/>
            </p:cNvSpPr>
            <p:nvPr/>
          </p:nvSpPr>
          <p:spPr bwMode="auto">
            <a:xfrm>
              <a:off x="2226" y="2864"/>
              <a:ext cx="596"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9" name="Text Box 10">
              <a:extLst>
                <a:ext uri="{FF2B5EF4-FFF2-40B4-BE49-F238E27FC236}">
                  <a16:creationId xmlns:a16="http://schemas.microsoft.com/office/drawing/2014/main" id="{51B6B572-EC0D-AF4F-816C-095262254C5F}"/>
                </a:ext>
              </a:extLst>
            </p:cNvPr>
            <p:cNvSpPr txBox="1">
              <a:spLocks noChangeArrowheads="1"/>
            </p:cNvSpPr>
            <p:nvPr/>
          </p:nvSpPr>
          <p:spPr bwMode="auto">
            <a:xfrm>
              <a:off x="1724" y="2800"/>
              <a:ext cx="1052"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60" name="Text Box 6">
              <a:extLst>
                <a:ext uri="{FF2B5EF4-FFF2-40B4-BE49-F238E27FC236}">
                  <a16:creationId xmlns:a16="http://schemas.microsoft.com/office/drawing/2014/main" id="{76C910B9-5EA9-F245-95E8-43CDADF70A45}"/>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a:t>
              </a:r>
              <a:r>
                <a:rPr kumimoji="0" lang="en-US" sz="32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then </a:t>
              </a: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waits for </a:t>
              </a:r>
              <a:r>
                <a:rPr kumimoji="0" lang="en-US" sz="32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receiver response</a:t>
              </a:r>
              <a:endPar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sp>
        <p:nvSpPr>
          <p:cNvPr id="10" name="Slide Number Placeholder 2">
            <a:extLst>
              <a:ext uri="{FF2B5EF4-FFF2-40B4-BE49-F238E27FC236}">
                <a16:creationId xmlns:a16="http://schemas.microsoft.com/office/drawing/2014/main" id="{85301A5D-98A1-5549-8702-D978C38EA8B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396730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dissolv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sender, handling garbled ACK/NAKs</a:t>
            </a:r>
            <a:endParaRPr lang="en-US" sz="4400" dirty="0"/>
          </a:p>
        </p:txBody>
      </p:sp>
      <p:sp>
        <p:nvSpPr>
          <p:cNvPr id="47" name="Oval 3">
            <a:extLst>
              <a:ext uri="{FF2B5EF4-FFF2-40B4-BE49-F238E27FC236}">
                <a16:creationId xmlns:a16="http://schemas.microsoft.com/office/drawing/2014/main" id="{F4C9F03D-E67B-234E-BA55-D7E8F7DDDD11}"/>
              </a:ext>
            </a:extLst>
          </p:cNvPr>
          <p:cNvSpPr>
            <a:spLocks noChangeArrowheads="1"/>
          </p:cNvSpPr>
          <p:nvPr/>
        </p:nvSpPr>
        <p:spPr bwMode="auto">
          <a:xfrm>
            <a:off x="4658777" y="2435427"/>
            <a:ext cx="901700" cy="83661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8" name="Text Box 4">
            <a:extLst>
              <a:ext uri="{FF2B5EF4-FFF2-40B4-BE49-F238E27FC236}">
                <a16:creationId xmlns:a16="http://schemas.microsoft.com/office/drawing/2014/main" id="{512826EB-423D-0E49-8FDB-270557859D99}"/>
              </a:ext>
            </a:extLst>
          </p:cNvPr>
          <p:cNvSpPr txBox="1">
            <a:spLocks noChangeArrowheads="1"/>
          </p:cNvSpPr>
          <p:nvPr/>
        </p:nvSpPr>
        <p:spPr bwMode="auto">
          <a:xfrm>
            <a:off x="4567752" y="251144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 name="Line 8">
            <a:extLst>
              <a:ext uri="{FF2B5EF4-FFF2-40B4-BE49-F238E27FC236}">
                <a16:creationId xmlns:a16="http://schemas.microsoft.com/office/drawing/2014/main" id="{6251CAAF-59B3-6049-8269-0136EB3BA476}"/>
              </a:ext>
            </a:extLst>
          </p:cNvPr>
          <p:cNvSpPr>
            <a:spLocks noChangeShapeType="1"/>
          </p:cNvSpPr>
          <p:nvPr/>
        </p:nvSpPr>
        <p:spPr bwMode="auto">
          <a:xfrm>
            <a:off x="4384139" y="2390977"/>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1" name="Group 10">
            <a:extLst>
              <a:ext uri="{FF2B5EF4-FFF2-40B4-BE49-F238E27FC236}">
                <a16:creationId xmlns:a16="http://schemas.microsoft.com/office/drawing/2014/main" id="{BA1E332A-47D4-2B43-8C9F-38C21B1C7E8C}"/>
              </a:ext>
            </a:extLst>
          </p:cNvPr>
          <p:cNvGrpSpPr>
            <a:grpSpLocks/>
          </p:cNvGrpSpPr>
          <p:nvPr/>
        </p:nvGrpSpPr>
        <p:grpSpPr bwMode="auto">
          <a:xfrm>
            <a:off x="6492339" y="2383039"/>
            <a:ext cx="1089025" cy="865188"/>
            <a:chOff x="2848" y="1499"/>
            <a:chExt cx="660" cy="510"/>
          </a:xfrm>
        </p:grpSpPr>
        <p:sp>
          <p:nvSpPr>
            <p:cNvPr id="62" name="Oval 11">
              <a:extLst>
                <a:ext uri="{FF2B5EF4-FFF2-40B4-BE49-F238E27FC236}">
                  <a16:creationId xmlns:a16="http://schemas.microsoft.com/office/drawing/2014/main" id="{9DE4F784-AF0C-E34C-81A2-913DC58F10E2}"/>
                </a:ext>
              </a:extLst>
            </p:cNvPr>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2">
              <a:extLst>
                <a:ext uri="{FF2B5EF4-FFF2-40B4-BE49-F238E27FC236}">
                  <a16:creationId xmlns:a16="http://schemas.microsoft.com/office/drawing/2014/main" id="{0E862915-5D53-444E-973B-D7C43BF97183}"/>
                </a:ext>
              </a:extLst>
            </p:cNvPr>
            <p:cNvSpPr txBox="1">
              <a:spLocks noChangeArrowheads="1"/>
            </p:cNvSpPr>
            <p:nvPr/>
          </p:nvSpPr>
          <p:spPr bwMode="auto">
            <a:xfrm>
              <a:off x="2848" y="1551"/>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7BA1DA02-294B-934E-8385-25257F63BA6D}"/>
              </a:ext>
            </a:extLst>
          </p:cNvPr>
          <p:cNvGrpSpPr/>
          <p:nvPr/>
        </p:nvGrpSpPr>
        <p:grpSpPr>
          <a:xfrm>
            <a:off x="4914364" y="1394027"/>
            <a:ext cx="3694113" cy="1087437"/>
            <a:chOff x="4914364" y="1394027"/>
            <a:chExt cx="3694113" cy="1087437"/>
          </a:xfrm>
        </p:grpSpPr>
        <p:sp>
          <p:nvSpPr>
            <p:cNvPr id="49" name="Text Box 5">
              <a:extLst>
                <a:ext uri="{FF2B5EF4-FFF2-40B4-BE49-F238E27FC236}">
                  <a16:creationId xmlns:a16="http://schemas.microsoft.com/office/drawing/2014/main" id="{87E331C0-8956-B94A-9617-A05FF5ABFB5A}"/>
                </a:ext>
              </a:extLst>
            </p:cNvPr>
            <p:cNvSpPr txBox="1">
              <a:spLocks noChangeArrowheads="1"/>
            </p:cNvSpPr>
            <p:nvPr/>
          </p:nvSpPr>
          <p:spPr bwMode="auto">
            <a:xfrm>
              <a:off x="4914364" y="1706764"/>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A70C87B1-30A2-CF4B-8F5E-B415D876E20D}"/>
                </a:ext>
              </a:extLst>
            </p:cNvPr>
            <p:cNvGrpSpPr/>
            <p:nvPr/>
          </p:nvGrpSpPr>
          <p:grpSpPr>
            <a:xfrm>
              <a:off x="4928652" y="1394027"/>
              <a:ext cx="2852737" cy="1087437"/>
              <a:chOff x="4928652" y="1394027"/>
              <a:chExt cx="2852737" cy="1087437"/>
            </a:xfrm>
          </p:grpSpPr>
          <p:sp>
            <p:nvSpPr>
              <p:cNvPr id="50" name="Text Box 6">
                <a:extLst>
                  <a:ext uri="{FF2B5EF4-FFF2-40B4-BE49-F238E27FC236}">
                    <a16:creationId xmlns:a16="http://schemas.microsoft.com/office/drawing/2014/main" id="{8B74C9CA-A3E5-1442-BBC9-D8DC3707E24B}"/>
                  </a:ext>
                </a:extLst>
              </p:cNvPr>
              <p:cNvSpPr txBox="1">
                <a:spLocks noChangeArrowheads="1"/>
              </p:cNvSpPr>
              <p:nvPr/>
            </p:nvSpPr>
            <p:spPr bwMode="auto">
              <a:xfrm>
                <a:off x="4928652" y="1394027"/>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7">
                <a:extLst>
                  <a:ext uri="{FF2B5EF4-FFF2-40B4-BE49-F238E27FC236}">
                    <a16:creationId xmlns:a16="http://schemas.microsoft.com/office/drawing/2014/main" id="{70072A5C-7BD3-1347-8EE9-8CEAFBB1A8C6}"/>
                  </a:ext>
                </a:extLst>
              </p:cNvPr>
              <p:cNvSpPr>
                <a:spLocks noChangeShapeType="1"/>
              </p:cNvSpPr>
              <p:nvPr/>
            </p:nvSpPr>
            <p:spPr bwMode="auto">
              <a:xfrm>
                <a:off x="5046127" y="1759152"/>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Freeform 13">
                <a:extLst>
                  <a:ext uri="{FF2B5EF4-FFF2-40B4-BE49-F238E27FC236}">
                    <a16:creationId xmlns:a16="http://schemas.microsoft.com/office/drawing/2014/main" id="{0B9BE592-AD70-2042-904B-EEC5293B290D}"/>
                  </a:ext>
                </a:extLst>
              </p:cNvPr>
              <p:cNvSpPr>
                <a:spLocks/>
              </p:cNvSpPr>
              <p:nvPr/>
            </p:nvSpPr>
            <p:spPr bwMode="auto">
              <a:xfrm flipV="1">
                <a:off x="5215989" y="2260802"/>
                <a:ext cx="1482725" cy="22066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6" name="Group 5">
            <a:extLst>
              <a:ext uri="{FF2B5EF4-FFF2-40B4-BE49-F238E27FC236}">
                <a16:creationId xmlns:a16="http://schemas.microsoft.com/office/drawing/2014/main" id="{39449F5B-E30E-EB4E-8D88-CA2F8497E472}"/>
              </a:ext>
            </a:extLst>
          </p:cNvPr>
          <p:cNvGrpSpPr/>
          <p:nvPr/>
        </p:nvGrpSpPr>
        <p:grpSpPr>
          <a:xfrm>
            <a:off x="7379752" y="1999849"/>
            <a:ext cx="3513428" cy="1207103"/>
            <a:chOff x="7379752" y="1999849"/>
            <a:chExt cx="3513428" cy="1207103"/>
          </a:xfrm>
        </p:grpSpPr>
        <p:sp>
          <p:nvSpPr>
            <p:cNvPr id="65" name="Freeform 14">
              <a:extLst>
                <a:ext uri="{FF2B5EF4-FFF2-40B4-BE49-F238E27FC236}">
                  <a16:creationId xmlns:a16="http://schemas.microsoft.com/office/drawing/2014/main" id="{441BD95E-662D-EC44-934A-74A441B70166}"/>
                </a:ext>
              </a:extLst>
            </p:cNvPr>
            <p:cNvSpPr>
              <a:spLocks/>
            </p:cNvSpPr>
            <p:nvPr/>
          </p:nvSpPr>
          <p:spPr bwMode="auto">
            <a:xfrm rot="20242820">
              <a:off x="7379752" y="2244927"/>
              <a:ext cx="466725" cy="685800"/>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Text Box 15">
              <a:extLst>
                <a:ext uri="{FF2B5EF4-FFF2-40B4-BE49-F238E27FC236}">
                  <a16:creationId xmlns:a16="http://schemas.microsoft.com/office/drawing/2014/main" id="{4B2E9E68-BA62-3348-B352-724365F815A2}"/>
                </a:ext>
              </a:extLst>
            </p:cNvPr>
            <p:cNvSpPr txBox="1">
              <a:spLocks noChangeArrowheads="1"/>
            </p:cNvSpPr>
            <p:nvPr/>
          </p:nvSpPr>
          <p:spPr bwMode="auto">
            <a:xfrm>
              <a:off x="7742239" y="2806902"/>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7" name="Text Box 16">
              <a:extLst>
                <a:ext uri="{FF2B5EF4-FFF2-40B4-BE49-F238E27FC236}">
                  <a16:creationId xmlns:a16="http://schemas.microsoft.com/office/drawing/2014/main" id="{8B1473FF-396D-124F-BBF5-94242E43AC72}"/>
                </a:ext>
              </a:extLst>
            </p:cNvPr>
            <p:cNvSpPr txBox="1">
              <a:spLocks noChangeArrowheads="1"/>
            </p:cNvSpPr>
            <p:nvPr/>
          </p:nvSpPr>
          <p:spPr bwMode="auto">
            <a:xfrm>
              <a:off x="7714671" y="1999849"/>
              <a:ext cx="317850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17">
              <a:extLst>
                <a:ext uri="{FF2B5EF4-FFF2-40B4-BE49-F238E27FC236}">
                  <a16:creationId xmlns:a16="http://schemas.microsoft.com/office/drawing/2014/main" id="{9508C46B-C13D-114D-A7F0-B0645626527A}"/>
                </a:ext>
              </a:extLst>
            </p:cNvPr>
            <p:cNvSpPr>
              <a:spLocks noChangeShapeType="1"/>
            </p:cNvSpPr>
            <p:nvPr/>
          </p:nvSpPr>
          <p:spPr bwMode="auto">
            <a:xfrm>
              <a:off x="7835364" y="284658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27D86620-4FC8-1B4F-B3F3-482BB43DB050}"/>
              </a:ext>
            </a:extLst>
          </p:cNvPr>
          <p:cNvGrpSpPr/>
          <p:nvPr/>
        </p:nvGrpSpPr>
        <p:grpSpPr>
          <a:xfrm>
            <a:off x="5430294" y="4908752"/>
            <a:ext cx="3763963" cy="984250"/>
            <a:chOff x="5155664" y="4908752"/>
            <a:chExt cx="3763963" cy="984250"/>
          </a:xfrm>
        </p:grpSpPr>
        <p:sp>
          <p:nvSpPr>
            <p:cNvPr id="70" name="Freeform 19">
              <a:extLst>
                <a:ext uri="{FF2B5EF4-FFF2-40B4-BE49-F238E27FC236}">
                  <a16:creationId xmlns:a16="http://schemas.microsoft.com/office/drawing/2014/main" id="{BD6C0BB1-99C8-4749-986C-88E4780E3782}"/>
                </a:ext>
              </a:extLst>
            </p:cNvPr>
            <p:cNvSpPr>
              <a:spLocks/>
            </p:cNvSpPr>
            <p:nvPr/>
          </p:nvSpPr>
          <p:spPr bwMode="auto">
            <a:xfrm>
              <a:off x="5390614" y="4908752"/>
              <a:ext cx="1606550"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2" name="Text Box 21">
              <a:extLst>
                <a:ext uri="{FF2B5EF4-FFF2-40B4-BE49-F238E27FC236}">
                  <a16:creationId xmlns:a16="http://schemas.microsoft.com/office/drawing/2014/main" id="{71FAC561-AE6B-3048-917F-15508B28AAB6}"/>
                </a:ext>
              </a:extLst>
            </p:cNvPr>
            <p:cNvSpPr txBox="1">
              <a:spLocks noChangeArrowheads="1"/>
            </p:cNvSpPr>
            <p:nvPr/>
          </p:nvSpPr>
          <p:spPr bwMode="auto">
            <a:xfrm>
              <a:off x="5155664" y="5492952"/>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3" name="Text Box 22">
              <a:extLst>
                <a:ext uri="{FF2B5EF4-FFF2-40B4-BE49-F238E27FC236}">
                  <a16:creationId xmlns:a16="http://schemas.microsoft.com/office/drawing/2014/main" id="{15BBCB1C-B6A9-344E-9CA2-0BBB0CAD20E4}"/>
                </a:ext>
              </a:extLst>
            </p:cNvPr>
            <p:cNvSpPr txBox="1">
              <a:spLocks noChangeArrowheads="1"/>
            </p:cNvSpPr>
            <p:nvPr/>
          </p:nvSpPr>
          <p:spPr bwMode="auto">
            <a:xfrm>
              <a:off x="5225514" y="5154814"/>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4" name="Line 23">
              <a:extLst>
                <a:ext uri="{FF2B5EF4-FFF2-40B4-BE49-F238E27FC236}">
                  <a16:creationId xmlns:a16="http://schemas.microsoft.com/office/drawing/2014/main" id="{0C2DB497-B042-9046-9811-10519C1E7B1C}"/>
                </a:ext>
              </a:extLst>
            </p:cNvPr>
            <p:cNvSpPr>
              <a:spLocks noChangeShapeType="1"/>
            </p:cNvSpPr>
            <p:nvPr/>
          </p:nvSpPr>
          <p:spPr bwMode="auto">
            <a:xfrm>
              <a:off x="5273139" y="5507239"/>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98CECDF8-D246-4049-B950-BA60CB64C4FE}"/>
              </a:ext>
            </a:extLst>
          </p:cNvPr>
          <p:cNvGrpSpPr/>
          <p:nvPr/>
        </p:nvGrpSpPr>
        <p:grpSpPr>
          <a:xfrm>
            <a:off x="1859796" y="4491239"/>
            <a:ext cx="2821206" cy="1349375"/>
            <a:chOff x="1859796" y="4491239"/>
            <a:chExt cx="2821206" cy="1349375"/>
          </a:xfrm>
        </p:grpSpPr>
        <p:sp>
          <p:nvSpPr>
            <p:cNvPr id="53" name="Freeform 9">
              <a:extLst>
                <a:ext uri="{FF2B5EF4-FFF2-40B4-BE49-F238E27FC236}">
                  <a16:creationId xmlns:a16="http://schemas.microsoft.com/office/drawing/2014/main" id="{5AA1EA36-A375-E043-A8A6-573B3CDB17AB}"/>
                </a:ext>
              </a:extLst>
            </p:cNvPr>
            <p:cNvSpPr>
              <a:spLocks/>
            </p:cNvSpPr>
            <p:nvPr/>
          </p:nvSpPr>
          <p:spPr bwMode="auto">
            <a:xfrm rot="14610547">
              <a:off x="3969802" y="4732539"/>
              <a:ext cx="9525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26">
              <a:extLst>
                <a:ext uri="{FF2B5EF4-FFF2-40B4-BE49-F238E27FC236}">
                  <a16:creationId xmlns:a16="http://schemas.microsoft.com/office/drawing/2014/main" id="{C0C2767A-6838-D340-B9F9-D72D920A7DC7}"/>
                </a:ext>
              </a:extLst>
            </p:cNvPr>
            <p:cNvSpPr txBox="1">
              <a:spLocks noChangeArrowheads="1"/>
            </p:cNvSpPr>
            <p:nvPr/>
          </p:nvSpPr>
          <p:spPr bwMode="auto">
            <a:xfrm>
              <a:off x="2510889" y="5564389"/>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27">
              <a:extLst>
                <a:ext uri="{FF2B5EF4-FFF2-40B4-BE49-F238E27FC236}">
                  <a16:creationId xmlns:a16="http://schemas.microsoft.com/office/drawing/2014/main" id="{28A57471-B5B0-D741-A10E-89210112FB35}"/>
                </a:ext>
              </a:extLst>
            </p:cNvPr>
            <p:cNvSpPr txBox="1">
              <a:spLocks noChangeArrowheads="1"/>
            </p:cNvSpPr>
            <p:nvPr/>
          </p:nvSpPr>
          <p:spPr bwMode="auto">
            <a:xfrm>
              <a:off x="1859796" y="4726939"/>
              <a:ext cx="2391034"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(corrupt(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8">
              <a:extLst>
                <a:ext uri="{FF2B5EF4-FFF2-40B4-BE49-F238E27FC236}">
                  <a16:creationId xmlns:a16="http://schemas.microsoft.com/office/drawing/2014/main" id="{5E70559D-E25D-834D-BB11-04C3EEB77E6D}"/>
                </a:ext>
              </a:extLst>
            </p:cNvPr>
            <p:cNvSpPr>
              <a:spLocks noChangeShapeType="1"/>
            </p:cNvSpPr>
            <p:nvPr/>
          </p:nvSpPr>
          <p:spPr bwMode="auto">
            <a:xfrm>
              <a:off x="2601377" y="5572327"/>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2" name="Group 31">
            <a:extLst>
              <a:ext uri="{FF2B5EF4-FFF2-40B4-BE49-F238E27FC236}">
                <a16:creationId xmlns:a16="http://schemas.microsoft.com/office/drawing/2014/main" id="{81C031FC-110D-E943-BFA4-8F8C747060C6}"/>
              </a:ext>
            </a:extLst>
          </p:cNvPr>
          <p:cNvGrpSpPr>
            <a:grpSpLocks/>
          </p:cNvGrpSpPr>
          <p:nvPr/>
        </p:nvGrpSpPr>
        <p:grpSpPr bwMode="auto">
          <a:xfrm>
            <a:off x="6643152" y="4329314"/>
            <a:ext cx="1117600" cy="823913"/>
            <a:chOff x="4156" y="2812"/>
            <a:chExt cx="704" cy="519"/>
          </a:xfrm>
        </p:grpSpPr>
        <p:sp>
          <p:nvSpPr>
            <p:cNvPr id="83" name="Oval 32">
              <a:extLst>
                <a:ext uri="{FF2B5EF4-FFF2-40B4-BE49-F238E27FC236}">
                  <a16:creationId xmlns:a16="http://schemas.microsoft.com/office/drawing/2014/main" id="{DBC13DE2-6448-6042-A76F-1AA9FA583930}"/>
                </a:ext>
              </a:extLst>
            </p:cNvPr>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4" name="Text Box 33">
              <a:extLst>
                <a:ext uri="{FF2B5EF4-FFF2-40B4-BE49-F238E27FC236}">
                  <a16:creationId xmlns:a16="http://schemas.microsoft.com/office/drawing/2014/main" id="{E29BDAD6-5FEC-F24F-BE6F-CD21C3CA8FB1}"/>
                </a:ext>
              </a:extLst>
            </p:cNvPr>
            <p:cNvSpPr txBox="1">
              <a:spLocks noChangeArrowheads="1"/>
            </p:cNvSpPr>
            <p:nvPr/>
          </p:nvSpPr>
          <p:spPr bwMode="auto">
            <a:xfrm>
              <a:off x="4156"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call 1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85" name="Group 34">
            <a:extLst>
              <a:ext uri="{FF2B5EF4-FFF2-40B4-BE49-F238E27FC236}">
                <a16:creationId xmlns:a16="http://schemas.microsoft.com/office/drawing/2014/main" id="{A719D103-2F81-5E46-A5A0-A41FEB02DBAE}"/>
              </a:ext>
            </a:extLst>
          </p:cNvPr>
          <p:cNvGrpSpPr>
            <a:grpSpLocks/>
          </p:cNvGrpSpPr>
          <p:nvPr/>
        </p:nvGrpSpPr>
        <p:grpSpPr bwMode="auto">
          <a:xfrm>
            <a:off x="4453989" y="4275339"/>
            <a:ext cx="1046163" cy="823913"/>
            <a:chOff x="4916" y="3266"/>
            <a:chExt cx="659" cy="519"/>
          </a:xfrm>
        </p:grpSpPr>
        <p:sp>
          <p:nvSpPr>
            <p:cNvPr id="86" name="Oval 35">
              <a:extLst>
                <a:ext uri="{FF2B5EF4-FFF2-40B4-BE49-F238E27FC236}">
                  <a16:creationId xmlns:a16="http://schemas.microsoft.com/office/drawing/2014/main" id="{452B4C18-F351-424F-9F61-578D01454D2C}"/>
                </a:ext>
              </a:extLst>
            </p:cNvPr>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36">
              <a:extLst>
                <a:ext uri="{FF2B5EF4-FFF2-40B4-BE49-F238E27FC236}">
                  <a16:creationId xmlns:a16="http://schemas.microsoft.com/office/drawing/2014/main" id="{6D1F24C4-2629-794A-B55E-60C945FDCEA3}"/>
                </a:ext>
              </a:extLst>
            </p:cNvPr>
            <p:cNvSpPr txBox="1">
              <a:spLocks noChangeArrowheads="1"/>
            </p:cNvSpPr>
            <p:nvPr/>
          </p:nvSpPr>
          <p:spPr bwMode="auto">
            <a:xfrm>
              <a:off x="4916"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1A5D53C9-4BB8-5043-8DC5-F0E5CF4CABAD}"/>
              </a:ext>
            </a:extLst>
          </p:cNvPr>
          <p:cNvGrpSpPr/>
          <p:nvPr/>
        </p:nvGrpSpPr>
        <p:grpSpPr>
          <a:xfrm>
            <a:off x="7340064" y="2989464"/>
            <a:ext cx="3184984" cy="1470025"/>
            <a:chOff x="7340064" y="2989464"/>
            <a:chExt cx="3184984" cy="1470025"/>
          </a:xfrm>
        </p:grpSpPr>
        <p:sp>
          <p:nvSpPr>
            <p:cNvPr id="71" name="Freeform 20">
              <a:extLst>
                <a:ext uri="{FF2B5EF4-FFF2-40B4-BE49-F238E27FC236}">
                  <a16:creationId xmlns:a16="http://schemas.microsoft.com/office/drawing/2014/main" id="{9CD05C47-D1BA-A640-9C82-600A98940CDA}"/>
                </a:ext>
              </a:extLst>
            </p:cNvPr>
            <p:cNvSpPr>
              <a:spLocks/>
            </p:cNvSpPr>
            <p:nvPr/>
          </p:nvSpPr>
          <p:spPr bwMode="auto">
            <a:xfrm rot="5400000" flipH="1" flipV="1">
              <a:off x="6760626" y="3568902"/>
              <a:ext cx="1363663" cy="204788"/>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Text Box 24">
              <a:extLst>
                <a:ext uri="{FF2B5EF4-FFF2-40B4-BE49-F238E27FC236}">
                  <a16:creationId xmlns:a16="http://schemas.microsoft.com/office/drawing/2014/main" id="{F253FA80-34F7-E440-9662-0A8A9E206D8C}"/>
                </a:ext>
              </a:extLst>
            </p:cNvPr>
            <p:cNvSpPr txBox="1">
              <a:spLocks noChangeArrowheads="1"/>
            </p:cNvSpPr>
            <p:nvPr/>
          </p:nvSpPr>
          <p:spPr bwMode="auto">
            <a:xfrm>
              <a:off x="7529435" y="3255707"/>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p:txBody>
        </p:sp>
        <p:sp>
          <p:nvSpPr>
            <p:cNvPr id="76" name="Line 25">
              <a:extLst>
                <a:ext uri="{FF2B5EF4-FFF2-40B4-BE49-F238E27FC236}">
                  <a16:creationId xmlns:a16="http://schemas.microsoft.com/office/drawing/2014/main" id="{66DBD07B-79D8-0F4A-A6FF-59EB09F7736C}"/>
                </a:ext>
              </a:extLst>
            </p:cNvPr>
            <p:cNvSpPr>
              <a:spLocks noChangeShapeType="1"/>
            </p:cNvSpPr>
            <p:nvPr/>
          </p:nvSpPr>
          <p:spPr bwMode="auto">
            <a:xfrm>
              <a:off x="7611527" y="411341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7">
              <a:extLst>
                <a:ext uri="{FF2B5EF4-FFF2-40B4-BE49-F238E27FC236}">
                  <a16:creationId xmlns:a16="http://schemas.microsoft.com/office/drawing/2014/main" id="{3EF62ED3-CC68-F04E-85DE-74B808ECDB5D}"/>
                </a:ext>
              </a:extLst>
            </p:cNvPr>
            <p:cNvSpPr txBox="1">
              <a:spLocks noChangeArrowheads="1"/>
            </p:cNvSpPr>
            <p:nvPr/>
          </p:nvSpPr>
          <p:spPr bwMode="auto">
            <a:xfrm>
              <a:off x="7994114" y="412293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10" name="Group 9">
            <a:extLst>
              <a:ext uri="{FF2B5EF4-FFF2-40B4-BE49-F238E27FC236}">
                <a16:creationId xmlns:a16="http://schemas.microsoft.com/office/drawing/2014/main" id="{41D39DAE-4584-FA45-975F-927834C99F4E}"/>
              </a:ext>
            </a:extLst>
          </p:cNvPr>
          <p:cNvGrpSpPr/>
          <p:nvPr/>
        </p:nvGrpSpPr>
        <p:grpSpPr>
          <a:xfrm>
            <a:off x="768495" y="3049789"/>
            <a:ext cx="3918857" cy="1284288"/>
            <a:chOff x="768495" y="3049789"/>
            <a:chExt cx="3918857" cy="1284288"/>
          </a:xfrm>
        </p:grpSpPr>
        <p:sp>
          <p:nvSpPr>
            <p:cNvPr id="69" name="Freeform 18">
              <a:extLst>
                <a:ext uri="{FF2B5EF4-FFF2-40B4-BE49-F238E27FC236}">
                  <a16:creationId xmlns:a16="http://schemas.microsoft.com/office/drawing/2014/main" id="{E4C63A38-513E-6D46-AD73-8B315DEB4A90}"/>
                </a:ext>
              </a:extLst>
            </p:cNvPr>
            <p:cNvSpPr>
              <a:spLocks/>
            </p:cNvSpPr>
            <p:nvPr/>
          </p:nvSpPr>
          <p:spPr bwMode="auto">
            <a:xfrm rot="16200000" flipV="1">
              <a:off x="3992027" y="3621289"/>
              <a:ext cx="1266825" cy="12382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9">
              <a:extLst>
                <a:ext uri="{FF2B5EF4-FFF2-40B4-BE49-F238E27FC236}">
                  <a16:creationId xmlns:a16="http://schemas.microsoft.com/office/drawing/2014/main" id="{10C84F04-9916-C447-98C1-9B431D5078A3}"/>
                </a:ext>
              </a:extLst>
            </p:cNvPr>
            <p:cNvSpPr txBox="1">
              <a:spLocks noChangeArrowheads="1"/>
            </p:cNvSpPr>
            <p:nvPr/>
          </p:nvSpPr>
          <p:spPr bwMode="auto">
            <a:xfrm>
              <a:off x="768495" y="3141125"/>
              <a:ext cx="362372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1" name="Line 30">
              <a:extLst>
                <a:ext uri="{FF2B5EF4-FFF2-40B4-BE49-F238E27FC236}">
                  <a16:creationId xmlns:a16="http://schemas.microsoft.com/office/drawing/2014/main" id="{3CE13E4F-EE16-CD4F-B855-807B9A4D3AC5}"/>
                </a:ext>
              </a:extLst>
            </p:cNvPr>
            <p:cNvSpPr>
              <a:spLocks noChangeShapeType="1"/>
            </p:cNvSpPr>
            <p:nvPr/>
          </p:nvSpPr>
          <p:spPr bwMode="auto">
            <a:xfrm>
              <a:off x="2572802" y="3983239"/>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9" name="Text Box 38">
              <a:extLst>
                <a:ext uri="{FF2B5EF4-FFF2-40B4-BE49-F238E27FC236}">
                  <a16:creationId xmlns:a16="http://schemas.microsoft.com/office/drawing/2014/main" id="{82E244E2-C5AE-4445-BF1E-C90A2091B07F}"/>
                </a:ext>
              </a:extLst>
            </p:cNvPr>
            <p:cNvSpPr txBox="1">
              <a:spLocks noChangeArrowheads="1"/>
            </p:cNvSpPr>
            <p:nvPr/>
          </p:nvSpPr>
          <p:spPr bwMode="auto">
            <a:xfrm>
              <a:off x="3144302" y="399752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sp>
        <p:nvSpPr>
          <p:cNvPr id="46" name="Slide Number Placeholder 2">
            <a:extLst>
              <a:ext uri="{FF2B5EF4-FFF2-40B4-BE49-F238E27FC236}">
                <a16:creationId xmlns:a16="http://schemas.microsoft.com/office/drawing/2014/main" id="{B69BA466-748A-4F41-808A-2B33C515BE9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grpSp>
        <p:nvGrpSpPr>
          <p:cNvPr id="54" name="Grouper 1"/>
          <p:cNvGrpSpPr>
            <a:grpSpLocks/>
          </p:cNvGrpSpPr>
          <p:nvPr/>
        </p:nvGrpSpPr>
        <p:grpSpPr bwMode="auto">
          <a:xfrm>
            <a:off x="3514799" y="1446833"/>
            <a:ext cx="1247775" cy="747713"/>
            <a:chOff x="1905000" y="1371600"/>
            <a:chExt cx="1248296" cy="747713"/>
          </a:xfrm>
        </p:grpSpPr>
        <p:sp>
          <p:nvSpPr>
            <p:cNvPr id="55" name="Line 36"/>
            <p:cNvSpPr>
              <a:spLocks noChangeShapeType="1"/>
            </p:cNvSpPr>
            <p:nvPr/>
          </p:nvSpPr>
          <p:spPr bwMode="auto">
            <a:xfrm>
              <a:off x="3124200" y="1371600"/>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Text Box 31"/>
            <p:cNvSpPr txBox="1">
              <a:spLocks noChangeArrowheads="1"/>
            </p:cNvSpPr>
            <p:nvPr/>
          </p:nvSpPr>
          <p:spPr bwMode="auto">
            <a:xfrm>
              <a:off x="1905000" y="1447800"/>
              <a:ext cx="1248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CC0000"/>
                  </a:solidFill>
                  <a:latin typeface="Tahoma" panose="020B0604030504040204" pitchFamily="34" charset="0"/>
                </a:rPr>
                <a:t>Sender sends</a:t>
              </a:r>
            </a:p>
            <a:p>
              <a:pPr eaLnBrk="1" hangingPunct="1">
                <a:spcBef>
                  <a:spcPct val="0"/>
                </a:spcBef>
                <a:buFontTx/>
                <a:buNone/>
              </a:pPr>
              <a:r>
                <a:rPr lang="en-US" altLang="en-US" sz="1400">
                  <a:solidFill>
                    <a:srgbClr val="CC0000"/>
                  </a:solidFill>
                  <a:latin typeface="Tahoma" panose="020B0604030504040204" pitchFamily="34" charset="0"/>
                </a:rPr>
                <a:t>Packet 0</a:t>
              </a:r>
            </a:p>
          </p:txBody>
        </p:sp>
      </p:grpSp>
      <p:grpSp>
        <p:nvGrpSpPr>
          <p:cNvPr id="57" name="Grouper 46"/>
          <p:cNvGrpSpPr>
            <a:grpSpLocks/>
          </p:cNvGrpSpPr>
          <p:nvPr/>
        </p:nvGrpSpPr>
        <p:grpSpPr bwMode="auto">
          <a:xfrm>
            <a:off x="9591868" y="2003667"/>
            <a:ext cx="1052513" cy="1143000"/>
            <a:chOff x="3124200" y="1371600"/>
            <a:chExt cx="1052507" cy="1143000"/>
          </a:xfrm>
        </p:grpSpPr>
        <p:sp>
          <p:nvSpPr>
            <p:cNvPr id="58" name="Line 36"/>
            <p:cNvSpPr>
              <a:spLocks noChangeShapeType="1"/>
            </p:cNvSpPr>
            <p:nvPr/>
          </p:nvSpPr>
          <p:spPr bwMode="auto">
            <a:xfrm>
              <a:off x="3124200" y="1371600"/>
              <a:ext cx="0" cy="11430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Text Box 31"/>
            <p:cNvSpPr txBox="1">
              <a:spLocks noChangeArrowheads="1"/>
            </p:cNvSpPr>
            <p:nvPr/>
          </p:nvSpPr>
          <p:spPr bwMode="auto">
            <a:xfrm>
              <a:off x="3171304" y="1447800"/>
              <a:ext cx="100540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a:solidFill>
                    <a:srgbClr val="CC0000"/>
                  </a:solidFill>
                  <a:latin typeface="Tahoma" panose="020B0604030504040204" pitchFamily="34" charset="0"/>
                </a:rPr>
                <a:t>Resend, If </a:t>
              </a:r>
            </a:p>
            <a:p>
              <a:pPr eaLnBrk="1" hangingPunct="1">
                <a:spcBef>
                  <a:spcPct val="0"/>
                </a:spcBef>
                <a:buFontTx/>
                <a:buNone/>
              </a:pPr>
              <a:r>
                <a:rPr lang="en-US" altLang="en-US" sz="1400" dirty="0">
                  <a:solidFill>
                    <a:srgbClr val="CC0000"/>
                  </a:solidFill>
                  <a:latin typeface="Tahoma" panose="020B0604030504040204" pitchFamily="34" charset="0"/>
                </a:rPr>
                <a:t>packet is </a:t>
              </a:r>
            </a:p>
            <a:p>
              <a:pPr eaLnBrk="1" hangingPunct="1">
                <a:spcBef>
                  <a:spcPct val="0"/>
                </a:spcBef>
                <a:buFontTx/>
                <a:buNone/>
              </a:pPr>
              <a:r>
                <a:rPr lang="en-US" altLang="en-US" sz="1400" dirty="0">
                  <a:solidFill>
                    <a:srgbClr val="CC0000"/>
                  </a:solidFill>
                  <a:latin typeface="Tahoma" panose="020B0604030504040204" pitchFamily="34" charset="0"/>
                </a:rPr>
                <a:t>Corrupt or</a:t>
              </a:r>
            </a:p>
            <a:p>
              <a:pPr eaLnBrk="1" hangingPunct="1">
                <a:spcBef>
                  <a:spcPct val="0"/>
                </a:spcBef>
                <a:buFontTx/>
                <a:buNone/>
              </a:pPr>
              <a:r>
                <a:rPr lang="en-US" altLang="en-US" sz="1400" dirty="0">
                  <a:solidFill>
                    <a:srgbClr val="CC0000"/>
                  </a:solidFill>
                  <a:latin typeface="Tahoma" panose="020B0604030504040204" pitchFamily="34" charset="0"/>
                </a:rPr>
                <a:t>NAK </a:t>
              </a:r>
              <a:r>
                <a:rPr lang="en-US" altLang="en-US" sz="1400" dirty="0" err="1">
                  <a:solidFill>
                    <a:srgbClr val="CC0000"/>
                  </a:solidFill>
                  <a:latin typeface="Tahoma" panose="020B0604030504040204" pitchFamily="34" charset="0"/>
                </a:rPr>
                <a:t>recvd</a:t>
              </a:r>
              <a:endParaRPr lang="en-US" altLang="en-US" sz="1400" dirty="0">
                <a:solidFill>
                  <a:srgbClr val="CC0000"/>
                </a:solidFill>
                <a:latin typeface="Tahoma" panose="020B0604030504040204" pitchFamily="34" charset="0"/>
              </a:endParaRPr>
            </a:p>
          </p:txBody>
        </p:sp>
      </p:grpSp>
      <p:grpSp>
        <p:nvGrpSpPr>
          <p:cNvPr id="60" name="Grouper 49"/>
          <p:cNvGrpSpPr>
            <a:grpSpLocks/>
          </p:cNvGrpSpPr>
          <p:nvPr/>
        </p:nvGrpSpPr>
        <p:grpSpPr bwMode="auto">
          <a:xfrm>
            <a:off x="9588794" y="3200400"/>
            <a:ext cx="1354138" cy="914400"/>
            <a:chOff x="3124200" y="1371600"/>
            <a:chExt cx="1354924" cy="914400"/>
          </a:xfrm>
        </p:grpSpPr>
        <p:sp>
          <p:nvSpPr>
            <p:cNvPr id="90" name="Line 36"/>
            <p:cNvSpPr>
              <a:spLocks noChangeShapeType="1"/>
            </p:cNvSpPr>
            <p:nvPr/>
          </p:nvSpPr>
          <p:spPr bwMode="auto">
            <a:xfrm>
              <a:off x="3124200" y="1371600"/>
              <a:ext cx="0" cy="9144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Text Box 31"/>
            <p:cNvSpPr txBox="1">
              <a:spLocks noChangeArrowheads="1"/>
            </p:cNvSpPr>
            <p:nvPr/>
          </p:nvSpPr>
          <p:spPr bwMode="auto">
            <a:xfrm>
              <a:off x="3171304" y="1447800"/>
              <a:ext cx="130782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a:solidFill>
                    <a:srgbClr val="CC0000"/>
                  </a:solidFill>
                  <a:latin typeface="Tahoma" panose="020B0604030504040204" pitchFamily="34" charset="0"/>
                </a:rPr>
                <a:t>If all is fine</a:t>
              </a:r>
            </a:p>
            <a:p>
              <a:pPr eaLnBrk="1" hangingPunct="1">
                <a:spcBef>
                  <a:spcPct val="0"/>
                </a:spcBef>
                <a:buFontTx/>
                <a:buNone/>
              </a:pPr>
              <a:r>
                <a:rPr lang="en-US" altLang="en-US" sz="1400" dirty="0">
                  <a:solidFill>
                    <a:srgbClr val="CC0000"/>
                  </a:solidFill>
                  <a:latin typeface="Tahoma" panose="020B0604030504040204" pitchFamily="34" charset="0"/>
                </a:rPr>
                <a:t>move on and</a:t>
              </a:r>
            </a:p>
            <a:p>
              <a:pPr eaLnBrk="1" hangingPunct="1">
                <a:spcBef>
                  <a:spcPct val="0"/>
                </a:spcBef>
                <a:buFontTx/>
                <a:buNone/>
              </a:pPr>
              <a:r>
                <a:rPr lang="en-US" altLang="en-US" sz="1400" dirty="0">
                  <a:solidFill>
                    <a:srgbClr val="CC0000"/>
                  </a:solidFill>
                  <a:latin typeface="Tahoma" panose="020B0604030504040204" pitchFamily="34" charset="0"/>
                </a:rPr>
                <a:t>Send packet 1</a:t>
              </a:r>
            </a:p>
          </p:txBody>
        </p:sp>
      </p:grpSp>
      <p:grpSp>
        <p:nvGrpSpPr>
          <p:cNvPr id="92" name="Grouper 52"/>
          <p:cNvGrpSpPr>
            <a:grpSpLocks/>
          </p:cNvGrpSpPr>
          <p:nvPr/>
        </p:nvGrpSpPr>
        <p:grpSpPr bwMode="auto">
          <a:xfrm>
            <a:off x="4193631" y="5235678"/>
            <a:ext cx="1247775" cy="747713"/>
            <a:chOff x="1905000" y="1371600"/>
            <a:chExt cx="1248296" cy="747713"/>
          </a:xfrm>
        </p:grpSpPr>
        <p:sp>
          <p:nvSpPr>
            <p:cNvPr id="93" name="Line 36"/>
            <p:cNvSpPr>
              <a:spLocks noChangeShapeType="1"/>
            </p:cNvSpPr>
            <p:nvPr/>
          </p:nvSpPr>
          <p:spPr bwMode="auto">
            <a:xfrm>
              <a:off x="3124200" y="1371600"/>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Text Box 31"/>
            <p:cNvSpPr txBox="1">
              <a:spLocks noChangeArrowheads="1"/>
            </p:cNvSpPr>
            <p:nvPr/>
          </p:nvSpPr>
          <p:spPr bwMode="auto">
            <a:xfrm>
              <a:off x="1905000" y="1447800"/>
              <a:ext cx="1248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a:solidFill>
                    <a:srgbClr val="CC0000"/>
                  </a:solidFill>
                  <a:latin typeface="Tahoma" panose="020B0604030504040204" pitchFamily="34" charset="0"/>
                </a:rPr>
                <a:t>Sender sends</a:t>
              </a:r>
            </a:p>
            <a:p>
              <a:pPr eaLnBrk="1" hangingPunct="1">
                <a:spcBef>
                  <a:spcPct val="0"/>
                </a:spcBef>
                <a:buFontTx/>
                <a:buNone/>
              </a:pPr>
              <a:r>
                <a:rPr lang="en-US" altLang="en-US" sz="1400" dirty="0">
                  <a:solidFill>
                    <a:srgbClr val="CC0000"/>
                  </a:solidFill>
                  <a:latin typeface="Tahoma" panose="020B0604030504040204" pitchFamily="34" charset="0"/>
                </a:rPr>
                <a:t>Packet 1 …</a:t>
              </a:r>
            </a:p>
          </p:txBody>
        </p:sp>
      </p:grpSp>
    </p:spTree>
    <p:extLst>
      <p:ext uri="{BB962C8B-B14F-4D97-AF65-F5344CB8AC3E}">
        <p14:creationId xmlns:p14="http://schemas.microsoft.com/office/powerpoint/2010/main" val="6410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up)">
                                      <p:cBhvr>
                                        <p:cTn id="42"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up)">
                                      <p:cBhvr>
                                        <p:cTn id="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wipe(up)">
                                      <p:cBhvr>
                                        <p:cTn id="52"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fontScale="90000"/>
          </a:bodyPr>
          <a:lstStyle/>
          <a:p>
            <a:r>
              <a:rPr lang="en-US" sz="4800" dirty="0"/>
              <a:t>rdt2.1: receiver, handling garbled ACK/NAKs</a:t>
            </a:r>
            <a:endParaRPr lang="en-US" sz="4400" dirty="0"/>
          </a:p>
        </p:txBody>
      </p:sp>
      <p:grpSp>
        <p:nvGrpSpPr>
          <p:cNvPr id="138" name="Group 3">
            <a:extLst>
              <a:ext uri="{FF2B5EF4-FFF2-40B4-BE49-F238E27FC236}">
                <a16:creationId xmlns:a16="http://schemas.microsoft.com/office/drawing/2014/main" id="{C1CD05A1-04E4-FC48-B0C5-45F2AACDECEF}"/>
              </a:ext>
            </a:extLst>
          </p:cNvPr>
          <p:cNvGrpSpPr>
            <a:grpSpLocks/>
          </p:cNvGrpSpPr>
          <p:nvPr/>
        </p:nvGrpSpPr>
        <p:grpSpPr bwMode="auto">
          <a:xfrm>
            <a:off x="4764244" y="3345999"/>
            <a:ext cx="817563" cy="795338"/>
            <a:chOff x="963" y="1131"/>
            <a:chExt cx="515" cy="501"/>
          </a:xfrm>
        </p:grpSpPr>
        <p:sp>
          <p:nvSpPr>
            <p:cNvPr id="139" name="Oval 4">
              <a:extLst>
                <a:ext uri="{FF2B5EF4-FFF2-40B4-BE49-F238E27FC236}">
                  <a16:creationId xmlns:a16="http://schemas.microsoft.com/office/drawing/2014/main" id="{1AA1B3B3-9BE5-B941-861C-6A95AE615AE0}"/>
                </a:ext>
              </a:extLst>
            </p:cNvPr>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Text Box 5">
              <a:extLst>
                <a:ext uri="{FF2B5EF4-FFF2-40B4-BE49-F238E27FC236}">
                  <a16:creationId xmlns:a16="http://schemas.microsoft.com/office/drawing/2014/main" id="{E4E7D8C2-369B-AA4D-BFEC-61A1CB9BBDF5}"/>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41" name="Line 6">
            <a:extLst>
              <a:ext uri="{FF2B5EF4-FFF2-40B4-BE49-F238E27FC236}">
                <a16:creationId xmlns:a16="http://schemas.microsoft.com/office/drawing/2014/main" id="{8BBFC15E-678E-0147-A56E-4A3A32B91FBE}"/>
              </a:ext>
            </a:extLst>
          </p:cNvPr>
          <p:cNvSpPr>
            <a:spLocks noChangeShapeType="1"/>
          </p:cNvSpPr>
          <p:nvPr/>
        </p:nvSpPr>
        <p:spPr bwMode="auto">
          <a:xfrm>
            <a:off x="4600732" y="2276024"/>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E6FABB75-14DE-C74F-9D57-A9DEB7587596}"/>
              </a:ext>
            </a:extLst>
          </p:cNvPr>
          <p:cNvGrpSpPr/>
          <p:nvPr/>
        </p:nvGrpSpPr>
        <p:grpSpPr>
          <a:xfrm>
            <a:off x="4688044" y="4161974"/>
            <a:ext cx="3862388" cy="2187575"/>
            <a:chOff x="4688044" y="4161974"/>
            <a:chExt cx="3862388" cy="2187575"/>
          </a:xfrm>
        </p:grpSpPr>
        <p:sp>
          <p:nvSpPr>
            <p:cNvPr id="146" name="Freeform 11">
              <a:extLst>
                <a:ext uri="{FF2B5EF4-FFF2-40B4-BE49-F238E27FC236}">
                  <a16:creationId xmlns:a16="http://schemas.microsoft.com/office/drawing/2014/main" id="{57F6D8C5-C177-EA4A-8A0D-C9ECA2E44CD8}"/>
                </a:ext>
              </a:extLst>
            </p:cNvPr>
            <p:cNvSpPr>
              <a:spLocks/>
            </p:cNvSpPr>
            <p:nvPr/>
          </p:nvSpPr>
          <p:spPr bwMode="auto">
            <a:xfrm>
              <a:off x="5299232" y="4161974"/>
              <a:ext cx="1590675" cy="68897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7" name="Text Box 12">
              <a:extLst>
                <a:ext uri="{FF2B5EF4-FFF2-40B4-BE49-F238E27FC236}">
                  <a16:creationId xmlns:a16="http://schemas.microsoft.com/office/drawing/2014/main" id="{39FBA62B-425E-884D-B8D0-53837C7194C3}"/>
                </a:ext>
              </a:extLst>
            </p:cNvPr>
            <p:cNvSpPr txBox="1">
              <a:spLocks noChangeArrowheads="1"/>
            </p:cNvSpPr>
            <p:nvPr/>
          </p:nvSpPr>
          <p:spPr bwMode="auto">
            <a:xfrm>
              <a:off x="4688044" y="4742999"/>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8" name="Line 13">
              <a:extLst>
                <a:ext uri="{FF2B5EF4-FFF2-40B4-BE49-F238E27FC236}">
                  <a16:creationId xmlns:a16="http://schemas.microsoft.com/office/drawing/2014/main" id="{1082C30A-F447-2048-A881-DB90328221D2}"/>
                </a:ext>
              </a:extLst>
            </p:cNvPr>
            <p:cNvSpPr>
              <a:spLocks noChangeShapeType="1"/>
            </p:cNvSpPr>
            <p:nvPr/>
          </p:nvSpPr>
          <p:spPr bwMode="auto">
            <a:xfrm>
              <a:off x="4754719" y="5300212"/>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9" name="Text Box 14">
              <a:extLst>
                <a:ext uri="{FF2B5EF4-FFF2-40B4-BE49-F238E27FC236}">
                  <a16:creationId xmlns:a16="http://schemas.microsoft.com/office/drawing/2014/main" id="{29182A79-7B96-1B4E-B5FE-E02DEA7CEAB7}"/>
                </a:ext>
              </a:extLst>
            </p:cNvPr>
            <p:cNvSpPr txBox="1">
              <a:spLocks noChangeArrowheads="1"/>
            </p:cNvSpPr>
            <p:nvPr/>
          </p:nvSpPr>
          <p:spPr bwMode="auto">
            <a:xfrm>
              <a:off x="4697569" y="5355774"/>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0" name="Group 15">
            <a:extLst>
              <a:ext uri="{FF2B5EF4-FFF2-40B4-BE49-F238E27FC236}">
                <a16:creationId xmlns:a16="http://schemas.microsoft.com/office/drawing/2014/main" id="{A479FFEA-FE33-2B4E-8918-3A674DE0585E}"/>
              </a:ext>
            </a:extLst>
          </p:cNvPr>
          <p:cNvGrpSpPr>
            <a:grpSpLocks/>
          </p:cNvGrpSpPr>
          <p:nvPr/>
        </p:nvGrpSpPr>
        <p:grpSpPr bwMode="auto">
          <a:xfrm>
            <a:off x="6462869" y="3380924"/>
            <a:ext cx="825500" cy="796925"/>
            <a:chOff x="4398" y="3133"/>
            <a:chExt cx="520" cy="502"/>
          </a:xfrm>
        </p:grpSpPr>
        <p:sp>
          <p:nvSpPr>
            <p:cNvPr id="151" name="Oval 16">
              <a:extLst>
                <a:ext uri="{FF2B5EF4-FFF2-40B4-BE49-F238E27FC236}">
                  <a16:creationId xmlns:a16="http://schemas.microsoft.com/office/drawing/2014/main" id="{6D36849B-325C-BB44-97CF-6F19DE4D9B84}"/>
                </a:ext>
              </a:extLst>
            </p:cNvPr>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2" name="Text Box 17">
              <a:extLst>
                <a:ext uri="{FF2B5EF4-FFF2-40B4-BE49-F238E27FC236}">
                  <a16:creationId xmlns:a16="http://schemas.microsoft.com/office/drawing/2014/main" id="{B8F092A3-F065-5542-858A-5CCD8650616E}"/>
                </a:ext>
              </a:extLst>
            </p:cNvPr>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FB3EE5B1-79C6-6A42-B7CC-0473574A8080}"/>
              </a:ext>
            </a:extLst>
          </p:cNvPr>
          <p:cNvGrpSpPr/>
          <p:nvPr/>
        </p:nvGrpSpPr>
        <p:grpSpPr>
          <a:xfrm>
            <a:off x="4849969" y="1277487"/>
            <a:ext cx="3981450" cy="2101850"/>
            <a:chOff x="4849969" y="1277487"/>
            <a:chExt cx="3981450" cy="2101850"/>
          </a:xfrm>
        </p:grpSpPr>
        <p:sp>
          <p:nvSpPr>
            <p:cNvPr id="142" name="Freeform 7">
              <a:extLst>
                <a:ext uri="{FF2B5EF4-FFF2-40B4-BE49-F238E27FC236}">
                  <a16:creationId xmlns:a16="http://schemas.microsoft.com/office/drawing/2014/main" id="{5956BEBC-4701-3244-B0E2-D13AA47CCD93}"/>
                </a:ext>
              </a:extLst>
            </p:cNvPr>
            <p:cNvSpPr>
              <a:spLocks/>
            </p:cNvSpPr>
            <p:nvPr/>
          </p:nvSpPr>
          <p:spPr bwMode="auto">
            <a:xfrm flipV="1">
              <a:off x="5281769" y="2593524"/>
              <a:ext cx="1590675" cy="785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6F2A2B9E-82C1-DF40-942B-E0130357CCCD}"/>
                </a:ext>
              </a:extLst>
            </p:cNvPr>
            <p:cNvGrpSpPr/>
            <p:nvPr/>
          </p:nvGrpSpPr>
          <p:grpSpPr>
            <a:xfrm>
              <a:off x="4849969" y="1277487"/>
              <a:ext cx="3981450" cy="1231900"/>
              <a:chOff x="4849969" y="1277487"/>
              <a:chExt cx="3981450" cy="1231900"/>
            </a:xfrm>
          </p:grpSpPr>
          <p:sp>
            <p:nvSpPr>
              <p:cNvPr id="154" name="Text Box 19">
                <a:extLst>
                  <a:ext uri="{FF2B5EF4-FFF2-40B4-BE49-F238E27FC236}">
                    <a16:creationId xmlns:a16="http://schemas.microsoft.com/office/drawing/2014/main" id="{CCF30C45-BBF0-FD4D-9104-16CC43E990C6}"/>
                  </a:ext>
                </a:extLst>
              </p:cNvPr>
              <p:cNvSpPr txBox="1">
                <a:spLocks noChangeArrowheads="1"/>
              </p:cNvSpPr>
              <p:nvPr/>
            </p:nvSpPr>
            <p:spPr bwMode="auto">
              <a:xfrm>
                <a:off x="4849969" y="1277487"/>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has_seq0(rcvpkt) </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5" name="Line 20">
                <a:extLst>
                  <a:ext uri="{FF2B5EF4-FFF2-40B4-BE49-F238E27FC236}">
                    <a16:creationId xmlns:a16="http://schemas.microsoft.com/office/drawing/2014/main" id="{C92F6C31-A846-0748-B2A3-BB4C9B51951C}"/>
                  </a:ext>
                </a:extLst>
              </p:cNvPr>
              <p:cNvSpPr>
                <a:spLocks noChangeShapeType="1"/>
              </p:cNvSpPr>
              <p:nvPr/>
            </p:nvSpPr>
            <p:spPr bwMode="auto">
              <a:xfrm>
                <a:off x="4959507" y="1847399"/>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Text Box 21">
                <a:extLst>
                  <a:ext uri="{FF2B5EF4-FFF2-40B4-BE49-F238E27FC236}">
                    <a16:creationId xmlns:a16="http://schemas.microsoft.com/office/drawing/2014/main" id="{2563B9BF-FC09-7947-B99A-A4DD70E1D75B}"/>
                  </a:ext>
                </a:extLst>
              </p:cNvPr>
              <p:cNvSpPr txBox="1">
                <a:spLocks noChangeArrowheads="1"/>
              </p:cNvSpPr>
              <p:nvPr/>
            </p:nvSpPr>
            <p:spPr bwMode="auto">
              <a:xfrm>
                <a:off x="4862669" y="1804537"/>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(ACK,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chksum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02B61178-E4F0-604F-AB5E-F5831FB7128A}"/>
              </a:ext>
            </a:extLst>
          </p:cNvPr>
          <p:cNvGrpSpPr/>
          <p:nvPr/>
        </p:nvGrpSpPr>
        <p:grpSpPr>
          <a:xfrm>
            <a:off x="7162957" y="2655437"/>
            <a:ext cx="3706812" cy="1181100"/>
            <a:chOff x="7162957" y="2655437"/>
            <a:chExt cx="3706812" cy="1181100"/>
          </a:xfrm>
        </p:grpSpPr>
        <p:sp>
          <p:nvSpPr>
            <p:cNvPr id="143" name="Text Box 8">
              <a:extLst>
                <a:ext uri="{FF2B5EF4-FFF2-40B4-BE49-F238E27FC236}">
                  <a16:creationId xmlns:a16="http://schemas.microsoft.com/office/drawing/2014/main" id="{A21CD6E7-B2BE-A349-915D-B57A67904863}"/>
                </a:ext>
              </a:extLst>
            </p:cNvPr>
            <p:cNvSpPr txBox="1">
              <a:spLocks noChangeArrowheads="1"/>
            </p:cNvSpPr>
            <p:nvPr/>
          </p:nvSpPr>
          <p:spPr bwMode="auto">
            <a:xfrm>
              <a:off x="7842407" y="295229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3" name="Freeform 18">
              <a:extLst>
                <a:ext uri="{FF2B5EF4-FFF2-40B4-BE49-F238E27FC236}">
                  <a16:creationId xmlns:a16="http://schemas.microsoft.com/office/drawing/2014/main" id="{3D087F38-543B-C34D-B7BE-6B89BE2E7B5B}"/>
                </a:ext>
              </a:extLst>
            </p:cNvPr>
            <p:cNvSpPr>
              <a:spLocks/>
            </p:cNvSpPr>
            <p:nvPr/>
          </p:nvSpPr>
          <p:spPr bwMode="auto">
            <a:xfrm rot="20238987">
              <a:off x="7162957" y="2972937"/>
              <a:ext cx="839787"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8" name="Text Box 23">
              <a:extLst>
                <a:ext uri="{FF2B5EF4-FFF2-40B4-BE49-F238E27FC236}">
                  <a16:creationId xmlns:a16="http://schemas.microsoft.com/office/drawing/2014/main" id="{DDF68430-2E9C-884F-8086-CA60927C1761}"/>
                </a:ext>
              </a:extLst>
            </p:cNvPr>
            <p:cNvSpPr txBox="1">
              <a:spLocks noChangeArrowheads="1"/>
            </p:cNvSpPr>
            <p:nvPr/>
          </p:nvSpPr>
          <p:spPr bwMode="auto">
            <a:xfrm>
              <a:off x="7793194" y="2655437"/>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9" name="Line 24">
              <a:extLst>
                <a:ext uri="{FF2B5EF4-FFF2-40B4-BE49-F238E27FC236}">
                  <a16:creationId xmlns:a16="http://schemas.microsoft.com/office/drawing/2014/main" id="{D2CC787C-2255-A845-AD3E-70CEB47CFB2A}"/>
                </a:ext>
              </a:extLst>
            </p:cNvPr>
            <p:cNvSpPr>
              <a:spLocks noChangeShapeType="1"/>
            </p:cNvSpPr>
            <p:nvPr/>
          </p:nvSpPr>
          <p:spPr bwMode="auto">
            <a:xfrm>
              <a:off x="7931307" y="2966587"/>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576F6D3B-6D30-394F-ADF3-836AA573CD16}"/>
              </a:ext>
            </a:extLst>
          </p:cNvPr>
          <p:cNvGrpSpPr/>
          <p:nvPr/>
        </p:nvGrpSpPr>
        <p:grpSpPr>
          <a:xfrm>
            <a:off x="7186769" y="3665087"/>
            <a:ext cx="3554413" cy="1162050"/>
            <a:chOff x="7186769" y="3665087"/>
            <a:chExt cx="3554413" cy="1162050"/>
          </a:xfrm>
        </p:grpSpPr>
        <p:sp>
          <p:nvSpPr>
            <p:cNvPr id="144" name="Text Box 9">
              <a:extLst>
                <a:ext uri="{FF2B5EF4-FFF2-40B4-BE49-F238E27FC236}">
                  <a16:creationId xmlns:a16="http://schemas.microsoft.com/office/drawing/2014/main" id="{863BE306-B92E-0D41-8022-3AC94A1F0327}"/>
                </a:ext>
              </a:extLst>
            </p:cNvPr>
            <p:cNvSpPr txBox="1">
              <a:spLocks noChangeArrowheads="1"/>
            </p:cNvSpPr>
            <p:nvPr/>
          </p:nvSpPr>
          <p:spPr bwMode="auto">
            <a:xfrm>
              <a:off x="7845582" y="3665087"/>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has_seq0(rcvpkt)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5" name="Line 10">
              <a:extLst>
                <a:ext uri="{FF2B5EF4-FFF2-40B4-BE49-F238E27FC236}">
                  <a16:creationId xmlns:a16="http://schemas.microsoft.com/office/drawing/2014/main" id="{4D8DB833-9730-9A45-AE05-260A7F50D391}"/>
                </a:ext>
              </a:extLst>
            </p:cNvPr>
            <p:cNvSpPr>
              <a:spLocks noChangeShapeType="1"/>
            </p:cNvSpPr>
            <p:nvPr/>
          </p:nvSpPr>
          <p:spPr bwMode="auto">
            <a:xfrm>
              <a:off x="7929719" y="4363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Freeform 22">
              <a:extLst>
                <a:ext uri="{FF2B5EF4-FFF2-40B4-BE49-F238E27FC236}">
                  <a16:creationId xmlns:a16="http://schemas.microsoft.com/office/drawing/2014/main" id="{44226EF2-4DB5-4A44-84C3-50A9A97F405E}"/>
                </a:ext>
              </a:extLst>
            </p:cNvPr>
            <p:cNvSpPr>
              <a:spLocks/>
            </p:cNvSpPr>
            <p:nvPr/>
          </p:nvSpPr>
          <p:spPr bwMode="auto">
            <a:xfrm rot="1020547">
              <a:off x="7186769" y="36968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0" name="Text Box 25">
              <a:extLst>
                <a:ext uri="{FF2B5EF4-FFF2-40B4-BE49-F238E27FC236}">
                  <a16:creationId xmlns:a16="http://schemas.microsoft.com/office/drawing/2014/main" id="{389C4316-C6A1-6149-8DFC-130B841DAC29}"/>
                </a:ext>
              </a:extLst>
            </p:cNvPr>
            <p:cNvSpPr txBox="1">
              <a:spLocks noChangeArrowheads="1"/>
            </p:cNvSpPr>
            <p:nvPr/>
          </p:nvSpPr>
          <p:spPr bwMode="auto">
            <a:xfrm>
              <a:off x="7801132" y="4417562"/>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B8256823-0B67-DD4E-A7B9-605255FA34C2}"/>
              </a:ext>
            </a:extLst>
          </p:cNvPr>
          <p:cNvGrpSpPr/>
          <p:nvPr/>
        </p:nvGrpSpPr>
        <p:grpSpPr>
          <a:xfrm>
            <a:off x="1919444" y="3633337"/>
            <a:ext cx="2971800" cy="1150937"/>
            <a:chOff x="1919444" y="3633337"/>
            <a:chExt cx="2971800" cy="1150937"/>
          </a:xfrm>
        </p:grpSpPr>
        <p:sp>
          <p:nvSpPr>
            <p:cNvPr id="161" name="Text Box 26">
              <a:extLst>
                <a:ext uri="{FF2B5EF4-FFF2-40B4-BE49-F238E27FC236}">
                  <a16:creationId xmlns:a16="http://schemas.microsoft.com/office/drawing/2014/main" id="{ACB1E596-56BD-034F-BB66-4DA583949941}"/>
                </a:ext>
              </a:extLst>
            </p:cNvPr>
            <p:cNvSpPr txBox="1">
              <a:spLocks noChangeArrowheads="1"/>
            </p:cNvSpPr>
            <p:nvPr/>
          </p:nvSpPr>
          <p:spPr bwMode="auto">
            <a:xfrm>
              <a:off x="1919444" y="3644449"/>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has_seq1(rcvpkt)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2" name="Line 27">
              <a:extLst>
                <a:ext uri="{FF2B5EF4-FFF2-40B4-BE49-F238E27FC236}">
                  <a16:creationId xmlns:a16="http://schemas.microsoft.com/office/drawing/2014/main" id="{67A0F00F-84BF-E042-8147-9C34AABEE9CA}"/>
                </a:ext>
              </a:extLst>
            </p:cNvPr>
            <p:cNvSpPr>
              <a:spLocks noChangeShapeType="1"/>
            </p:cNvSpPr>
            <p:nvPr/>
          </p:nvSpPr>
          <p:spPr bwMode="auto">
            <a:xfrm>
              <a:off x="2003582" y="4352474"/>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5" name="Text Box 30">
              <a:extLst>
                <a:ext uri="{FF2B5EF4-FFF2-40B4-BE49-F238E27FC236}">
                  <a16:creationId xmlns:a16="http://schemas.microsoft.com/office/drawing/2014/main" id="{2795743C-B771-D245-AED8-771117828B64}"/>
                </a:ext>
              </a:extLst>
            </p:cNvPr>
            <p:cNvSpPr txBox="1">
              <a:spLocks noChangeArrowheads="1"/>
            </p:cNvSpPr>
            <p:nvPr/>
          </p:nvSpPr>
          <p:spPr bwMode="auto">
            <a:xfrm>
              <a:off x="1951194" y="4374699"/>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7" name="Freeform 32">
              <a:extLst>
                <a:ext uri="{FF2B5EF4-FFF2-40B4-BE49-F238E27FC236}">
                  <a16:creationId xmlns:a16="http://schemas.microsoft.com/office/drawing/2014/main" id="{1E683D9A-8417-BA48-A53B-EEFB96D0B5CE}"/>
                </a:ext>
              </a:extLst>
            </p:cNvPr>
            <p:cNvSpPr>
              <a:spLocks/>
            </p:cNvSpPr>
            <p:nvPr/>
          </p:nvSpPr>
          <p:spPr bwMode="auto">
            <a:xfrm rot="20579453" flipH="1">
              <a:off x="3960969" y="36333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8D1AF017-5F2C-A146-BF02-EC8C570DCE87}"/>
              </a:ext>
            </a:extLst>
          </p:cNvPr>
          <p:cNvGrpSpPr/>
          <p:nvPr/>
        </p:nvGrpSpPr>
        <p:grpSpPr>
          <a:xfrm>
            <a:off x="1867057" y="2591937"/>
            <a:ext cx="3087687" cy="1257300"/>
            <a:chOff x="1867057" y="2591937"/>
            <a:chExt cx="3087687" cy="1257300"/>
          </a:xfrm>
        </p:grpSpPr>
        <p:sp>
          <p:nvSpPr>
            <p:cNvPr id="163" name="Text Box 28">
              <a:extLst>
                <a:ext uri="{FF2B5EF4-FFF2-40B4-BE49-F238E27FC236}">
                  <a16:creationId xmlns:a16="http://schemas.microsoft.com/office/drawing/2014/main" id="{9D2A8CCC-BEB9-A242-89C2-1A10D7FDB422}"/>
                </a:ext>
              </a:extLst>
            </p:cNvPr>
            <p:cNvSpPr txBox="1">
              <a:spLocks noChangeArrowheads="1"/>
            </p:cNvSpPr>
            <p:nvPr/>
          </p:nvSpPr>
          <p:spPr bwMode="auto">
            <a:xfrm>
              <a:off x="1867057" y="2591937"/>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4" name="Line 29">
              <a:extLst>
                <a:ext uri="{FF2B5EF4-FFF2-40B4-BE49-F238E27FC236}">
                  <a16:creationId xmlns:a16="http://schemas.microsoft.com/office/drawing/2014/main" id="{78EDC414-17DA-964B-A17F-A1BDC2DCE547}"/>
                </a:ext>
              </a:extLst>
            </p:cNvPr>
            <p:cNvSpPr>
              <a:spLocks noChangeShapeType="1"/>
            </p:cNvSpPr>
            <p:nvPr/>
          </p:nvSpPr>
          <p:spPr bwMode="auto">
            <a:xfrm>
              <a:off x="2005169" y="2966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6" name="Text Box 31">
              <a:extLst>
                <a:ext uri="{FF2B5EF4-FFF2-40B4-BE49-F238E27FC236}">
                  <a16:creationId xmlns:a16="http://schemas.microsoft.com/office/drawing/2014/main" id="{CAC3A516-419E-4F4A-95ED-4CF413F4D203}"/>
                </a:ext>
              </a:extLst>
            </p:cNvPr>
            <p:cNvSpPr txBox="1">
              <a:spLocks noChangeArrowheads="1"/>
            </p:cNvSpPr>
            <p:nvPr/>
          </p:nvSpPr>
          <p:spPr bwMode="auto">
            <a:xfrm>
              <a:off x="1927382" y="293324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8" name="Freeform 33">
              <a:extLst>
                <a:ext uri="{FF2B5EF4-FFF2-40B4-BE49-F238E27FC236}">
                  <a16:creationId xmlns:a16="http://schemas.microsoft.com/office/drawing/2014/main" id="{C9A1B12C-9183-8C4D-9DF0-A7E0C472A15B}"/>
                </a:ext>
              </a:extLst>
            </p:cNvPr>
            <p:cNvSpPr>
              <a:spLocks/>
            </p:cNvSpPr>
            <p:nvPr/>
          </p:nvSpPr>
          <p:spPr bwMode="auto">
            <a:xfrm rot="1361013" flipH="1">
              <a:off x="3948269" y="29856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Slide Number Placeholder 2">
            <a:extLst>
              <a:ext uri="{FF2B5EF4-FFF2-40B4-BE49-F238E27FC236}">
                <a16:creationId xmlns:a16="http://schemas.microsoft.com/office/drawing/2014/main" id="{AEE3DD85-1A48-8443-9ED5-CEDD24C7FA9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grpSp>
        <p:nvGrpSpPr>
          <p:cNvPr id="42" name="Grouper 42"/>
          <p:cNvGrpSpPr>
            <a:grpSpLocks/>
          </p:cNvGrpSpPr>
          <p:nvPr/>
        </p:nvGrpSpPr>
        <p:grpSpPr bwMode="auto">
          <a:xfrm>
            <a:off x="7850344" y="1307649"/>
            <a:ext cx="2841625" cy="1143000"/>
            <a:chOff x="3124200" y="1371600"/>
            <a:chExt cx="1569611" cy="1143000"/>
          </a:xfrm>
        </p:grpSpPr>
        <p:sp>
          <p:nvSpPr>
            <p:cNvPr id="43" name="Line 36"/>
            <p:cNvSpPr>
              <a:spLocks noChangeShapeType="1"/>
            </p:cNvSpPr>
            <p:nvPr/>
          </p:nvSpPr>
          <p:spPr bwMode="auto">
            <a:xfrm>
              <a:off x="3124200" y="1371600"/>
              <a:ext cx="0" cy="11430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Text Box 31"/>
            <p:cNvSpPr txBox="1">
              <a:spLocks noChangeArrowheads="1"/>
            </p:cNvSpPr>
            <p:nvPr/>
          </p:nvSpPr>
          <p:spPr bwMode="auto">
            <a:xfrm>
              <a:off x="3171304" y="1447800"/>
              <a:ext cx="152250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a:solidFill>
                    <a:srgbClr val="CC0000"/>
                  </a:solidFill>
                  <a:latin typeface="Tahoma" panose="020B0604030504040204" pitchFamily="34" charset="0"/>
                </a:rPr>
                <a:t>Packet received correctly with </a:t>
              </a:r>
            </a:p>
            <a:p>
              <a:pPr eaLnBrk="1" hangingPunct="1">
                <a:spcBef>
                  <a:spcPct val="0"/>
                </a:spcBef>
                <a:buFontTx/>
                <a:buNone/>
              </a:pPr>
              <a:r>
                <a:rPr lang="en-US" altLang="en-US" sz="1400" dirty="0">
                  <a:solidFill>
                    <a:srgbClr val="CC0000"/>
                  </a:solidFill>
                  <a:latin typeface="Tahoma" panose="020B0604030504040204" pitchFamily="34" charset="0"/>
                </a:rPr>
                <a:t>seq0, extract and deliver data to</a:t>
              </a:r>
            </a:p>
            <a:p>
              <a:pPr eaLnBrk="1" hangingPunct="1">
                <a:spcBef>
                  <a:spcPct val="0"/>
                </a:spcBef>
                <a:buFontTx/>
                <a:buNone/>
              </a:pPr>
              <a:r>
                <a:rPr lang="en-US" altLang="en-US" sz="1400" dirty="0">
                  <a:solidFill>
                    <a:srgbClr val="CC0000"/>
                  </a:solidFill>
                  <a:latin typeface="Tahoma" panose="020B0604030504040204" pitchFamily="34" charset="0"/>
                </a:rPr>
                <a:t>upper layers and send back ACK</a:t>
              </a:r>
            </a:p>
          </p:txBody>
        </p:sp>
      </p:grpSp>
      <p:grpSp>
        <p:nvGrpSpPr>
          <p:cNvPr id="45" name="Grouper 45"/>
          <p:cNvGrpSpPr>
            <a:grpSpLocks/>
          </p:cNvGrpSpPr>
          <p:nvPr/>
        </p:nvGrpSpPr>
        <p:grpSpPr bwMode="auto">
          <a:xfrm>
            <a:off x="7869440" y="4965250"/>
            <a:ext cx="2411413" cy="814388"/>
            <a:chOff x="2552698" y="1229381"/>
            <a:chExt cx="2411987" cy="814863"/>
          </a:xfrm>
        </p:grpSpPr>
        <p:sp>
          <p:nvSpPr>
            <p:cNvPr id="46" name="Line 36"/>
            <p:cNvSpPr>
              <a:spLocks noChangeShapeType="1"/>
            </p:cNvSpPr>
            <p:nvPr/>
          </p:nvSpPr>
          <p:spPr bwMode="auto">
            <a:xfrm rot="-5400000">
              <a:off x="3758692" y="23387"/>
              <a:ext cx="0" cy="241198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Text Box 31"/>
            <p:cNvSpPr txBox="1">
              <a:spLocks noChangeArrowheads="1"/>
            </p:cNvSpPr>
            <p:nvPr/>
          </p:nvSpPr>
          <p:spPr bwMode="auto">
            <a:xfrm>
              <a:off x="2552703" y="1305580"/>
              <a:ext cx="24002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400" dirty="0">
                  <a:solidFill>
                    <a:srgbClr val="CC0000"/>
                  </a:solidFill>
                  <a:latin typeface="Tahoma" panose="020B0604030504040204" pitchFamily="34" charset="0"/>
                </a:rPr>
                <a:t>Packet received, not corrupt but has </a:t>
              </a:r>
              <a:r>
                <a:rPr lang="en-US" altLang="en-US" sz="1400" dirty="0" err="1">
                  <a:solidFill>
                    <a:srgbClr val="CC0000"/>
                  </a:solidFill>
                  <a:latin typeface="Tahoma" panose="020B0604030504040204" pitchFamily="34" charset="0"/>
                </a:rPr>
                <a:t>seq</a:t>
              </a:r>
              <a:r>
                <a:rPr lang="en-US" altLang="en-US" sz="1400" dirty="0">
                  <a:solidFill>
                    <a:srgbClr val="CC0000"/>
                  </a:solidFill>
                  <a:latin typeface="Tahoma" panose="020B0604030504040204" pitchFamily="34" charset="0"/>
                </a:rPr>
                <a:t> 0, </a:t>
              </a:r>
            </a:p>
            <a:p>
              <a:pPr algn="ctr" eaLnBrk="1" hangingPunct="1">
                <a:spcBef>
                  <a:spcPct val="0"/>
                </a:spcBef>
                <a:buFontTx/>
                <a:buNone/>
              </a:pPr>
              <a:r>
                <a:rPr lang="en-US" altLang="en-US" sz="1400" dirty="0">
                  <a:solidFill>
                    <a:srgbClr val="CC0000"/>
                  </a:solidFill>
                  <a:latin typeface="Tahoma" panose="020B0604030504040204" pitchFamily="34" charset="0"/>
                </a:rPr>
                <a:t>Send ACK again</a:t>
              </a:r>
            </a:p>
          </p:txBody>
        </p:sp>
      </p:grpSp>
      <p:grpSp>
        <p:nvGrpSpPr>
          <p:cNvPr id="48" name="Grouper 39"/>
          <p:cNvGrpSpPr>
            <a:grpSpLocks/>
          </p:cNvGrpSpPr>
          <p:nvPr/>
        </p:nvGrpSpPr>
        <p:grpSpPr bwMode="auto">
          <a:xfrm>
            <a:off x="2005169" y="4944869"/>
            <a:ext cx="2411413" cy="814388"/>
            <a:chOff x="2552698" y="1229381"/>
            <a:chExt cx="2411987" cy="814863"/>
          </a:xfrm>
        </p:grpSpPr>
        <p:sp>
          <p:nvSpPr>
            <p:cNvPr id="49" name="Line 36"/>
            <p:cNvSpPr>
              <a:spLocks noChangeShapeType="1"/>
            </p:cNvSpPr>
            <p:nvPr/>
          </p:nvSpPr>
          <p:spPr bwMode="auto">
            <a:xfrm rot="-5400000">
              <a:off x="3758692" y="23387"/>
              <a:ext cx="0" cy="241198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Text Box 31"/>
            <p:cNvSpPr txBox="1">
              <a:spLocks noChangeArrowheads="1"/>
            </p:cNvSpPr>
            <p:nvPr/>
          </p:nvSpPr>
          <p:spPr bwMode="auto">
            <a:xfrm>
              <a:off x="2552703" y="1305580"/>
              <a:ext cx="24002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400">
                  <a:solidFill>
                    <a:srgbClr val="CC0000"/>
                  </a:solidFill>
                  <a:latin typeface="Tahoma" panose="020B0604030504040204" pitchFamily="34" charset="0"/>
                </a:rPr>
                <a:t>Packet received, not corrupt but has seq 1, </a:t>
              </a:r>
            </a:p>
            <a:p>
              <a:pPr algn="ctr" eaLnBrk="1" hangingPunct="1">
                <a:spcBef>
                  <a:spcPct val="0"/>
                </a:spcBef>
                <a:buFontTx/>
                <a:buNone/>
              </a:pPr>
              <a:r>
                <a:rPr lang="en-US" altLang="en-US" sz="1400">
                  <a:solidFill>
                    <a:srgbClr val="CC0000"/>
                  </a:solidFill>
                  <a:latin typeface="Tahoma" panose="020B0604030504040204" pitchFamily="34" charset="0"/>
                </a:rPr>
                <a:t>Send ACK again</a:t>
              </a:r>
            </a:p>
          </p:txBody>
        </p:sp>
      </p:grpSp>
      <p:grpSp>
        <p:nvGrpSpPr>
          <p:cNvPr id="51" name="Grouper 36"/>
          <p:cNvGrpSpPr>
            <a:grpSpLocks/>
          </p:cNvGrpSpPr>
          <p:nvPr/>
        </p:nvGrpSpPr>
        <p:grpSpPr bwMode="auto">
          <a:xfrm>
            <a:off x="2005174" y="1819549"/>
            <a:ext cx="2411413" cy="638175"/>
            <a:chOff x="2552698" y="1305580"/>
            <a:chExt cx="2411987" cy="637579"/>
          </a:xfrm>
        </p:grpSpPr>
        <p:sp>
          <p:nvSpPr>
            <p:cNvPr id="52" name="Line 36"/>
            <p:cNvSpPr>
              <a:spLocks noChangeShapeType="1"/>
            </p:cNvSpPr>
            <p:nvPr/>
          </p:nvSpPr>
          <p:spPr bwMode="auto">
            <a:xfrm rot="-5400000">
              <a:off x="3758692" y="737165"/>
              <a:ext cx="0" cy="241198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Text Box 31"/>
            <p:cNvSpPr txBox="1">
              <a:spLocks noChangeArrowheads="1"/>
            </p:cNvSpPr>
            <p:nvPr/>
          </p:nvSpPr>
          <p:spPr bwMode="auto">
            <a:xfrm>
              <a:off x="2552703" y="1305580"/>
              <a:ext cx="24002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400">
                  <a:solidFill>
                    <a:srgbClr val="CC0000"/>
                  </a:solidFill>
                  <a:latin typeface="Tahoma" panose="020B0604030504040204" pitchFamily="34" charset="0"/>
                </a:rPr>
                <a:t>Packet received but corrupt, send NAK</a:t>
              </a:r>
            </a:p>
          </p:txBody>
        </p:sp>
      </p:grpSp>
    </p:spTree>
    <p:extLst>
      <p:ext uri="{BB962C8B-B14F-4D97-AF65-F5344CB8AC3E}">
        <p14:creationId xmlns:p14="http://schemas.microsoft.com/office/powerpoint/2010/main" val="34543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up)">
                                      <p:cBhvr>
                                        <p:cTn id="37"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up)">
                                      <p:cBhvr>
                                        <p:cTn id="4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up)">
                                      <p:cBhvr>
                                        <p:cTn id="5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kern="0" dirty="0"/>
              <a:t>rdt2.1 in Action</a:t>
            </a:r>
            <a:endParaRPr lang="en-US" dirty="0"/>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19</a:t>
            </a:fld>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6720" y="1719097"/>
            <a:ext cx="8678559" cy="4723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848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rgbClr val="010086"/>
              </a:buClr>
            </a:pPr>
            <a:r>
              <a:rPr lang="en-US" altLang="en-US" sz="3200" dirty="0">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marL="403225" indent="-285750">
              <a:spcBef>
                <a:spcPts val="800"/>
              </a:spcBef>
              <a:buClr>
                <a:schemeClr val="bg1">
                  <a:lumMod val="75000"/>
                </a:schemeClr>
              </a:buClr>
            </a:pPr>
            <a:r>
              <a:rPr lang="en-US" sz="3200" dirty="0">
                <a:solidFill>
                  <a:schemeClr val="bg1">
                    <a:lumMod val="75000"/>
                  </a:schemeClr>
                </a:solidFill>
              </a:rPr>
              <a:t>Evolution of transport-layer functionality</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F6D691E7-EAAE-3346-9874-13E19E433554}"/>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3DC958F9-547C-2644-99EE-6ECDE636E5F6}"/>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82132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discussion</a:t>
            </a:r>
            <a:endParaRPr lang="en-US" sz="4400" dirty="0"/>
          </a:p>
        </p:txBody>
      </p:sp>
      <p:sp>
        <p:nvSpPr>
          <p:cNvPr id="44" name="Rectangle 3">
            <a:extLst>
              <a:ext uri="{FF2B5EF4-FFF2-40B4-BE49-F238E27FC236}">
                <a16:creationId xmlns:a16="http://schemas.microsoft.com/office/drawing/2014/main" id="{4DBF4802-B282-F141-BA7A-BF4F98FB2E8F}"/>
              </a:ext>
            </a:extLst>
          </p:cNvPr>
          <p:cNvSpPr txBox="1">
            <a:spLocks noChangeArrowheads="1"/>
          </p:cNvSpPr>
          <p:nvPr/>
        </p:nvSpPr>
        <p:spPr>
          <a:xfrm>
            <a:off x="798690" y="1355502"/>
            <a:ext cx="529731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sng"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added to pkt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two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(0,1) will suffice.  Why?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must check if received ACK/NAK corrupted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twice as many states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state must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remember” whether “expected” pkt should have seq # of 0 or 1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5" name="Rectangle 4">
            <a:extLst>
              <a:ext uri="{FF2B5EF4-FFF2-40B4-BE49-F238E27FC236}">
                <a16:creationId xmlns:a16="http://schemas.microsoft.com/office/drawing/2014/main" id="{BEBB060B-A254-E240-9526-00C3EB96E136}"/>
              </a:ext>
            </a:extLst>
          </p:cNvPr>
          <p:cNvSpPr txBox="1">
            <a:spLocks noChangeArrowheads="1"/>
          </p:cNvSpPr>
          <p:nvPr/>
        </p:nvSpPr>
        <p:spPr>
          <a:xfrm>
            <a:off x="6543540" y="1355502"/>
            <a:ext cx="484976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sng" strike="noStrike" kern="1200" cap="none" spc="0" normalizeH="0" baseline="0" noProof="0" dirty="0">
                <a:ln>
                  <a:noFill/>
                </a:ln>
                <a:solidFill>
                  <a:srgbClr val="CC0000"/>
                </a:solidFill>
                <a:effectLst/>
                <a:uLnTx/>
                <a:uFillTx/>
                <a:latin typeface="Calibri" panose="020F0502020204030204"/>
                <a:ea typeface="+mn-ea"/>
                <a:cs typeface="+mn-cs"/>
              </a:rPr>
              <a:t>receiver:</a:t>
            </a:r>
            <a:endPar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must check if received packet is duplicate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indicates whether 0 or 1 is expected pkt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note: receiver can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if its last ACK/NAK received OK at sender</a:t>
            </a:r>
          </a:p>
        </p:txBody>
      </p:sp>
      <p:sp>
        <p:nvSpPr>
          <p:cNvPr id="5" name="Slide Number Placeholder 2">
            <a:extLst>
              <a:ext uri="{FF2B5EF4-FFF2-40B4-BE49-F238E27FC236}">
                <a16:creationId xmlns:a16="http://schemas.microsoft.com/office/drawing/2014/main" id="{ADBE880F-C2E4-0642-AE62-E70C2E89903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96400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a NAK-free protocol</a:t>
            </a:r>
            <a:endParaRPr lang="en-US" sz="4400" dirty="0"/>
          </a:p>
        </p:txBody>
      </p:sp>
      <p:sp>
        <p:nvSpPr>
          <p:cNvPr id="8" name="Rectangle 3">
            <a:extLst>
              <a:ext uri="{FF2B5EF4-FFF2-40B4-BE49-F238E27FC236}">
                <a16:creationId xmlns:a16="http://schemas.microsoft.com/office/drawing/2014/main" id="{1BA8C5E8-28A5-424A-B91B-D36BE3AFCEC5}"/>
              </a:ext>
            </a:extLst>
          </p:cNvPr>
          <p:cNvSpPr txBox="1">
            <a:spLocks noChangeArrowheads="1"/>
          </p:cNvSpPr>
          <p:nvPr/>
        </p:nvSpPr>
        <p:spPr>
          <a:xfrm>
            <a:off x="606648" y="1714500"/>
            <a:ext cx="10978703" cy="33855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same functionality as rdt2.1, using ACKs only</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instead of NAK, receiver sends ACK for last pkt received OK</a:t>
            </a:r>
          </a:p>
          <a:p>
            <a:pPr marL="808038" marR="0" lvl="1" indent="-2190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receiver must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explicitly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include seq # of pkt being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duplicate ACK at sender results in same action as NAK: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retransmit current pkt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D1719ED-B423-3644-A6E8-F9BF7FA75BB0}"/>
              </a:ext>
            </a:extLst>
          </p:cNvPr>
          <p:cNvSpPr txBox="1"/>
          <p:nvPr/>
        </p:nvSpPr>
        <p:spPr>
          <a:xfrm>
            <a:off x="798690" y="4623515"/>
            <a:ext cx="906376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As we will see, TCP uses this approach to be NAK-free</a:t>
            </a:r>
          </a:p>
        </p:txBody>
      </p:sp>
      <p:sp>
        <p:nvSpPr>
          <p:cNvPr id="5" name="Slide Number Placeholder 2">
            <a:extLst>
              <a:ext uri="{FF2B5EF4-FFF2-40B4-BE49-F238E27FC236}">
                <a16:creationId xmlns:a16="http://schemas.microsoft.com/office/drawing/2014/main" id="{27705518-50B7-6645-9746-6EF1FD05E89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104663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ltLang="en-US" dirty="0" err="1"/>
              <a:t>Rdt</a:t>
            </a:r>
            <a:r>
              <a:rPr lang="en-GB" altLang="en-US" dirty="0"/>
              <a:t> 2.2 in action</a:t>
            </a:r>
            <a:endParaRPr lang="en-US" dirty="0"/>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22</a:t>
            </a:fld>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990" y="1639739"/>
            <a:ext cx="9522020" cy="4754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1230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sender, receiver fragments</a:t>
            </a:r>
            <a:endParaRPr lang="en-US" sz="4400" dirty="0"/>
          </a:p>
        </p:txBody>
      </p:sp>
      <p:grpSp>
        <p:nvGrpSpPr>
          <p:cNvPr id="45" name="Group 3">
            <a:extLst>
              <a:ext uri="{FF2B5EF4-FFF2-40B4-BE49-F238E27FC236}">
                <a16:creationId xmlns:a16="http://schemas.microsoft.com/office/drawing/2014/main" id="{44C8BE99-8D47-E84F-BBFA-C24F85149C9B}"/>
              </a:ext>
            </a:extLst>
          </p:cNvPr>
          <p:cNvGrpSpPr>
            <a:grpSpLocks/>
          </p:cNvGrpSpPr>
          <p:nvPr/>
        </p:nvGrpSpPr>
        <p:grpSpPr bwMode="auto">
          <a:xfrm>
            <a:off x="3740933" y="1183947"/>
            <a:ext cx="6508750" cy="2841625"/>
            <a:chOff x="1529" y="780"/>
            <a:chExt cx="4100" cy="1790"/>
          </a:xfrm>
        </p:grpSpPr>
        <p:grpSp>
          <p:nvGrpSpPr>
            <p:cNvPr id="46" name="Group 4">
              <a:extLst>
                <a:ext uri="{FF2B5EF4-FFF2-40B4-BE49-F238E27FC236}">
                  <a16:creationId xmlns:a16="http://schemas.microsoft.com/office/drawing/2014/main" id="{B559F62B-A8CC-314C-9FFF-E4BE95186DBA}"/>
                </a:ext>
              </a:extLst>
            </p:cNvPr>
            <p:cNvGrpSpPr>
              <a:grpSpLocks/>
            </p:cNvGrpSpPr>
            <p:nvPr/>
          </p:nvGrpSpPr>
          <p:grpSpPr bwMode="auto">
            <a:xfrm>
              <a:off x="1651" y="1399"/>
              <a:ext cx="669" cy="528"/>
              <a:chOff x="1441" y="2062"/>
              <a:chExt cx="669" cy="528"/>
            </a:xfrm>
          </p:grpSpPr>
          <p:sp>
            <p:nvSpPr>
              <p:cNvPr id="63" name="Oval 5">
                <a:extLst>
                  <a:ext uri="{FF2B5EF4-FFF2-40B4-BE49-F238E27FC236}">
                    <a16:creationId xmlns:a16="http://schemas.microsoft.com/office/drawing/2014/main" id="{62508AC8-0382-1842-A725-28AD6849BC1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Text Box 6">
                <a:extLst>
                  <a:ext uri="{FF2B5EF4-FFF2-40B4-BE49-F238E27FC236}">
                    <a16:creationId xmlns:a16="http://schemas.microsoft.com/office/drawing/2014/main" id="{1C6CF7DE-4208-0546-B6D6-E98910387184}"/>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47" name="Text Box 7">
              <a:extLst>
                <a:ext uri="{FF2B5EF4-FFF2-40B4-BE49-F238E27FC236}">
                  <a16:creationId xmlns:a16="http://schemas.microsoft.com/office/drawing/2014/main" id="{487FB5C4-F933-D746-9E6B-EB36683D91FA}"/>
                </a:ext>
              </a:extLst>
            </p:cNvPr>
            <p:cNvSpPr txBox="1">
              <a:spLocks noChangeArrowheads="1"/>
            </p:cNvSpPr>
            <p:nvPr/>
          </p:nvSpPr>
          <p:spPr bwMode="auto">
            <a:xfrm>
              <a:off x="1863" y="957"/>
              <a:ext cx="23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8" name="Text Box 8">
              <a:extLst>
                <a:ext uri="{FF2B5EF4-FFF2-40B4-BE49-F238E27FC236}">
                  <a16:creationId xmlns:a16="http://schemas.microsoft.com/office/drawing/2014/main" id="{3AA6880E-F456-D948-8214-9C93DC52D9A7}"/>
                </a:ext>
              </a:extLst>
            </p:cNvPr>
            <p:cNvSpPr txBox="1">
              <a:spLocks noChangeArrowheads="1"/>
            </p:cNvSpPr>
            <p:nvPr/>
          </p:nvSpPr>
          <p:spPr bwMode="auto">
            <a:xfrm>
              <a:off x="1871" y="780"/>
              <a:ext cx="108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9" name="Line 9">
              <a:extLst>
                <a:ext uri="{FF2B5EF4-FFF2-40B4-BE49-F238E27FC236}">
                  <a16:creationId xmlns:a16="http://schemas.microsoft.com/office/drawing/2014/main" id="{7356AE7C-383F-CD4D-A8D4-0D863BECC90E}"/>
                </a:ext>
              </a:extLst>
            </p:cNvPr>
            <p:cNvSpPr>
              <a:spLocks noChangeShapeType="1"/>
            </p:cNvSpPr>
            <p:nvPr/>
          </p:nvSpPr>
          <p:spPr bwMode="auto">
            <a:xfrm>
              <a:off x="1910" y="992"/>
              <a:ext cx="22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0">
              <a:extLst>
                <a:ext uri="{FF2B5EF4-FFF2-40B4-BE49-F238E27FC236}">
                  <a16:creationId xmlns:a16="http://schemas.microsoft.com/office/drawing/2014/main" id="{AABAA468-88B5-FD4A-933F-BEE3E0E800E0}"/>
                </a:ext>
              </a:extLst>
            </p:cNvPr>
            <p:cNvSpPr>
              <a:spLocks noChangeShapeType="1"/>
            </p:cNvSpPr>
            <p:nvPr/>
          </p:nvSpPr>
          <p:spPr bwMode="auto">
            <a:xfrm>
              <a:off x="1529" y="1313"/>
              <a:ext cx="264" cy="145"/>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 name="Freeform 11">
              <a:extLst>
                <a:ext uri="{FF2B5EF4-FFF2-40B4-BE49-F238E27FC236}">
                  <a16:creationId xmlns:a16="http://schemas.microsoft.com/office/drawing/2014/main" id="{1B01ED8E-ABE5-DB46-A6A7-6A5FF2599E94}"/>
                </a:ext>
              </a:extLst>
            </p:cNvPr>
            <p:cNvSpPr>
              <a:spLocks/>
            </p:cNvSpPr>
            <p:nvPr/>
          </p:nvSpPr>
          <p:spPr bwMode="auto">
            <a:xfrm flipV="1">
              <a:off x="2096" y="1272"/>
              <a:ext cx="1195" cy="130"/>
            </a:xfrm>
            <a:custGeom>
              <a:avLst/>
              <a:gdLst>
                <a:gd name="T0" fmla="*/ 0 w 2835"/>
                <a:gd name="T1" fmla="*/ 0 h 525"/>
                <a:gd name="T2" fmla="*/ 0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Freeform 12">
              <a:extLst>
                <a:ext uri="{FF2B5EF4-FFF2-40B4-BE49-F238E27FC236}">
                  <a16:creationId xmlns:a16="http://schemas.microsoft.com/office/drawing/2014/main" id="{09A24A5A-3284-ED40-94E5-9F6FD9D580F8}"/>
                </a:ext>
              </a:extLst>
            </p:cNvPr>
            <p:cNvSpPr>
              <a:spLocks/>
            </p:cNvSpPr>
            <p:nvPr/>
          </p:nvSpPr>
          <p:spPr bwMode="auto">
            <a:xfrm rot="-1357180">
              <a:off x="3655" y="1225"/>
              <a:ext cx="285" cy="542"/>
            </a:xfrm>
            <a:custGeom>
              <a:avLst/>
              <a:gdLst>
                <a:gd name="T0" fmla="*/ 0 w 735"/>
                <a:gd name="T1" fmla="*/ 1 h 1080"/>
                <a:gd name="T2" fmla="*/ 0 w 735"/>
                <a:gd name="T3" fmla="*/ 1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Text Box 13">
              <a:extLst>
                <a:ext uri="{FF2B5EF4-FFF2-40B4-BE49-F238E27FC236}">
                  <a16:creationId xmlns:a16="http://schemas.microsoft.com/office/drawing/2014/main" id="{735F1B93-CE98-BB48-B7B4-F46E52A4B8B0}"/>
                </a:ext>
              </a:extLst>
            </p:cNvPr>
            <p:cNvSpPr txBox="1">
              <a:spLocks noChangeArrowheads="1"/>
            </p:cNvSpPr>
            <p:nvPr/>
          </p:nvSpPr>
          <p:spPr bwMode="auto">
            <a:xfrm>
              <a:off x="3978" y="1670"/>
              <a:ext cx="13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54" name="Text Box 14">
              <a:extLst>
                <a:ext uri="{FF2B5EF4-FFF2-40B4-BE49-F238E27FC236}">
                  <a16:creationId xmlns:a16="http://schemas.microsoft.com/office/drawing/2014/main" id="{1358189F-C49B-9547-B76A-603CC6295715}"/>
                </a:ext>
              </a:extLst>
            </p:cNvPr>
            <p:cNvSpPr txBox="1">
              <a:spLocks noChangeArrowheads="1"/>
            </p:cNvSpPr>
            <p:nvPr/>
          </p:nvSpPr>
          <p:spPr bwMode="auto">
            <a:xfrm>
              <a:off x="3917" y="1174"/>
              <a:ext cx="171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isACK(rcvpkt,1)</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15">
              <a:extLst>
                <a:ext uri="{FF2B5EF4-FFF2-40B4-BE49-F238E27FC236}">
                  <a16:creationId xmlns:a16="http://schemas.microsoft.com/office/drawing/2014/main" id="{96FCE930-1E3E-9749-A456-2BE07EE342E4}"/>
                </a:ext>
              </a:extLst>
            </p:cNvPr>
            <p:cNvSpPr>
              <a:spLocks noChangeShapeType="1"/>
            </p:cNvSpPr>
            <p:nvPr/>
          </p:nvSpPr>
          <p:spPr bwMode="auto">
            <a:xfrm flipV="1">
              <a:off x="4043" y="1666"/>
              <a:ext cx="89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Freeform 16">
              <a:extLst>
                <a:ext uri="{FF2B5EF4-FFF2-40B4-BE49-F238E27FC236}">
                  <a16:creationId xmlns:a16="http://schemas.microsoft.com/office/drawing/2014/main" id="{FF0C2363-5AAB-A541-81DC-66A1639302B9}"/>
                </a:ext>
              </a:extLst>
            </p:cNvPr>
            <p:cNvSpPr>
              <a:spLocks/>
            </p:cNvSpPr>
            <p:nvPr/>
          </p:nvSpPr>
          <p:spPr bwMode="auto">
            <a:xfrm>
              <a:off x="3747" y="1792"/>
              <a:ext cx="128" cy="774"/>
            </a:xfrm>
            <a:custGeom>
              <a:avLst/>
              <a:gdLst>
                <a:gd name="T0" fmla="*/ 67 w 128"/>
                <a:gd name="T1" fmla="*/ 774 h 774"/>
                <a:gd name="T2" fmla="*/ 0 w 128"/>
                <a:gd name="T3" fmla="*/ 0 h 774"/>
                <a:gd name="T4" fmla="*/ 0 60000 65536"/>
                <a:gd name="T5" fmla="*/ 0 60000 65536"/>
              </a:gdLst>
              <a:ahLst/>
              <a:cxnLst>
                <a:cxn ang="T4">
                  <a:pos x="T0" y="T1"/>
                </a:cxn>
                <a:cxn ang="T5">
                  <a:pos x="T2" y="T3"/>
                </a:cxn>
              </a:cxnLst>
              <a:rect l="0" t="0" r="r" b="b"/>
              <a:pathLst>
                <a:path w="128" h="774">
                  <a:moveTo>
                    <a:pt x="67" y="774"/>
                  </a:moveTo>
                  <a:cubicBezTo>
                    <a:pt x="128" y="425"/>
                    <a:pt x="81" y="0"/>
                    <a:pt x="0"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Text Box 17">
              <a:extLst>
                <a:ext uri="{FF2B5EF4-FFF2-40B4-BE49-F238E27FC236}">
                  <a16:creationId xmlns:a16="http://schemas.microsoft.com/office/drawing/2014/main" id="{A50A3675-BB4B-2C49-9E0C-E3B6864FCDC4}"/>
                </a:ext>
              </a:extLst>
            </p:cNvPr>
            <p:cNvSpPr txBox="1">
              <a:spLocks noChangeArrowheads="1"/>
            </p:cNvSpPr>
            <p:nvPr/>
          </p:nvSpPr>
          <p:spPr bwMode="auto">
            <a:xfrm>
              <a:off x="3838" y="2051"/>
              <a:ext cx="15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isACK(rcvpkt,0)</a:t>
              </a:r>
              <a:r>
                <a:rPr kumimoji="0" lang="en-US" altLang="en-US" sz="1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8" name="Line 18">
              <a:extLst>
                <a:ext uri="{FF2B5EF4-FFF2-40B4-BE49-F238E27FC236}">
                  <a16:creationId xmlns:a16="http://schemas.microsoft.com/office/drawing/2014/main" id="{398A4307-79FC-E54C-B8A4-CCE6DE226EAE}"/>
                </a:ext>
              </a:extLst>
            </p:cNvPr>
            <p:cNvSpPr>
              <a:spLocks noChangeShapeType="1"/>
            </p:cNvSpPr>
            <p:nvPr/>
          </p:nvSpPr>
          <p:spPr bwMode="auto">
            <a:xfrm>
              <a:off x="3894" y="2570"/>
              <a:ext cx="11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9" name="Group 19">
              <a:extLst>
                <a:ext uri="{FF2B5EF4-FFF2-40B4-BE49-F238E27FC236}">
                  <a16:creationId xmlns:a16="http://schemas.microsoft.com/office/drawing/2014/main" id="{C0094035-BD90-5741-A641-F8D8DD3C7B8B}"/>
                </a:ext>
              </a:extLst>
            </p:cNvPr>
            <p:cNvGrpSpPr>
              <a:grpSpLocks/>
            </p:cNvGrpSpPr>
            <p:nvPr/>
          </p:nvGrpSpPr>
          <p:grpSpPr bwMode="auto">
            <a:xfrm>
              <a:off x="3135" y="1365"/>
              <a:ext cx="669" cy="528"/>
              <a:chOff x="1441" y="2062"/>
              <a:chExt cx="669" cy="528"/>
            </a:xfrm>
          </p:grpSpPr>
          <p:sp>
            <p:nvSpPr>
              <p:cNvPr id="61" name="Oval 20">
                <a:extLst>
                  <a:ext uri="{FF2B5EF4-FFF2-40B4-BE49-F238E27FC236}">
                    <a16:creationId xmlns:a16="http://schemas.microsoft.com/office/drawing/2014/main" id="{86E2B18C-13F1-BA46-BE50-CDE79E0D47C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Text Box 21">
                <a:extLst>
                  <a:ext uri="{FF2B5EF4-FFF2-40B4-BE49-F238E27FC236}">
                    <a16:creationId xmlns:a16="http://schemas.microsoft.com/office/drawing/2014/main" id="{26734C2A-3109-3D4C-BAB8-AB1B111CE996}"/>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60" name="Text Box 22">
              <a:extLst>
                <a:ext uri="{FF2B5EF4-FFF2-40B4-BE49-F238E27FC236}">
                  <a16:creationId xmlns:a16="http://schemas.microsoft.com/office/drawing/2014/main" id="{A3A125D1-1D1E-2E4D-AE79-0DE766971E4B}"/>
                </a:ext>
              </a:extLst>
            </p:cNvPr>
            <p:cNvSpPr txBox="1">
              <a:spLocks noChangeArrowheads="1"/>
            </p:cNvSpPr>
            <p:nvPr/>
          </p:nvSpPr>
          <p:spPr bwMode="auto">
            <a:xfrm>
              <a:off x="2363" y="1810"/>
              <a:ext cx="935"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sender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fragment</a:t>
              </a:r>
            </a:p>
          </p:txBody>
        </p:sp>
      </p:grpSp>
      <p:sp>
        <p:nvSpPr>
          <p:cNvPr id="65" name="Line 23">
            <a:extLst>
              <a:ext uri="{FF2B5EF4-FFF2-40B4-BE49-F238E27FC236}">
                <a16:creationId xmlns:a16="http://schemas.microsoft.com/office/drawing/2014/main" id="{E71BBDED-78BE-4142-9E45-4E7E4B24FCA8}"/>
              </a:ext>
            </a:extLst>
          </p:cNvPr>
          <p:cNvSpPr>
            <a:spLocks noChangeShapeType="1"/>
          </p:cNvSpPr>
          <p:nvPr/>
        </p:nvSpPr>
        <p:spPr bwMode="auto">
          <a:xfrm>
            <a:off x="1978808" y="2549197"/>
            <a:ext cx="7883525" cy="2757488"/>
          </a:xfrm>
          <a:prstGeom prst="line">
            <a:avLst/>
          </a:prstGeom>
          <a:noFill/>
          <a:ln w="9525">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6" name="Group 24">
            <a:extLst>
              <a:ext uri="{FF2B5EF4-FFF2-40B4-BE49-F238E27FC236}">
                <a16:creationId xmlns:a16="http://schemas.microsoft.com/office/drawing/2014/main" id="{2E138519-EBF4-3B44-AD97-E2407D82A043}"/>
              </a:ext>
            </a:extLst>
          </p:cNvPr>
          <p:cNvGrpSpPr>
            <a:grpSpLocks/>
          </p:cNvGrpSpPr>
          <p:nvPr/>
        </p:nvGrpSpPr>
        <p:grpSpPr bwMode="auto">
          <a:xfrm>
            <a:off x="1313645" y="3769985"/>
            <a:ext cx="7234238" cy="2535237"/>
            <a:chOff x="0" y="2409"/>
            <a:chExt cx="4557" cy="1597"/>
          </a:xfrm>
        </p:grpSpPr>
        <p:sp>
          <p:nvSpPr>
            <p:cNvPr id="67" name="Text Box 25">
              <a:extLst>
                <a:ext uri="{FF2B5EF4-FFF2-40B4-BE49-F238E27FC236}">
                  <a16:creationId xmlns:a16="http://schemas.microsoft.com/office/drawing/2014/main" id="{C7F7CA42-D362-5647-A3B4-192876672E60}"/>
                </a:ext>
              </a:extLst>
            </p:cNvPr>
            <p:cNvSpPr txBox="1">
              <a:spLocks noChangeArrowheads="1"/>
            </p:cNvSpPr>
            <p:nvPr/>
          </p:nvSpPr>
          <p:spPr bwMode="auto">
            <a:xfrm>
              <a:off x="1849" y="3217"/>
              <a:ext cx="24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 </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Text Box 26">
              <a:extLst>
                <a:ext uri="{FF2B5EF4-FFF2-40B4-BE49-F238E27FC236}">
                  <a16:creationId xmlns:a16="http://schemas.microsoft.com/office/drawing/2014/main" id="{2AC2EAAE-2D47-A740-B364-15C85D65C9FB}"/>
                </a:ext>
              </a:extLst>
            </p:cNvPr>
            <p:cNvSpPr txBox="1">
              <a:spLocks noChangeArrowheads="1"/>
            </p:cNvSpPr>
            <p:nvPr/>
          </p:nvSpPr>
          <p:spPr bwMode="auto">
            <a:xfrm>
              <a:off x="1829" y="3568"/>
              <a:ext cx="26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sndpkt = make_pkt(ACK1,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69" name="Group 27">
              <a:extLst>
                <a:ext uri="{FF2B5EF4-FFF2-40B4-BE49-F238E27FC236}">
                  <a16:creationId xmlns:a16="http://schemas.microsoft.com/office/drawing/2014/main" id="{D8482BD5-532F-3042-8803-E3C8BD739DC0}"/>
                </a:ext>
              </a:extLst>
            </p:cNvPr>
            <p:cNvGrpSpPr>
              <a:grpSpLocks/>
            </p:cNvGrpSpPr>
            <p:nvPr/>
          </p:nvGrpSpPr>
          <p:grpSpPr bwMode="auto">
            <a:xfrm>
              <a:off x="0" y="2409"/>
              <a:ext cx="3510" cy="1168"/>
              <a:chOff x="0" y="2409"/>
              <a:chExt cx="3510" cy="1168"/>
            </a:xfrm>
          </p:grpSpPr>
          <p:grpSp>
            <p:nvGrpSpPr>
              <p:cNvPr id="71" name="Group 28">
                <a:extLst>
                  <a:ext uri="{FF2B5EF4-FFF2-40B4-BE49-F238E27FC236}">
                    <a16:creationId xmlns:a16="http://schemas.microsoft.com/office/drawing/2014/main" id="{67FF8A8B-97EA-7D4F-A57C-A7614B5802ED}"/>
                  </a:ext>
                </a:extLst>
              </p:cNvPr>
              <p:cNvGrpSpPr>
                <a:grpSpLocks/>
              </p:cNvGrpSpPr>
              <p:nvPr/>
            </p:nvGrpSpPr>
            <p:grpSpPr bwMode="auto">
              <a:xfrm>
                <a:off x="1529" y="2687"/>
                <a:ext cx="534" cy="501"/>
                <a:chOff x="3570" y="3063"/>
                <a:chExt cx="534" cy="501"/>
              </a:xfrm>
            </p:grpSpPr>
            <p:sp>
              <p:nvSpPr>
                <p:cNvPr id="80" name="Oval 29">
                  <a:extLst>
                    <a:ext uri="{FF2B5EF4-FFF2-40B4-BE49-F238E27FC236}">
                      <a16:creationId xmlns:a16="http://schemas.microsoft.com/office/drawing/2014/main" id="{8D4E849D-9AF8-FC4F-B5E6-691ACC1951D1}"/>
                    </a:ext>
                  </a:extLst>
                </p:cNvPr>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30">
                  <a:extLst>
                    <a:ext uri="{FF2B5EF4-FFF2-40B4-BE49-F238E27FC236}">
                      <a16:creationId xmlns:a16="http://schemas.microsoft.com/office/drawing/2014/main" id="{E4385747-A861-0E4B-AF7E-71CAF80ED148}"/>
                    </a:ext>
                  </a:extLst>
                </p:cNvPr>
                <p:cNvSpPr txBox="1">
                  <a:spLocks noChangeArrowheads="1"/>
                </p:cNvSpPr>
                <p:nvPr/>
              </p:nvSpPr>
              <p:spPr bwMode="auto">
                <a:xfrm>
                  <a:off x="3597" y="3085"/>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72" name="Freeform 31">
                <a:extLst>
                  <a:ext uri="{FF2B5EF4-FFF2-40B4-BE49-F238E27FC236}">
                    <a16:creationId xmlns:a16="http://schemas.microsoft.com/office/drawing/2014/main" id="{9115FE32-46F2-A847-8603-43A0C0E7C982}"/>
                  </a:ext>
                </a:extLst>
              </p:cNvPr>
              <p:cNvSpPr>
                <a:spLocks/>
              </p:cNvSpPr>
              <p:nvPr/>
            </p:nvSpPr>
            <p:spPr bwMode="auto">
              <a:xfrm>
                <a:off x="1925" y="2618"/>
                <a:ext cx="520" cy="117"/>
              </a:xfrm>
              <a:custGeom>
                <a:avLst/>
                <a:gdLst>
                  <a:gd name="T0" fmla="*/ 0 w 520"/>
                  <a:gd name="T1" fmla="*/ 117 h 117"/>
                  <a:gd name="T2" fmla="*/ 520 w 520"/>
                  <a:gd name="T3" fmla="*/ 17 h 117"/>
                  <a:gd name="T4" fmla="*/ 0 60000 65536"/>
                  <a:gd name="T5" fmla="*/ 0 60000 65536"/>
                </a:gdLst>
                <a:ahLst/>
                <a:cxnLst>
                  <a:cxn ang="T4">
                    <a:pos x="T0" y="T1"/>
                  </a:cxn>
                  <a:cxn ang="T5">
                    <a:pos x="T2" y="T3"/>
                  </a:cxn>
                </a:cxnLst>
                <a:rect l="0" t="0" r="r" b="b"/>
                <a:pathLst>
                  <a:path w="520" h="117">
                    <a:moveTo>
                      <a:pt x="0" y="117"/>
                    </a:moveTo>
                    <a:cubicBezTo>
                      <a:pt x="136" y="17"/>
                      <a:pt x="276" y="0"/>
                      <a:pt x="520" y="17"/>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3" name="Freeform 32">
                <a:extLst>
                  <a:ext uri="{FF2B5EF4-FFF2-40B4-BE49-F238E27FC236}">
                    <a16:creationId xmlns:a16="http://schemas.microsoft.com/office/drawing/2014/main" id="{A33629C7-E28A-5043-8973-73B06C05D8D9}"/>
                  </a:ext>
                </a:extLst>
              </p:cNvPr>
              <p:cNvSpPr>
                <a:spLocks/>
              </p:cNvSpPr>
              <p:nvPr/>
            </p:nvSpPr>
            <p:spPr bwMode="auto">
              <a:xfrm>
                <a:off x="1996" y="3125"/>
                <a:ext cx="1514" cy="130"/>
              </a:xfrm>
              <a:custGeom>
                <a:avLst/>
                <a:gdLst>
                  <a:gd name="T0" fmla="*/ 0 w 1514"/>
                  <a:gd name="T1" fmla="*/ 0 h 130"/>
                  <a:gd name="T2" fmla="*/ 1514 w 1514"/>
                  <a:gd name="T3" fmla="*/ 17 h 130"/>
                  <a:gd name="T4" fmla="*/ 0 60000 65536"/>
                  <a:gd name="T5" fmla="*/ 0 60000 65536"/>
                </a:gdLst>
                <a:ahLst/>
                <a:cxnLst>
                  <a:cxn ang="T4">
                    <a:pos x="T0" y="T1"/>
                  </a:cxn>
                  <a:cxn ang="T5">
                    <a:pos x="T2" y="T3"/>
                  </a:cxn>
                </a:cxnLst>
                <a:rect l="0" t="0" r="r" b="b"/>
                <a:pathLst>
                  <a:path w="1514" h="130">
                    <a:moveTo>
                      <a:pt x="0" y="0"/>
                    </a:moveTo>
                    <a:cubicBezTo>
                      <a:pt x="266" y="130"/>
                      <a:pt x="1322" y="113"/>
                      <a:pt x="1514" y="17"/>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33">
                <a:extLst>
                  <a:ext uri="{FF2B5EF4-FFF2-40B4-BE49-F238E27FC236}">
                    <a16:creationId xmlns:a16="http://schemas.microsoft.com/office/drawing/2014/main" id="{7DAE0056-F522-6A47-87C1-BE5D09A7B6D3}"/>
                  </a:ext>
                </a:extLst>
              </p:cNvPr>
              <p:cNvSpPr>
                <a:spLocks noChangeShapeType="1"/>
              </p:cNvSpPr>
              <p:nvPr/>
            </p:nvSpPr>
            <p:spPr bwMode="auto">
              <a:xfrm>
                <a:off x="1919" y="3577"/>
                <a:ext cx="12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Freeform 34">
                <a:extLst>
                  <a:ext uri="{FF2B5EF4-FFF2-40B4-BE49-F238E27FC236}">
                    <a16:creationId xmlns:a16="http://schemas.microsoft.com/office/drawing/2014/main" id="{D3183506-C985-AE4B-8786-2BF1733F19C1}"/>
                  </a:ext>
                </a:extLst>
              </p:cNvPr>
              <p:cNvSpPr>
                <a:spLocks/>
              </p:cNvSpPr>
              <p:nvPr/>
            </p:nvSpPr>
            <p:spPr bwMode="auto">
              <a:xfrm flipH="1">
                <a:off x="1237" y="2468"/>
                <a:ext cx="309" cy="856"/>
              </a:xfrm>
              <a:custGeom>
                <a:avLst/>
                <a:gdLst>
                  <a:gd name="T0" fmla="*/ 0 w 619"/>
                  <a:gd name="T1" fmla="*/ 0 h 1815"/>
                  <a:gd name="T2" fmla="*/ 0 w 619"/>
                  <a:gd name="T3" fmla="*/ 0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5">
                <a:extLst>
                  <a:ext uri="{FF2B5EF4-FFF2-40B4-BE49-F238E27FC236}">
                    <a16:creationId xmlns:a16="http://schemas.microsoft.com/office/drawing/2014/main" id="{3B7207C5-2DDB-A74F-9227-55920F12AA9A}"/>
                  </a:ext>
                </a:extLst>
              </p:cNvPr>
              <p:cNvSpPr>
                <a:spLocks noChangeShapeType="1"/>
              </p:cNvSpPr>
              <p:nvPr/>
            </p:nvSpPr>
            <p:spPr bwMode="auto">
              <a:xfrm>
                <a:off x="57" y="2936"/>
                <a:ext cx="12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36">
                <a:extLst>
                  <a:ext uri="{FF2B5EF4-FFF2-40B4-BE49-F238E27FC236}">
                    <a16:creationId xmlns:a16="http://schemas.microsoft.com/office/drawing/2014/main" id="{10D86368-959C-734B-8A29-22BE54E9BF11}"/>
                  </a:ext>
                </a:extLst>
              </p:cNvPr>
              <p:cNvSpPr txBox="1">
                <a:spLocks noChangeArrowheads="1"/>
              </p:cNvSpPr>
              <p:nvPr/>
            </p:nvSpPr>
            <p:spPr bwMode="auto">
              <a:xfrm>
                <a:off x="6" y="2409"/>
                <a:ext cx="148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has_seq1(rcvpkt))</a:t>
                </a:r>
                <a:endParaRPr kumimoji="0" lang="en-US" altLang="en-US" sz="1600" b="1" i="0" u="none" strike="noStrike" kern="0" cap="none" spc="0" normalizeH="0" baseline="0" noProof="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37">
                <a:extLst>
                  <a:ext uri="{FF2B5EF4-FFF2-40B4-BE49-F238E27FC236}">
                    <a16:creationId xmlns:a16="http://schemas.microsoft.com/office/drawing/2014/main" id="{18F09FB4-D9AF-AD4C-B898-09D2838B6D97}"/>
                  </a:ext>
                </a:extLst>
              </p:cNvPr>
              <p:cNvSpPr txBox="1">
                <a:spLocks noChangeArrowheads="1"/>
              </p:cNvSpPr>
              <p:nvPr/>
            </p:nvSpPr>
            <p:spPr bwMode="auto">
              <a:xfrm>
                <a:off x="0" y="2954"/>
                <a:ext cx="128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38">
                <a:extLst>
                  <a:ext uri="{FF2B5EF4-FFF2-40B4-BE49-F238E27FC236}">
                    <a16:creationId xmlns:a16="http://schemas.microsoft.com/office/drawing/2014/main" id="{E0B6922C-3192-A443-B72C-6BA385FDE71D}"/>
                  </a:ext>
                </a:extLst>
              </p:cNvPr>
              <p:cNvSpPr txBox="1">
                <a:spLocks noChangeArrowheads="1"/>
              </p:cNvSpPr>
              <p:nvPr/>
            </p:nvSpPr>
            <p:spPr bwMode="auto">
              <a:xfrm>
                <a:off x="2166" y="2709"/>
                <a:ext cx="1020"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prstDash val="dash"/>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receiver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fragment</a:t>
                </a:r>
              </a:p>
            </p:txBody>
          </p:sp>
        </p:grpSp>
        <p:sp>
          <p:nvSpPr>
            <p:cNvPr id="70" name="Text Box 39">
              <a:extLst>
                <a:ext uri="{FF2B5EF4-FFF2-40B4-BE49-F238E27FC236}">
                  <a16:creationId xmlns:a16="http://schemas.microsoft.com/office/drawing/2014/main" id="{60BFA42A-F9D1-AB4D-86F4-23CB7F278388}"/>
                </a:ext>
              </a:extLst>
            </p:cNvPr>
            <p:cNvSpPr txBox="1">
              <a:spLocks noChangeArrowheads="1"/>
            </p:cNvSpPr>
            <p:nvPr/>
          </p:nvSpPr>
          <p:spPr bwMode="auto">
            <a:xfrm>
              <a:off x="4318" y="2585"/>
              <a:ext cx="23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ymbol" charset="0"/>
                  <a:ea typeface="ＭＳ Ｐゴシック" charset="0"/>
                  <a:cs typeface="+mn-cs"/>
                </a:rPr>
                <a:t>L</a:t>
              </a:r>
            </a:p>
          </p:txBody>
        </p:sp>
      </p:grpSp>
      <p:sp>
        <p:nvSpPr>
          <p:cNvPr id="40" name="Slide Number Placeholder 2">
            <a:extLst>
              <a:ext uri="{FF2B5EF4-FFF2-40B4-BE49-F238E27FC236}">
                <a16:creationId xmlns:a16="http://schemas.microsoft.com/office/drawing/2014/main" id="{F6D97494-9500-EB4E-A367-8D096797D41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Tree>
    <p:extLst>
      <p:ext uri="{BB962C8B-B14F-4D97-AF65-F5344CB8AC3E}">
        <p14:creationId xmlns:p14="http://schemas.microsoft.com/office/powerpoint/2010/main" val="203383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rdt2.2: a NAK free protocol - Sender</a:t>
            </a:r>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24</a:t>
            </a:fld>
            <a:endParaRPr lang="en-US" dirty="0"/>
          </a:p>
        </p:txBody>
      </p:sp>
      <p:sp>
        <p:nvSpPr>
          <p:cNvPr id="8" name="Oval 3"/>
          <p:cNvSpPr>
            <a:spLocks noChangeArrowheads="1"/>
          </p:cNvSpPr>
          <p:nvPr/>
        </p:nvSpPr>
        <p:spPr bwMode="auto">
          <a:xfrm>
            <a:off x="4123255" y="2512316"/>
            <a:ext cx="901700" cy="836613"/>
          </a:xfrm>
          <a:prstGeom prst="ellipse">
            <a:avLst/>
          </a:prstGeom>
          <a:solidFill>
            <a:srgbClr val="FFFFFF"/>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9" name="Text Box 4"/>
          <p:cNvSpPr txBox="1">
            <a:spLocks noChangeArrowheads="1"/>
          </p:cNvSpPr>
          <p:nvPr/>
        </p:nvSpPr>
        <p:spPr bwMode="auto">
          <a:xfrm>
            <a:off x="4126430" y="2601216"/>
            <a:ext cx="10906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Wait for call 0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10" name="Text Box 5"/>
          <p:cNvSpPr txBox="1">
            <a:spLocks noChangeArrowheads="1"/>
          </p:cNvSpPr>
          <p:nvPr/>
        </p:nvSpPr>
        <p:spPr bwMode="auto">
          <a:xfrm>
            <a:off x="4378842" y="1783654"/>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sndpkt = make_pkt(0, data, checksum)</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udt_send(sndpkt)</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11" name="Text Box 6"/>
          <p:cNvSpPr txBox="1">
            <a:spLocks noChangeArrowheads="1"/>
          </p:cNvSpPr>
          <p:nvPr/>
        </p:nvSpPr>
        <p:spPr bwMode="auto">
          <a:xfrm>
            <a:off x="4393130" y="1470916"/>
            <a:ext cx="21113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rdt_send(data)</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12" name="Line 7"/>
          <p:cNvSpPr>
            <a:spLocks noChangeShapeType="1"/>
          </p:cNvSpPr>
          <p:nvPr/>
        </p:nvSpPr>
        <p:spPr bwMode="auto">
          <a:xfrm>
            <a:off x="4510605" y="1836041"/>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13" name="Line 8"/>
          <p:cNvSpPr>
            <a:spLocks noChangeShapeType="1"/>
          </p:cNvSpPr>
          <p:nvPr/>
        </p:nvSpPr>
        <p:spPr bwMode="auto">
          <a:xfrm>
            <a:off x="3848617" y="2467866"/>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14" name="Freeform 9"/>
          <p:cNvSpPr>
            <a:spLocks/>
          </p:cNvSpPr>
          <p:nvPr/>
        </p:nvSpPr>
        <p:spPr bwMode="auto">
          <a:xfrm rot="14610547">
            <a:off x="3434280" y="4809429"/>
            <a:ext cx="9525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nvGrpSpPr>
          <p:cNvPr id="15" name="Group 10"/>
          <p:cNvGrpSpPr>
            <a:grpSpLocks/>
          </p:cNvGrpSpPr>
          <p:nvPr/>
        </p:nvGrpSpPr>
        <p:grpSpPr bwMode="auto">
          <a:xfrm>
            <a:off x="6031430" y="2459929"/>
            <a:ext cx="1166812" cy="865187"/>
            <a:chOff x="2893" y="1499"/>
            <a:chExt cx="707" cy="510"/>
          </a:xfrm>
        </p:grpSpPr>
        <p:sp>
          <p:nvSpPr>
            <p:cNvPr id="16" name="Oval 11"/>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7" name="Text Box 12"/>
            <p:cNvSpPr txBox="1">
              <a:spLocks noChangeArrowheads="1"/>
            </p:cNvSpPr>
            <p:nvPr/>
          </p:nvSpPr>
          <p:spPr bwMode="auto">
            <a:xfrm>
              <a:off x="2940" y="1535"/>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Wait for ACK or NAK 0</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grpSp>
      <p:sp>
        <p:nvSpPr>
          <p:cNvPr id="18" name="Freeform 13"/>
          <p:cNvSpPr>
            <a:spLocks/>
          </p:cNvSpPr>
          <p:nvPr/>
        </p:nvSpPr>
        <p:spPr bwMode="auto">
          <a:xfrm flipV="1">
            <a:off x="4680467" y="2337691"/>
            <a:ext cx="1482725" cy="22066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19" name="Freeform 14"/>
          <p:cNvSpPr>
            <a:spLocks/>
          </p:cNvSpPr>
          <p:nvPr/>
        </p:nvSpPr>
        <p:spPr bwMode="auto">
          <a:xfrm rot="20242820">
            <a:off x="6844230" y="2321816"/>
            <a:ext cx="466725" cy="685800"/>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20" name="Text Box 15"/>
          <p:cNvSpPr txBox="1">
            <a:spLocks noChangeArrowheads="1"/>
          </p:cNvSpPr>
          <p:nvPr/>
        </p:nvSpPr>
        <p:spPr bwMode="auto">
          <a:xfrm>
            <a:off x="7168080" y="2883791"/>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udt_send(sndpkt)</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1" name="Text Box 16"/>
          <p:cNvSpPr txBox="1">
            <a:spLocks noChangeArrowheads="1"/>
          </p:cNvSpPr>
          <p:nvPr/>
        </p:nvSpPr>
        <p:spPr bwMode="auto">
          <a:xfrm>
            <a:off x="7129980" y="2126554"/>
            <a:ext cx="25638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rdt_rcv(rcvpkt) &amp;&amp;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corrupt(rcvpkt)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0000FF"/>
                </a:solidFill>
                <a:effectLst/>
                <a:uLnTx/>
                <a:uFillTx/>
                <a:latin typeface="Arial" panose="020B0604020202020204" pitchFamily="34" charset="0"/>
                <a:ea typeface="ＭＳ Ｐゴシック" panose="020B0600070205080204" pitchFamily="34" charset="-128"/>
              </a:rPr>
              <a:t>isACK(rcvpkt,1))</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a:t>
            </a:r>
          </a:p>
        </p:txBody>
      </p:sp>
      <p:sp>
        <p:nvSpPr>
          <p:cNvPr id="22" name="Line 17"/>
          <p:cNvSpPr>
            <a:spLocks noChangeShapeType="1"/>
          </p:cNvSpPr>
          <p:nvPr/>
        </p:nvSpPr>
        <p:spPr bwMode="auto">
          <a:xfrm>
            <a:off x="7299842" y="292347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23" name="Freeform 18"/>
          <p:cNvSpPr>
            <a:spLocks/>
          </p:cNvSpPr>
          <p:nvPr/>
        </p:nvSpPr>
        <p:spPr bwMode="auto">
          <a:xfrm rot="16200000" flipV="1">
            <a:off x="3456505" y="3698179"/>
            <a:ext cx="1266825" cy="12382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24" name="Freeform 19"/>
          <p:cNvSpPr>
            <a:spLocks/>
          </p:cNvSpPr>
          <p:nvPr/>
        </p:nvSpPr>
        <p:spPr bwMode="auto">
          <a:xfrm>
            <a:off x="4855092" y="4985641"/>
            <a:ext cx="1606550"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25" name="Freeform 20"/>
          <p:cNvSpPr>
            <a:spLocks/>
          </p:cNvSpPr>
          <p:nvPr/>
        </p:nvSpPr>
        <p:spPr bwMode="auto">
          <a:xfrm rot="5400000" flipH="1" flipV="1">
            <a:off x="6225105" y="3645791"/>
            <a:ext cx="1363662" cy="204788"/>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26" name="Text Box 21"/>
          <p:cNvSpPr txBox="1">
            <a:spLocks noChangeArrowheads="1"/>
          </p:cNvSpPr>
          <p:nvPr/>
        </p:nvSpPr>
        <p:spPr bwMode="auto">
          <a:xfrm>
            <a:off x="4939131" y="5569841"/>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sndpkt</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 </a:t>
            </a:r>
            <a:r>
              <a:rPr kumimoji="0" lang="en-US" altLang="en-US" sz="16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make_pkt</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 data, checksum)</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udt_send</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t>
            </a:r>
            <a:r>
              <a:rPr kumimoji="0" lang="en-US" altLang="en-US" sz="16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sndpkt</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7" name="Text Box 22"/>
          <p:cNvSpPr txBox="1">
            <a:spLocks noChangeArrowheads="1"/>
          </p:cNvSpPr>
          <p:nvPr/>
        </p:nvSpPr>
        <p:spPr bwMode="auto">
          <a:xfrm>
            <a:off x="5008981" y="5231704"/>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rdt_send</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(data)</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8" name="Line 23"/>
          <p:cNvSpPr>
            <a:spLocks noChangeShapeType="1"/>
          </p:cNvSpPr>
          <p:nvPr/>
        </p:nvSpPr>
        <p:spPr bwMode="auto">
          <a:xfrm>
            <a:off x="5056606" y="5584129"/>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29" name="Text Box 24"/>
          <p:cNvSpPr txBox="1">
            <a:spLocks noChangeArrowheads="1"/>
          </p:cNvSpPr>
          <p:nvPr/>
        </p:nvSpPr>
        <p:spPr bwMode="auto">
          <a:xfrm>
            <a:off x="6947417" y="3379091"/>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rdt_rcv(rcvpkt)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&amp;&amp; notcorrupt(rcvpkt)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&amp;&amp; </a:t>
            </a:r>
            <a:r>
              <a:rPr kumimoji="0" lang="en-US" altLang="en-US" sz="1600" b="1" i="0" u="none" strike="noStrike" kern="0" cap="none" spc="0" normalizeH="0" baseline="0" noProof="0">
                <a:ln>
                  <a:noFill/>
                </a:ln>
                <a:solidFill>
                  <a:srgbClr val="0000FF"/>
                </a:solidFill>
                <a:effectLst/>
                <a:uLnTx/>
                <a:uFillTx/>
                <a:latin typeface="Arial" panose="020B0604020202020204" pitchFamily="34" charset="0"/>
                <a:ea typeface="ＭＳ Ｐゴシック" panose="020B0600070205080204" pitchFamily="34" charset="-128"/>
              </a:rPr>
              <a:t>isACK(rcvpkt,0)</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a:t>
            </a:r>
          </a:p>
        </p:txBody>
      </p:sp>
      <p:sp>
        <p:nvSpPr>
          <p:cNvPr id="30" name="Line 25"/>
          <p:cNvSpPr>
            <a:spLocks noChangeShapeType="1"/>
          </p:cNvSpPr>
          <p:nvPr/>
        </p:nvSpPr>
        <p:spPr bwMode="auto">
          <a:xfrm>
            <a:off x="7076005" y="419030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31" name="Text Box 26"/>
          <p:cNvSpPr txBox="1">
            <a:spLocks noChangeArrowheads="1"/>
          </p:cNvSpPr>
          <p:nvPr/>
        </p:nvSpPr>
        <p:spPr bwMode="auto">
          <a:xfrm>
            <a:off x="1975367" y="5641279"/>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udt_send(sndpkt)</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2" name="Text Box 27"/>
          <p:cNvSpPr txBox="1">
            <a:spLocks noChangeArrowheads="1"/>
          </p:cNvSpPr>
          <p:nvPr/>
        </p:nvSpPr>
        <p:spPr bwMode="auto">
          <a:xfrm>
            <a:off x="1949967" y="4823716"/>
            <a:ext cx="20113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rdt_rcv(rcvpkt) &amp;&amp;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corrupt(rcvpkt)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0000FF"/>
                </a:solidFill>
                <a:effectLst/>
                <a:uLnTx/>
                <a:uFillTx/>
                <a:latin typeface="Arial" panose="020B0604020202020204" pitchFamily="34" charset="0"/>
                <a:ea typeface="ＭＳ Ｐゴシック" panose="020B0600070205080204" pitchFamily="34" charset="-128"/>
              </a:rPr>
              <a:t>isACK(rcvpkt,0))</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a:t>
            </a:r>
          </a:p>
        </p:txBody>
      </p:sp>
      <p:sp>
        <p:nvSpPr>
          <p:cNvPr id="33" name="Line 28"/>
          <p:cNvSpPr>
            <a:spLocks noChangeShapeType="1"/>
          </p:cNvSpPr>
          <p:nvPr/>
        </p:nvSpPr>
        <p:spPr bwMode="auto">
          <a:xfrm>
            <a:off x="2065855" y="5649216"/>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34" name="Text Box 29"/>
          <p:cNvSpPr txBox="1">
            <a:spLocks noChangeArrowheads="1"/>
          </p:cNvSpPr>
          <p:nvPr/>
        </p:nvSpPr>
        <p:spPr bwMode="auto">
          <a:xfrm>
            <a:off x="1892817" y="3221929"/>
            <a:ext cx="21097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rdt_rcv</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t>
            </a:r>
            <a:r>
              <a:rPr kumimoji="0" lang="en-US" altLang="en-US" sz="16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rcvpkt</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&amp;&amp; </a:t>
            </a:r>
            <a:r>
              <a:rPr kumimoji="0" lang="en-US" altLang="en-US" sz="16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notcorrupt</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t>
            </a:r>
            <a:r>
              <a:rPr kumimoji="0" lang="en-US" altLang="en-US" sz="16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rcvpkt</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&amp;&amp; </a:t>
            </a:r>
            <a:r>
              <a:rPr kumimoji="0" lang="en-US" altLang="en-US" sz="1600" b="1" i="0" u="none" strike="noStrike" kern="0" cap="none" spc="0" normalizeH="0" baseline="0" noProof="0" dirty="0" err="1">
                <a:ln>
                  <a:noFill/>
                </a:ln>
                <a:solidFill>
                  <a:srgbClr val="0000FF"/>
                </a:solidFill>
                <a:effectLst/>
                <a:uLnTx/>
                <a:uFillTx/>
                <a:latin typeface="Arial" panose="020B0604020202020204" pitchFamily="34" charset="0"/>
                <a:ea typeface="ＭＳ Ｐゴシック" panose="020B0600070205080204" pitchFamily="34" charset="-128"/>
              </a:rPr>
              <a:t>isACK</a:t>
            </a:r>
            <a:r>
              <a:rPr kumimoji="0" lang="en-US" altLang="en-US" sz="1600" b="1" i="0" u="none" strike="noStrike" kern="0" cap="none" spc="0" normalizeH="0" baseline="0" noProof="0" dirty="0">
                <a:ln>
                  <a:noFill/>
                </a:ln>
                <a:solidFill>
                  <a:srgbClr val="0000FF"/>
                </a:solidFill>
                <a:effectLst/>
                <a:uLnTx/>
                <a:uFillTx/>
                <a:latin typeface="Arial" panose="020B0604020202020204" pitchFamily="34" charset="0"/>
                <a:ea typeface="ＭＳ Ｐゴシック" panose="020B0600070205080204" pitchFamily="34" charset="-128"/>
              </a:rPr>
              <a:t>(rcvpkt,1)</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a:t>
            </a:r>
          </a:p>
        </p:txBody>
      </p:sp>
      <p:sp>
        <p:nvSpPr>
          <p:cNvPr id="35" name="Line 30"/>
          <p:cNvSpPr>
            <a:spLocks noChangeShapeType="1"/>
          </p:cNvSpPr>
          <p:nvPr/>
        </p:nvSpPr>
        <p:spPr bwMode="auto">
          <a:xfrm>
            <a:off x="2037280" y="4060129"/>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nvGrpSpPr>
          <p:cNvPr id="36" name="Group 31"/>
          <p:cNvGrpSpPr>
            <a:grpSpLocks/>
          </p:cNvGrpSpPr>
          <p:nvPr/>
        </p:nvGrpSpPr>
        <p:grpSpPr bwMode="auto">
          <a:xfrm>
            <a:off x="6244155" y="4406204"/>
            <a:ext cx="1182687" cy="823912"/>
            <a:chOff x="4242" y="2812"/>
            <a:chExt cx="745" cy="519"/>
          </a:xfrm>
        </p:grpSpPr>
        <p:sp>
          <p:nvSpPr>
            <p:cNvPr id="37" name="Oval 32"/>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8" name="Text Box 33"/>
            <p:cNvSpPr txBox="1">
              <a:spLocks noChangeArrowheads="1"/>
            </p:cNvSpPr>
            <p:nvPr/>
          </p:nvSpPr>
          <p:spPr bwMode="auto">
            <a:xfrm>
              <a:off x="4283" y="2854"/>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Wait for</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call 1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grpSp>
      <p:grpSp>
        <p:nvGrpSpPr>
          <p:cNvPr id="39" name="Group 34"/>
          <p:cNvGrpSpPr>
            <a:grpSpLocks/>
          </p:cNvGrpSpPr>
          <p:nvPr/>
        </p:nvGrpSpPr>
        <p:grpSpPr bwMode="auto">
          <a:xfrm>
            <a:off x="3983555" y="4352229"/>
            <a:ext cx="1157287" cy="823912"/>
            <a:chOff x="4957" y="3266"/>
            <a:chExt cx="729" cy="519"/>
          </a:xfrm>
        </p:grpSpPr>
        <p:sp>
          <p:nvSpPr>
            <p:cNvPr id="40" name="Oval 35"/>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41" name="Text Box 36"/>
            <p:cNvSpPr txBox="1">
              <a:spLocks noChangeArrowheads="1"/>
            </p:cNvSpPr>
            <p:nvPr/>
          </p:nvSpPr>
          <p:spPr bwMode="auto">
            <a:xfrm>
              <a:off x="5027"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Wait for ACK or NAK 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grpSp>
      <p:sp>
        <p:nvSpPr>
          <p:cNvPr id="42" name="Text Box 37"/>
          <p:cNvSpPr txBox="1">
            <a:spLocks noChangeArrowheads="1"/>
          </p:cNvSpPr>
          <p:nvPr/>
        </p:nvSpPr>
        <p:spPr bwMode="auto">
          <a:xfrm>
            <a:off x="7458592" y="4199829"/>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FontTx/>
              <a:buNone/>
            </a:pPr>
            <a:r>
              <a:rPr lang="en-US" altLang="en-US" sz="1600">
                <a:solidFill>
                  <a:srgbClr val="000000"/>
                </a:solidFill>
                <a:latin typeface="Symbol" panose="05050102010706020507" pitchFamily="18" charset="2"/>
              </a:rPr>
              <a:t>L</a:t>
            </a:r>
          </a:p>
        </p:txBody>
      </p:sp>
      <p:sp>
        <p:nvSpPr>
          <p:cNvPr id="43" name="Text Box 38"/>
          <p:cNvSpPr txBox="1">
            <a:spLocks noChangeArrowheads="1"/>
          </p:cNvSpPr>
          <p:nvPr/>
        </p:nvSpPr>
        <p:spPr bwMode="auto">
          <a:xfrm>
            <a:off x="2608780" y="4074416"/>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FontTx/>
              <a:buNone/>
            </a:pPr>
            <a:r>
              <a:rPr lang="en-US" altLang="en-US" sz="1600">
                <a:solidFill>
                  <a:srgbClr val="000000"/>
                </a:solidFill>
                <a:latin typeface="Symbol" panose="05050102010706020507" pitchFamily="18" charset="2"/>
              </a:rPr>
              <a:t>L</a:t>
            </a:r>
          </a:p>
        </p:txBody>
      </p:sp>
      <p:grpSp>
        <p:nvGrpSpPr>
          <p:cNvPr id="44" name="Grouper 1"/>
          <p:cNvGrpSpPr>
            <a:grpSpLocks/>
          </p:cNvGrpSpPr>
          <p:nvPr/>
        </p:nvGrpSpPr>
        <p:grpSpPr bwMode="auto">
          <a:xfrm>
            <a:off x="3159642" y="1577279"/>
            <a:ext cx="1247775" cy="747712"/>
            <a:chOff x="1905000" y="1371600"/>
            <a:chExt cx="1248296" cy="747713"/>
          </a:xfrm>
        </p:grpSpPr>
        <p:sp>
          <p:nvSpPr>
            <p:cNvPr id="45" name="Line 36"/>
            <p:cNvSpPr>
              <a:spLocks noChangeShapeType="1"/>
            </p:cNvSpPr>
            <p:nvPr/>
          </p:nvSpPr>
          <p:spPr bwMode="auto">
            <a:xfrm>
              <a:off x="3124200" y="1371600"/>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46" name="Text Box 31"/>
            <p:cNvSpPr txBox="1">
              <a:spLocks noChangeArrowheads="1"/>
            </p:cNvSpPr>
            <p:nvPr/>
          </p:nvSpPr>
          <p:spPr bwMode="auto">
            <a:xfrm>
              <a:off x="1905000" y="1447800"/>
              <a:ext cx="1248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FontTx/>
                <a:buNone/>
              </a:pPr>
              <a:r>
                <a:rPr lang="en-US" altLang="en-US" sz="1400">
                  <a:solidFill>
                    <a:srgbClr val="CC0000"/>
                  </a:solidFill>
                  <a:latin typeface="Tahoma" panose="020B0604030504040204" pitchFamily="34" charset="0"/>
                </a:rPr>
                <a:t>Sender sends</a:t>
              </a:r>
            </a:p>
            <a:p>
              <a:pPr fontAlgn="base">
                <a:spcBef>
                  <a:spcPct val="0"/>
                </a:spcBef>
                <a:spcAft>
                  <a:spcPct val="0"/>
                </a:spcAft>
                <a:buFontTx/>
                <a:buNone/>
              </a:pPr>
              <a:r>
                <a:rPr lang="en-US" altLang="en-US" sz="1400">
                  <a:solidFill>
                    <a:srgbClr val="CC0000"/>
                  </a:solidFill>
                  <a:latin typeface="Tahoma" panose="020B0604030504040204" pitchFamily="34" charset="0"/>
                </a:rPr>
                <a:t>Packet 0</a:t>
              </a:r>
            </a:p>
          </p:txBody>
        </p:sp>
      </p:grpSp>
      <p:grpSp>
        <p:nvGrpSpPr>
          <p:cNvPr id="47" name="Grouper 46"/>
          <p:cNvGrpSpPr>
            <a:grpSpLocks/>
          </p:cNvGrpSpPr>
          <p:nvPr/>
        </p:nvGrpSpPr>
        <p:grpSpPr bwMode="auto">
          <a:xfrm>
            <a:off x="8950842" y="2186879"/>
            <a:ext cx="1484313" cy="1143000"/>
            <a:chOff x="3124200" y="1371600"/>
            <a:chExt cx="1484745" cy="1143000"/>
          </a:xfrm>
        </p:grpSpPr>
        <p:sp>
          <p:nvSpPr>
            <p:cNvPr id="48" name="Line 36"/>
            <p:cNvSpPr>
              <a:spLocks noChangeShapeType="1"/>
            </p:cNvSpPr>
            <p:nvPr/>
          </p:nvSpPr>
          <p:spPr bwMode="auto">
            <a:xfrm>
              <a:off x="3124200" y="1371600"/>
              <a:ext cx="0" cy="11430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49" name="Text Box 31"/>
            <p:cNvSpPr txBox="1">
              <a:spLocks noChangeArrowheads="1"/>
            </p:cNvSpPr>
            <p:nvPr/>
          </p:nvSpPr>
          <p:spPr bwMode="auto">
            <a:xfrm>
              <a:off x="3171304" y="1447800"/>
              <a:ext cx="143764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FontTx/>
                <a:buNone/>
              </a:pPr>
              <a:r>
                <a:rPr lang="en-US" altLang="en-US" sz="1400">
                  <a:solidFill>
                    <a:srgbClr val="CC0000"/>
                  </a:solidFill>
                  <a:latin typeface="Tahoma" panose="020B0604030504040204" pitchFamily="34" charset="0"/>
                </a:rPr>
                <a:t>Resend, If </a:t>
              </a:r>
            </a:p>
            <a:p>
              <a:pPr fontAlgn="base">
                <a:spcBef>
                  <a:spcPct val="0"/>
                </a:spcBef>
                <a:spcAft>
                  <a:spcPct val="0"/>
                </a:spcAft>
                <a:buFontTx/>
                <a:buNone/>
              </a:pPr>
              <a:r>
                <a:rPr lang="en-US" altLang="en-US" sz="1400">
                  <a:solidFill>
                    <a:srgbClr val="CC0000"/>
                  </a:solidFill>
                  <a:latin typeface="Tahoma" panose="020B0604030504040204" pitchFamily="34" charset="0"/>
                </a:rPr>
                <a:t>packet is </a:t>
              </a:r>
            </a:p>
            <a:p>
              <a:pPr fontAlgn="base">
                <a:spcBef>
                  <a:spcPct val="0"/>
                </a:spcBef>
                <a:spcAft>
                  <a:spcPct val="0"/>
                </a:spcAft>
                <a:buFontTx/>
                <a:buNone/>
              </a:pPr>
              <a:r>
                <a:rPr lang="en-US" altLang="en-US" sz="1400">
                  <a:solidFill>
                    <a:srgbClr val="CC0000"/>
                  </a:solidFill>
                  <a:latin typeface="Tahoma" panose="020B0604030504040204" pitchFamily="34" charset="0"/>
                </a:rPr>
                <a:t>Corrupt or </a:t>
              </a:r>
            </a:p>
            <a:p>
              <a:pPr fontAlgn="base">
                <a:spcBef>
                  <a:spcPct val="0"/>
                </a:spcBef>
                <a:spcAft>
                  <a:spcPct val="0"/>
                </a:spcAft>
                <a:buFontTx/>
                <a:buNone/>
              </a:pPr>
              <a:r>
                <a:rPr lang="en-US" altLang="en-US" sz="1400" b="1">
                  <a:solidFill>
                    <a:srgbClr val="0000FF"/>
                  </a:solidFill>
                  <a:latin typeface="Tahoma" panose="020B0604030504040204" pitchFamily="34" charset="0"/>
                </a:rPr>
                <a:t>duplicate ACK</a:t>
              </a:r>
              <a:r>
                <a:rPr lang="en-US" altLang="en-US" sz="1400">
                  <a:solidFill>
                    <a:srgbClr val="0000FF"/>
                  </a:solidFill>
                  <a:latin typeface="Tahoma" panose="020B0604030504040204" pitchFamily="34" charset="0"/>
                </a:rPr>
                <a:t> </a:t>
              </a:r>
            </a:p>
          </p:txBody>
        </p:sp>
      </p:grpSp>
      <p:grpSp>
        <p:nvGrpSpPr>
          <p:cNvPr id="50" name="Grouper 49"/>
          <p:cNvGrpSpPr>
            <a:grpSpLocks/>
          </p:cNvGrpSpPr>
          <p:nvPr/>
        </p:nvGrpSpPr>
        <p:grpSpPr bwMode="auto">
          <a:xfrm>
            <a:off x="8950842" y="3406079"/>
            <a:ext cx="1354138" cy="914400"/>
            <a:chOff x="3124200" y="1371600"/>
            <a:chExt cx="1354924" cy="914400"/>
          </a:xfrm>
        </p:grpSpPr>
        <p:sp>
          <p:nvSpPr>
            <p:cNvPr id="51" name="Line 36"/>
            <p:cNvSpPr>
              <a:spLocks noChangeShapeType="1"/>
            </p:cNvSpPr>
            <p:nvPr/>
          </p:nvSpPr>
          <p:spPr bwMode="auto">
            <a:xfrm>
              <a:off x="3124200" y="1371600"/>
              <a:ext cx="0" cy="9144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52" name="Text Box 31"/>
            <p:cNvSpPr txBox="1">
              <a:spLocks noChangeArrowheads="1"/>
            </p:cNvSpPr>
            <p:nvPr/>
          </p:nvSpPr>
          <p:spPr bwMode="auto">
            <a:xfrm>
              <a:off x="3171304" y="1447800"/>
              <a:ext cx="130782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FontTx/>
                <a:buNone/>
              </a:pPr>
              <a:r>
                <a:rPr lang="en-US" altLang="en-US" sz="1400">
                  <a:solidFill>
                    <a:srgbClr val="CC0000"/>
                  </a:solidFill>
                  <a:latin typeface="Tahoma" panose="020B0604030504040204" pitchFamily="34" charset="0"/>
                </a:rPr>
                <a:t>If all is fine</a:t>
              </a:r>
            </a:p>
            <a:p>
              <a:pPr fontAlgn="base">
                <a:spcBef>
                  <a:spcPct val="0"/>
                </a:spcBef>
                <a:spcAft>
                  <a:spcPct val="0"/>
                </a:spcAft>
                <a:buFontTx/>
                <a:buNone/>
              </a:pPr>
              <a:r>
                <a:rPr lang="en-US" altLang="en-US" sz="1400">
                  <a:solidFill>
                    <a:srgbClr val="CC0000"/>
                  </a:solidFill>
                  <a:latin typeface="Tahoma" panose="020B0604030504040204" pitchFamily="34" charset="0"/>
                </a:rPr>
                <a:t>move on and</a:t>
              </a:r>
            </a:p>
            <a:p>
              <a:pPr fontAlgn="base">
                <a:spcBef>
                  <a:spcPct val="0"/>
                </a:spcBef>
                <a:spcAft>
                  <a:spcPct val="0"/>
                </a:spcAft>
                <a:buFontTx/>
                <a:buNone/>
              </a:pPr>
              <a:r>
                <a:rPr lang="en-US" altLang="en-US" sz="1400">
                  <a:solidFill>
                    <a:srgbClr val="CC0000"/>
                  </a:solidFill>
                  <a:latin typeface="Tahoma" panose="020B0604030504040204" pitchFamily="34" charset="0"/>
                </a:rPr>
                <a:t>Send packet 1</a:t>
              </a:r>
            </a:p>
          </p:txBody>
        </p:sp>
      </p:grpSp>
      <p:grpSp>
        <p:nvGrpSpPr>
          <p:cNvPr id="53" name="Grouper 52"/>
          <p:cNvGrpSpPr>
            <a:grpSpLocks/>
          </p:cNvGrpSpPr>
          <p:nvPr/>
        </p:nvGrpSpPr>
        <p:grpSpPr bwMode="auto">
          <a:xfrm>
            <a:off x="3707146" y="5311079"/>
            <a:ext cx="1247775" cy="747712"/>
            <a:chOff x="1905000" y="1371600"/>
            <a:chExt cx="1248296" cy="747713"/>
          </a:xfrm>
        </p:grpSpPr>
        <p:sp>
          <p:nvSpPr>
            <p:cNvPr id="54" name="Line 36"/>
            <p:cNvSpPr>
              <a:spLocks noChangeShapeType="1"/>
            </p:cNvSpPr>
            <p:nvPr/>
          </p:nvSpPr>
          <p:spPr bwMode="auto">
            <a:xfrm>
              <a:off x="3124200" y="1371600"/>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55" name="Text Box 31"/>
            <p:cNvSpPr txBox="1">
              <a:spLocks noChangeArrowheads="1"/>
            </p:cNvSpPr>
            <p:nvPr/>
          </p:nvSpPr>
          <p:spPr bwMode="auto">
            <a:xfrm>
              <a:off x="1905000" y="1447800"/>
              <a:ext cx="1248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FontTx/>
                <a:buNone/>
              </a:pPr>
              <a:r>
                <a:rPr lang="en-US" altLang="en-US" sz="1400" dirty="0">
                  <a:solidFill>
                    <a:srgbClr val="CC0000"/>
                  </a:solidFill>
                  <a:latin typeface="Tahoma" panose="020B0604030504040204" pitchFamily="34" charset="0"/>
                </a:rPr>
                <a:t>Sender sends</a:t>
              </a:r>
            </a:p>
            <a:p>
              <a:pPr fontAlgn="base">
                <a:spcBef>
                  <a:spcPct val="0"/>
                </a:spcBef>
                <a:spcAft>
                  <a:spcPct val="0"/>
                </a:spcAft>
                <a:buFontTx/>
                <a:buNone/>
              </a:pPr>
              <a:r>
                <a:rPr lang="en-US" altLang="en-US" sz="1400" dirty="0">
                  <a:solidFill>
                    <a:srgbClr val="CC0000"/>
                  </a:solidFill>
                  <a:latin typeface="Tahoma" panose="020B0604030504040204" pitchFamily="34" charset="0"/>
                </a:rPr>
                <a:t>Packet 1 …</a:t>
              </a:r>
            </a:p>
          </p:txBody>
        </p:sp>
      </p:grpSp>
    </p:spTree>
    <p:extLst>
      <p:ext uri="{BB962C8B-B14F-4D97-AF65-F5344CB8AC3E}">
        <p14:creationId xmlns:p14="http://schemas.microsoft.com/office/powerpoint/2010/main" val="239666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up)">
                                      <p:cBhvr>
                                        <p:cTn id="17"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up)">
                                      <p:cBhvr>
                                        <p:cTn id="22" dur="500"/>
                                        <p:tgtEl>
                                          <p:spTgt spid="53"/>
                                        </p:tgtEl>
                                      </p:cBhvr>
                                    </p:animEffec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rdt2.2: a NAK free protocol - Receiver</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5" name="Group 3"/>
          <p:cNvGrpSpPr>
            <a:grpSpLocks/>
          </p:cNvGrpSpPr>
          <p:nvPr/>
        </p:nvGrpSpPr>
        <p:grpSpPr bwMode="auto">
          <a:xfrm>
            <a:off x="4037934" y="3565460"/>
            <a:ext cx="817563" cy="795338"/>
            <a:chOff x="963" y="1131"/>
            <a:chExt cx="515" cy="501"/>
          </a:xfrm>
        </p:grpSpPr>
        <p:sp>
          <p:nvSpPr>
            <p:cNvPr id="6" name="Oval 4"/>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7" name="Text Box 5"/>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Wait for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0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grpSp>
      <p:sp>
        <p:nvSpPr>
          <p:cNvPr id="8" name="Line 6"/>
          <p:cNvSpPr>
            <a:spLocks noChangeShapeType="1"/>
          </p:cNvSpPr>
          <p:nvPr/>
        </p:nvSpPr>
        <p:spPr bwMode="auto">
          <a:xfrm>
            <a:off x="3874422" y="2495485"/>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9" name="Freeform 7"/>
          <p:cNvSpPr>
            <a:spLocks/>
          </p:cNvSpPr>
          <p:nvPr/>
        </p:nvSpPr>
        <p:spPr bwMode="auto">
          <a:xfrm flipV="1">
            <a:off x="4555459" y="2812985"/>
            <a:ext cx="1590675" cy="78581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10" name="Text Box 8"/>
          <p:cNvSpPr txBox="1">
            <a:spLocks noChangeArrowheads="1"/>
          </p:cNvSpPr>
          <p:nvPr/>
        </p:nvSpPr>
        <p:spPr bwMode="auto">
          <a:xfrm>
            <a:off x="7116097" y="3171760"/>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sndpkt = make_pkt(NAK, chksum)</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udt_send(sndpkt)</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11" name="Text Box 9"/>
          <p:cNvSpPr txBox="1">
            <a:spLocks noChangeArrowheads="1"/>
          </p:cNvSpPr>
          <p:nvPr/>
        </p:nvSpPr>
        <p:spPr bwMode="auto">
          <a:xfrm>
            <a:off x="7119272" y="3884548"/>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rdt_rcv(rcvpkt) &amp;&amp;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not corrupt(rcvpkt) &amp;&amp;</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has_seq0(rcvpkt)</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12" name="Line 10"/>
          <p:cNvSpPr>
            <a:spLocks noChangeShapeType="1"/>
          </p:cNvSpPr>
          <p:nvPr/>
        </p:nvSpPr>
        <p:spPr bwMode="auto">
          <a:xfrm>
            <a:off x="7203409" y="4583048"/>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13" name="Freeform 11"/>
          <p:cNvSpPr>
            <a:spLocks/>
          </p:cNvSpPr>
          <p:nvPr/>
        </p:nvSpPr>
        <p:spPr bwMode="auto">
          <a:xfrm>
            <a:off x="4572922" y="4381435"/>
            <a:ext cx="1590675" cy="68897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14" name="Text Box 12"/>
          <p:cNvSpPr txBox="1">
            <a:spLocks noChangeArrowheads="1"/>
          </p:cNvSpPr>
          <p:nvPr/>
        </p:nvSpPr>
        <p:spPr bwMode="auto">
          <a:xfrm>
            <a:off x="3961734" y="4962460"/>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rdt_rcv(rcvpkt) &amp;&amp; notcorrupt(rcvpkt)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&amp;&amp; has_seq1(rcvpkt)</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15" name="Line 13"/>
          <p:cNvSpPr>
            <a:spLocks noChangeShapeType="1"/>
          </p:cNvSpPr>
          <p:nvPr/>
        </p:nvSpPr>
        <p:spPr bwMode="auto">
          <a:xfrm>
            <a:off x="4028409" y="5519673"/>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16" name="Text Box 14"/>
          <p:cNvSpPr txBox="1">
            <a:spLocks noChangeArrowheads="1"/>
          </p:cNvSpPr>
          <p:nvPr/>
        </p:nvSpPr>
        <p:spPr bwMode="auto">
          <a:xfrm>
            <a:off x="3971259" y="5575235"/>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extract(rcvpkt,data)</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deliver_data(data)</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sndpkt = make_pkt(ACK, chksum)</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udt_send(sndpkt)</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grpSp>
        <p:nvGrpSpPr>
          <p:cNvPr id="17" name="Group 15"/>
          <p:cNvGrpSpPr>
            <a:grpSpLocks/>
          </p:cNvGrpSpPr>
          <p:nvPr/>
        </p:nvGrpSpPr>
        <p:grpSpPr bwMode="auto">
          <a:xfrm>
            <a:off x="5736559" y="3600385"/>
            <a:ext cx="825500" cy="796925"/>
            <a:chOff x="4398" y="3133"/>
            <a:chExt cx="520" cy="502"/>
          </a:xfrm>
        </p:grpSpPr>
        <p:sp>
          <p:nvSpPr>
            <p:cNvPr id="18" name="Oval 16"/>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9" name="Text Box 17"/>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Wait for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1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grpSp>
      <p:sp>
        <p:nvSpPr>
          <p:cNvPr id="20" name="Freeform 18"/>
          <p:cNvSpPr>
            <a:spLocks/>
          </p:cNvSpPr>
          <p:nvPr/>
        </p:nvSpPr>
        <p:spPr bwMode="auto">
          <a:xfrm rot="20238987">
            <a:off x="6436647" y="3192398"/>
            <a:ext cx="839787"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21" name="Text Box 19"/>
          <p:cNvSpPr txBox="1">
            <a:spLocks noChangeArrowheads="1"/>
          </p:cNvSpPr>
          <p:nvPr/>
        </p:nvSpPr>
        <p:spPr bwMode="auto">
          <a:xfrm>
            <a:off x="4123659" y="1496948"/>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rdt_rcv(rcvpkt) &amp;&amp; notcorrupt(rcvpkt)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&amp;&amp; has_seq0(rcvpkt) </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2" name="Line 20"/>
          <p:cNvSpPr>
            <a:spLocks noChangeShapeType="1"/>
          </p:cNvSpPr>
          <p:nvPr/>
        </p:nvSpPr>
        <p:spPr bwMode="auto">
          <a:xfrm>
            <a:off x="4233197" y="2066860"/>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23" name="Text Box 21"/>
          <p:cNvSpPr txBox="1">
            <a:spLocks noChangeArrowheads="1"/>
          </p:cNvSpPr>
          <p:nvPr/>
        </p:nvSpPr>
        <p:spPr bwMode="auto">
          <a:xfrm>
            <a:off x="4136359" y="2023998"/>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extract(rcvpkt,data)</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deliver_data(data)</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sndpkt = make_pkt(ACK, chksum)</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udt_send(sndpkt)</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4" name="Freeform 22"/>
          <p:cNvSpPr>
            <a:spLocks/>
          </p:cNvSpPr>
          <p:nvPr/>
        </p:nvSpPr>
        <p:spPr bwMode="auto">
          <a:xfrm rot="1020547">
            <a:off x="6460459" y="3916298"/>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25" name="Text Box 23"/>
          <p:cNvSpPr txBox="1">
            <a:spLocks noChangeArrowheads="1"/>
          </p:cNvSpPr>
          <p:nvPr/>
        </p:nvSpPr>
        <p:spPr bwMode="auto">
          <a:xfrm>
            <a:off x="7066884" y="2874898"/>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rdt_rcv(rcvpkt) &amp;&amp; (corrupt(rcvpkt)</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6" name="Line 24"/>
          <p:cNvSpPr>
            <a:spLocks noChangeShapeType="1"/>
          </p:cNvSpPr>
          <p:nvPr/>
        </p:nvSpPr>
        <p:spPr bwMode="auto">
          <a:xfrm>
            <a:off x="7204997" y="3186048"/>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27" name="Text Box 25"/>
          <p:cNvSpPr txBox="1">
            <a:spLocks noChangeArrowheads="1"/>
          </p:cNvSpPr>
          <p:nvPr/>
        </p:nvSpPr>
        <p:spPr bwMode="auto">
          <a:xfrm>
            <a:off x="7074822" y="4637023"/>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sndpkt = make_pkt(ACK, chksum)</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udt_send(sndpkt)</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8" name="Text Box 26"/>
          <p:cNvSpPr txBox="1">
            <a:spLocks noChangeArrowheads="1"/>
          </p:cNvSpPr>
          <p:nvPr/>
        </p:nvSpPr>
        <p:spPr bwMode="auto">
          <a:xfrm>
            <a:off x="1193134" y="3863910"/>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rdt_rcv(rcvpkt) &amp;&amp;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not corrupt(rcvpkt) &amp;&amp;</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has_seq1(rcvpkt)</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9" name="Line 27"/>
          <p:cNvSpPr>
            <a:spLocks noChangeShapeType="1"/>
          </p:cNvSpPr>
          <p:nvPr/>
        </p:nvSpPr>
        <p:spPr bwMode="auto">
          <a:xfrm>
            <a:off x="1277272" y="4571935"/>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30" name="Text Box 28"/>
          <p:cNvSpPr txBox="1">
            <a:spLocks noChangeArrowheads="1"/>
          </p:cNvSpPr>
          <p:nvPr/>
        </p:nvSpPr>
        <p:spPr bwMode="auto">
          <a:xfrm>
            <a:off x="1140747" y="2811398"/>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rdt_rcv(rcvpkt) &amp;&amp; (corrupt(rcvpkt)</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1" name="Line 29"/>
          <p:cNvSpPr>
            <a:spLocks noChangeShapeType="1"/>
          </p:cNvSpPr>
          <p:nvPr/>
        </p:nvSpPr>
        <p:spPr bwMode="auto">
          <a:xfrm>
            <a:off x="1278859" y="3186048"/>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32" name="Text Box 30"/>
          <p:cNvSpPr txBox="1">
            <a:spLocks noChangeArrowheads="1"/>
          </p:cNvSpPr>
          <p:nvPr/>
        </p:nvSpPr>
        <p:spPr bwMode="auto">
          <a:xfrm>
            <a:off x="1224884" y="4594160"/>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sndpkt = make_pkt(ACK, chksum)</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udt_send(sndpkt)</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3" name="Text Box 31"/>
          <p:cNvSpPr txBox="1">
            <a:spLocks noChangeArrowheads="1"/>
          </p:cNvSpPr>
          <p:nvPr/>
        </p:nvSpPr>
        <p:spPr bwMode="auto">
          <a:xfrm>
            <a:off x="1201072" y="3152710"/>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sndpkt = make_pkt(NAK, chksum)</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udt_send(sndpkt)</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4" name="Freeform 32"/>
          <p:cNvSpPr>
            <a:spLocks/>
          </p:cNvSpPr>
          <p:nvPr/>
        </p:nvSpPr>
        <p:spPr bwMode="auto">
          <a:xfrm rot="20579453" flipH="1">
            <a:off x="3234659" y="3852798"/>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35" name="Freeform 33"/>
          <p:cNvSpPr>
            <a:spLocks/>
          </p:cNvSpPr>
          <p:nvPr/>
        </p:nvSpPr>
        <p:spPr bwMode="auto">
          <a:xfrm rot="1361013" flipH="1">
            <a:off x="3221959" y="3205098"/>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nvGrpSpPr>
          <p:cNvPr id="36" name="Grouper 36"/>
          <p:cNvGrpSpPr>
            <a:grpSpLocks/>
          </p:cNvGrpSpPr>
          <p:nvPr/>
        </p:nvGrpSpPr>
        <p:grpSpPr bwMode="auto">
          <a:xfrm>
            <a:off x="1304259" y="2127185"/>
            <a:ext cx="2411413" cy="638175"/>
            <a:chOff x="2552698" y="1305580"/>
            <a:chExt cx="2411987" cy="637579"/>
          </a:xfrm>
        </p:grpSpPr>
        <p:sp>
          <p:nvSpPr>
            <p:cNvPr id="37" name="Line 36"/>
            <p:cNvSpPr>
              <a:spLocks noChangeShapeType="1"/>
            </p:cNvSpPr>
            <p:nvPr/>
          </p:nvSpPr>
          <p:spPr bwMode="auto">
            <a:xfrm rot="-5400000">
              <a:off x="3758692" y="737165"/>
              <a:ext cx="0" cy="241198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38" name="Text Box 31"/>
            <p:cNvSpPr txBox="1">
              <a:spLocks noChangeArrowheads="1"/>
            </p:cNvSpPr>
            <p:nvPr/>
          </p:nvSpPr>
          <p:spPr bwMode="auto">
            <a:xfrm>
              <a:off x="2552703" y="1305580"/>
              <a:ext cx="24002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fontAlgn="base">
                <a:spcBef>
                  <a:spcPct val="0"/>
                </a:spcBef>
                <a:spcAft>
                  <a:spcPct val="0"/>
                </a:spcAft>
                <a:buFontTx/>
                <a:buNone/>
              </a:pPr>
              <a:r>
                <a:rPr lang="en-US" altLang="en-US" sz="1400" dirty="0">
                  <a:solidFill>
                    <a:srgbClr val="CC0000"/>
                  </a:solidFill>
                  <a:latin typeface="Tahoma" panose="020B0604030504040204" pitchFamily="34" charset="0"/>
                </a:rPr>
                <a:t>Packet received but corrupt, send NAK</a:t>
              </a:r>
            </a:p>
          </p:txBody>
        </p:sp>
      </p:grpSp>
      <p:grpSp>
        <p:nvGrpSpPr>
          <p:cNvPr id="39" name="Grouper 39"/>
          <p:cNvGrpSpPr>
            <a:grpSpLocks/>
          </p:cNvGrpSpPr>
          <p:nvPr/>
        </p:nvGrpSpPr>
        <p:grpSpPr bwMode="auto">
          <a:xfrm>
            <a:off x="1228059" y="5165660"/>
            <a:ext cx="2411413" cy="814388"/>
            <a:chOff x="2552698" y="1229381"/>
            <a:chExt cx="2411987" cy="814863"/>
          </a:xfrm>
        </p:grpSpPr>
        <p:sp>
          <p:nvSpPr>
            <p:cNvPr id="40" name="Line 36"/>
            <p:cNvSpPr>
              <a:spLocks noChangeShapeType="1"/>
            </p:cNvSpPr>
            <p:nvPr/>
          </p:nvSpPr>
          <p:spPr bwMode="auto">
            <a:xfrm rot="-5400000">
              <a:off x="3758692" y="23387"/>
              <a:ext cx="0" cy="241198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41" name="Text Box 31"/>
            <p:cNvSpPr txBox="1">
              <a:spLocks noChangeArrowheads="1"/>
            </p:cNvSpPr>
            <p:nvPr/>
          </p:nvSpPr>
          <p:spPr bwMode="auto">
            <a:xfrm>
              <a:off x="2552703" y="1305580"/>
              <a:ext cx="24002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fontAlgn="base">
                <a:spcBef>
                  <a:spcPct val="0"/>
                </a:spcBef>
                <a:spcAft>
                  <a:spcPct val="0"/>
                </a:spcAft>
                <a:buFontTx/>
                <a:buNone/>
              </a:pPr>
              <a:r>
                <a:rPr lang="en-US" altLang="en-US" sz="1400">
                  <a:solidFill>
                    <a:srgbClr val="CC0000"/>
                  </a:solidFill>
                  <a:latin typeface="Tahoma" panose="020B0604030504040204" pitchFamily="34" charset="0"/>
                </a:rPr>
                <a:t>Packet received, not corrupt but has seq 1, </a:t>
              </a:r>
            </a:p>
            <a:p>
              <a:pPr algn="ctr" fontAlgn="base">
                <a:spcBef>
                  <a:spcPct val="0"/>
                </a:spcBef>
                <a:spcAft>
                  <a:spcPct val="0"/>
                </a:spcAft>
                <a:buFontTx/>
                <a:buNone/>
              </a:pPr>
              <a:r>
                <a:rPr lang="en-US" altLang="en-US" sz="1400">
                  <a:solidFill>
                    <a:srgbClr val="CC0000"/>
                  </a:solidFill>
                  <a:latin typeface="Tahoma" panose="020B0604030504040204" pitchFamily="34" charset="0"/>
                </a:rPr>
                <a:t>Send ACK again</a:t>
              </a:r>
            </a:p>
          </p:txBody>
        </p:sp>
      </p:grpSp>
      <p:grpSp>
        <p:nvGrpSpPr>
          <p:cNvPr id="42" name="Grouper 42"/>
          <p:cNvGrpSpPr>
            <a:grpSpLocks/>
          </p:cNvGrpSpPr>
          <p:nvPr/>
        </p:nvGrpSpPr>
        <p:grpSpPr bwMode="auto">
          <a:xfrm>
            <a:off x="7171659" y="1584260"/>
            <a:ext cx="2841625" cy="1143000"/>
            <a:chOff x="3124200" y="1371600"/>
            <a:chExt cx="1569611" cy="1143000"/>
          </a:xfrm>
        </p:grpSpPr>
        <p:sp>
          <p:nvSpPr>
            <p:cNvPr id="43" name="Line 36"/>
            <p:cNvSpPr>
              <a:spLocks noChangeShapeType="1"/>
            </p:cNvSpPr>
            <p:nvPr/>
          </p:nvSpPr>
          <p:spPr bwMode="auto">
            <a:xfrm>
              <a:off x="3124200" y="1371600"/>
              <a:ext cx="0" cy="11430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44" name="Text Box 31"/>
            <p:cNvSpPr txBox="1">
              <a:spLocks noChangeArrowheads="1"/>
            </p:cNvSpPr>
            <p:nvPr/>
          </p:nvSpPr>
          <p:spPr bwMode="auto">
            <a:xfrm>
              <a:off x="3171304" y="1447800"/>
              <a:ext cx="152250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FontTx/>
                <a:buNone/>
              </a:pPr>
              <a:r>
                <a:rPr lang="en-US" altLang="en-US" sz="1400">
                  <a:solidFill>
                    <a:srgbClr val="CC0000"/>
                  </a:solidFill>
                  <a:latin typeface="Tahoma" panose="020B0604030504040204" pitchFamily="34" charset="0"/>
                </a:rPr>
                <a:t>Packet received correctly with </a:t>
              </a:r>
            </a:p>
            <a:p>
              <a:pPr fontAlgn="base">
                <a:spcBef>
                  <a:spcPct val="0"/>
                </a:spcBef>
                <a:spcAft>
                  <a:spcPct val="0"/>
                </a:spcAft>
                <a:buFontTx/>
                <a:buNone/>
              </a:pPr>
              <a:r>
                <a:rPr lang="en-US" altLang="en-US" sz="1400">
                  <a:solidFill>
                    <a:srgbClr val="CC0000"/>
                  </a:solidFill>
                  <a:latin typeface="Tahoma" panose="020B0604030504040204" pitchFamily="34" charset="0"/>
                </a:rPr>
                <a:t>seq0, extract and deliver data to</a:t>
              </a:r>
            </a:p>
            <a:p>
              <a:pPr fontAlgn="base">
                <a:spcBef>
                  <a:spcPct val="0"/>
                </a:spcBef>
                <a:spcAft>
                  <a:spcPct val="0"/>
                </a:spcAft>
                <a:buFontTx/>
                <a:buNone/>
              </a:pPr>
              <a:r>
                <a:rPr lang="en-US" altLang="en-US" sz="1400">
                  <a:solidFill>
                    <a:srgbClr val="CC0000"/>
                  </a:solidFill>
                  <a:latin typeface="Tahoma" panose="020B0604030504040204" pitchFamily="34" charset="0"/>
                </a:rPr>
                <a:t>upper layers and send back ACK</a:t>
              </a:r>
            </a:p>
          </p:txBody>
        </p:sp>
      </p:grpSp>
      <p:grpSp>
        <p:nvGrpSpPr>
          <p:cNvPr id="45" name="Grouper 45"/>
          <p:cNvGrpSpPr>
            <a:grpSpLocks/>
          </p:cNvGrpSpPr>
          <p:nvPr/>
        </p:nvGrpSpPr>
        <p:grpSpPr bwMode="auto">
          <a:xfrm>
            <a:off x="7171659" y="5241860"/>
            <a:ext cx="2411413" cy="814388"/>
            <a:chOff x="2552698" y="1229381"/>
            <a:chExt cx="2411987" cy="814863"/>
          </a:xfrm>
        </p:grpSpPr>
        <p:sp>
          <p:nvSpPr>
            <p:cNvPr id="46" name="Line 36"/>
            <p:cNvSpPr>
              <a:spLocks noChangeShapeType="1"/>
            </p:cNvSpPr>
            <p:nvPr/>
          </p:nvSpPr>
          <p:spPr bwMode="auto">
            <a:xfrm rot="-5400000">
              <a:off x="3758692" y="23387"/>
              <a:ext cx="0" cy="241198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47" name="Text Box 31"/>
            <p:cNvSpPr txBox="1">
              <a:spLocks noChangeArrowheads="1"/>
            </p:cNvSpPr>
            <p:nvPr/>
          </p:nvSpPr>
          <p:spPr bwMode="auto">
            <a:xfrm>
              <a:off x="2552703" y="1305580"/>
              <a:ext cx="24002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fontAlgn="base">
                <a:spcBef>
                  <a:spcPct val="0"/>
                </a:spcBef>
                <a:spcAft>
                  <a:spcPct val="0"/>
                </a:spcAft>
                <a:buFontTx/>
                <a:buNone/>
              </a:pPr>
              <a:r>
                <a:rPr lang="en-US" altLang="en-US" sz="1400">
                  <a:solidFill>
                    <a:srgbClr val="CC0000"/>
                  </a:solidFill>
                  <a:latin typeface="Tahoma" panose="020B0604030504040204" pitchFamily="34" charset="0"/>
                </a:rPr>
                <a:t>Packet received, not corrupt but has seq 0, </a:t>
              </a:r>
            </a:p>
            <a:p>
              <a:pPr algn="ctr" fontAlgn="base">
                <a:spcBef>
                  <a:spcPct val="0"/>
                </a:spcBef>
                <a:spcAft>
                  <a:spcPct val="0"/>
                </a:spcAft>
                <a:buFontTx/>
                <a:buNone/>
              </a:pPr>
              <a:r>
                <a:rPr lang="en-US" altLang="en-US" sz="1400">
                  <a:solidFill>
                    <a:srgbClr val="CC0000"/>
                  </a:solidFill>
                  <a:latin typeface="Tahoma" panose="020B0604030504040204" pitchFamily="34" charset="0"/>
                </a:rPr>
                <a:t>Send ACK again</a:t>
              </a:r>
            </a:p>
          </p:txBody>
        </p:sp>
      </p:grpSp>
    </p:spTree>
    <p:extLst>
      <p:ext uri="{BB962C8B-B14F-4D97-AF65-F5344CB8AC3E}">
        <p14:creationId xmlns:p14="http://schemas.microsoft.com/office/powerpoint/2010/main" val="214331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8"/>
                                        </p:tgtEl>
                                        <p:attrNameLst>
                                          <p:attrName>ppt_x</p:attrName>
                                        </p:attrNameLst>
                                      </p:cBhvr>
                                      <p:tavLst>
                                        <p:tav tm="0">
                                          <p:val>
                                            <p:strVal val="ppt_x"/>
                                          </p:val>
                                        </p:tav>
                                        <p:tav tm="100000">
                                          <p:val>
                                            <p:strVal val="ppt_x"/>
                                          </p:val>
                                        </p:tav>
                                      </p:tavLst>
                                    </p:anim>
                                    <p:anim calcmode="lin" valueType="num">
                                      <p:cBhvr additive="base">
                                        <p:cTn id="7" dur="500"/>
                                        <p:tgtEl>
                                          <p:spTgt spid="28"/>
                                        </p:tgtEl>
                                        <p:attrNameLst>
                                          <p:attrName>ppt_y</p:attrName>
                                        </p:attrNameLst>
                                      </p:cBhvr>
                                      <p:tavLst>
                                        <p:tav tm="0">
                                          <p:val>
                                            <p:strVal val="ppt_y"/>
                                          </p:val>
                                        </p:tav>
                                        <p:tav tm="100000">
                                          <p:val>
                                            <p:strVal val="1+ppt_h/2"/>
                                          </p:val>
                                        </p:tav>
                                      </p:tavLst>
                                    </p:anim>
                                    <p:set>
                                      <p:cBhvr>
                                        <p:cTn id="8" dur="1" fill="hold">
                                          <p:stCondLst>
                                            <p:cond delay="499"/>
                                          </p:stCondLst>
                                        </p:cTn>
                                        <p:tgtEl>
                                          <p:spTgt spid="28"/>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9"/>
                                        </p:tgtEl>
                                        <p:attrNameLst>
                                          <p:attrName>ppt_x</p:attrName>
                                        </p:attrNameLst>
                                      </p:cBhvr>
                                      <p:tavLst>
                                        <p:tav tm="0">
                                          <p:val>
                                            <p:strVal val="ppt_x"/>
                                          </p:val>
                                        </p:tav>
                                        <p:tav tm="100000">
                                          <p:val>
                                            <p:strVal val="ppt_x"/>
                                          </p:val>
                                        </p:tav>
                                      </p:tavLst>
                                    </p:anim>
                                    <p:anim calcmode="lin" valueType="num">
                                      <p:cBhvr additive="base">
                                        <p:cTn id="11" dur="500"/>
                                        <p:tgtEl>
                                          <p:spTgt spid="29"/>
                                        </p:tgtEl>
                                        <p:attrNameLst>
                                          <p:attrName>ppt_y</p:attrName>
                                        </p:attrNameLst>
                                      </p:cBhvr>
                                      <p:tavLst>
                                        <p:tav tm="0">
                                          <p:val>
                                            <p:strVal val="ppt_y"/>
                                          </p:val>
                                        </p:tav>
                                        <p:tav tm="100000">
                                          <p:val>
                                            <p:strVal val="1+ppt_h/2"/>
                                          </p:val>
                                        </p:tav>
                                      </p:tavLst>
                                    </p:anim>
                                    <p:set>
                                      <p:cBhvr>
                                        <p:cTn id="12" dur="1" fill="hold">
                                          <p:stCondLst>
                                            <p:cond delay="499"/>
                                          </p:stCondLst>
                                        </p:cTn>
                                        <p:tgtEl>
                                          <p:spTgt spid="2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0"/>
                                        </p:tgtEl>
                                        <p:attrNameLst>
                                          <p:attrName>ppt_x</p:attrName>
                                        </p:attrNameLst>
                                      </p:cBhvr>
                                      <p:tavLst>
                                        <p:tav tm="0">
                                          <p:val>
                                            <p:strVal val="ppt_x"/>
                                          </p:val>
                                        </p:tav>
                                        <p:tav tm="100000">
                                          <p:val>
                                            <p:strVal val="ppt_x"/>
                                          </p:val>
                                        </p:tav>
                                      </p:tavLst>
                                    </p:anim>
                                    <p:anim calcmode="lin" valueType="num">
                                      <p:cBhvr additive="base">
                                        <p:cTn id="15" dur="500"/>
                                        <p:tgtEl>
                                          <p:spTgt spid="30"/>
                                        </p:tgtEl>
                                        <p:attrNameLst>
                                          <p:attrName>ppt_y</p:attrName>
                                        </p:attrNameLst>
                                      </p:cBhvr>
                                      <p:tavLst>
                                        <p:tav tm="0">
                                          <p:val>
                                            <p:strVal val="ppt_y"/>
                                          </p:val>
                                        </p:tav>
                                        <p:tav tm="100000">
                                          <p:val>
                                            <p:strVal val="1+ppt_h/2"/>
                                          </p:val>
                                        </p:tav>
                                      </p:tavLst>
                                    </p:anim>
                                    <p:set>
                                      <p:cBhvr>
                                        <p:cTn id="16" dur="1" fill="hold">
                                          <p:stCondLst>
                                            <p:cond delay="499"/>
                                          </p:stCondLst>
                                        </p:cTn>
                                        <p:tgtEl>
                                          <p:spTgt spid="30"/>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31"/>
                                        </p:tgtEl>
                                        <p:attrNameLst>
                                          <p:attrName>ppt_x</p:attrName>
                                        </p:attrNameLst>
                                      </p:cBhvr>
                                      <p:tavLst>
                                        <p:tav tm="0">
                                          <p:val>
                                            <p:strVal val="ppt_x"/>
                                          </p:val>
                                        </p:tav>
                                        <p:tav tm="100000">
                                          <p:val>
                                            <p:strVal val="ppt_x"/>
                                          </p:val>
                                        </p:tav>
                                      </p:tavLst>
                                    </p:anim>
                                    <p:anim calcmode="lin" valueType="num">
                                      <p:cBhvr additive="base">
                                        <p:cTn id="19" dur="500"/>
                                        <p:tgtEl>
                                          <p:spTgt spid="31"/>
                                        </p:tgtEl>
                                        <p:attrNameLst>
                                          <p:attrName>ppt_y</p:attrName>
                                        </p:attrNameLst>
                                      </p:cBhvr>
                                      <p:tavLst>
                                        <p:tav tm="0">
                                          <p:val>
                                            <p:strVal val="ppt_y"/>
                                          </p:val>
                                        </p:tav>
                                        <p:tav tm="100000">
                                          <p:val>
                                            <p:strVal val="1+ppt_h/2"/>
                                          </p:val>
                                        </p:tav>
                                      </p:tavLst>
                                    </p:anim>
                                    <p:set>
                                      <p:cBhvr>
                                        <p:cTn id="20" dur="1" fill="hold">
                                          <p:stCondLst>
                                            <p:cond delay="499"/>
                                          </p:stCondLst>
                                        </p:cTn>
                                        <p:tgtEl>
                                          <p:spTgt spid="31"/>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32"/>
                                        </p:tgtEl>
                                        <p:attrNameLst>
                                          <p:attrName>ppt_x</p:attrName>
                                        </p:attrNameLst>
                                      </p:cBhvr>
                                      <p:tavLst>
                                        <p:tav tm="0">
                                          <p:val>
                                            <p:strVal val="ppt_x"/>
                                          </p:val>
                                        </p:tav>
                                        <p:tav tm="100000">
                                          <p:val>
                                            <p:strVal val="ppt_x"/>
                                          </p:val>
                                        </p:tav>
                                      </p:tavLst>
                                    </p:anim>
                                    <p:anim calcmode="lin" valueType="num">
                                      <p:cBhvr additive="base">
                                        <p:cTn id="23" dur="500"/>
                                        <p:tgtEl>
                                          <p:spTgt spid="32"/>
                                        </p:tgtEl>
                                        <p:attrNameLst>
                                          <p:attrName>ppt_y</p:attrName>
                                        </p:attrNameLst>
                                      </p:cBhvr>
                                      <p:tavLst>
                                        <p:tav tm="0">
                                          <p:val>
                                            <p:strVal val="ppt_y"/>
                                          </p:val>
                                        </p:tav>
                                        <p:tav tm="100000">
                                          <p:val>
                                            <p:strVal val="1+ppt_h/2"/>
                                          </p:val>
                                        </p:tav>
                                      </p:tavLst>
                                    </p:anim>
                                    <p:set>
                                      <p:cBhvr>
                                        <p:cTn id="24" dur="1" fill="hold">
                                          <p:stCondLst>
                                            <p:cond delay="499"/>
                                          </p:stCondLst>
                                        </p:cTn>
                                        <p:tgtEl>
                                          <p:spTgt spid="32"/>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33"/>
                                        </p:tgtEl>
                                        <p:attrNameLst>
                                          <p:attrName>ppt_x</p:attrName>
                                        </p:attrNameLst>
                                      </p:cBhvr>
                                      <p:tavLst>
                                        <p:tav tm="0">
                                          <p:val>
                                            <p:strVal val="ppt_x"/>
                                          </p:val>
                                        </p:tav>
                                        <p:tav tm="100000">
                                          <p:val>
                                            <p:strVal val="ppt_x"/>
                                          </p:val>
                                        </p:tav>
                                      </p:tavLst>
                                    </p:anim>
                                    <p:anim calcmode="lin" valueType="num">
                                      <p:cBhvr additive="base">
                                        <p:cTn id="27" dur="500"/>
                                        <p:tgtEl>
                                          <p:spTgt spid="33"/>
                                        </p:tgtEl>
                                        <p:attrNameLst>
                                          <p:attrName>ppt_y</p:attrName>
                                        </p:attrNameLst>
                                      </p:cBhvr>
                                      <p:tavLst>
                                        <p:tav tm="0">
                                          <p:val>
                                            <p:strVal val="ppt_y"/>
                                          </p:val>
                                        </p:tav>
                                        <p:tav tm="100000">
                                          <p:val>
                                            <p:strVal val="1+ppt_h/2"/>
                                          </p:val>
                                        </p:tav>
                                      </p:tavLst>
                                    </p:anim>
                                    <p:set>
                                      <p:cBhvr>
                                        <p:cTn id="28" dur="1" fill="hold">
                                          <p:stCondLst>
                                            <p:cond delay="499"/>
                                          </p:stCondLst>
                                        </p:cTn>
                                        <p:tgtEl>
                                          <p:spTgt spid="33"/>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34"/>
                                        </p:tgtEl>
                                        <p:attrNameLst>
                                          <p:attrName>ppt_x</p:attrName>
                                        </p:attrNameLst>
                                      </p:cBhvr>
                                      <p:tavLst>
                                        <p:tav tm="0">
                                          <p:val>
                                            <p:strVal val="ppt_x"/>
                                          </p:val>
                                        </p:tav>
                                        <p:tav tm="100000">
                                          <p:val>
                                            <p:strVal val="ppt_x"/>
                                          </p:val>
                                        </p:tav>
                                      </p:tavLst>
                                    </p:anim>
                                    <p:anim calcmode="lin" valueType="num">
                                      <p:cBhvr additive="base">
                                        <p:cTn id="31" dur="500"/>
                                        <p:tgtEl>
                                          <p:spTgt spid="34"/>
                                        </p:tgtEl>
                                        <p:attrNameLst>
                                          <p:attrName>ppt_y</p:attrName>
                                        </p:attrNameLst>
                                      </p:cBhvr>
                                      <p:tavLst>
                                        <p:tav tm="0">
                                          <p:val>
                                            <p:strVal val="ppt_y"/>
                                          </p:val>
                                        </p:tav>
                                        <p:tav tm="100000">
                                          <p:val>
                                            <p:strVal val="1+ppt_h/2"/>
                                          </p:val>
                                        </p:tav>
                                      </p:tavLst>
                                    </p:anim>
                                    <p:set>
                                      <p:cBhvr>
                                        <p:cTn id="32" dur="1" fill="hold">
                                          <p:stCondLst>
                                            <p:cond delay="499"/>
                                          </p:stCondLst>
                                        </p:cTn>
                                        <p:tgtEl>
                                          <p:spTgt spid="34"/>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35"/>
                                        </p:tgtEl>
                                        <p:attrNameLst>
                                          <p:attrName>ppt_x</p:attrName>
                                        </p:attrNameLst>
                                      </p:cBhvr>
                                      <p:tavLst>
                                        <p:tav tm="0">
                                          <p:val>
                                            <p:strVal val="ppt_x"/>
                                          </p:val>
                                        </p:tav>
                                        <p:tav tm="100000">
                                          <p:val>
                                            <p:strVal val="ppt_x"/>
                                          </p:val>
                                        </p:tav>
                                      </p:tavLst>
                                    </p:anim>
                                    <p:anim calcmode="lin" valueType="num">
                                      <p:cBhvr additive="base">
                                        <p:cTn id="35" dur="500"/>
                                        <p:tgtEl>
                                          <p:spTgt spid="35"/>
                                        </p:tgtEl>
                                        <p:attrNameLst>
                                          <p:attrName>ppt_y</p:attrName>
                                        </p:attrNameLst>
                                      </p:cBhvr>
                                      <p:tavLst>
                                        <p:tav tm="0">
                                          <p:val>
                                            <p:strVal val="ppt_y"/>
                                          </p:val>
                                        </p:tav>
                                        <p:tav tm="100000">
                                          <p:val>
                                            <p:strVal val="1+ppt_h/2"/>
                                          </p:val>
                                        </p:tav>
                                      </p:tavLst>
                                    </p:anim>
                                    <p:set>
                                      <p:cBhvr>
                                        <p:cTn id="36" dur="1" fill="hold">
                                          <p:stCondLst>
                                            <p:cond delay="499"/>
                                          </p:stCondLst>
                                        </p:cTn>
                                        <p:tgtEl>
                                          <p:spTgt spid="35"/>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36"/>
                                        </p:tgtEl>
                                        <p:attrNameLst>
                                          <p:attrName>ppt_x</p:attrName>
                                        </p:attrNameLst>
                                      </p:cBhvr>
                                      <p:tavLst>
                                        <p:tav tm="0">
                                          <p:val>
                                            <p:strVal val="ppt_x"/>
                                          </p:val>
                                        </p:tav>
                                        <p:tav tm="100000">
                                          <p:val>
                                            <p:strVal val="ppt_x"/>
                                          </p:val>
                                        </p:tav>
                                      </p:tavLst>
                                    </p:anim>
                                    <p:anim calcmode="lin" valueType="num">
                                      <p:cBhvr additive="base">
                                        <p:cTn id="39" dur="500"/>
                                        <p:tgtEl>
                                          <p:spTgt spid="36"/>
                                        </p:tgtEl>
                                        <p:attrNameLst>
                                          <p:attrName>ppt_y</p:attrName>
                                        </p:attrNameLst>
                                      </p:cBhvr>
                                      <p:tavLst>
                                        <p:tav tm="0">
                                          <p:val>
                                            <p:strVal val="ppt_y"/>
                                          </p:val>
                                        </p:tav>
                                        <p:tav tm="100000">
                                          <p:val>
                                            <p:strVal val="1+ppt_h/2"/>
                                          </p:val>
                                        </p:tav>
                                      </p:tavLst>
                                    </p:anim>
                                    <p:set>
                                      <p:cBhvr>
                                        <p:cTn id="40" dur="1" fill="hold">
                                          <p:stCondLst>
                                            <p:cond delay="499"/>
                                          </p:stCondLst>
                                        </p:cTn>
                                        <p:tgtEl>
                                          <p:spTgt spid="36"/>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39"/>
                                        </p:tgtEl>
                                        <p:attrNameLst>
                                          <p:attrName>ppt_x</p:attrName>
                                        </p:attrNameLst>
                                      </p:cBhvr>
                                      <p:tavLst>
                                        <p:tav tm="0">
                                          <p:val>
                                            <p:strVal val="ppt_x"/>
                                          </p:val>
                                        </p:tav>
                                        <p:tav tm="100000">
                                          <p:val>
                                            <p:strVal val="ppt_x"/>
                                          </p:val>
                                        </p:tav>
                                      </p:tavLst>
                                    </p:anim>
                                    <p:anim calcmode="lin" valueType="num">
                                      <p:cBhvr additive="base">
                                        <p:cTn id="43" dur="500"/>
                                        <p:tgtEl>
                                          <p:spTgt spid="39"/>
                                        </p:tgtEl>
                                        <p:attrNameLst>
                                          <p:attrName>ppt_y</p:attrName>
                                        </p:attrNameLst>
                                      </p:cBhvr>
                                      <p:tavLst>
                                        <p:tav tm="0">
                                          <p:val>
                                            <p:strVal val="ppt_y"/>
                                          </p:val>
                                        </p:tav>
                                        <p:tav tm="100000">
                                          <p:val>
                                            <p:strVal val="1+ppt_h/2"/>
                                          </p:val>
                                        </p:tav>
                                      </p:tavLst>
                                    </p:anim>
                                    <p:set>
                                      <p:cBhvr>
                                        <p:cTn id="44"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2"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rdt2.2: a NAK free protocol - Receiver</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5" name="Group 3"/>
          <p:cNvGrpSpPr>
            <a:grpSpLocks/>
          </p:cNvGrpSpPr>
          <p:nvPr/>
        </p:nvGrpSpPr>
        <p:grpSpPr bwMode="auto">
          <a:xfrm>
            <a:off x="3835916" y="3661141"/>
            <a:ext cx="817563" cy="795338"/>
            <a:chOff x="963" y="1131"/>
            <a:chExt cx="515" cy="501"/>
          </a:xfrm>
        </p:grpSpPr>
        <p:sp>
          <p:nvSpPr>
            <p:cNvPr id="6" name="Oval 4"/>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fr-FR" altLang="en-US" sz="2800"/>
            </a:p>
          </p:txBody>
        </p:sp>
        <p:sp>
          <p:nvSpPr>
            <p:cNvPr id="7" name="Text Box 5"/>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Wait for </a:t>
              </a:r>
            </a:p>
            <a:p>
              <a:pPr eaLnBrk="1" hangingPunct="1">
                <a:spcBef>
                  <a:spcPct val="0"/>
                </a:spcBef>
                <a:buFontTx/>
                <a:buNone/>
              </a:pPr>
              <a:r>
                <a:rPr lang="en-US" altLang="en-US" sz="1400"/>
                <a:t>0 from below</a:t>
              </a:r>
              <a:endParaRPr lang="en-US" altLang="en-US" sz="1400">
                <a:latin typeface="Times New Roman" panose="02020603050405020304" pitchFamily="18" charset="0"/>
              </a:endParaRPr>
            </a:p>
          </p:txBody>
        </p:sp>
      </p:grpSp>
      <p:sp>
        <p:nvSpPr>
          <p:cNvPr id="8" name="Line 6"/>
          <p:cNvSpPr>
            <a:spLocks noChangeShapeType="1"/>
          </p:cNvSpPr>
          <p:nvPr/>
        </p:nvSpPr>
        <p:spPr bwMode="auto">
          <a:xfrm>
            <a:off x="3672404" y="2591166"/>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Freeform 7"/>
          <p:cNvSpPr>
            <a:spLocks/>
          </p:cNvSpPr>
          <p:nvPr/>
        </p:nvSpPr>
        <p:spPr bwMode="auto">
          <a:xfrm flipV="1">
            <a:off x="4353441" y="2908666"/>
            <a:ext cx="1590675" cy="78581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Text Box 8"/>
          <p:cNvSpPr txBox="1">
            <a:spLocks noChangeArrowheads="1"/>
          </p:cNvSpPr>
          <p:nvPr/>
        </p:nvSpPr>
        <p:spPr bwMode="auto">
          <a:xfrm>
            <a:off x="6914079" y="3267441"/>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sndpkt = make_pkt(NAK, chksum)</a:t>
            </a:r>
          </a:p>
          <a:p>
            <a:pPr eaLnBrk="1" hangingPunct="1">
              <a:spcBef>
                <a:spcPct val="0"/>
              </a:spcBef>
              <a:buFontTx/>
              <a:buNone/>
            </a:pPr>
            <a:r>
              <a:rPr lang="en-US" altLang="en-US" sz="1400"/>
              <a:t>udt_send(sndpkt)</a:t>
            </a:r>
            <a:endParaRPr lang="en-US" altLang="en-US" sz="1400">
              <a:latin typeface="Times New Roman" panose="02020603050405020304" pitchFamily="18" charset="0"/>
            </a:endParaRPr>
          </a:p>
        </p:txBody>
      </p:sp>
      <p:sp>
        <p:nvSpPr>
          <p:cNvPr id="11" name="Text Box 9"/>
          <p:cNvSpPr txBox="1">
            <a:spLocks noChangeArrowheads="1"/>
          </p:cNvSpPr>
          <p:nvPr/>
        </p:nvSpPr>
        <p:spPr bwMode="auto">
          <a:xfrm>
            <a:off x="6917254" y="3980229"/>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rdt_rcv(rcvpkt) &amp;&amp; </a:t>
            </a:r>
          </a:p>
          <a:p>
            <a:pPr eaLnBrk="1" hangingPunct="1">
              <a:spcBef>
                <a:spcPct val="0"/>
              </a:spcBef>
              <a:buFontTx/>
              <a:buNone/>
            </a:pPr>
            <a:r>
              <a:rPr lang="en-US" altLang="en-US" sz="1400"/>
              <a:t>   not corrupt(rcvpkt) &amp;&amp;</a:t>
            </a:r>
          </a:p>
          <a:p>
            <a:pPr eaLnBrk="1" hangingPunct="1">
              <a:spcBef>
                <a:spcPct val="0"/>
              </a:spcBef>
              <a:buFontTx/>
              <a:buNone/>
            </a:pPr>
            <a:r>
              <a:rPr lang="en-US" altLang="en-US" sz="1400"/>
              <a:t>   has_seq0(rcvpkt)</a:t>
            </a:r>
          </a:p>
          <a:p>
            <a:pPr eaLnBrk="1" hangingPunct="1">
              <a:spcBef>
                <a:spcPct val="0"/>
              </a:spcBef>
              <a:buFontTx/>
              <a:buNone/>
            </a:pPr>
            <a:endParaRPr lang="en-US" altLang="en-US" sz="1600">
              <a:latin typeface="Times New Roman" panose="02020603050405020304" pitchFamily="18" charset="0"/>
            </a:endParaRPr>
          </a:p>
        </p:txBody>
      </p:sp>
      <p:sp>
        <p:nvSpPr>
          <p:cNvPr id="12" name="Line 10"/>
          <p:cNvSpPr>
            <a:spLocks noChangeShapeType="1"/>
          </p:cNvSpPr>
          <p:nvPr/>
        </p:nvSpPr>
        <p:spPr bwMode="auto">
          <a:xfrm>
            <a:off x="7001391" y="4678729"/>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Freeform 11"/>
          <p:cNvSpPr>
            <a:spLocks/>
          </p:cNvSpPr>
          <p:nvPr/>
        </p:nvSpPr>
        <p:spPr bwMode="auto">
          <a:xfrm>
            <a:off x="4370904" y="4477116"/>
            <a:ext cx="1590675" cy="68897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Text Box 12"/>
          <p:cNvSpPr txBox="1">
            <a:spLocks noChangeArrowheads="1"/>
          </p:cNvSpPr>
          <p:nvPr/>
        </p:nvSpPr>
        <p:spPr bwMode="auto">
          <a:xfrm>
            <a:off x="3759716" y="5058141"/>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rdt_rcv(rcvpkt) &amp;&amp; notcorrupt(rcvpkt) </a:t>
            </a:r>
          </a:p>
          <a:p>
            <a:pPr eaLnBrk="1" hangingPunct="1">
              <a:spcBef>
                <a:spcPct val="0"/>
              </a:spcBef>
              <a:buFontTx/>
              <a:buNone/>
            </a:pPr>
            <a:r>
              <a:rPr lang="en-US" altLang="en-US" sz="1400"/>
              <a:t>  &amp;&amp; has_seq1(rcvpkt)</a:t>
            </a:r>
            <a:r>
              <a:rPr lang="en-US" altLang="en-US" sz="1600"/>
              <a:t> </a:t>
            </a:r>
            <a:endParaRPr lang="en-US" altLang="en-US" sz="1600">
              <a:latin typeface="Times New Roman" panose="02020603050405020304" pitchFamily="18" charset="0"/>
            </a:endParaRPr>
          </a:p>
        </p:txBody>
      </p:sp>
      <p:sp>
        <p:nvSpPr>
          <p:cNvPr id="15" name="Line 13"/>
          <p:cNvSpPr>
            <a:spLocks noChangeShapeType="1"/>
          </p:cNvSpPr>
          <p:nvPr/>
        </p:nvSpPr>
        <p:spPr bwMode="auto">
          <a:xfrm>
            <a:off x="3826391" y="5615354"/>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Text Box 14"/>
          <p:cNvSpPr txBox="1">
            <a:spLocks noChangeArrowheads="1"/>
          </p:cNvSpPr>
          <p:nvPr/>
        </p:nvSpPr>
        <p:spPr bwMode="auto">
          <a:xfrm>
            <a:off x="3769241" y="5670916"/>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extract(rcvpkt,data)</a:t>
            </a:r>
          </a:p>
          <a:p>
            <a:pPr eaLnBrk="1" hangingPunct="1">
              <a:spcBef>
                <a:spcPct val="0"/>
              </a:spcBef>
              <a:buFontTx/>
              <a:buNone/>
            </a:pPr>
            <a:r>
              <a:rPr lang="en-US" altLang="en-US" sz="1400"/>
              <a:t>deliver_data(data)</a:t>
            </a:r>
          </a:p>
          <a:p>
            <a:pPr eaLnBrk="1" hangingPunct="1">
              <a:spcBef>
                <a:spcPct val="0"/>
              </a:spcBef>
              <a:buFontTx/>
              <a:buNone/>
            </a:pPr>
            <a:r>
              <a:rPr lang="en-US" altLang="en-US" sz="1400"/>
              <a:t>sndpkt = make_pkt(ACK, chksum)</a:t>
            </a:r>
          </a:p>
          <a:p>
            <a:pPr eaLnBrk="1" hangingPunct="1">
              <a:spcBef>
                <a:spcPct val="0"/>
              </a:spcBef>
              <a:buFontTx/>
              <a:buNone/>
            </a:pPr>
            <a:r>
              <a:rPr lang="en-US" altLang="en-US" sz="1400"/>
              <a:t>udt_send(sndpkt)</a:t>
            </a:r>
            <a:endParaRPr lang="en-US" altLang="en-US" sz="1400">
              <a:latin typeface="Times New Roman" panose="02020603050405020304" pitchFamily="18" charset="0"/>
            </a:endParaRPr>
          </a:p>
        </p:txBody>
      </p:sp>
      <p:grpSp>
        <p:nvGrpSpPr>
          <p:cNvPr id="17" name="Group 15"/>
          <p:cNvGrpSpPr>
            <a:grpSpLocks/>
          </p:cNvGrpSpPr>
          <p:nvPr/>
        </p:nvGrpSpPr>
        <p:grpSpPr bwMode="auto">
          <a:xfrm>
            <a:off x="5534541" y="3696066"/>
            <a:ext cx="825500" cy="796925"/>
            <a:chOff x="4398" y="3133"/>
            <a:chExt cx="520" cy="502"/>
          </a:xfrm>
        </p:grpSpPr>
        <p:sp>
          <p:nvSpPr>
            <p:cNvPr id="18" name="Oval 16"/>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fr-FR" altLang="en-US" sz="2800"/>
            </a:p>
          </p:txBody>
        </p:sp>
        <p:sp>
          <p:nvSpPr>
            <p:cNvPr id="19" name="Text Box 17"/>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Wait for </a:t>
              </a:r>
            </a:p>
            <a:p>
              <a:pPr eaLnBrk="1" hangingPunct="1">
                <a:spcBef>
                  <a:spcPct val="0"/>
                </a:spcBef>
                <a:buFontTx/>
                <a:buNone/>
              </a:pPr>
              <a:r>
                <a:rPr lang="en-US" altLang="en-US" sz="1400"/>
                <a:t>1 from below</a:t>
              </a:r>
              <a:endParaRPr lang="en-US" altLang="en-US" sz="1400">
                <a:latin typeface="Times New Roman" panose="02020603050405020304" pitchFamily="18" charset="0"/>
              </a:endParaRPr>
            </a:p>
          </p:txBody>
        </p:sp>
      </p:grpSp>
      <p:sp>
        <p:nvSpPr>
          <p:cNvPr id="20" name="Freeform 18"/>
          <p:cNvSpPr>
            <a:spLocks/>
          </p:cNvSpPr>
          <p:nvPr/>
        </p:nvSpPr>
        <p:spPr bwMode="auto">
          <a:xfrm rot="20238987">
            <a:off x="6234629" y="3288079"/>
            <a:ext cx="839787"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Text Box 19"/>
          <p:cNvSpPr txBox="1">
            <a:spLocks noChangeArrowheads="1"/>
          </p:cNvSpPr>
          <p:nvPr/>
        </p:nvSpPr>
        <p:spPr bwMode="auto">
          <a:xfrm>
            <a:off x="3921641" y="1592629"/>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err="1"/>
              <a:t>rdt_rcv</a:t>
            </a:r>
            <a:r>
              <a:rPr lang="en-US" altLang="en-US" sz="1400" dirty="0"/>
              <a:t>(</a:t>
            </a:r>
            <a:r>
              <a:rPr lang="en-US" altLang="en-US" sz="1400" dirty="0" err="1"/>
              <a:t>rcvpkt</a:t>
            </a:r>
            <a:r>
              <a:rPr lang="en-US" altLang="en-US" sz="1400" dirty="0"/>
              <a:t>) &amp;&amp; </a:t>
            </a:r>
            <a:r>
              <a:rPr lang="en-US" altLang="en-US" sz="1400" dirty="0" err="1"/>
              <a:t>notcorrupt</a:t>
            </a:r>
            <a:r>
              <a:rPr lang="en-US" altLang="en-US" sz="1400" dirty="0"/>
              <a:t>(</a:t>
            </a:r>
            <a:r>
              <a:rPr lang="en-US" altLang="en-US" sz="1400" dirty="0" err="1"/>
              <a:t>rcvpkt</a:t>
            </a:r>
            <a:r>
              <a:rPr lang="en-US" altLang="en-US" sz="1400" dirty="0"/>
              <a:t>) </a:t>
            </a:r>
          </a:p>
          <a:p>
            <a:pPr eaLnBrk="1" hangingPunct="1">
              <a:spcBef>
                <a:spcPct val="0"/>
              </a:spcBef>
              <a:buFontTx/>
              <a:buNone/>
            </a:pPr>
            <a:r>
              <a:rPr lang="en-US" altLang="en-US" sz="1400" dirty="0"/>
              <a:t>  &amp;&amp; has_seq0(</a:t>
            </a:r>
            <a:r>
              <a:rPr lang="en-US" altLang="en-US" sz="1400" dirty="0" err="1"/>
              <a:t>rcvpkt</a:t>
            </a:r>
            <a:r>
              <a:rPr lang="en-US" altLang="en-US" sz="1400" dirty="0"/>
              <a:t>) </a:t>
            </a:r>
            <a:endParaRPr lang="en-US" altLang="en-US" sz="1400" dirty="0">
              <a:latin typeface="Times New Roman" panose="02020603050405020304" pitchFamily="18" charset="0"/>
            </a:endParaRPr>
          </a:p>
        </p:txBody>
      </p:sp>
      <p:sp>
        <p:nvSpPr>
          <p:cNvPr id="22" name="Line 20"/>
          <p:cNvSpPr>
            <a:spLocks noChangeShapeType="1"/>
          </p:cNvSpPr>
          <p:nvPr/>
        </p:nvSpPr>
        <p:spPr bwMode="auto">
          <a:xfrm>
            <a:off x="4031179" y="2162541"/>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21"/>
          <p:cNvSpPr txBox="1">
            <a:spLocks noChangeArrowheads="1"/>
          </p:cNvSpPr>
          <p:nvPr/>
        </p:nvSpPr>
        <p:spPr bwMode="auto">
          <a:xfrm>
            <a:off x="3934341" y="2119679"/>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extract(rcvpkt,data)</a:t>
            </a:r>
          </a:p>
          <a:p>
            <a:pPr eaLnBrk="1" hangingPunct="1">
              <a:spcBef>
                <a:spcPct val="0"/>
              </a:spcBef>
              <a:buFontTx/>
              <a:buNone/>
            </a:pPr>
            <a:r>
              <a:rPr lang="en-US" altLang="en-US" sz="1400"/>
              <a:t>deliver_data(data)</a:t>
            </a:r>
          </a:p>
          <a:p>
            <a:pPr eaLnBrk="1" hangingPunct="1">
              <a:spcBef>
                <a:spcPct val="0"/>
              </a:spcBef>
              <a:buFontTx/>
              <a:buNone/>
            </a:pPr>
            <a:r>
              <a:rPr lang="en-US" altLang="en-US" sz="1400"/>
              <a:t>sndpkt = make_pkt(ACK, chksum)</a:t>
            </a:r>
          </a:p>
          <a:p>
            <a:pPr eaLnBrk="1" hangingPunct="1">
              <a:spcBef>
                <a:spcPct val="0"/>
              </a:spcBef>
              <a:buFontTx/>
              <a:buNone/>
            </a:pPr>
            <a:r>
              <a:rPr lang="en-US" altLang="en-US" sz="1400"/>
              <a:t>udt_send(sndpkt)</a:t>
            </a:r>
            <a:endParaRPr lang="en-US" altLang="en-US" sz="1400">
              <a:latin typeface="Times New Roman" panose="02020603050405020304" pitchFamily="18" charset="0"/>
            </a:endParaRPr>
          </a:p>
        </p:txBody>
      </p:sp>
      <p:sp>
        <p:nvSpPr>
          <p:cNvPr id="24" name="Freeform 22"/>
          <p:cNvSpPr>
            <a:spLocks/>
          </p:cNvSpPr>
          <p:nvPr/>
        </p:nvSpPr>
        <p:spPr bwMode="auto">
          <a:xfrm rot="1020547">
            <a:off x="6258441" y="4011979"/>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Text Box 23"/>
          <p:cNvSpPr txBox="1">
            <a:spLocks noChangeArrowheads="1"/>
          </p:cNvSpPr>
          <p:nvPr/>
        </p:nvSpPr>
        <p:spPr bwMode="auto">
          <a:xfrm>
            <a:off x="6864866" y="2970579"/>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rdt_rcv(rcvpkt) &amp;&amp; (corrupt(rcvpkt)</a:t>
            </a:r>
            <a:endParaRPr lang="en-US" altLang="en-US" sz="1400">
              <a:latin typeface="Times New Roman" panose="02020603050405020304" pitchFamily="18" charset="0"/>
            </a:endParaRPr>
          </a:p>
        </p:txBody>
      </p:sp>
      <p:sp>
        <p:nvSpPr>
          <p:cNvPr id="26" name="Line 24"/>
          <p:cNvSpPr>
            <a:spLocks noChangeShapeType="1"/>
          </p:cNvSpPr>
          <p:nvPr/>
        </p:nvSpPr>
        <p:spPr bwMode="auto">
          <a:xfrm>
            <a:off x="7002979" y="3281729"/>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Text Box 25"/>
          <p:cNvSpPr txBox="1">
            <a:spLocks noChangeArrowheads="1"/>
          </p:cNvSpPr>
          <p:nvPr/>
        </p:nvSpPr>
        <p:spPr bwMode="auto">
          <a:xfrm>
            <a:off x="6872804" y="4732704"/>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sndpkt = make_pkt(ACK, chksum)</a:t>
            </a:r>
          </a:p>
          <a:p>
            <a:pPr eaLnBrk="1" hangingPunct="1">
              <a:spcBef>
                <a:spcPct val="0"/>
              </a:spcBef>
              <a:buFontTx/>
              <a:buNone/>
            </a:pPr>
            <a:r>
              <a:rPr lang="en-US" altLang="en-US" sz="1400"/>
              <a:t>udt_send(sndpkt)</a:t>
            </a:r>
            <a:endParaRPr lang="en-US" altLang="en-US" sz="1400">
              <a:latin typeface="Times New Roman" panose="02020603050405020304" pitchFamily="18" charset="0"/>
            </a:endParaRPr>
          </a:p>
        </p:txBody>
      </p:sp>
      <p:grpSp>
        <p:nvGrpSpPr>
          <p:cNvPr id="28" name="Grouper 42"/>
          <p:cNvGrpSpPr>
            <a:grpSpLocks/>
          </p:cNvGrpSpPr>
          <p:nvPr/>
        </p:nvGrpSpPr>
        <p:grpSpPr bwMode="auto">
          <a:xfrm>
            <a:off x="6969641" y="1679941"/>
            <a:ext cx="2841625" cy="1143000"/>
            <a:chOff x="3124200" y="1371600"/>
            <a:chExt cx="1569611" cy="1143000"/>
          </a:xfrm>
        </p:grpSpPr>
        <p:sp>
          <p:nvSpPr>
            <p:cNvPr id="29" name="Line 36"/>
            <p:cNvSpPr>
              <a:spLocks noChangeShapeType="1"/>
            </p:cNvSpPr>
            <p:nvPr/>
          </p:nvSpPr>
          <p:spPr bwMode="auto">
            <a:xfrm>
              <a:off x="3124200" y="1371600"/>
              <a:ext cx="0" cy="11430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Text Box 31"/>
            <p:cNvSpPr txBox="1">
              <a:spLocks noChangeArrowheads="1"/>
            </p:cNvSpPr>
            <p:nvPr/>
          </p:nvSpPr>
          <p:spPr bwMode="auto">
            <a:xfrm>
              <a:off x="3171304" y="1447800"/>
              <a:ext cx="152250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CC0000"/>
                  </a:solidFill>
                  <a:latin typeface="Tahoma" panose="020B0604030504040204" pitchFamily="34" charset="0"/>
                </a:rPr>
                <a:t>Packet received correctly with </a:t>
              </a:r>
            </a:p>
            <a:p>
              <a:pPr eaLnBrk="1" hangingPunct="1">
                <a:spcBef>
                  <a:spcPct val="0"/>
                </a:spcBef>
                <a:buFontTx/>
                <a:buNone/>
              </a:pPr>
              <a:r>
                <a:rPr lang="en-US" altLang="en-US" sz="1400">
                  <a:solidFill>
                    <a:srgbClr val="CC0000"/>
                  </a:solidFill>
                  <a:latin typeface="Tahoma" panose="020B0604030504040204" pitchFamily="34" charset="0"/>
                </a:rPr>
                <a:t>seq0, extract and deliver data to</a:t>
              </a:r>
            </a:p>
            <a:p>
              <a:pPr eaLnBrk="1" hangingPunct="1">
                <a:spcBef>
                  <a:spcPct val="0"/>
                </a:spcBef>
                <a:buFontTx/>
                <a:buNone/>
              </a:pPr>
              <a:r>
                <a:rPr lang="en-US" altLang="en-US" sz="1400">
                  <a:solidFill>
                    <a:srgbClr val="CC0000"/>
                  </a:solidFill>
                  <a:latin typeface="Tahoma" panose="020B0604030504040204" pitchFamily="34" charset="0"/>
                </a:rPr>
                <a:t>upper layers and send back ACK</a:t>
              </a:r>
            </a:p>
          </p:txBody>
        </p:sp>
      </p:grpSp>
      <p:grpSp>
        <p:nvGrpSpPr>
          <p:cNvPr id="31" name="Grouper 45"/>
          <p:cNvGrpSpPr>
            <a:grpSpLocks/>
          </p:cNvGrpSpPr>
          <p:nvPr/>
        </p:nvGrpSpPr>
        <p:grpSpPr bwMode="auto">
          <a:xfrm>
            <a:off x="6969641" y="5337541"/>
            <a:ext cx="2411413" cy="814388"/>
            <a:chOff x="2552698" y="1229381"/>
            <a:chExt cx="2411987" cy="814863"/>
          </a:xfrm>
        </p:grpSpPr>
        <p:sp>
          <p:nvSpPr>
            <p:cNvPr id="32" name="Line 36"/>
            <p:cNvSpPr>
              <a:spLocks noChangeShapeType="1"/>
            </p:cNvSpPr>
            <p:nvPr/>
          </p:nvSpPr>
          <p:spPr bwMode="auto">
            <a:xfrm rot="-5400000">
              <a:off x="3758692" y="23387"/>
              <a:ext cx="0" cy="241198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Text Box 31"/>
            <p:cNvSpPr txBox="1">
              <a:spLocks noChangeArrowheads="1"/>
            </p:cNvSpPr>
            <p:nvPr/>
          </p:nvSpPr>
          <p:spPr bwMode="auto">
            <a:xfrm>
              <a:off x="2552703" y="1305580"/>
              <a:ext cx="24002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400">
                  <a:solidFill>
                    <a:srgbClr val="CC0000"/>
                  </a:solidFill>
                  <a:latin typeface="Tahoma" panose="020B0604030504040204" pitchFamily="34" charset="0"/>
                </a:rPr>
                <a:t>Packet received, not corrupt but has seq 0, </a:t>
              </a:r>
            </a:p>
            <a:p>
              <a:pPr algn="ctr" eaLnBrk="1" hangingPunct="1">
                <a:spcBef>
                  <a:spcPct val="0"/>
                </a:spcBef>
                <a:buFontTx/>
                <a:buNone/>
              </a:pPr>
              <a:r>
                <a:rPr lang="en-US" altLang="en-US" sz="1400">
                  <a:solidFill>
                    <a:srgbClr val="CC0000"/>
                  </a:solidFill>
                  <a:latin typeface="Tahoma" panose="020B0604030504040204" pitchFamily="34" charset="0"/>
                </a:rPr>
                <a:t>Send ACK again</a:t>
              </a:r>
            </a:p>
          </p:txBody>
        </p:sp>
      </p:grpSp>
      <p:sp>
        <p:nvSpPr>
          <p:cNvPr id="34" name="Freeform 34"/>
          <p:cNvSpPr>
            <a:spLocks/>
          </p:cNvSpPr>
          <p:nvPr/>
        </p:nvSpPr>
        <p:spPr bwMode="auto">
          <a:xfrm flipH="1">
            <a:off x="3388241" y="3356341"/>
            <a:ext cx="490538" cy="1358900"/>
          </a:xfrm>
          <a:custGeom>
            <a:avLst/>
            <a:gdLst>
              <a:gd name="T0" fmla="*/ 0 w 619"/>
              <a:gd name="T1" fmla="*/ 0 h 1815"/>
              <a:gd name="T2" fmla="*/ 0 w 619"/>
              <a:gd name="T3" fmla="*/ 0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Text Box 36"/>
          <p:cNvSpPr txBox="1">
            <a:spLocks noChangeArrowheads="1"/>
          </p:cNvSpPr>
          <p:nvPr/>
        </p:nvSpPr>
        <p:spPr bwMode="auto">
          <a:xfrm>
            <a:off x="1102241" y="3251566"/>
            <a:ext cx="3429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t>rdt_rcv(rcvpkt) &amp;&amp; </a:t>
            </a:r>
          </a:p>
          <a:p>
            <a:pPr eaLnBrk="1" hangingPunct="1">
              <a:spcBef>
                <a:spcPct val="0"/>
              </a:spcBef>
              <a:buFontTx/>
              <a:buNone/>
            </a:pPr>
            <a:r>
              <a:rPr lang="en-US" altLang="en-US" sz="1600"/>
              <a:t>(corrupt(rcvpkt) ||</a:t>
            </a:r>
          </a:p>
          <a:p>
            <a:pPr eaLnBrk="1" hangingPunct="1">
              <a:spcBef>
                <a:spcPct val="0"/>
              </a:spcBef>
              <a:buFontTx/>
              <a:buNone/>
            </a:pPr>
            <a:r>
              <a:rPr lang="en-US" altLang="en-US" sz="1600" b="1">
                <a:solidFill>
                  <a:srgbClr val="FF0000"/>
                </a:solidFill>
              </a:rPr>
              <a:t>has_seq1(rcvpkt))</a:t>
            </a:r>
            <a:endParaRPr lang="en-US" altLang="en-US" sz="1600" b="1">
              <a:solidFill>
                <a:srgbClr val="FF0000"/>
              </a:solidFill>
              <a:latin typeface="Times New Roman" panose="02020603050405020304" pitchFamily="18" charset="0"/>
            </a:endParaRPr>
          </a:p>
        </p:txBody>
      </p:sp>
      <p:sp>
        <p:nvSpPr>
          <p:cNvPr id="36" name="Text Box 37"/>
          <p:cNvSpPr txBox="1">
            <a:spLocks noChangeArrowheads="1"/>
          </p:cNvSpPr>
          <p:nvPr/>
        </p:nvSpPr>
        <p:spPr bwMode="auto">
          <a:xfrm>
            <a:off x="74428" y="4069129"/>
            <a:ext cx="3597976"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600" dirty="0" err="1"/>
              <a:t>sndpkt</a:t>
            </a:r>
            <a:r>
              <a:rPr lang="fr-FR" altLang="en-US" sz="1600" dirty="0"/>
              <a:t>=</a:t>
            </a:r>
            <a:r>
              <a:rPr lang="fr-FR" altLang="en-US" sz="1600" dirty="0" err="1"/>
              <a:t>make_pkt</a:t>
            </a:r>
            <a:r>
              <a:rPr lang="fr-FR" altLang="en-US" sz="1600" dirty="0"/>
              <a:t>(ACK,1,checksum) </a:t>
            </a:r>
            <a:endParaRPr lang="en-US" altLang="en-US" sz="1600" b="1" dirty="0">
              <a:solidFill>
                <a:srgbClr val="FF0000"/>
              </a:solidFill>
            </a:endParaRPr>
          </a:p>
          <a:p>
            <a:pPr eaLnBrk="1" hangingPunct="1">
              <a:spcBef>
                <a:spcPct val="0"/>
              </a:spcBef>
              <a:buFontTx/>
              <a:buNone/>
            </a:pPr>
            <a:r>
              <a:rPr lang="en-US" altLang="en-US" sz="1600" b="1" dirty="0" err="1">
                <a:solidFill>
                  <a:srgbClr val="FF0000"/>
                </a:solidFill>
              </a:rPr>
              <a:t>udt_send</a:t>
            </a:r>
            <a:r>
              <a:rPr lang="en-US" altLang="en-US" sz="1600" b="1" dirty="0">
                <a:solidFill>
                  <a:srgbClr val="FF0000"/>
                </a:solidFill>
              </a:rPr>
              <a:t>(</a:t>
            </a:r>
            <a:r>
              <a:rPr lang="en-US" altLang="en-US" sz="1600" b="1" dirty="0" err="1">
                <a:solidFill>
                  <a:srgbClr val="FF0000"/>
                </a:solidFill>
              </a:rPr>
              <a:t>sndpkt</a:t>
            </a:r>
            <a:r>
              <a:rPr lang="en-US" altLang="en-US" sz="1600" b="1" dirty="0">
                <a:solidFill>
                  <a:srgbClr val="FF0000"/>
                </a:solidFill>
              </a:rPr>
              <a:t>)</a:t>
            </a:r>
            <a:endParaRPr lang="en-US" altLang="en-US" sz="1600" b="1" dirty="0">
              <a:solidFill>
                <a:srgbClr val="FF0000"/>
              </a:solidFill>
              <a:latin typeface="Times New Roman" panose="02020603050405020304" pitchFamily="18" charset="0"/>
            </a:endParaRPr>
          </a:p>
        </p:txBody>
      </p:sp>
      <p:sp>
        <p:nvSpPr>
          <p:cNvPr id="37" name="Line 20"/>
          <p:cNvSpPr>
            <a:spLocks noChangeShapeType="1"/>
          </p:cNvSpPr>
          <p:nvPr/>
        </p:nvSpPr>
        <p:spPr bwMode="auto">
          <a:xfrm>
            <a:off x="1246704" y="4123104"/>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989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80">
                                          <p:stCondLst>
                                            <p:cond delay="0"/>
                                          </p:stCondLst>
                                        </p:cTn>
                                        <p:tgtEl>
                                          <p:spTgt spid="34"/>
                                        </p:tgtEl>
                                      </p:cBhvr>
                                    </p:animEffect>
                                    <p:anim calcmode="lin" valueType="num">
                                      <p:cBhvr>
                                        <p:cTn id="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 dur="26">
                                          <p:stCondLst>
                                            <p:cond delay="650"/>
                                          </p:stCondLst>
                                        </p:cTn>
                                        <p:tgtEl>
                                          <p:spTgt spid="34"/>
                                        </p:tgtEl>
                                      </p:cBhvr>
                                      <p:to x="100000" y="60000"/>
                                    </p:animScale>
                                    <p:animScale>
                                      <p:cBhvr>
                                        <p:cTn id="14" dur="166" decel="50000">
                                          <p:stCondLst>
                                            <p:cond delay="676"/>
                                          </p:stCondLst>
                                        </p:cTn>
                                        <p:tgtEl>
                                          <p:spTgt spid="34"/>
                                        </p:tgtEl>
                                      </p:cBhvr>
                                      <p:to x="100000" y="100000"/>
                                    </p:animScale>
                                    <p:animScale>
                                      <p:cBhvr>
                                        <p:cTn id="15" dur="26">
                                          <p:stCondLst>
                                            <p:cond delay="1312"/>
                                          </p:stCondLst>
                                        </p:cTn>
                                        <p:tgtEl>
                                          <p:spTgt spid="34"/>
                                        </p:tgtEl>
                                      </p:cBhvr>
                                      <p:to x="100000" y="80000"/>
                                    </p:animScale>
                                    <p:animScale>
                                      <p:cBhvr>
                                        <p:cTn id="16" dur="166" decel="50000">
                                          <p:stCondLst>
                                            <p:cond delay="1338"/>
                                          </p:stCondLst>
                                        </p:cTn>
                                        <p:tgtEl>
                                          <p:spTgt spid="34"/>
                                        </p:tgtEl>
                                      </p:cBhvr>
                                      <p:to x="100000" y="100000"/>
                                    </p:animScale>
                                    <p:animScale>
                                      <p:cBhvr>
                                        <p:cTn id="17" dur="26">
                                          <p:stCondLst>
                                            <p:cond delay="1642"/>
                                          </p:stCondLst>
                                        </p:cTn>
                                        <p:tgtEl>
                                          <p:spTgt spid="34"/>
                                        </p:tgtEl>
                                      </p:cBhvr>
                                      <p:to x="100000" y="90000"/>
                                    </p:animScale>
                                    <p:animScale>
                                      <p:cBhvr>
                                        <p:cTn id="18" dur="166" decel="50000">
                                          <p:stCondLst>
                                            <p:cond delay="1668"/>
                                          </p:stCondLst>
                                        </p:cTn>
                                        <p:tgtEl>
                                          <p:spTgt spid="34"/>
                                        </p:tgtEl>
                                      </p:cBhvr>
                                      <p:to x="100000" y="100000"/>
                                    </p:animScale>
                                    <p:animScale>
                                      <p:cBhvr>
                                        <p:cTn id="19" dur="26">
                                          <p:stCondLst>
                                            <p:cond delay="1808"/>
                                          </p:stCondLst>
                                        </p:cTn>
                                        <p:tgtEl>
                                          <p:spTgt spid="34"/>
                                        </p:tgtEl>
                                      </p:cBhvr>
                                      <p:to x="100000" y="95000"/>
                                    </p:animScale>
                                    <p:animScale>
                                      <p:cBhvr>
                                        <p:cTn id="20" dur="166" decel="50000">
                                          <p:stCondLst>
                                            <p:cond delay="1834"/>
                                          </p:stCondLst>
                                        </p:cTn>
                                        <p:tgtEl>
                                          <p:spTgt spid="3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down)">
                                      <p:cBhvr>
                                        <p:cTn id="23" dur="580">
                                          <p:stCondLst>
                                            <p:cond delay="0"/>
                                          </p:stCondLst>
                                        </p:cTn>
                                        <p:tgtEl>
                                          <p:spTgt spid="36"/>
                                        </p:tgtEl>
                                      </p:cBhvr>
                                    </p:animEffect>
                                    <p:anim calcmode="lin" valueType="num">
                                      <p:cBhvr>
                                        <p:cTn id="24"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29" dur="26">
                                          <p:stCondLst>
                                            <p:cond delay="650"/>
                                          </p:stCondLst>
                                        </p:cTn>
                                        <p:tgtEl>
                                          <p:spTgt spid="36"/>
                                        </p:tgtEl>
                                      </p:cBhvr>
                                      <p:to x="100000" y="60000"/>
                                    </p:animScale>
                                    <p:animScale>
                                      <p:cBhvr>
                                        <p:cTn id="30" dur="166" decel="50000">
                                          <p:stCondLst>
                                            <p:cond delay="676"/>
                                          </p:stCondLst>
                                        </p:cTn>
                                        <p:tgtEl>
                                          <p:spTgt spid="36"/>
                                        </p:tgtEl>
                                      </p:cBhvr>
                                      <p:to x="100000" y="100000"/>
                                    </p:animScale>
                                    <p:animScale>
                                      <p:cBhvr>
                                        <p:cTn id="31" dur="26">
                                          <p:stCondLst>
                                            <p:cond delay="1312"/>
                                          </p:stCondLst>
                                        </p:cTn>
                                        <p:tgtEl>
                                          <p:spTgt spid="36"/>
                                        </p:tgtEl>
                                      </p:cBhvr>
                                      <p:to x="100000" y="80000"/>
                                    </p:animScale>
                                    <p:animScale>
                                      <p:cBhvr>
                                        <p:cTn id="32" dur="166" decel="50000">
                                          <p:stCondLst>
                                            <p:cond delay="1338"/>
                                          </p:stCondLst>
                                        </p:cTn>
                                        <p:tgtEl>
                                          <p:spTgt spid="36"/>
                                        </p:tgtEl>
                                      </p:cBhvr>
                                      <p:to x="100000" y="100000"/>
                                    </p:animScale>
                                    <p:animScale>
                                      <p:cBhvr>
                                        <p:cTn id="33" dur="26">
                                          <p:stCondLst>
                                            <p:cond delay="1642"/>
                                          </p:stCondLst>
                                        </p:cTn>
                                        <p:tgtEl>
                                          <p:spTgt spid="36"/>
                                        </p:tgtEl>
                                      </p:cBhvr>
                                      <p:to x="100000" y="90000"/>
                                    </p:animScale>
                                    <p:animScale>
                                      <p:cBhvr>
                                        <p:cTn id="34" dur="166" decel="50000">
                                          <p:stCondLst>
                                            <p:cond delay="1668"/>
                                          </p:stCondLst>
                                        </p:cTn>
                                        <p:tgtEl>
                                          <p:spTgt spid="36"/>
                                        </p:tgtEl>
                                      </p:cBhvr>
                                      <p:to x="100000" y="100000"/>
                                    </p:animScale>
                                    <p:animScale>
                                      <p:cBhvr>
                                        <p:cTn id="35" dur="26">
                                          <p:stCondLst>
                                            <p:cond delay="1808"/>
                                          </p:stCondLst>
                                        </p:cTn>
                                        <p:tgtEl>
                                          <p:spTgt spid="36"/>
                                        </p:tgtEl>
                                      </p:cBhvr>
                                      <p:to x="100000" y="95000"/>
                                    </p:animScale>
                                    <p:animScale>
                                      <p:cBhvr>
                                        <p:cTn id="36" dur="166" decel="50000">
                                          <p:stCondLst>
                                            <p:cond delay="1834"/>
                                          </p:stCondLst>
                                        </p:cTn>
                                        <p:tgtEl>
                                          <p:spTgt spid="36"/>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down)">
                                      <p:cBhvr>
                                        <p:cTn id="39" dur="580">
                                          <p:stCondLst>
                                            <p:cond delay="0"/>
                                          </p:stCondLst>
                                        </p:cTn>
                                        <p:tgtEl>
                                          <p:spTgt spid="37"/>
                                        </p:tgtEl>
                                      </p:cBhvr>
                                    </p:animEffect>
                                    <p:anim calcmode="lin" valueType="num">
                                      <p:cBhvr>
                                        <p:cTn id="40"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45" dur="26">
                                          <p:stCondLst>
                                            <p:cond delay="650"/>
                                          </p:stCondLst>
                                        </p:cTn>
                                        <p:tgtEl>
                                          <p:spTgt spid="37"/>
                                        </p:tgtEl>
                                      </p:cBhvr>
                                      <p:to x="100000" y="60000"/>
                                    </p:animScale>
                                    <p:animScale>
                                      <p:cBhvr>
                                        <p:cTn id="46" dur="166" decel="50000">
                                          <p:stCondLst>
                                            <p:cond delay="676"/>
                                          </p:stCondLst>
                                        </p:cTn>
                                        <p:tgtEl>
                                          <p:spTgt spid="37"/>
                                        </p:tgtEl>
                                      </p:cBhvr>
                                      <p:to x="100000" y="100000"/>
                                    </p:animScale>
                                    <p:animScale>
                                      <p:cBhvr>
                                        <p:cTn id="47" dur="26">
                                          <p:stCondLst>
                                            <p:cond delay="1312"/>
                                          </p:stCondLst>
                                        </p:cTn>
                                        <p:tgtEl>
                                          <p:spTgt spid="37"/>
                                        </p:tgtEl>
                                      </p:cBhvr>
                                      <p:to x="100000" y="80000"/>
                                    </p:animScale>
                                    <p:animScale>
                                      <p:cBhvr>
                                        <p:cTn id="48" dur="166" decel="50000">
                                          <p:stCondLst>
                                            <p:cond delay="1338"/>
                                          </p:stCondLst>
                                        </p:cTn>
                                        <p:tgtEl>
                                          <p:spTgt spid="37"/>
                                        </p:tgtEl>
                                      </p:cBhvr>
                                      <p:to x="100000" y="100000"/>
                                    </p:animScale>
                                    <p:animScale>
                                      <p:cBhvr>
                                        <p:cTn id="49" dur="26">
                                          <p:stCondLst>
                                            <p:cond delay="1642"/>
                                          </p:stCondLst>
                                        </p:cTn>
                                        <p:tgtEl>
                                          <p:spTgt spid="37"/>
                                        </p:tgtEl>
                                      </p:cBhvr>
                                      <p:to x="100000" y="90000"/>
                                    </p:animScale>
                                    <p:animScale>
                                      <p:cBhvr>
                                        <p:cTn id="50" dur="166" decel="50000">
                                          <p:stCondLst>
                                            <p:cond delay="1668"/>
                                          </p:stCondLst>
                                        </p:cTn>
                                        <p:tgtEl>
                                          <p:spTgt spid="37"/>
                                        </p:tgtEl>
                                      </p:cBhvr>
                                      <p:to x="100000" y="100000"/>
                                    </p:animScale>
                                    <p:animScale>
                                      <p:cBhvr>
                                        <p:cTn id="51" dur="26">
                                          <p:stCondLst>
                                            <p:cond delay="1808"/>
                                          </p:stCondLst>
                                        </p:cTn>
                                        <p:tgtEl>
                                          <p:spTgt spid="37"/>
                                        </p:tgtEl>
                                      </p:cBhvr>
                                      <p:to x="100000" y="95000"/>
                                    </p:animScale>
                                    <p:animScale>
                                      <p:cBhvr>
                                        <p:cTn id="52" dur="166" decel="50000">
                                          <p:stCondLst>
                                            <p:cond delay="1834"/>
                                          </p:stCondLst>
                                        </p:cTn>
                                        <p:tgtEl>
                                          <p:spTgt spid="37"/>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580">
                                          <p:stCondLst>
                                            <p:cond delay="0"/>
                                          </p:stCondLst>
                                        </p:cTn>
                                        <p:tgtEl>
                                          <p:spTgt spid="35"/>
                                        </p:tgtEl>
                                      </p:cBhvr>
                                    </p:animEffect>
                                    <p:anim calcmode="lin" valueType="num">
                                      <p:cBhvr>
                                        <p:cTn id="56"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61" dur="26">
                                          <p:stCondLst>
                                            <p:cond delay="650"/>
                                          </p:stCondLst>
                                        </p:cTn>
                                        <p:tgtEl>
                                          <p:spTgt spid="35"/>
                                        </p:tgtEl>
                                      </p:cBhvr>
                                      <p:to x="100000" y="60000"/>
                                    </p:animScale>
                                    <p:animScale>
                                      <p:cBhvr>
                                        <p:cTn id="62" dur="166" decel="50000">
                                          <p:stCondLst>
                                            <p:cond delay="676"/>
                                          </p:stCondLst>
                                        </p:cTn>
                                        <p:tgtEl>
                                          <p:spTgt spid="35"/>
                                        </p:tgtEl>
                                      </p:cBhvr>
                                      <p:to x="100000" y="100000"/>
                                    </p:animScale>
                                    <p:animScale>
                                      <p:cBhvr>
                                        <p:cTn id="63" dur="26">
                                          <p:stCondLst>
                                            <p:cond delay="1312"/>
                                          </p:stCondLst>
                                        </p:cTn>
                                        <p:tgtEl>
                                          <p:spTgt spid="35"/>
                                        </p:tgtEl>
                                      </p:cBhvr>
                                      <p:to x="100000" y="80000"/>
                                    </p:animScale>
                                    <p:animScale>
                                      <p:cBhvr>
                                        <p:cTn id="64" dur="166" decel="50000">
                                          <p:stCondLst>
                                            <p:cond delay="1338"/>
                                          </p:stCondLst>
                                        </p:cTn>
                                        <p:tgtEl>
                                          <p:spTgt spid="35"/>
                                        </p:tgtEl>
                                      </p:cBhvr>
                                      <p:to x="100000" y="100000"/>
                                    </p:animScale>
                                    <p:animScale>
                                      <p:cBhvr>
                                        <p:cTn id="65" dur="26">
                                          <p:stCondLst>
                                            <p:cond delay="1642"/>
                                          </p:stCondLst>
                                        </p:cTn>
                                        <p:tgtEl>
                                          <p:spTgt spid="35"/>
                                        </p:tgtEl>
                                      </p:cBhvr>
                                      <p:to x="100000" y="90000"/>
                                    </p:animScale>
                                    <p:animScale>
                                      <p:cBhvr>
                                        <p:cTn id="66" dur="166" decel="50000">
                                          <p:stCondLst>
                                            <p:cond delay="1668"/>
                                          </p:stCondLst>
                                        </p:cTn>
                                        <p:tgtEl>
                                          <p:spTgt spid="35"/>
                                        </p:tgtEl>
                                      </p:cBhvr>
                                      <p:to x="100000" y="100000"/>
                                    </p:animScale>
                                    <p:animScale>
                                      <p:cBhvr>
                                        <p:cTn id="67" dur="26">
                                          <p:stCondLst>
                                            <p:cond delay="1808"/>
                                          </p:stCondLst>
                                        </p:cTn>
                                        <p:tgtEl>
                                          <p:spTgt spid="35"/>
                                        </p:tgtEl>
                                      </p:cBhvr>
                                      <p:to x="100000" y="95000"/>
                                    </p:animScale>
                                    <p:animScale>
                                      <p:cBhvr>
                                        <p:cTn id="68" dur="166" decel="50000">
                                          <p:stCondLst>
                                            <p:cond delay="1834"/>
                                          </p:stCondLst>
                                        </p:cTn>
                                        <p:tgtEl>
                                          <p:spTgt spid="35"/>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10"/>
                                        </p:tgtEl>
                                        <p:attrNameLst>
                                          <p:attrName>ppt_x</p:attrName>
                                        </p:attrNameLst>
                                      </p:cBhvr>
                                      <p:tavLst>
                                        <p:tav tm="0">
                                          <p:val>
                                            <p:strVal val="ppt_x"/>
                                          </p:val>
                                        </p:tav>
                                        <p:tav tm="100000">
                                          <p:val>
                                            <p:strVal val="ppt_x"/>
                                          </p:val>
                                        </p:tav>
                                      </p:tavLst>
                                    </p:anim>
                                    <p:anim calcmode="lin" valueType="num">
                                      <p:cBhvr additive="base">
                                        <p:cTn id="73" dur="500"/>
                                        <p:tgtEl>
                                          <p:spTgt spid="10"/>
                                        </p:tgtEl>
                                        <p:attrNameLst>
                                          <p:attrName>ppt_y</p:attrName>
                                        </p:attrNameLst>
                                      </p:cBhvr>
                                      <p:tavLst>
                                        <p:tav tm="0">
                                          <p:val>
                                            <p:strVal val="ppt_y"/>
                                          </p:val>
                                        </p:tav>
                                        <p:tav tm="100000">
                                          <p:val>
                                            <p:strVal val="1+ppt_h/2"/>
                                          </p:val>
                                        </p:tav>
                                      </p:tavLst>
                                    </p:anim>
                                    <p:set>
                                      <p:cBhvr>
                                        <p:cTn id="74" dur="1" fill="hold">
                                          <p:stCondLst>
                                            <p:cond delay="499"/>
                                          </p:stCondLst>
                                        </p:cTn>
                                        <p:tgtEl>
                                          <p:spTgt spid="10"/>
                                        </p:tgtEl>
                                        <p:attrNameLst>
                                          <p:attrName>style.visibility</p:attrName>
                                        </p:attrNameLst>
                                      </p:cBhvr>
                                      <p:to>
                                        <p:strVal val="hidden"/>
                                      </p:to>
                                    </p:set>
                                  </p:childTnLst>
                                </p:cTn>
                              </p:par>
                              <p:par>
                                <p:cTn id="75" presetID="2" presetClass="exit" presetSubtype="4" fill="hold" grpId="0" nodeType="withEffect">
                                  <p:stCondLst>
                                    <p:cond delay="0"/>
                                  </p:stCondLst>
                                  <p:childTnLst>
                                    <p:anim calcmode="lin" valueType="num">
                                      <p:cBhvr additive="base">
                                        <p:cTn id="76" dur="500"/>
                                        <p:tgtEl>
                                          <p:spTgt spid="11"/>
                                        </p:tgtEl>
                                        <p:attrNameLst>
                                          <p:attrName>ppt_x</p:attrName>
                                        </p:attrNameLst>
                                      </p:cBhvr>
                                      <p:tavLst>
                                        <p:tav tm="0">
                                          <p:val>
                                            <p:strVal val="ppt_x"/>
                                          </p:val>
                                        </p:tav>
                                        <p:tav tm="100000">
                                          <p:val>
                                            <p:strVal val="ppt_x"/>
                                          </p:val>
                                        </p:tav>
                                      </p:tavLst>
                                    </p:anim>
                                    <p:anim calcmode="lin" valueType="num">
                                      <p:cBhvr additive="base">
                                        <p:cTn id="77" dur="500"/>
                                        <p:tgtEl>
                                          <p:spTgt spid="11"/>
                                        </p:tgtEl>
                                        <p:attrNameLst>
                                          <p:attrName>ppt_y</p:attrName>
                                        </p:attrNameLst>
                                      </p:cBhvr>
                                      <p:tavLst>
                                        <p:tav tm="0">
                                          <p:val>
                                            <p:strVal val="ppt_y"/>
                                          </p:val>
                                        </p:tav>
                                        <p:tav tm="100000">
                                          <p:val>
                                            <p:strVal val="1+ppt_h/2"/>
                                          </p:val>
                                        </p:tav>
                                      </p:tavLst>
                                    </p:anim>
                                    <p:set>
                                      <p:cBhvr>
                                        <p:cTn id="78" dur="1" fill="hold">
                                          <p:stCondLst>
                                            <p:cond delay="499"/>
                                          </p:stCondLst>
                                        </p:cTn>
                                        <p:tgtEl>
                                          <p:spTgt spid="11"/>
                                        </p:tgtEl>
                                        <p:attrNameLst>
                                          <p:attrName>style.visibility</p:attrName>
                                        </p:attrNameLst>
                                      </p:cBhvr>
                                      <p:to>
                                        <p:strVal val="hidden"/>
                                      </p:to>
                                    </p:set>
                                  </p:childTnLst>
                                </p:cTn>
                              </p:par>
                              <p:par>
                                <p:cTn id="79" presetID="2" presetClass="exit" presetSubtype="4" fill="hold" nodeType="withEffect">
                                  <p:stCondLst>
                                    <p:cond delay="0"/>
                                  </p:stCondLst>
                                  <p:childTnLst>
                                    <p:anim calcmode="lin" valueType="num">
                                      <p:cBhvr additive="base">
                                        <p:cTn id="80" dur="500"/>
                                        <p:tgtEl>
                                          <p:spTgt spid="12"/>
                                        </p:tgtEl>
                                        <p:attrNameLst>
                                          <p:attrName>ppt_x</p:attrName>
                                        </p:attrNameLst>
                                      </p:cBhvr>
                                      <p:tavLst>
                                        <p:tav tm="0">
                                          <p:val>
                                            <p:strVal val="ppt_x"/>
                                          </p:val>
                                        </p:tav>
                                        <p:tav tm="100000">
                                          <p:val>
                                            <p:strVal val="ppt_x"/>
                                          </p:val>
                                        </p:tav>
                                      </p:tavLst>
                                    </p:anim>
                                    <p:anim calcmode="lin" valueType="num">
                                      <p:cBhvr additive="base">
                                        <p:cTn id="81" dur="500"/>
                                        <p:tgtEl>
                                          <p:spTgt spid="12"/>
                                        </p:tgtEl>
                                        <p:attrNameLst>
                                          <p:attrName>ppt_y</p:attrName>
                                        </p:attrNameLst>
                                      </p:cBhvr>
                                      <p:tavLst>
                                        <p:tav tm="0">
                                          <p:val>
                                            <p:strVal val="ppt_y"/>
                                          </p:val>
                                        </p:tav>
                                        <p:tav tm="100000">
                                          <p:val>
                                            <p:strVal val="1+ppt_h/2"/>
                                          </p:val>
                                        </p:tav>
                                      </p:tavLst>
                                    </p:anim>
                                    <p:set>
                                      <p:cBhvr>
                                        <p:cTn id="82" dur="1" fill="hold">
                                          <p:stCondLst>
                                            <p:cond delay="499"/>
                                          </p:stCondLst>
                                        </p:cTn>
                                        <p:tgtEl>
                                          <p:spTgt spid="12"/>
                                        </p:tgtEl>
                                        <p:attrNameLst>
                                          <p:attrName>style.visibility</p:attrName>
                                        </p:attrNameLst>
                                      </p:cBhvr>
                                      <p:to>
                                        <p:strVal val="hidden"/>
                                      </p:to>
                                    </p:set>
                                  </p:childTnLst>
                                </p:cTn>
                              </p:par>
                              <p:par>
                                <p:cTn id="83" presetID="2" presetClass="exit" presetSubtype="4" fill="hold" nodeType="withEffect">
                                  <p:stCondLst>
                                    <p:cond delay="0"/>
                                  </p:stCondLst>
                                  <p:childTnLst>
                                    <p:anim calcmode="lin" valueType="num">
                                      <p:cBhvr additive="base">
                                        <p:cTn id="84" dur="500"/>
                                        <p:tgtEl>
                                          <p:spTgt spid="20"/>
                                        </p:tgtEl>
                                        <p:attrNameLst>
                                          <p:attrName>ppt_x</p:attrName>
                                        </p:attrNameLst>
                                      </p:cBhvr>
                                      <p:tavLst>
                                        <p:tav tm="0">
                                          <p:val>
                                            <p:strVal val="ppt_x"/>
                                          </p:val>
                                        </p:tav>
                                        <p:tav tm="100000">
                                          <p:val>
                                            <p:strVal val="ppt_x"/>
                                          </p:val>
                                        </p:tav>
                                      </p:tavLst>
                                    </p:anim>
                                    <p:anim calcmode="lin" valueType="num">
                                      <p:cBhvr additive="base">
                                        <p:cTn id="85" dur="500"/>
                                        <p:tgtEl>
                                          <p:spTgt spid="20"/>
                                        </p:tgtEl>
                                        <p:attrNameLst>
                                          <p:attrName>ppt_y</p:attrName>
                                        </p:attrNameLst>
                                      </p:cBhvr>
                                      <p:tavLst>
                                        <p:tav tm="0">
                                          <p:val>
                                            <p:strVal val="ppt_y"/>
                                          </p:val>
                                        </p:tav>
                                        <p:tav tm="100000">
                                          <p:val>
                                            <p:strVal val="1+ppt_h/2"/>
                                          </p:val>
                                        </p:tav>
                                      </p:tavLst>
                                    </p:anim>
                                    <p:set>
                                      <p:cBhvr>
                                        <p:cTn id="86" dur="1" fill="hold">
                                          <p:stCondLst>
                                            <p:cond delay="499"/>
                                          </p:stCondLst>
                                        </p:cTn>
                                        <p:tgtEl>
                                          <p:spTgt spid="20"/>
                                        </p:tgtEl>
                                        <p:attrNameLst>
                                          <p:attrName>style.visibility</p:attrName>
                                        </p:attrNameLst>
                                      </p:cBhvr>
                                      <p:to>
                                        <p:strVal val="hidden"/>
                                      </p:to>
                                    </p:set>
                                  </p:childTnLst>
                                </p:cTn>
                              </p:par>
                              <p:par>
                                <p:cTn id="87" presetID="2" presetClass="exit" presetSubtype="4" fill="hold" nodeType="withEffect">
                                  <p:stCondLst>
                                    <p:cond delay="0"/>
                                  </p:stCondLst>
                                  <p:childTnLst>
                                    <p:anim calcmode="lin" valueType="num">
                                      <p:cBhvr additive="base">
                                        <p:cTn id="88" dur="500"/>
                                        <p:tgtEl>
                                          <p:spTgt spid="24"/>
                                        </p:tgtEl>
                                        <p:attrNameLst>
                                          <p:attrName>ppt_x</p:attrName>
                                        </p:attrNameLst>
                                      </p:cBhvr>
                                      <p:tavLst>
                                        <p:tav tm="0">
                                          <p:val>
                                            <p:strVal val="ppt_x"/>
                                          </p:val>
                                        </p:tav>
                                        <p:tav tm="100000">
                                          <p:val>
                                            <p:strVal val="ppt_x"/>
                                          </p:val>
                                        </p:tav>
                                      </p:tavLst>
                                    </p:anim>
                                    <p:anim calcmode="lin" valueType="num">
                                      <p:cBhvr additive="base">
                                        <p:cTn id="89" dur="500"/>
                                        <p:tgtEl>
                                          <p:spTgt spid="24"/>
                                        </p:tgtEl>
                                        <p:attrNameLst>
                                          <p:attrName>ppt_y</p:attrName>
                                        </p:attrNameLst>
                                      </p:cBhvr>
                                      <p:tavLst>
                                        <p:tav tm="0">
                                          <p:val>
                                            <p:strVal val="ppt_y"/>
                                          </p:val>
                                        </p:tav>
                                        <p:tav tm="100000">
                                          <p:val>
                                            <p:strVal val="1+ppt_h/2"/>
                                          </p:val>
                                        </p:tav>
                                      </p:tavLst>
                                    </p:anim>
                                    <p:set>
                                      <p:cBhvr>
                                        <p:cTn id="90" dur="1" fill="hold">
                                          <p:stCondLst>
                                            <p:cond delay="499"/>
                                          </p:stCondLst>
                                        </p:cTn>
                                        <p:tgtEl>
                                          <p:spTgt spid="24"/>
                                        </p:tgtEl>
                                        <p:attrNameLst>
                                          <p:attrName>style.visibility</p:attrName>
                                        </p:attrNameLst>
                                      </p:cBhvr>
                                      <p:to>
                                        <p:strVal val="hidden"/>
                                      </p:to>
                                    </p:set>
                                  </p:childTnLst>
                                </p:cTn>
                              </p:par>
                              <p:par>
                                <p:cTn id="91" presetID="2" presetClass="exit" presetSubtype="4" fill="hold" grpId="0" nodeType="withEffect">
                                  <p:stCondLst>
                                    <p:cond delay="0"/>
                                  </p:stCondLst>
                                  <p:childTnLst>
                                    <p:anim calcmode="lin" valueType="num">
                                      <p:cBhvr additive="base">
                                        <p:cTn id="92" dur="500"/>
                                        <p:tgtEl>
                                          <p:spTgt spid="25"/>
                                        </p:tgtEl>
                                        <p:attrNameLst>
                                          <p:attrName>ppt_x</p:attrName>
                                        </p:attrNameLst>
                                      </p:cBhvr>
                                      <p:tavLst>
                                        <p:tav tm="0">
                                          <p:val>
                                            <p:strVal val="ppt_x"/>
                                          </p:val>
                                        </p:tav>
                                        <p:tav tm="100000">
                                          <p:val>
                                            <p:strVal val="ppt_x"/>
                                          </p:val>
                                        </p:tav>
                                      </p:tavLst>
                                    </p:anim>
                                    <p:anim calcmode="lin" valueType="num">
                                      <p:cBhvr additive="base">
                                        <p:cTn id="93" dur="500"/>
                                        <p:tgtEl>
                                          <p:spTgt spid="25"/>
                                        </p:tgtEl>
                                        <p:attrNameLst>
                                          <p:attrName>ppt_y</p:attrName>
                                        </p:attrNameLst>
                                      </p:cBhvr>
                                      <p:tavLst>
                                        <p:tav tm="0">
                                          <p:val>
                                            <p:strVal val="ppt_y"/>
                                          </p:val>
                                        </p:tav>
                                        <p:tav tm="100000">
                                          <p:val>
                                            <p:strVal val="1+ppt_h/2"/>
                                          </p:val>
                                        </p:tav>
                                      </p:tavLst>
                                    </p:anim>
                                    <p:set>
                                      <p:cBhvr>
                                        <p:cTn id="94" dur="1" fill="hold">
                                          <p:stCondLst>
                                            <p:cond delay="499"/>
                                          </p:stCondLst>
                                        </p:cTn>
                                        <p:tgtEl>
                                          <p:spTgt spid="25"/>
                                        </p:tgtEl>
                                        <p:attrNameLst>
                                          <p:attrName>style.visibility</p:attrName>
                                        </p:attrNameLst>
                                      </p:cBhvr>
                                      <p:to>
                                        <p:strVal val="hidden"/>
                                      </p:to>
                                    </p:set>
                                  </p:childTnLst>
                                </p:cTn>
                              </p:par>
                              <p:par>
                                <p:cTn id="95" presetID="2" presetClass="exit" presetSubtype="4" fill="hold" nodeType="withEffect">
                                  <p:stCondLst>
                                    <p:cond delay="0"/>
                                  </p:stCondLst>
                                  <p:childTnLst>
                                    <p:anim calcmode="lin" valueType="num">
                                      <p:cBhvr additive="base">
                                        <p:cTn id="96" dur="500"/>
                                        <p:tgtEl>
                                          <p:spTgt spid="26"/>
                                        </p:tgtEl>
                                        <p:attrNameLst>
                                          <p:attrName>ppt_x</p:attrName>
                                        </p:attrNameLst>
                                      </p:cBhvr>
                                      <p:tavLst>
                                        <p:tav tm="0">
                                          <p:val>
                                            <p:strVal val="ppt_x"/>
                                          </p:val>
                                        </p:tav>
                                        <p:tav tm="100000">
                                          <p:val>
                                            <p:strVal val="ppt_x"/>
                                          </p:val>
                                        </p:tav>
                                      </p:tavLst>
                                    </p:anim>
                                    <p:anim calcmode="lin" valueType="num">
                                      <p:cBhvr additive="base">
                                        <p:cTn id="97" dur="500"/>
                                        <p:tgtEl>
                                          <p:spTgt spid="26"/>
                                        </p:tgtEl>
                                        <p:attrNameLst>
                                          <p:attrName>ppt_y</p:attrName>
                                        </p:attrNameLst>
                                      </p:cBhvr>
                                      <p:tavLst>
                                        <p:tav tm="0">
                                          <p:val>
                                            <p:strVal val="ppt_y"/>
                                          </p:val>
                                        </p:tav>
                                        <p:tav tm="100000">
                                          <p:val>
                                            <p:strVal val="1+ppt_h/2"/>
                                          </p:val>
                                        </p:tav>
                                      </p:tavLst>
                                    </p:anim>
                                    <p:set>
                                      <p:cBhvr>
                                        <p:cTn id="98" dur="1" fill="hold">
                                          <p:stCondLst>
                                            <p:cond delay="499"/>
                                          </p:stCondLst>
                                        </p:cTn>
                                        <p:tgtEl>
                                          <p:spTgt spid="26"/>
                                        </p:tgtEl>
                                        <p:attrNameLst>
                                          <p:attrName>style.visibility</p:attrName>
                                        </p:attrNameLst>
                                      </p:cBhvr>
                                      <p:to>
                                        <p:strVal val="hidden"/>
                                      </p:to>
                                    </p:set>
                                  </p:childTnLst>
                                </p:cTn>
                              </p:par>
                              <p:par>
                                <p:cTn id="99" presetID="2" presetClass="exit" presetSubtype="4" fill="hold" grpId="0" nodeType="withEffect">
                                  <p:stCondLst>
                                    <p:cond delay="0"/>
                                  </p:stCondLst>
                                  <p:childTnLst>
                                    <p:anim calcmode="lin" valueType="num">
                                      <p:cBhvr additive="base">
                                        <p:cTn id="100" dur="500"/>
                                        <p:tgtEl>
                                          <p:spTgt spid="27"/>
                                        </p:tgtEl>
                                        <p:attrNameLst>
                                          <p:attrName>ppt_x</p:attrName>
                                        </p:attrNameLst>
                                      </p:cBhvr>
                                      <p:tavLst>
                                        <p:tav tm="0">
                                          <p:val>
                                            <p:strVal val="ppt_x"/>
                                          </p:val>
                                        </p:tav>
                                        <p:tav tm="100000">
                                          <p:val>
                                            <p:strVal val="ppt_x"/>
                                          </p:val>
                                        </p:tav>
                                      </p:tavLst>
                                    </p:anim>
                                    <p:anim calcmode="lin" valueType="num">
                                      <p:cBhvr additive="base">
                                        <p:cTn id="101" dur="500"/>
                                        <p:tgtEl>
                                          <p:spTgt spid="27"/>
                                        </p:tgtEl>
                                        <p:attrNameLst>
                                          <p:attrName>ppt_y</p:attrName>
                                        </p:attrNameLst>
                                      </p:cBhvr>
                                      <p:tavLst>
                                        <p:tav tm="0">
                                          <p:val>
                                            <p:strVal val="ppt_y"/>
                                          </p:val>
                                        </p:tav>
                                        <p:tav tm="100000">
                                          <p:val>
                                            <p:strVal val="1+ppt_h/2"/>
                                          </p:val>
                                        </p:tav>
                                      </p:tavLst>
                                    </p:anim>
                                    <p:set>
                                      <p:cBhvr>
                                        <p:cTn id="102" dur="1" fill="hold">
                                          <p:stCondLst>
                                            <p:cond delay="499"/>
                                          </p:stCondLst>
                                        </p:cTn>
                                        <p:tgtEl>
                                          <p:spTgt spid="27"/>
                                        </p:tgtEl>
                                        <p:attrNameLst>
                                          <p:attrName>style.visibility</p:attrName>
                                        </p:attrNameLst>
                                      </p:cBhvr>
                                      <p:to>
                                        <p:strVal val="hidden"/>
                                      </p:to>
                                    </p:set>
                                  </p:childTnLst>
                                </p:cTn>
                              </p:par>
                              <p:par>
                                <p:cTn id="103" presetID="2" presetClass="exit" presetSubtype="4" fill="hold" nodeType="withEffect">
                                  <p:stCondLst>
                                    <p:cond delay="0"/>
                                  </p:stCondLst>
                                  <p:childTnLst>
                                    <p:anim calcmode="lin" valueType="num">
                                      <p:cBhvr additive="base">
                                        <p:cTn id="104" dur="500"/>
                                        <p:tgtEl>
                                          <p:spTgt spid="28"/>
                                        </p:tgtEl>
                                        <p:attrNameLst>
                                          <p:attrName>ppt_x</p:attrName>
                                        </p:attrNameLst>
                                      </p:cBhvr>
                                      <p:tavLst>
                                        <p:tav tm="0">
                                          <p:val>
                                            <p:strVal val="ppt_x"/>
                                          </p:val>
                                        </p:tav>
                                        <p:tav tm="100000">
                                          <p:val>
                                            <p:strVal val="ppt_x"/>
                                          </p:val>
                                        </p:tav>
                                      </p:tavLst>
                                    </p:anim>
                                    <p:anim calcmode="lin" valueType="num">
                                      <p:cBhvr additive="base">
                                        <p:cTn id="105" dur="500"/>
                                        <p:tgtEl>
                                          <p:spTgt spid="28"/>
                                        </p:tgtEl>
                                        <p:attrNameLst>
                                          <p:attrName>ppt_y</p:attrName>
                                        </p:attrNameLst>
                                      </p:cBhvr>
                                      <p:tavLst>
                                        <p:tav tm="0">
                                          <p:val>
                                            <p:strVal val="ppt_y"/>
                                          </p:val>
                                        </p:tav>
                                        <p:tav tm="100000">
                                          <p:val>
                                            <p:strVal val="1+ppt_h/2"/>
                                          </p:val>
                                        </p:tav>
                                      </p:tavLst>
                                    </p:anim>
                                    <p:set>
                                      <p:cBhvr>
                                        <p:cTn id="106" dur="1" fill="hold">
                                          <p:stCondLst>
                                            <p:cond delay="499"/>
                                          </p:stCondLst>
                                        </p:cTn>
                                        <p:tgtEl>
                                          <p:spTgt spid="28"/>
                                        </p:tgtEl>
                                        <p:attrNameLst>
                                          <p:attrName>style.visibility</p:attrName>
                                        </p:attrNameLst>
                                      </p:cBhvr>
                                      <p:to>
                                        <p:strVal val="hidden"/>
                                      </p:to>
                                    </p:set>
                                  </p:childTnLst>
                                </p:cTn>
                              </p:par>
                              <p:par>
                                <p:cTn id="107" presetID="2" presetClass="exit" presetSubtype="4" fill="hold" nodeType="withEffect">
                                  <p:stCondLst>
                                    <p:cond delay="0"/>
                                  </p:stCondLst>
                                  <p:childTnLst>
                                    <p:anim calcmode="lin" valueType="num">
                                      <p:cBhvr additive="base">
                                        <p:cTn id="108" dur="500"/>
                                        <p:tgtEl>
                                          <p:spTgt spid="31"/>
                                        </p:tgtEl>
                                        <p:attrNameLst>
                                          <p:attrName>ppt_x</p:attrName>
                                        </p:attrNameLst>
                                      </p:cBhvr>
                                      <p:tavLst>
                                        <p:tav tm="0">
                                          <p:val>
                                            <p:strVal val="ppt_x"/>
                                          </p:val>
                                        </p:tav>
                                        <p:tav tm="100000">
                                          <p:val>
                                            <p:strVal val="ppt_x"/>
                                          </p:val>
                                        </p:tav>
                                      </p:tavLst>
                                    </p:anim>
                                    <p:anim calcmode="lin" valueType="num">
                                      <p:cBhvr additive="base">
                                        <p:cTn id="109" dur="500"/>
                                        <p:tgtEl>
                                          <p:spTgt spid="31"/>
                                        </p:tgtEl>
                                        <p:attrNameLst>
                                          <p:attrName>ppt_y</p:attrName>
                                        </p:attrNameLst>
                                      </p:cBhvr>
                                      <p:tavLst>
                                        <p:tav tm="0">
                                          <p:val>
                                            <p:strVal val="ppt_y"/>
                                          </p:val>
                                        </p:tav>
                                        <p:tav tm="100000">
                                          <p:val>
                                            <p:strVal val="1+ppt_h/2"/>
                                          </p:val>
                                        </p:tav>
                                      </p:tavLst>
                                    </p:anim>
                                    <p:set>
                                      <p:cBhvr>
                                        <p:cTn id="110"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5" grpId="0"/>
      <p:bldP spid="27" grpId="0"/>
      <p:bldP spid="35"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rdt2.2: a NAK free protocol - Receiver</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5" name="Group 3"/>
          <p:cNvGrpSpPr>
            <a:grpSpLocks/>
          </p:cNvGrpSpPr>
          <p:nvPr/>
        </p:nvGrpSpPr>
        <p:grpSpPr bwMode="auto">
          <a:xfrm>
            <a:off x="4388810" y="3586721"/>
            <a:ext cx="817563" cy="795338"/>
            <a:chOff x="963" y="1131"/>
            <a:chExt cx="515" cy="501"/>
          </a:xfrm>
        </p:grpSpPr>
        <p:sp>
          <p:nvSpPr>
            <p:cNvPr id="6" name="Oval 4"/>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fr-FR" altLang="en-US" sz="2800"/>
            </a:p>
          </p:txBody>
        </p:sp>
        <p:sp>
          <p:nvSpPr>
            <p:cNvPr id="7" name="Text Box 5"/>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Wait for </a:t>
              </a:r>
            </a:p>
            <a:p>
              <a:pPr eaLnBrk="1" hangingPunct="1">
                <a:spcBef>
                  <a:spcPct val="0"/>
                </a:spcBef>
                <a:buFontTx/>
                <a:buNone/>
              </a:pPr>
              <a:r>
                <a:rPr lang="en-US" altLang="en-US" sz="1400"/>
                <a:t>0 from below</a:t>
              </a:r>
              <a:endParaRPr lang="en-US" altLang="en-US" sz="1400">
                <a:latin typeface="Times New Roman" panose="02020603050405020304" pitchFamily="18" charset="0"/>
              </a:endParaRPr>
            </a:p>
          </p:txBody>
        </p:sp>
      </p:grpSp>
      <p:sp>
        <p:nvSpPr>
          <p:cNvPr id="8" name="Line 6"/>
          <p:cNvSpPr>
            <a:spLocks noChangeShapeType="1"/>
          </p:cNvSpPr>
          <p:nvPr/>
        </p:nvSpPr>
        <p:spPr bwMode="auto">
          <a:xfrm>
            <a:off x="4225298" y="2516746"/>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Freeform 7"/>
          <p:cNvSpPr>
            <a:spLocks/>
          </p:cNvSpPr>
          <p:nvPr/>
        </p:nvSpPr>
        <p:spPr bwMode="auto">
          <a:xfrm flipV="1">
            <a:off x="4906335" y="2834246"/>
            <a:ext cx="1590675" cy="78581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11"/>
          <p:cNvSpPr>
            <a:spLocks/>
          </p:cNvSpPr>
          <p:nvPr/>
        </p:nvSpPr>
        <p:spPr bwMode="auto">
          <a:xfrm>
            <a:off x="4923798" y="4402696"/>
            <a:ext cx="1590675" cy="68897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Text Box 12"/>
          <p:cNvSpPr txBox="1">
            <a:spLocks noChangeArrowheads="1"/>
          </p:cNvSpPr>
          <p:nvPr/>
        </p:nvSpPr>
        <p:spPr bwMode="auto">
          <a:xfrm>
            <a:off x="4312610" y="4983721"/>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rdt_rcv(rcvpkt) &amp;&amp; notcorrupt(rcvpkt) </a:t>
            </a:r>
          </a:p>
          <a:p>
            <a:pPr eaLnBrk="1" hangingPunct="1">
              <a:spcBef>
                <a:spcPct val="0"/>
              </a:spcBef>
              <a:buFontTx/>
              <a:buNone/>
            </a:pPr>
            <a:r>
              <a:rPr lang="en-US" altLang="en-US" sz="1400"/>
              <a:t>  &amp;&amp; has_seq1(rcvpkt)</a:t>
            </a:r>
            <a:r>
              <a:rPr lang="en-US" altLang="en-US" sz="1600"/>
              <a:t> </a:t>
            </a:r>
            <a:endParaRPr lang="en-US" altLang="en-US" sz="1600">
              <a:latin typeface="Times New Roman" panose="02020603050405020304" pitchFamily="18" charset="0"/>
            </a:endParaRPr>
          </a:p>
        </p:txBody>
      </p:sp>
      <p:sp>
        <p:nvSpPr>
          <p:cNvPr id="12" name="Line 13"/>
          <p:cNvSpPr>
            <a:spLocks noChangeShapeType="1"/>
          </p:cNvSpPr>
          <p:nvPr/>
        </p:nvSpPr>
        <p:spPr bwMode="auto">
          <a:xfrm>
            <a:off x="4379285" y="5540934"/>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14"/>
          <p:cNvSpPr txBox="1">
            <a:spLocks noChangeArrowheads="1"/>
          </p:cNvSpPr>
          <p:nvPr/>
        </p:nvSpPr>
        <p:spPr bwMode="auto">
          <a:xfrm>
            <a:off x="4322135" y="5596496"/>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extract(rcvpkt,data)</a:t>
            </a:r>
          </a:p>
          <a:p>
            <a:pPr eaLnBrk="1" hangingPunct="1">
              <a:spcBef>
                <a:spcPct val="0"/>
              </a:spcBef>
              <a:buFontTx/>
              <a:buNone/>
            </a:pPr>
            <a:r>
              <a:rPr lang="en-US" altLang="en-US" sz="1400"/>
              <a:t>deliver_data(data)</a:t>
            </a:r>
          </a:p>
          <a:p>
            <a:pPr eaLnBrk="1" hangingPunct="1">
              <a:spcBef>
                <a:spcPct val="0"/>
              </a:spcBef>
              <a:buFontTx/>
              <a:buNone/>
            </a:pPr>
            <a:r>
              <a:rPr lang="en-US" altLang="en-US" sz="1400"/>
              <a:t>sndpkt = make_pkt(ACK, chksum)</a:t>
            </a:r>
          </a:p>
          <a:p>
            <a:pPr eaLnBrk="1" hangingPunct="1">
              <a:spcBef>
                <a:spcPct val="0"/>
              </a:spcBef>
              <a:buFontTx/>
              <a:buNone/>
            </a:pPr>
            <a:r>
              <a:rPr lang="en-US" altLang="en-US" sz="1400"/>
              <a:t>udt_send(sndpkt)</a:t>
            </a:r>
            <a:endParaRPr lang="en-US" altLang="en-US" sz="1400">
              <a:latin typeface="Times New Roman" panose="02020603050405020304" pitchFamily="18" charset="0"/>
            </a:endParaRPr>
          </a:p>
        </p:txBody>
      </p:sp>
      <p:grpSp>
        <p:nvGrpSpPr>
          <p:cNvPr id="14" name="Group 15"/>
          <p:cNvGrpSpPr>
            <a:grpSpLocks/>
          </p:cNvGrpSpPr>
          <p:nvPr/>
        </p:nvGrpSpPr>
        <p:grpSpPr bwMode="auto">
          <a:xfrm>
            <a:off x="6087435" y="3621646"/>
            <a:ext cx="825500" cy="796925"/>
            <a:chOff x="4398" y="3133"/>
            <a:chExt cx="520" cy="502"/>
          </a:xfrm>
        </p:grpSpPr>
        <p:sp>
          <p:nvSpPr>
            <p:cNvPr id="15" name="Oval 16"/>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fr-FR" altLang="en-US" sz="2800"/>
            </a:p>
          </p:txBody>
        </p:sp>
        <p:sp>
          <p:nvSpPr>
            <p:cNvPr id="16" name="Text Box 17"/>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Wait for </a:t>
              </a:r>
            </a:p>
            <a:p>
              <a:pPr eaLnBrk="1" hangingPunct="1">
                <a:spcBef>
                  <a:spcPct val="0"/>
                </a:spcBef>
                <a:buFontTx/>
                <a:buNone/>
              </a:pPr>
              <a:r>
                <a:rPr lang="en-US" altLang="en-US" sz="1400"/>
                <a:t>1 from below</a:t>
              </a:r>
              <a:endParaRPr lang="en-US" altLang="en-US" sz="1400">
                <a:latin typeface="Times New Roman" panose="02020603050405020304" pitchFamily="18" charset="0"/>
              </a:endParaRPr>
            </a:p>
          </p:txBody>
        </p:sp>
      </p:grpSp>
      <p:sp>
        <p:nvSpPr>
          <p:cNvPr id="17" name="Text Box 19"/>
          <p:cNvSpPr txBox="1">
            <a:spLocks noChangeArrowheads="1"/>
          </p:cNvSpPr>
          <p:nvPr/>
        </p:nvSpPr>
        <p:spPr bwMode="auto">
          <a:xfrm>
            <a:off x="4474535" y="1518209"/>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rdt_rcv(rcvpkt) &amp;&amp; notcorrupt(rcvpkt) </a:t>
            </a:r>
          </a:p>
          <a:p>
            <a:pPr eaLnBrk="1" hangingPunct="1">
              <a:spcBef>
                <a:spcPct val="0"/>
              </a:spcBef>
              <a:buFontTx/>
              <a:buNone/>
            </a:pPr>
            <a:r>
              <a:rPr lang="en-US" altLang="en-US" sz="1400"/>
              <a:t>  &amp;&amp; has_seq0(rcvpkt) </a:t>
            </a:r>
            <a:endParaRPr lang="en-US" altLang="en-US" sz="1400">
              <a:latin typeface="Times New Roman" panose="02020603050405020304" pitchFamily="18" charset="0"/>
            </a:endParaRPr>
          </a:p>
        </p:txBody>
      </p:sp>
      <p:sp>
        <p:nvSpPr>
          <p:cNvPr id="18" name="Line 20"/>
          <p:cNvSpPr>
            <a:spLocks noChangeShapeType="1"/>
          </p:cNvSpPr>
          <p:nvPr/>
        </p:nvSpPr>
        <p:spPr bwMode="auto">
          <a:xfrm>
            <a:off x="4584073" y="2088121"/>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21"/>
          <p:cNvSpPr txBox="1">
            <a:spLocks noChangeArrowheads="1"/>
          </p:cNvSpPr>
          <p:nvPr/>
        </p:nvSpPr>
        <p:spPr bwMode="auto">
          <a:xfrm>
            <a:off x="4487235" y="2045259"/>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t>extract(rcvpkt,data)</a:t>
            </a:r>
          </a:p>
          <a:p>
            <a:pPr eaLnBrk="1" hangingPunct="1">
              <a:spcBef>
                <a:spcPct val="0"/>
              </a:spcBef>
              <a:buFontTx/>
              <a:buNone/>
            </a:pPr>
            <a:r>
              <a:rPr lang="en-US" altLang="en-US" sz="1400"/>
              <a:t>deliver_data(data)</a:t>
            </a:r>
          </a:p>
          <a:p>
            <a:pPr eaLnBrk="1" hangingPunct="1">
              <a:spcBef>
                <a:spcPct val="0"/>
              </a:spcBef>
              <a:buFontTx/>
              <a:buNone/>
            </a:pPr>
            <a:r>
              <a:rPr lang="en-US" altLang="en-US" sz="1400"/>
              <a:t>sndpkt = make_pkt(ACK, chksum)</a:t>
            </a:r>
          </a:p>
          <a:p>
            <a:pPr eaLnBrk="1" hangingPunct="1">
              <a:spcBef>
                <a:spcPct val="0"/>
              </a:spcBef>
              <a:buFontTx/>
              <a:buNone/>
            </a:pPr>
            <a:r>
              <a:rPr lang="en-US" altLang="en-US" sz="1400"/>
              <a:t>udt_send(sndpkt)</a:t>
            </a:r>
            <a:endParaRPr lang="en-US" altLang="en-US" sz="1400">
              <a:latin typeface="Times New Roman" panose="02020603050405020304" pitchFamily="18" charset="0"/>
            </a:endParaRPr>
          </a:p>
        </p:txBody>
      </p:sp>
      <p:sp>
        <p:nvSpPr>
          <p:cNvPr id="20" name="Freeform 34"/>
          <p:cNvSpPr>
            <a:spLocks/>
          </p:cNvSpPr>
          <p:nvPr/>
        </p:nvSpPr>
        <p:spPr bwMode="auto">
          <a:xfrm flipH="1">
            <a:off x="3941135" y="3281921"/>
            <a:ext cx="490538" cy="1358900"/>
          </a:xfrm>
          <a:custGeom>
            <a:avLst/>
            <a:gdLst>
              <a:gd name="T0" fmla="*/ 0 w 619"/>
              <a:gd name="T1" fmla="*/ 0 h 1815"/>
              <a:gd name="T2" fmla="*/ 0 w 619"/>
              <a:gd name="T3" fmla="*/ 0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Text Box 36"/>
          <p:cNvSpPr txBox="1">
            <a:spLocks noChangeArrowheads="1"/>
          </p:cNvSpPr>
          <p:nvPr/>
        </p:nvSpPr>
        <p:spPr bwMode="auto">
          <a:xfrm>
            <a:off x="1655135" y="3177146"/>
            <a:ext cx="3429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t>rdt_rcv(rcvpkt) &amp;&amp; </a:t>
            </a:r>
          </a:p>
          <a:p>
            <a:pPr eaLnBrk="1" hangingPunct="1">
              <a:spcBef>
                <a:spcPct val="0"/>
              </a:spcBef>
              <a:buFontTx/>
              <a:buNone/>
            </a:pPr>
            <a:r>
              <a:rPr lang="en-US" altLang="en-US" sz="1600"/>
              <a:t>(corrupt(rcvpkt) ||</a:t>
            </a:r>
          </a:p>
          <a:p>
            <a:pPr eaLnBrk="1" hangingPunct="1">
              <a:spcBef>
                <a:spcPct val="0"/>
              </a:spcBef>
              <a:buFontTx/>
              <a:buNone/>
            </a:pPr>
            <a:r>
              <a:rPr lang="en-US" altLang="en-US" sz="1600" b="1">
                <a:solidFill>
                  <a:srgbClr val="FF0000"/>
                </a:solidFill>
              </a:rPr>
              <a:t>has_seq1(rcvpkt))</a:t>
            </a:r>
            <a:endParaRPr lang="en-US" altLang="en-US" sz="1600" b="1">
              <a:solidFill>
                <a:srgbClr val="FF0000"/>
              </a:solidFill>
              <a:latin typeface="Times New Roman" panose="02020603050405020304" pitchFamily="18" charset="0"/>
            </a:endParaRPr>
          </a:p>
        </p:txBody>
      </p:sp>
      <p:sp>
        <p:nvSpPr>
          <p:cNvPr id="22" name="Text Box 37"/>
          <p:cNvSpPr txBox="1">
            <a:spLocks noChangeArrowheads="1"/>
          </p:cNvSpPr>
          <p:nvPr/>
        </p:nvSpPr>
        <p:spPr bwMode="auto">
          <a:xfrm>
            <a:off x="595423" y="3994709"/>
            <a:ext cx="35981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600" dirty="0" err="1"/>
              <a:t>sndpkt</a:t>
            </a:r>
            <a:r>
              <a:rPr lang="fr-FR" altLang="en-US" sz="1600" dirty="0"/>
              <a:t>=</a:t>
            </a:r>
            <a:r>
              <a:rPr lang="fr-FR" altLang="en-US" sz="1600" dirty="0" err="1"/>
              <a:t>make_pkt</a:t>
            </a:r>
            <a:r>
              <a:rPr lang="fr-FR" altLang="en-US" sz="1600" dirty="0"/>
              <a:t>(ACK,1,checksum) </a:t>
            </a:r>
            <a:endParaRPr lang="en-US" altLang="en-US" sz="1600" b="1" dirty="0">
              <a:solidFill>
                <a:srgbClr val="FF0000"/>
              </a:solidFill>
            </a:endParaRPr>
          </a:p>
          <a:p>
            <a:pPr eaLnBrk="1" hangingPunct="1">
              <a:spcBef>
                <a:spcPct val="0"/>
              </a:spcBef>
              <a:buFontTx/>
              <a:buNone/>
            </a:pPr>
            <a:r>
              <a:rPr lang="en-US" altLang="en-US" sz="1600" b="1" dirty="0" err="1">
                <a:solidFill>
                  <a:srgbClr val="FF0000"/>
                </a:solidFill>
              </a:rPr>
              <a:t>udt_send</a:t>
            </a:r>
            <a:r>
              <a:rPr lang="en-US" altLang="en-US" sz="1600" b="1" dirty="0">
                <a:solidFill>
                  <a:srgbClr val="FF0000"/>
                </a:solidFill>
              </a:rPr>
              <a:t>(</a:t>
            </a:r>
            <a:r>
              <a:rPr lang="en-US" altLang="en-US" sz="1600" b="1" dirty="0" err="1">
                <a:solidFill>
                  <a:srgbClr val="FF0000"/>
                </a:solidFill>
              </a:rPr>
              <a:t>sndpkt</a:t>
            </a:r>
            <a:r>
              <a:rPr lang="en-US" altLang="en-US" sz="1600" b="1" dirty="0">
                <a:solidFill>
                  <a:srgbClr val="FF0000"/>
                </a:solidFill>
              </a:rPr>
              <a:t>)</a:t>
            </a:r>
            <a:endParaRPr lang="en-US" altLang="en-US" sz="1600" b="1" dirty="0">
              <a:solidFill>
                <a:srgbClr val="FF0000"/>
              </a:solidFill>
              <a:latin typeface="Times New Roman" panose="02020603050405020304" pitchFamily="18" charset="0"/>
            </a:endParaRPr>
          </a:p>
        </p:txBody>
      </p:sp>
      <p:sp>
        <p:nvSpPr>
          <p:cNvPr id="23" name="Line 20"/>
          <p:cNvSpPr>
            <a:spLocks noChangeShapeType="1"/>
          </p:cNvSpPr>
          <p:nvPr/>
        </p:nvSpPr>
        <p:spPr bwMode="auto">
          <a:xfrm>
            <a:off x="1799598" y="4048684"/>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Freeform 34"/>
          <p:cNvSpPr>
            <a:spLocks/>
          </p:cNvSpPr>
          <p:nvPr/>
        </p:nvSpPr>
        <p:spPr bwMode="auto">
          <a:xfrm rot="10800000" flipH="1">
            <a:off x="6836735" y="3370821"/>
            <a:ext cx="490538" cy="1358900"/>
          </a:xfrm>
          <a:custGeom>
            <a:avLst/>
            <a:gdLst>
              <a:gd name="T0" fmla="*/ 0 w 619"/>
              <a:gd name="T1" fmla="*/ 0 h 1815"/>
              <a:gd name="T2" fmla="*/ 0 w 619"/>
              <a:gd name="T3" fmla="*/ 0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Text Box 36"/>
          <p:cNvSpPr txBox="1">
            <a:spLocks noChangeArrowheads="1"/>
          </p:cNvSpPr>
          <p:nvPr/>
        </p:nvSpPr>
        <p:spPr bwMode="auto">
          <a:xfrm>
            <a:off x="7446335" y="3129521"/>
            <a:ext cx="3429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600"/>
              <a:t>rdt_rcv(rcvpkt) &amp;&amp; </a:t>
            </a:r>
          </a:p>
          <a:p>
            <a:pPr>
              <a:spcBef>
                <a:spcPct val="0"/>
              </a:spcBef>
              <a:buFontTx/>
              <a:buNone/>
            </a:pPr>
            <a:r>
              <a:rPr lang="fr-FR" altLang="en-US" sz="1600"/>
              <a:t>(corrupt(rcvpkt) || </a:t>
            </a:r>
          </a:p>
          <a:p>
            <a:pPr>
              <a:spcBef>
                <a:spcPct val="0"/>
              </a:spcBef>
              <a:buFontTx/>
              <a:buNone/>
            </a:pPr>
            <a:r>
              <a:rPr lang="fr-FR" altLang="en-US" sz="1600"/>
              <a:t>has_seq0(rcvpkt)) </a:t>
            </a:r>
          </a:p>
        </p:txBody>
      </p:sp>
      <p:sp>
        <p:nvSpPr>
          <p:cNvPr id="26" name="Text Box 37"/>
          <p:cNvSpPr txBox="1">
            <a:spLocks noChangeArrowheads="1"/>
          </p:cNvSpPr>
          <p:nvPr/>
        </p:nvSpPr>
        <p:spPr bwMode="auto">
          <a:xfrm>
            <a:off x="7438397" y="3947084"/>
            <a:ext cx="370452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600" dirty="0" err="1"/>
              <a:t>sndpkt</a:t>
            </a:r>
            <a:r>
              <a:rPr lang="fr-FR" altLang="en-US" sz="1600" dirty="0"/>
              <a:t>=</a:t>
            </a:r>
            <a:r>
              <a:rPr lang="fr-FR" altLang="en-US" sz="1600" dirty="0" err="1"/>
              <a:t>make_pkt</a:t>
            </a:r>
            <a:r>
              <a:rPr lang="fr-FR" altLang="en-US" sz="1600" dirty="0"/>
              <a:t>(ACK,0,checksum) </a:t>
            </a:r>
            <a:endParaRPr lang="en-US" altLang="en-US" sz="1600" b="1" dirty="0">
              <a:solidFill>
                <a:srgbClr val="FF0000"/>
              </a:solidFill>
            </a:endParaRPr>
          </a:p>
          <a:p>
            <a:pPr eaLnBrk="1" hangingPunct="1">
              <a:spcBef>
                <a:spcPct val="0"/>
              </a:spcBef>
              <a:buFontTx/>
              <a:buNone/>
            </a:pPr>
            <a:r>
              <a:rPr lang="en-US" altLang="en-US" sz="1600" b="1" dirty="0" err="1">
                <a:solidFill>
                  <a:srgbClr val="FF0000"/>
                </a:solidFill>
              </a:rPr>
              <a:t>udt_send</a:t>
            </a:r>
            <a:r>
              <a:rPr lang="en-US" altLang="en-US" sz="1600" b="1" dirty="0">
                <a:solidFill>
                  <a:srgbClr val="FF0000"/>
                </a:solidFill>
              </a:rPr>
              <a:t>(</a:t>
            </a:r>
            <a:r>
              <a:rPr lang="en-US" altLang="en-US" sz="1600" b="1" dirty="0" err="1">
                <a:solidFill>
                  <a:srgbClr val="FF0000"/>
                </a:solidFill>
              </a:rPr>
              <a:t>sndpkt</a:t>
            </a:r>
            <a:r>
              <a:rPr lang="en-US" altLang="en-US" sz="1600" b="1" dirty="0">
                <a:solidFill>
                  <a:srgbClr val="FF0000"/>
                </a:solidFill>
              </a:rPr>
              <a:t>)</a:t>
            </a:r>
            <a:endParaRPr lang="en-US" altLang="en-US" sz="1600" b="1" dirty="0">
              <a:solidFill>
                <a:srgbClr val="FF0000"/>
              </a:solidFill>
              <a:latin typeface="Times New Roman" panose="02020603050405020304" pitchFamily="18" charset="0"/>
            </a:endParaRPr>
          </a:p>
        </p:txBody>
      </p:sp>
      <p:sp>
        <p:nvSpPr>
          <p:cNvPr id="27" name="Line 20"/>
          <p:cNvSpPr>
            <a:spLocks noChangeShapeType="1"/>
          </p:cNvSpPr>
          <p:nvPr/>
        </p:nvSpPr>
        <p:spPr bwMode="auto">
          <a:xfrm>
            <a:off x="7590798" y="4001059"/>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3916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80">
                                          <p:stCondLst>
                                            <p:cond delay="0"/>
                                          </p:stCondLst>
                                        </p:cTn>
                                        <p:tgtEl>
                                          <p:spTgt spid="25"/>
                                        </p:tgtEl>
                                      </p:cBhvr>
                                    </p:animEffect>
                                    <p:anim calcmode="lin" valueType="num">
                                      <p:cBhvr>
                                        <p:cTn id="24"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9" dur="26">
                                          <p:stCondLst>
                                            <p:cond delay="650"/>
                                          </p:stCondLst>
                                        </p:cTn>
                                        <p:tgtEl>
                                          <p:spTgt spid="25"/>
                                        </p:tgtEl>
                                      </p:cBhvr>
                                      <p:to x="100000" y="60000"/>
                                    </p:animScale>
                                    <p:animScale>
                                      <p:cBhvr>
                                        <p:cTn id="30" dur="166" decel="50000">
                                          <p:stCondLst>
                                            <p:cond delay="676"/>
                                          </p:stCondLst>
                                        </p:cTn>
                                        <p:tgtEl>
                                          <p:spTgt spid="25"/>
                                        </p:tgtEl>
                                      </p:cBhvr>
                                      <p:to x="100000" y="100000"/>
                                    </p:animScale>
                                    <p:animScale>
                                      <p:cBhvr>
                                        <p:cTn id="31" dur="26">
                                          <p:stCondLst>
                                            <p:cond delay="1312"/>
                                          </p:stCondLst>
                                        </p:cTn>
                                        <p:tgtEl>
                                          <p:spTgt spid="25"/>
                                        </p:tgtEl>
                                      </p:cBhvr>
                                      <p:to x="100000" y="80000"/>
                                    </p:animScale>
                                    <p:animScale>
                                      <p:cBhvr>
                                        <p:cTn id="32" dur="166" decel="50000">
                                          <p:stCondLst>
                                            <p:cond delay="1338"/>
                                          </p:stCondLst>
                                        </p:cTn>
                                        <p:tgtEl>
                                          <p:spTgt spid="25"/>
                                        </p:tgtEl>
                                      </p:cBhvr>
                                      <p:to x="100000" y="100000"/>
                                    </p:animScale>
                                    <p:animScale>
                                      <p:cBhvr>
                                        <p:cTn id="33" dur="26">
                                          <p:stCondLst>
                                            <p:cond delay="1642"/>
                                          </p:stCondLst>
                                        </p:cTn>
                                        <p:tgtEl>
                                          <p:spTgt spid="25"/>
                                        </p:tgtEl>
                                      </p:cBhvr>
                                      <p:to x="100000" y="90000"/>
                                    </p:animScale>
                                    <p:animScale>
                                      <p:cBhvr>
                                        <p:cTn id="34" dur="166" decel="50000">
                                          <p:stCondLst>
                                            <p:cond delay="1668"/>
                                          </p:stCondLst>
                                        </p:cTn>
                                        <p:tgtEl>
                                          <p:spTgt spid="25"/>
                                        </p:tgtEl>
                                      </p:cBhvr>
                                      <p:to x="100000" y="100000"/>
                                    </p:animScale>
                                    <p:animScale>
                                      <p:cBhvr>
                                        <p:cTn id="35" dur="26">
                                          <p:stCondLst>
                                            <p:cond delay="1808"/>
                                          </p:stCondLst>
                                        </p:cTn>
                                        <p:tgtEl>
                                          <p:spTgt spid="25"/>
                                        </p:tgtEl>
                                      </p:cBhvr>
                                      <p:to x="100000" y="95000"/>
                                    </p:animScale>
                                    <p:animScale>
                                      <p:cBhvr>
                                        <p:cTn id="36" dur="166" decel="50000">
                                          <p:stCondLst>
                                            <p:cond delay="1834"/>
                                          </p:stCondLst>
                                        </p:cTn>
                                        <p:tgtEl>
                                          <p:spTgt spid="25"/>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80">
                                          <p:stCondLst>
                                            <p:cond delay="0"/>
                                          </p:stCondLst>
                                        </p:cTn>
                                        <p:tgtEl>
                                          <p:spTgt spid="26"/>
                                        </p:tgtEl>
                                      </p:cBhvr>
                                    </p:animEffect>
                                    <p:anim calcmode="lin" valueType="num">
                                      <p:cBhvr>
                                        <p:cTn id="40"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45" dur="26">
                                          <p:stCondLst>
                                            <p:cond delay="650"/>
                                          </p:stCondLst>
                                        </p:cTn>
                                        <p:tgtEl>
                                          <p:spTgt spid="26"/>
                                        </p:tgtEl>
                                      </p:cBhvr>
                                      <p:to x="100000" y="60000"/>
                                    </p:animScale>
                                    <p:animScale>
                                      <p:cBhvr>
                                        <p:cTn id="46" dur="166" decel="50000">
                                          <p:stCondLst>
                                            <p:cond delay="676"/>
                                          </p:stCondLst>
                                        </p:cTn>
                                        <p:tgtEl>
                                          <p:spTgt spid="26"/>
                                        </p:tgtEl>
                                      </p:cBhvr>
                                      <p:to x="100000" y="100000"/>
                                    </p:animScale>
                                    <p:animScale>
                                      <p:cBhvr>
                                        <p:cTn id="47" dur="26">
                                          <p:stCondLst>
                                            <p:cond delay="1312"/>
                                          </p:stCondLst>
                                        </p:cTn>
                                        <p:tgtEl>
                                          <p:spTgt spid="26"/>
                                        </p:tgtEl>
                                      </p:cBhvr>
                                      <p:to x="100000" y="80000"/>
                                    </p:animScale>
                                    <p:animScale>
                                      <p:cBhvr>
                                        <p:cTn id="48" dur="166" decel="50000">
                                          <p:stCondLst>
                                            <p:cond delay="1338"/>
                                          </p:stCondLst>
                                        </p:cTn>
                                        <p:tgtEl>
                                          <p:spTgt spid="26"/>
                                        </p:tgtEl>
                                      </p:cBhvr>
                                      <p:to x="100000" y="100000"/>
                                    </p:animScale>
                                    <p:animScale>
                                      <p:cBhvr>
                                        <p:cTn id="49" dur="26">
                                          <p:stCondLst>
                                            <p:cond delay="1642"/>
                                          </p:stCondLst>
                                        </p:cTn>
                                        <p:tgtEl>
                                          <p:spTgt spid="26"/>
                                        </p:tgtEl>
                                      </p:cBhvr>
                                      <p:to x="100000" y="90000"/>
                                    </p:animScale>
                                    <p:animScale>
                                      <p:cBhvr>
                                        <p:cTn id="50" dur="166" decel="50000">
                                          <p:stCondLst>
                                            <p:cond delay="1668"/>
                                          </p:stCondLst>
                                        </p:cTn>
                                        <p:tgtEl>
                                          <p:spTgt spid="26"/>
                                        </p:tgtEl>
                                      </p:cBhvr>
                                      <p:to x="100000" y="100000"/>
                                    </p:animScale>
                                    <p:animScale>
                                      <p:cBhvr>
                                        <p:cTn id="51" dur="26">
                                          <p:stCondLst>
                                            <p:cond delay="1808"/>
                                          </p:stCondLst>
                                        </p:cTn>
                                        <p:tgtEl>
                                          <p:spTgt spid="26"/>
                                        </p:tgtEl>
                                      </p:cBhvr>
                                      <p:to x="100000" y="95000"/>
                                    </p:animScale>
                                    <p:animScale>
                                      <p:cBhvr>
                                        <p:cTn id="52" dur="166" decel="50000">
                                          <p:stCondLst>
                                            <p:cond delay="1834"/>
                                          </p:stCondLst>
                                        </p:cTn>
                                        <p:tgtEl>
                                          <p:spTgt spid="26"/>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down)">
                                      <p:cBhvr>
                                        <p:cTn id="55" dur="580">
                                          <p:stCondLst>
                                            <p:cond delay="0"/>
                                          </p:stCondLst>
                                        </p:cTn>
                                        <p:tgtEl>
                                          <p:spTgt spid="27"/>
                                        </p:tgtEl>
                                      </p:cBhvr>
                                    </p:animEffect>
                                    <p:anim calcmode="lin" valueType="num">
                                      <p:cBhvr>
                                        <p:cTn id="56"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61" dur="26">
                                          <p:stCondLst>
                                            <p:cond delay="650"/>
                                          </p:stCondLst>
                                        </p:cTn>
                                        <p:tgtEl>
                                          <p:spTgt spid="27"/>
                                        </p:tgtEl>
                                      </p:cBhvr>
                                      <p:to x="100000" y="60000"/>
                                    </p:animScale>
                                    <p:animScale>
                                      <p:cBhvr>
                                        <p:cTn id="62" dur="166" decel="50000">
                                          <p:stCondLst>
                                            <p:cond delay="676"/>
                                          </p:stCondLst>
                                        </p:cTn>
                                        <p:tgtEl>
                                          <p:spTgt spid="27"/>
                                        </p:tgtEl>
                                      </p:cBhvr>
                                      <p:to x="100000" y="100000"/>
                                    </p:animScale>
                                    <p:animScale>
                                      <p:cBhvr>
                                        <p:cTn id="63" dur="26">
                                          <p:stCondLst>
                                            <p:cond delay="1312"/>
                                          </p:stCondLst>
                                        </p:cTn>
                                        <p:tgtEl>
                                          <p:spTgt spid="27"/>
                                        </p:tgtEl>
                                      </p:cBhvr>
                                      <p:to x="100000" y="80000"/>
                                    </p:animScale>
                                    <p:animScale>
                                      <p:cBhvr>
                                        <p:cTn id="64" dur="166" decel="50000">
                                          <p:stCondLst>
                                            <p:cond delay="1338"/>
                                          </p:stCondLst>
                                        </p:cTn>
                                        <p:tgtEl>
                                          <p:spTgt spid="27"/>
                                        </p:tgtEl>
                                      </p:cBhvr>
                                      <p:to x="100000" y="100000"/>
                                    </p:animScale>
                                    <p:animScale>
                                      <p:cBhvr>
                                        <p:cTn id="65" dur="26">
                                          <p:stCondLst>
                                            <p:cond delay="1642"/>
                                          </p:stCondLst>
                                        </p:cTn>
                                        <p:tgtEl>
                                          <p:spTgt spid="27"/>
                                        </p:tgtEl>
                                      </p:cBhvr>
                                      <p:to x="100000" y="90000"/>
                                    </p:animScale>
                                    <p:animScale>
                                      <p:cBhvr>
                                        <p:cTn id="66" dur="166" decel="50000">
                                          <p:stCondLst>
                                            <p:cond delay="1668"/>
                                          </p:stCondLst>
                                        </p:cTn>
                                        <p:tgtEl>
                                          <p:spTgt spid="27"/>
                                        </p:tgtEl>
                                      </p:cBhvr>
                                      <p:to x="100000" y="100000"/>
                                    </p:animScale>
                                    <p:animScale>
                                      <p:cBhvr>
                                        <p:cTn id="67" dur="26">
                                          <p:stCondLst>
                                            <p:cond delay="1808"/>
                                          </p:stCondLst>
                                        </p:cTn>
                                        <p:tgtEl>
                                          <p:spTgt spid="27"/>
                                        </p:tgtEl>
                                      </p:cBhvr>
                                      <p:to x="100000" y="95000"/>
                                    </p:animScale>
                                    <p:animScale>
                                      <p:cBhvr>
                                        <p:cTn id="68" dur="166" decel="50000">
                                          <p:stCondLst>
                                            <p:cond delay="1834"/>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BA3599-2464-4683-BB6A-B753CD4CE2FE}"/>
              </a:ext>
            </a:extLst>
          </p:cNvPr>
          <p:cNvSpPr>
            <a:spLocks noGrp="1"/>
          </p:cNvSpPr>
          <p:nvPr>
            <p:ph type="body" sz="quarter" idx="11"/>
          </p:nvPr>
        </p:nvSpPr>
        <p:spPr>
          <a:xfrm>
            <a:off x="2861934" y="138666"/>
            <a:ext cx="6255069" cy="562262"/>
          </a:xfrm>
        </p:spPr>
        <p:txBody>
          <a:bodyPr>
            <a:noAutofit/>
          </a:bodyPr>
          <a:lstStyle/>
          <a:p>
            <a:endParaRPr lang="en-GB" sz="4050" dirty="0">
              <a:solidFill>
                <a:srgbClr val="002060"/>
              </a:solidFill>
            </a:endParaRPr>
          </a:p>
          <a:p>
            <a:r>
              <a:rPr lang="en-GB" sz="6000" u="sng" dirty="0">
                <a:solidFill>
                  <a:srgbClr val="002060"/>
                </a:solidFill>
              </a:rPr>
              <a:t>Thank You All</a:t>
            </a:r>
          </a:p>
          <a:p>
            <a:endParaRPr lang="en-GB" sz="4050" dirty="0">
              <a:solidFill>
                <a:srgbClr val="002060"/>
              </a:solidFill>
            </a:endParaRPr>
          </a:p>
          <a:p>
            <a:r>
              <a:rPr lang="en-GB" sz="9600" dirty="0">
                <a:solidFill>
                  <a:srgbClr val="002060"/>
                </a:solidFill>
                <a:sym typeface="Wingdings" panose="05000000000000000000" pitchFamily="2" charset="2"/>
              </a:rPr>
              <a:t></a:t>
            </a:r>
            <a:endParaRPr lang="en-GB" sz="8800" dirty="0">
              <a:solidFill>
                <a:srgbClr val="002060"/>
              </a:solidFill>
              <a:sym typeface="Wingdings" panose="05000000000000000000" pitchFamily="2" charset="2"/>
            </a:endParaRPr>
          </a:p>
          <a:p>
            <a:r>
              <a:rPr lang="en-GB" sz="9600" dirty="0">
                <a:solidFill>
                  <a:srgbClr val="002060"/>
                </a:solidFill>
              </a:rPr>
              <a:t> </a:t>
            </a:r>
          </a:p>
        </p:txBody>
      </p:sp>
      <p:sp>
        <p:nvSpPr>
          <p:cNvPr id="2" name="Rectangle 1">
            <a:extLst>
              <a:ext uri="{FF2B5EF4-FFF2-40B4-BE49-F238E27FC236}">
                <a16:creationId xmlns:a16="http://schemas.microsoft.com/office/drawing/2014/main" id="{5E81A3CA-6F5F-48F1-9334-E874BA214332}"/>
              </a:ext>
            </a:extLst>
          </p:cNvPr>
          <p:cNvSpPr/>
          <p:nvPr/>
        </p:nvSpPr>
        <p:spPr>
          <a:xfrm>
            <a:off x="5048436" y="964945"/>
            <a:ext cx="2320461" cy="53860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4400" b="0" i="0" u="none" strike="noStrike" kern="1200" cap="none" spc="0" normalizeH="0" baseline="0" noProof="0" dirty="0">
                <a:ln>
                  <a:noFill/>
                </a:ln>
                <a:solidFill>
                  <a:srgbClr val="002060"/>
                </a:solidFill>
                <a:effectLst/>
                <a:uLnTx/>
                <a:uFillTx/>
                <a:latin typeface="Calibri"/>
                <a:ea typeface="+mn-ea"/>
                <a:cs typeface="+mn-cs"/>
                <a:sym typeface="Wingdings" panose="05000000000000000000" pitchFamily="2" charset="2"/>
              </a:rPr>
              <a:t>?</a:t>
            </a:r>
          </a:p>
        </p:txBody>
      </p:sp>
      <p:sp>
        <p:nvSpPr>
          <p:cNvPr id="3" name="TextBox 2">
            <a:extLst>
              <a:ext uri="{FF2B5EF4-FFF2-40B4-BE49-F238E27FC236}">
                <a16:creationId xmlns:a16="http://schemas.microsoft.com/office/drawing/2014/main" id="{B9ABC608-9CBB-4275-B191-ACB5BD64857F}"/>
              </a:ext>
            </a:extLst>
          </p:cNvPr>
          <p:cNvSpPr txBox="1"/>
          <p:nvPr/>
        </p:nvSpPr>
        <p:spPr>
          <a:xfrm>
            <a:off x="566333" y="6117205"/>
            <a:ext cx="1099127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 note on the origin of these </a:t>
            </a:r>
            <a:r>
              <a:rPr kumimoji="0" lang="en-US" altLang="en-US" sz="1400" b="1" i="1" u="sng" strike="noStrike" kern="1200" cap="none" spc="0" normalizeH="0" baseline="0" noProof="0" dirty="0" err="1">
                <a:ln>
                  <a:noFill/>
                </a:ln>
                <a:solidFill>
                  <a:srgbClr val="0000A3"/>
                </a:solidFill>
                <a:effectLst/>
                <a:uLnTx/>
                <a:uFillTx/>
                <a:latin typeface="Calibri" panose="020F0502020204030204"/>
                <a:ea typeface="ＭＳ Ｐゴシック" panose="020B0600070205080204" pitchFamily="34" charset="-128"/>
                <a:cs typeface="+mn-cs"/>
              </a:rPr>
              <a:t>ppt</a:t>
            </a: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slides:</a:t>
            </a:r>
            <a:endParaRPr kumimoji="0" lang="en-US" altLang="ja-JP"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 material copyright 1996-2020 J.F Kurose and K.W. Ross, All Rights Reserved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These slides </a:t>
            </a:r>
            <a:r>
              <a:rPr kumimoji="0" lang="fr-FR"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are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freely provided by the book authors and it represents a lot of work on their part. We would like to thank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J.F Kurose and K.W. Ross.</a:t>
            </a:r>
          </a:p>
        </p:txBody>
      </p:sp>
      <p:sp>
        <p:nvSpPr>
          <p:cNvPr id="7" name="Flowchart: Connector 6">
            <a:extLst>
              <a:ext uri="{FF2B5EF4-FFF2-40B4-BE49-F238E27FC236}">
                <a16:creationId xmlns:a16="http://schemas.microsoft.com/office/drawing/2014/main" id="{DE4B911A-EB88-4B33-B4F1-A750A284DB4B}"/>
              </a:ext>
            </a:extLst>
          </p:cNvPr>
          <p:cNvSpPr/>
          <p:nvPr/>
        </p:nvSpPr>
        <p:spPr>
          <a:xfrm>
            <a:off x="5761609" y="4574689"/>
            <a:ext cx="600722" cy="576837"/>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7232440" y="2194950"/>
            <a:ext cx="2340864"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063" y="2194950"/>
            <a:ext cx="2364274" cy="2926080"/>
          </a:xfrm>
          <a:prstGeom prst="rect">
            <a:avLst/>
          </a:prstGeom>
        </p:spPr>
      </p:pic>
      <p:sp>
        <p:nvSpPr>
          <p:cNvPr id="9" name="Slide Number Placeholder 2">
            <a:extLst>
              <a:ext uri="{FF2B5EF4-FFF2-40B4-BE49-F238E27FC236}">
                <a16:creationId xmlns:a16="http://schemas.microsoft.com/office/drawing/2014/main" id="{807E4337-A925-084B-B48F-23146A4A73A1}"/>
              </a:ext>
            </a:extLst>
          </p:cNvPr>
          <p:cNvSpPr txBox="1">
            <a:spLocks/>
          </p:cNvSpPr>
          <p:nvPr/>
        </p:nvSpPr>
        <p:spPr>
          <a:xfrm>
            <a:off x="9448800" y="635103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Transport Layer: 3-150</a:t>
            </a:r>
          </a:p>
        </p:txBody>
      </p:sp>
    </p:spTree>
    <p:extLst>
      <p:ext uri="{BB962C8B-B14F-4D97-AF65-F5344CB8AC3E}">
        <p14:creationId xmlns:p14="http://schemas.microsoft.com/office/powerpoint/2010/main" val="6234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abstraction</a:t>
              </a:r>
            </a:p>
          </p:txBody>
        </p:sp>
      </p:grpSp>
      <p:sp>
        <p:nvSpPr>
          <p:cNvPr id="66" name="Slide Number Placeholder 2">
            <a:extLst>
              <a:ext uri="{FF2B5EF4-FFF2-40B4-BE49-F238E27FC236}">
                <a16:creationId xmlns:a16="http://schemas.microsoft.com/office/drawing/2014/main" id="{F496148B-2840-6E48-8844-F185577E4A6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317723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abstraction</a:t>
              </a:r>
            </a:p>
          </p:txBody>
        </p:sp>
      </p:grpSp>
      <p:sp>
        <p:nvSpPr>
          <p:cNvPr id="8" name="Rectangle 7">
            <a:extLst>
              <a:ext uri="{FF2B5EF4-FFF2-40B4-BE49-F238E27FC236}">
                <a16:creationId xmlns:a16="http://schemas.microsoft.com/office/drawing/2014/main" id="{7A8CA74F-CA34-FE4D-BBA8-48490B128E60}"/>
              </a:ext>
            </a:extLst>
          </p:cNvPr>
          <p:cNvSpPr/>
          <p:nvPr/>
        </p:nvSpPr>
        <p:spPr>
          <a:xfrm>
            <a:off x="295893" y="1816276"/>
            <a:ext cx="5265664" cy="23946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ight Arrow 13">
            <a:extLst>
              <a:ext uri="{FF2B5EF4-FFF2-40B4-BE49-F238E27FC236}">
                <a16:creationId xmlns:a16="http://schemas.microsoft.com/office/drawing/2014/main" id="{801B4EA5-1C05-1743-AB9A-0E0C38CDA1C5}"/>
              </a:ext>
            </a:extLst>
          </p:cNvPr>
          <p:cNvSpPr/>
          <p:nvPr/>
        </p:nvSpPr>
        <p:spPr>
          <a:xfrm>
            <a:off x="5448822" y="3106456"/>
            <a:ext cx="638827" cy="1014608"/>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5B614158-9985-B744-A5F2-706D5EF5D7E9}"/>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a16="http://schemas.microsoft.com/office/drawing/2014/main" id="{4368BA48-D0C1-5949-880D-4FFAA26CCEC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Slide Number Placeholder 2">
            <a:extLst>
              <a:ext uri="{FF2B5EF4-FFF2-40B4-BE49-F238E27FC236}">
                <a16:creationId xmlns:a16="http://schemas.microsoft.com/office/drawing/2014/main" id="{F8B5D732-7735-9D4B-9D7A-0E2219A426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327558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500"/>
                            </p:stCondLst>
                            <p:childTnLst>
                              <p:par>
                                <p:cTn id="22" presetID="9" presetClass="entr" presetSubtype="0" fill="hold" grpId="0" nodeType="afterEffect">
                                  <p:stCondLst>
                                    <p:cond delay="1000"/>
                                  </p:stCondLst>
                                  <p:childTnLst>
                                    <p:set>
                                      <p:cBhvr>
                                        <p:cTn id="23" dur="1" fill="hold">
                                          <p:stCondLst>
                                            <p:cond delay="0"/>
                                          </p:stCondLst>
                                        </p:cTn>
                                        <p:tgtEl>
                                          <p:spTgt spid="231"/>
                                        </p:tgtEl>
                                        <p:attrNameLst>
                                          <p:attrName>style.visibility</p:attrName>
                                        </p:attrNameLst>
                                      </p:cBhvr>
                                      <p:to>
                                        <p:strVal val="visible"/>
                                      </p:to>
                                    </p:set>
                                    <p:animEffect transition="in" filter="dissolve">
                                      <p:cBhvr>
                                        <p:cTn id="2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animBg="1"/>
      <p:bldP spid="2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3F910FC6-F569-2147-8E13-9C3CBF349C22}"/>
              </a:ext>
            </a:extLst>
          </p:cNvPr>
          <p:cNvGrpSpPr/>
          <p:nvPr/>
        </p:nvGrpSpPr>
        <p:grpSpPr>
          <a:xfrm>
            <a:off x="995688" y="3550466"/>
            <a:ext cx="9016751" cy="2246769"/>
            <a:chOff x="995688" y="4013928"/>
            <a:chExt cx="9016751" cy="2246769"/>
          </a:xfrm>
        </p:grpSpPr>
        <p:sp>
          <p:nvSpPr>
            <p:cNvPr id="254" name="TextBox 253">
              <a:extLst>
                <a:ext uri="{FF2B5EF4-FFF2-40B4-BE49-F238E27FC236}">
                  <a16:creationId xmlns:a16="http://schemas.microsoft.com/office/drawing/2014/main" id="{B694493B-88BF-134F-B1BA-C0BD341D486C}"/>
                </a:ext>
              </a:extLst>
            </p:cNvPr>
            <p:cNvSpPr txBox="1"/>
            <p:nvPr/>
          </p:nvSpPr>
          <p:spPr>
            <a:xfrm>
              <a:off x="995688" y="4013928"/>
              <a:ext cx="4815357" cy="224676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Complexity of reliable data transfer protocol will depend (strongly) on characteristics of unreliable channel (lose, corrupt, reorder data?)</a:t>
              </a:r>
            </a:p>
          </p:txBody>
        </p:sp>
        <p:cxnSp>
          <p:nvCxnSpPr>
            <p:cNvPr id="10" name="Straight Connector 9">
              <a:extLst>
                <a:ext uri="{FF2B5EF4-FFF2-40B4-BE49-F238E27FC236}">
                  <a16:creationId xmlns:a16="http://schemas.microsoft.com/office/drawing/2014/main" id="{CF6FCEAF-463D-2648-AB33-C825C90C616E}"/>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B021F0-9489-874C-A482-48774A1F4135}"/>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Oval 230">
            <a:extLst>
              <a:ext uri="{FF2B5EF4-FFF2-40B4-BE49-F238E27FC236}">
                <a16:creationId xmlns:a16="http://schemas.microsoft.com/office/drawing/2014/main" id="{05A41E28-36B5-F84E-9E12-7529960E3C65}"/>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a16="http://schemas.microsoft.com/office/drawing/2014/main" id="{1C1568F9-7215-6C43-8C2A-E0D8D4F2877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Slide Number Placeholder 2">
            <a:extLst>
              <a:ext uri="{FF2B5EF4-FFF2-40B4-BE49-F238E27FC236}">
                <a16:creationId xmlns:a16="http://schemas.microsoft.com/office/drawing/2014/main" id="{ADF8FD71-EE62-D045-9E44-162D8557969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5642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CC1537B2-998E-7649-AE3E-ACB471EB73E8}"/>
              </a:ext>
            </a:extLst>
          </p:cNvPr>
          <p:cNvGrpSpPr/>
          <p:nvPr/>
        </p:nvGrpSpPr>
        <p:grpSpPr>
          <a:xfrm>
            <a:off x="1042183" y="3581463"/>
            <a:ext cx="8970256" cy="2246769"/>
            <a:chOff x="1042183" y="4044925"/>
            <a:chExt cx="8970256" cy="2246769"/>
          </a:xfrm>
        </p:grpSpPr>
        <p:sp>
          <p:nvSpPr>
            <p:cNvPr id="89" name="TextBox 88">
              <a:extLst>
                <a:ext uri="{FF2B5EF4-FFF2-40B4-BE49-F238E27FC236}">
                  <a16:creationId xmlns:a16="http://schemas.microsoft.com/office/drawing/2014/main" id="{910591A5-B3B8-B947-A7F1-BDBD4F667F70}"/>
                </a:ext>
              </a:extLst>
            </p:cNvPr>
            <p:cNvSpPr txBox="1"/>
            <p:nvPr/>
          </p:nvSpPr>
          <p:spPr>
            <a:xfrm>
              <a:off x="1042183" y="4044925"/>
              <a:ext cx="4815357"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receiver do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the “state” of each other, e.g., was a message received?</a:t>
              </a:r>
            </a:p>
            <a:p>
              <a:pPr marL="457200" marR="0" lvl="0" indent="-45720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unless communicated via a message</a:t>
              </a:r>
            </a:p>
          </p:txBody>
        </p:sp>
        <p:cxnSp>
          <p:nvCxnSpPr>
            <p:cNvPr id="90" name="Straight Connector 89">
              <a:extLst>
                <a:ext uri="{FF2B5EF4-FFF2-40B4-BE49-F238E27FC236}">
                  <a16:creationId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80A6EEAE-C014-954F-ADE6-66049A46FFBE}"/>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0FE70045-1128-264B-A4F3-CC9AAED801DA}"/>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hower curtain&#10;&#10;Description automatically generated">
            <a:extLst>
              <a:ext uri="{FF2B5EF4-FFF2-40B4-BE49-F238E27FC236}">
                <a16:creationId xmlns:a16="http://schemas.microsoft.com/office/drawing/2014/main" id="{916F2FD5-AF05-E24C-BB57-482FB6C40C8C}"/>
              </a:ext>
            </a:extLst>
          </p:cNvPr>
          <p:cNvPicPr>
            <a:picLocks noChangeAspect="1"/>
          </p:cNvPicPr>
          <p:nvPr/>
        </p:nvPicPr>
        <p:blipFill>
          <a:blip r:embed="rId4"/>
          <a:stretch>
            <a:fillRect/>
          </a:stretch>
        </p:blipFill>
        <p:spPr>
          <a:xfrm>
            <a:off x="8292476" y="1291955"/>
            <a:ext cx="1976012" cy="4393769"/>
          </a:xfrm>
          <a:prstGeom prst="rect">
            <a:avLst/>
          </a:prstGeom>
        </p:spPr>
      </p:pic>
      <p:pic>
        <p:nvPicPr>
          <p:cNvPr id="92" name="Picture 91" descr="A shower curtain&#10;&#10;Description automatically generated">
            <a:extLst>
              <a:ext uri="{FF2B5EF4-FFF2-40B4-BE49-F238E27FC236}">
                <a16:creationId xmlns:a16="http://schemas.microsoft.com/office/drawing/2014/main" id="{60AABE17-DADA-B14B-B0C4-01EC1B9C6813}"/>
              </a:ext>
            </a:extLst>
          </p:cNvPr>
          <p:cNvPicPr>
            <a:picLocks noChangeAspect="1"/>
          </p:cNvPicPr>
          <p:nvPr/>
        </p:nvPicPr>
        <p:blipFill>
          <a:blip r:embed="rId4"/>
          <a:stretch>
            <a:fillRect/>
          </a:stretch>
        </p:blipFill>
        <p:spPr>
          <a:xfrm>
            <a:off x="8219289" y="1165171"/>
            <a:ext cx="3972711" cy="4579749"/>
          </a:xfrm>
          <a:prstGeom prst="rect">
            <a:avLst/>
          </a:prstGeom>
        </p:spPr>
      </p:pic>
      <p:sp>
        <p:nvSpPr>
          <p:cNvPr id="87" name="Slide Number Placeholder 2">
            <a:extLst>
              <a:ext uri="{FF2B5EF4-FFF2-40B4-BE49-F238E27FC236}">
                <a16:creationId xmlns:a16="http://schemas.microsoft.com/office/drawing/2014/main" id="{A2229121-4A15-DF44-A869-74D8C822A5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32988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protocol (</a:t>
            </a:r>
            <a:r>
              <a:rPr lang="en-US" sz="4400" dirty="0" err="1"/>
              <a:t>rdt</a:t>
            </a:r>
            <a:r>
              <a:rPr lang="en-US" sz="4400" dirty="0"/>
              <a:t>): interfaces</a:t>
            </a:r>
          </a:p>
        </p:txBody>
      </p:sp>
      <p:grpSp>
        <p:nvGrpSpPr>
          <p:cNvPr id="15" name="Group 14">
            <a:extLst>
              <a:ext uri="{FF2B5EF4-FFF2-40B4-BE49-F238E27FC236}">
                <a16:creationId xmlns:a16="http://schemas.microsoft.com/office/drawing/2014/main" id="{5F3D26B5-5E98-5E4A-87D8-7FA097DF959B}"/>
              </a:ext>
            </a:extLst>
          </p:cNvPr>
          <p:cNvGrpSpPr/>
          <p:nvPr/>
        </p:nvGrpSpPr>
        <p:grpSpPr>
          <a:xfrm>
            <a:off x="2579501" y="2165159"/>
            <a:ext cx="7088417" cy="3419122"/>
            <a:chOff x="2293693" y="1943479"/>
            <a:chExt cx="7088417" cy="341912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3481010" y="2124363"/>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4077480" y="2576394"/>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3214263" y="2004894"/>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6726088" y="2075463"/>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6785217" y="2548684"/>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7823735" y="1943479"/>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3121019" y="289801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6614663" y="287030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0D04F411-4AAF-BC49-BC7A-363692477E93}"/>
                </a:ext>
              </a:extLst>
            </p:cNvPr>
            <p:cNvGrpSpPr/>
            <p:nvPr/>
          </p:nvGrpSpPr>
          <p:grpSpPr>
            <a:xfrm>
              <a:off x="3110199" y="4881020"/>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4069352" y="2795325"/>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7403443" y="2731748"/>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3042206" y="3300756"/>
              <a:ext cx="2001038"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6413059" y="3328511"/>
              <a:ext cx="2001033"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4071724" y="4602963"/>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6784894" y="4598122"/>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2F0730B-D0ED-F641-98C5-78E791D1F90B}"/>
                </a:ext>
              </a:extLst>
            </p:cNvPr>
            <p:cNvSpPr txBox="1"/>
            <p:nvPr/>
          </p:nvSpPr>
          <p:spPr>
            <a:xfrm>
              <a:off x="2293693" y="2546898"/>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0" name="TextBox 159">
              <a:extLst>
                <a:ext uri="{FF2B5EF4-FFF2-40B4-BE49-F238E27FC236}">
                  <a16:creationId xmlns:a16="http://schemas.microsoft.com/office/drawing/2014/main" id="{5F274F00-C43B-6D4C-8305-49C2887DFDB8}"/>
                </a:ext>
              </a:extLst>
            </p:cNvPr>
            <p:cNvSpPr txBox="1"/>
            <p:nvPr/>
          </p:nvSpPr>
          <p:spPr>
            <a:xfrm>
              <a:off x="2637055" y="452990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udt_send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1" name="TextBox 160">
              <a:extLst>
                <a:ext uri="{FF2B5EF4-FFF2-40B4-BE49-F238E27FC236}">
                  <a16:creationId xmlns:a16="http://schemas.microsoft.com/office/drawing/2014/main" id="{8360D8A8-FCEB-0748-86B2-6367F0490699}"/>
                </a:ext>
              </a:extLst>
            </p:cNvPr>
            <p:cNvSpPr txBox="1"/>
            <p:nvPr/>
          </p:nvSpPr>
          <p:spPr>
            <a:xfrm>
              <a:off x="7460091" y="452269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rdt_rcv</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2" name="TextBox 161">
              <a:extLst>
                <a:ext uri="{FF2B5EF4-FFF2-40B4-BE49-F238E27FC236}">
                  <a16:creationId xmlns:a16="http://schemas.microsoft.com/office/drawing/2014/main" id="{D4C97A67-5BFF-1F4C-BB10-0037874E0FBC}"/>
                </a:ext>
              </a:extLst>
            </p:cNvPr>
            <p:cNvSpPr txBox="1"/>
            <p:nvPr/>
          </p:nvSpPr>
          <p:spPr>
            <a:xfrm>
              <a:off x="7446811" y="2872208"/>
              <a:ext cx="19352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deliver_data</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grpSp>
          <p:nvGrpSpPr>
            <p:cNvPr id="14" name="Group 13">
              <a:extLst>
                <a:ext uri="{FF2B5EF4-FFF2-40B4-BE49-F238E27FC236}">
                  <a16:creationId xmlns:a16="http://schemas.microsoft.com/office/drawing/2014/main" id="{F43034C5-12D0-B544-8624-5B957307D6C4}"/>
                </a:ext>
              </a:extLst>
            </p:cNvPr>
            <p:cNvGrpSpPr/>
            <p:nvPr/>
          </p:nvGrpSpPr>
          <p:grpSpPr>
            <a:xfrm>
              <a:off x="4198761" y="4538107"/>
              <a:ext cx="1129178" cy="338554"/>
              <a:chOff x="4492148" y="4699180"/>
              <a:chExt cx="1129178" cy="338554"/>
            </a:xfrm>
          </p:grpSpPr>
          <p:grpSp>
            <p:nvGrpSpPr>
              <p:cNvPr id="163" name="Group 162">
                <a:extLst>
                  <a:ext uri="{FF2B5EF4-FFF2-40B4-BE49-F238E27FC236}">
                    <a16:creationId xmlns:a16="http://schemas.microsoft.com/office/drawing/2014/main" id="{6EE61F86-BE11-7149-9359-71FBA7C666F1}"/>
                  </a:ext>
                </a:extLst>
              </p:cNvPr>
              <p:cNvGrpSpPr/>
              <p:nvPr/>
            </p:nvGrpSpPr>
            <p:grpSpPr>
              <a:xfrm>
                <a:off x="5044085" y="4699180"/>
                <a:ext cx="577241" cy="338554"/>
                <a:chOff x="9950444" y="999755"/>
                <a:chExt cx="577241" cy="338554"/>
              </a:xfrm>
            </p:grpSpPr>
            <p:sp>
              <p:nvSpPr>
                <p:cNvPr id="164" name="Rectangle 163">
                  <a:extLst>
                    <a:ext uri="{FF2B5EF4-FFF2-40B4-BE49-F238E27FC236}">
                      <a16:creationId xmlns:a16="http://schemas.microsoft.com/office/drawing/2014/main" id="{57D8AC92-EC61-6A41-96EB-9AC393F717F1}"/>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TextBox 164">
                  <a:extLst>
                    <a:ext uri="{FF2B5EF4-FFF2-40B4-BE49-F238E27FC236}">
                      <a16:creationId xmlns:a16="http://schemas.microsoft.com/office/drawing/2014/main" id="{F1637E6F-EFC0-D84A-BD43-1DD363CF3717}"/>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6">
                <a:extLst>
                  <a:ext uri="{FF2B5EF4-FFF2-40B4-BE49-F238E27FC236}">
                    <a16:creationId xmlns:a16="http://schemas.microsoft.com/office/drawing/2014/main" id="{65EE0A01-2F8E-5749-87FB-D527A9FE564A}"/>
                  </a:ext>
                </a:extLst>
              </p:cNvPr>
              <p:cNvGrpSpPr/>
              <p:nvPr/>
            </p:nvGrpSpPr>
            <p:grpSpPr>
              <a:xfrm>
                <a:off x="4492148" y="4738794"/>
                <a:ext cx="684009" cy="276999"/>
                <a:chOff x="9965227" y="1039458"/>
                <a:chExt cx="684009" cy="276999"/>
              </a:xfrm>
            </p:grpSpPr>
            <p:sp>
              <p:nvSpPr>
                <p:cNvPr id="168" name="Rectangle 167">
                  <a:extLst>
                    <a:ext uri="{FF2B5EF4-FFF2-40B4-BE49-F238E27FC236}">
                      <a16:creationId xmlns:a16="http://schemas.microsoft.com/office/drawing/2014/main" id="{04B6CB81-4155-2746-910F-3F3A2CCC25D4}"/>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TextBox 168">
                  <a:extLst>
                    <a:ext uri="{FF2B5EF4-FFF2-40B4-BE49-F238E27FC236}">
                      <a16:creationId xmlns:a16="http://schemas.microsoft.com/office/drawing/2014/main" id="{6539C471-3169-F34C-99B5-F3105A964D11}"/>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0" name="Group 169">
              <a:extLst>
                <a:ext uri="{FF2B5EF4-FFF2-40B4-BE49-F238E27FC236}">
                  <a16:creationId xmlns:a16="http://schemas.microsoft.com/office/drawing/2014/main" id="{B6FA9AE8-EBC5-0147-94F3-3E921D2CC449}"/>
                </a:ext>
              </a:extLst>
            </p:cNvPr>
            <p:cNvGrpSpPr/>
            <p:nvPr/>
          </p:nvGrpSpPr>
          <p:grpSpPr>
            <a:xfrm>
              <a:off x="6194588" y="4534824"/>
              <a:ext cx="1129178" cy="338554"/>
              <a:chOff x="4492148" y="4699180"/>
              <a:chExt cx="1129178" cy="338554"/>
            </a:xfrm>
          </p:grpSpPr>
          <p:grpSp>
            <p:nvGrpSpPr>
              <p:cNvPr id="171" name="Group 170">
                <a:extLst>
                  <a:ext uri="{FF2B5EF4-FFF2-40B4-BE49-F238E27FC236}">
                    <a16:creationId xmlns:a16="http://schemas.microsoft.com/office/drawing/2014/main" id="{914827A5-B36D-5447-BDA9-1E2D6F444CD2}"/>
                  </a:ext>
                </a:extLst>
              </p:cNvPr>
              <p:cNvGrpSpPr/>
              <p:nvPr/>
            </p:nvGrpSpPr>
            <p:grpSpPr>
              <a:xfrm>
                <a:off x="5044085" y="4699180"/>
                <a:ext cx="577241" cy="338554"/>
                <a:chOff x="9950444" y="999755"/>
                <a:chExt cx="577241" cy="338554"/>
              </a:xfrm>
            </p:grpSpPr>
            <p:sp>
              <p:nvSpPr>
                <p:cNvPr id="175" name="Rectangle 174">
                  <a:extLst>
                    <a:ext uri="{FF2B5EF4-FFF2-40B4-BE49-F238E27FC236}">
                      <a16:creationId xmlns:a16="http://schemas.microsoft.com/office/drawing/2014/main" id="{86365D49-EBCD-6849-85B0-2CEB5230224A}"/>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595BF0A2-D091-7845-BCE5-75F48AA8E23A}"/>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2" name="Group 171">
                <a:extLst>
                  <a:ext uri="{FF2B5EF4-FFF2-40B4-BE49-F238E27FC236}">
                    <a16:creationId xmlns:a16="http://schemas.microsoft.com/office/drawing/2014/main" id="{67440755-0E4E-954E-AF41-146130A58AC5}"/>
                  </a:ext>
                </a:extLst>
              </p:cNvPr>
              <p:cNvGrpSpPr/>
              <p:nvPr/>
            </p:nvGrpSpPr>
            <p:grpSpPr>
              <a:xfrm>
                <a:off x="4492148" y="4738794"/>
                <a:ext cx="684009" cy="276999"/>
                <a:chOff x="9965227" y="1039458"/>
                <a:chExt cx="684009" cy="276999"/>
              </a:xfrm>
            </p:grpSpPr>
            <p:sp>
              <p:nvSpPr>
                <p:cNvPr id="173" name="Rectangle 172">
                  <a:extLst>
                    <a:ext uri="{FF2B5EF4-FFF2-40B4-BE49-F238E27FC236}">
                      <a16:creationId xmlns:a16="http://schemas.microsoft.com/office/drawing/2014/main" id="{570E072F-7451-6049-8AE4-47E446A3608F}"/>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FC86A8E8-F3DF-0C45-B9B7-56C26EB61CCB}"/>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97" name="Group 6">
            <a:extLst>
              <a:ext uri="{FF2B5EF4-FFF2-40B4-BE49-F238E27FC236}">
                <a16:creationId xmlns:a16="http://schemas.microsoft.com/office/drawing/2014/main" id="{71667032-3DE5-D641-AF89-31661341B629}"/>
              </a:ext>
            </a:extLst>
          </p:cNvPr>
          <p:cNvGrpSpPr>
            <a:grpSpLocks/>
          </p:cNvGrpSpPr>
          <p:nvPr/>
        </p:nvGrpSpPr>
        <p:grpSpPr bwMode="auto">
          <a:xfrm>
            <a:off x="352441" y="1450769"/>
            <a:ext cx="3206750" cy="1430338"/>
            <a:chOff x="240" y="920"/>
            <a:chExt cx="2020" cy="901"/>
          </a:xfrm>
        </p:grpSpPr>
        <p:sp>
          <p:nvSpPr>
            <p:cNvPr id="198" name="Text Box 7">
              <a:extLst>
                <a:ext uri="{FF2B5EF4-FFF2-40B4-BE49-F238E27FC236}">
                  <a16:creationId xmlns:a16="http://schemas.microsoft.com/office/drawing/2014/main" id="{B992066A-2018-C94C-AFAF-EE19612D0A94}"/>
                </a:ext>
              </a:extLst>
            </p:cNvPr>
            <p:cNvSpPr txBox="1">
              <a:spLocks noChangeArrowheads="1"/>
            </p:cNvSpPr>
            <p:nvPr/>
          </p:nvSpPr>
          <p:spPr bwMode="auto">
            <a:xfrm>
              <a:off x="318" y="920"/>
              <a:ext cx="1895"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from above, (e.g., by app.). Passed data to deliver to receiver upper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199" name="Group 8">
              <a:extLst>
                <a:ext uri="{FF2B5EF4-FFF2-40B4-BE49-F238E27FC236}">
                  <a16:creationId xmlns:a16="http://schemas.microsoft.com/office/drawing/2014/main" id="{9A43EE55-B459-A442-AF20-820C98C69C07}"/>
                </a:ext>
              </a:extLst>
            </p:cNvPr>
            <p:cNvGrpSpPr>
              <a:grpSpLocks/>
            </p:cNvGrpSpPr>
            <p:nvPr/>
          </p:nvGrpSpPr>
          <p:grpSpPr bwMode="auto">
            <a:xfrm>
              <a:off x="240" y="921"/>
              <a:ext cx="2020" cy="900"/>
              <a:chOff x="240" y="933"/>
              <a:chExt cx="2020" cy="900"/>
            </a:xfrm>
          </p:grpSpPr>
          <p:sp>
            <p:nvSpPr>
              <p:cNvPr id="200" name="Line 9">
                <a:extLst>
                  <a:ext uri="{FF2B5EF4-FFF2-40B4-BE49-F238E27FC236}">
                    <a16:creationId xmlns:a16="http://schemas.microsoft.com/office/drawing/2014/main" id="{D59558C8-6B42-C945-B92F-70A2CBF157D5}"/>
                  </a:ext>
                </a:extLst>
              </p:cNvPr>
              <p:cNvSpPr>
                <a:spLocks noChangeShapeType="1"/>
              </p:cNvSpPr>
              <p:nvPr/>
            </p:nvSpPr>
            <p:spPr bwMode="auto">
              <a:xfrm>
                <a:off x="1787" y="1509"/>
                <a:ext cx="174" cy="324"/>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1" name="Rectangle 10">
                <a:extLst>
                  <a:ext uri="{FF2B5EF4-FFF2-40B4-BE49-F238E27FC236}">
                    <a16:creationId xmlns:a16="http://schemas.microsoft.com/office/drawing/2014/main" id="{686FEA1A-00FC-FD44-B59F-41229CD93A2C}"/>
                  </a:ext>
                </a:extLst>
              </p:cNvPr>
              <p:cNvSpPr>
                <a:spLocks noChangeArrowheads="1"/>
              </p:cNvSpPr>
              <p:nvPr/>
            </p:nvSpPr>
            <p:spPr bwMode="auto">
              <a:xfrm>
                <a:off x="240" y="933"/>
                <a:ext cx="2020"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2" name="Group 11">
            <a:extLst>
              <a:ext uri="{FF2B5EF4-FFF2-40B4-BE49-F238E27FC236}">
                <a16:creationId xmlns:a16="http://schemas.microsoft.com/office/drawing/2014/main" id="{D5975D2B-C7D8-5443-B05C-D424C6687958}"/>
              </a:ext>
            </a:extLst>
          </p:cNvPr>
          <p:cNvGrpSpPr>
            <a:grpSpLocks/>
          </p:cNvGrpSpPr>
          <p:nvPr/>
        </p:nvGrpSpPr>
        <p:grpSpPr bwMode="auto">
          <a:xfrm>
            <a:off x="665618" y="5097921"/>
            <a:ext cx="3074988" cy="1393825"/>
            <a:chOff x="218" y="3055"/>
            <a:chExt cx="1937" cy="878"/>
          </a:xfrm>
        </p:grpSpPr>
        <p:sp>
          <p:nvSpPr>
            <p:cNvPr id="203" name="Text Box 12">
              <a:extLst>
                <a:ext uri="{FF2B5EF4-FFF2-40B4-BE49-F238E27FC236}">
                  <a16:creationId xmlns:a16="http://schemas.microsoft.com/office/drawing/2014/main" id="{3112DCC3-CE7F-0946-98BD-677D47E5D9EC}"/>
                </a:ext>
              </a:extLst>
            </p:cNvPr>
            <p:cNvSpPr txBox="1">
              <a:spLocks noChangeArrowheads="1"/>
            </p:cNvSpPr>
            <p:nvPr/>
          </p:nvSpPr>
          <p:spPr bwMode="auto">
            <a:xfrm>
              <a:off x="233" y="3356"/>
              <a:ext cx="1878"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udt_send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endPar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transfer packet over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unreliable channel to receiver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4" name="Group 13">
              <a:extLst>
                <a:ext uri="{FF2B5EF4-FFF2-40B4-BE49-F238E27FC236}">
                  <a16:creationId xmlns:a16="http://schemas.microsoft.com/office/drawing/2014/main" id="{B6C30B44-1E4C-5642-B786-3E6EA26B0E37}"/>
                </a:ext>
              </a:extLst>
            </p:cNvPr>
            <p:cNvGrpSpPr>
              <a:grpSpLocks/>
            </p:cNvGrpSpPr>
            <p:nvPr/>
          </p:nvGrpSpPr>
          <p:grpSpPr bwMode="auto">
            <a:xfrm>
              <a:off x="218" y="3055"/>
              <a:ext cx="1937" cy="867"/>
              <a:chOff x="218" y="3055"/>
              <a:chExt cx="1937" cy="867"/>
            </a:xfrm>
          </p:grpSpPr>
          <p:sp>
            <p:nvSpPr>
              <p:cNvPr id="205" name="Line 14">
                <a:extLst>
                  <a:ext uri="{FF2B5EF4-FFF2-40B4-BE49-F238E27FC236}">
                    <a16:creationId xmlns:a16="http://schemas.microsoft.com/office/drawing/2014/main" id="{E0160BA3-7E99-FF4F-B251-3A57C4067339}"/>
                  </a:ext>
                </a:extLst>
              </p:cNvPr>
              <p:cNvSpPr>
                <a:spLocks noChangeShapeType="1"/>
              </p:cNvSpPr>
              <p:nvPr/>
            </p:nvSpPr>
            <p:spPr bwMode="auto">
              <a:xfrm flipV="1">
                <a:off x="1433" y="3055"/>
                <a:ext cx="359" cy="303"/>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6" name="Rectangle 15">
                <a:extLst>
                  <a:ext uri="{FF2B5EF4-FFF2-40B4-BE49-F238E27FC236}">
                    <a16:creationId xmlns:a16="http://schemas.microsoft.com/office/drawing/2014/main" id="{9DF0B33E-9F7D-6D42-BB3E-B10B8F37A046}"/>
                  </a:ext>
                </a:extLst>
              </p:cNvPr>
              <p:cNvSpPr>
                <a:spLocks noChangeArrowheads="1"/>
              </p:cNvSpPr>
              <p:nvPr/>
            </p:nvSpPr>
            <p:spPr bwMode="auto">
              <a:xfrm>
                <a:off x="218" y="3364"/>
                <a:ext cx="1937"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7" name="Group 16">
            <a:extLst>
              <a:ext uri="{FF2B5EF4-FFF2-40B4-BE49-F238E27FC236}">
                <a16:creationId xmlns:a16="http://schemas.microsoft.com/office/drawing/2014/main" id="{17BBEB73-4D20-4E49-B116-621BC3CAA3C6}"/>
              </a:ext>
            </a:extLst>
          </p:cNvPr>
          <p:cNvGrpSpPr>
            <a:grpSpLocks/>
          </p:cNvGrpSpPr>
          <p:nvPr/>
        </p:nvGrpSpPr>
        <p:grpSpPr bwMode="auto">
          <a:xfrm>
            <a:off x="8446406" y="5042355"/>
            <a:ext cx="3122613" cy="1520825"/>
            <a:chOff x="3071" y="2986"/>
            <a:chExt cx="1967" cy="958"/>
          </a:xfrm>
        </p:grpSpPr>
        <p:sp>
          <p:nvSpPr>
            <p:cNvPr id="208" name="Text Box 17">
              <a:extLst>
                <a:ext uri="{FF2B5EF4-FFF2-40B4-BE49-F238E27FC236}">
                  <a16:creationId xmlns:a16="http://schemas.microsoft.com/office/drawing/2014/main" id="{13F46785-7C2F-3743-9685-4279D33DE680}"/>
                </a:ext>
              </a:extLst>
            </p:cNvPr>
            <p:cNvSpPr txBox="1">
              <a:spLocks noChangeArrowheads="1"/>
            </p:cNvSpPr>
            <p:nvPr/>
          </p:nvSpPr>
          <p:spPr bwMode="auto">
            <a:xfrm>
              <a:off x="3101" y="3362"/>
              <a:ext cx="1937"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rdt_rcv</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when packet arrives on receiver side of channel</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9" name="Group 18">
              <a:extLst>
                <a:ext uri="{FF2B5EF4-FFF2-40B4-BE49-F238E27FC236}">
                  <a16:creationId xmlns:a16="http://schemas.microsoft.com/office/drawing/2014/main" id="{6F4A03FB-C196-4245-A236-BAE0357475F2}"/>
                </a:ext>
              </a:extLst>
            </p:cNvPr>
            <p:cNvGrpSpPr>
              <a:grpSpLocks/>
            </p:cNvGrpSpPr>
            <p:nvPr/>
          </p:nvGrpSpPr>
          <p:grpSpPr bwMode="auto">
            <a:xfrm>
              <a:off x="3071" y="2986"/>
              <a:ext cx="1937" cy="943"/>
              <a:chOff x="3071" y="2986"/>
              <a:chExt cx="1937" cy="943"/>
            </a:xfrm>
          </p:grpSpPr>
          <p:sp>
            <p:nvSpPr>
              <p:cNvPr id="210" name="Line 19">
                <a:extLst>
                  <a:ext uri="{FF2B5EF4-FFF2-40B4-BE49-F238E27FC236}">
                    <a16:creationId xmlns:a16="http://schemas.microsoft.com/office/drawing/2014/main" id="{DFAB6866-5B35-6E41-8F29-0263EC44C604}"/>
                  </a:ext>
                </a:extLst>
              </p:cNvPr>
              <p:cNvSpPr>
                <a:spLocks noChangeShapeType="1"/>
              </p:cNvSpPr>
              <p:nvPr/>
            </p:nvSpPr>
            <p:spPr bwMode="auto">
              <a:xfrm flipH="1" flipV="1">
                <a:off x="3312" y="2986"/>
                <a:ext cx="398" cy="371"/>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1" name="Rectangle 20">
                <a:extLst>
                  <a:ext uri="{FF2B5EF4-FFF2-40B4-BE49-F238E27FC236}">
                    <a16:creationId xmlns:a16="http://schemas.microsoft.com/office/drawing/2014/main" id="{144EF218-DC19-974D-9D41-3796E5959FAA}"/>
                  </a:ext>
                </a:extLst>
              </p:cNvPr>
              <p:cNvSpPr>
                <a:spLocks noChangeArrowheads="1"/>
              </p:cNvSpPr>
              <p:nvPr/>
            </p:nvSpPr>
            <p:spPr bwMode="auto">
              <a:xfrm>
                <a:off x="3071" y="3348"/>
                <a:ext cx="1937" cy="581"/>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2" name="Group 21">
            <a:extLst>
              <a:ext uri="{FF2B5EF4-FFF2-40B4-BE49-F238E27FC236}">
                <a16:creationId xmlns:a16="http://schemas.microsoft.com/office/drawing/2014/main" id="{42650407-45AA-3C47-B59D-AAD89CBCEE9E}"/>
              </a:ext>
            </a:extLst>
          </p:cNvPr>
          <p:cNvGrpSpPr>
            <a:grpSpLocks/>
          </p:cNvGrpSpPr>
          <p:nvPr/>
        </p:nvGrpSpPr>
        <p:grpSpPr bwMode="auto">
          <a:xfrm>
            <a:off x="8824801" y="1555220"/>
            <a:ext cx="3063876" cy="1571625"/>
            <a:chOff x="3138" y="936"/>
            <a:chExt cx="1930" cy="990"/>
          </a:xfrm>
        </p:grpSpPr>
        <p:sp>
          <p:nvSpPr>
            <p:cNvPr id="213" name="Text Box 22">
              <a:extLst>
                <a:ext uri="{FF2B5EF4-FFF2-40B4-BE49-F238E27FC236}">
                  <a16:creationId xmlns:a16="http://schemas.microsoft.com/office/drawing/2014/main" id="{A91EF9B4-2F2C-834D-A9F0-AF5FF0012C06}"/>
                </a:ext>
              </a:extLst>
            </p:cNvPr>
            <p:cNvSpPr txBox="1">
              <a:spLocks noChangeArrowheads="1"/>
            </p:cNvSpPr>
            <p:nvPr/>
          </p:nvSpPr>
          <p:spPr bwMode="auto">
            <a:xfrm>
              <a:off x="3168" y="936"/>
              <a:ext cx="1900" cy="4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deliver_data</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deliver data to upper layer</a:t>
              </a:r>
            </a:p>
          </p:txBody>
        </p:sp>
        <p:grpSp>
          <p:nvGrpSpPr>
            <p:cNvPr id="214" name="Group 23">
              <a:extLst>
                <a:ext uri="{FF2B5EF4-FFF2-40B4-BE49-F238E27FC236}">
                  <a16:creationId xmlns:a16="http://schemas.microsoft.com/office/drawing/2014/main" id="{2D175EAB-99E5-D446-9FA5-DA6520AC99E3}"/>
                </a:ext>
              </a:extLst>
            </p:cNvPr>
            <p:cNvGrpSpPr>
              <a:grpSpLocks/>
            </p:cNvGrpSpPr>
            <p:nvPr/>
          </p:nvGrpSpPr>
          <p:grpSpPr bwMode="auto">
            <a:xfrm>
              <a:off x="3138" y="942"/>
              <a:ext cx="1899" cy="984"/>
              <a:chOff x="3138" y="942"/>
              <a:chExt cx="1899" cy="984"/>
            </a:xfrm>
          </p:grpSpPr>
          <p:sp>
            <p:nvSpPr>
              <p:cNvPr id="215" name="Line 24">
                <a:extLst>
                  <a:ext uri="{FF2B5EF4-FFF2-40B4-BE49-F238E27FC236}">
                    <a16:creationId xmlns:a16="http://schemas.microsoft.com/office/drawing/2014/main" id="{B4F4A625-25A9-7C49-A577-9E5369A60459}"/>
                  </a:ext>
                </a:extLst>
              </p:cNvPr>
              <p:cNvSpPr>
                <a:spLocks noChangeShapeType="1"/>
              </p:cNvSpPr>
              <p:nvPr/>
            </p:nvSpPr>
            <p:spPr bwMode="auto">
              <a:xfrm flipH="1">
                <a:off x="3328" y="1334"/>
                <a:ext cx="325" cy="592"/>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6" name="Rectangle 25">
                <a:extLst>
                  <a:ext uri="{FF2B5EF4-FFF2-40B4-BE49-F238E27FC236}">
                    <a16:creationId xmlns:a16="http://schemas.microsoft.com/office/drawing/2014/main" id="{EB9BAEEC-FC22-9041-B4A4-025004EA540A}"/>
                  </a:ext>
                </a:extLst>
              </p:cNvPr>
              <p:cNvSpPr>
                <a:spLocks noChangeArrowheads="1"/>
              </p:cNvSpPr>
              <p:nvPr/>
            </p:nvSpPr>
            <p:spPr bwMode="auto">
              <a:xfrm>
                <a:off x="3138" y="942"/>
                <a:ext cx="1899" cy="396"/>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7" name="Group 216">
            <a:extLst>
              <a:ext uri="{FF2B5EF4-FFF2-40B4-BE49-F238E27FC236}">
                <a16:creationId xmlns:a16="http://schemas.microsoft.com/office/drawing/2014/main" id="{6F41A62F-3DD7-6346-9896-7AA8D52AFD01}"/>
              </a:ext>
            </a:extLst>
          </p:cNvPr>
          <p:cNvGrpSpPr/>
          <p:nvPr/>
        </p:nvGrpSpPr>
        <p:grpSpPr>
          <a:xfrm>
            <a:off x="4390890" y="5513755"/>
            <a:ext cx="3819165" cy="1064365"/>
            <a:chOff x="2631911" y="5334147"/>
            <a:chExt cx="3819165" cy="1064365"/>
          </a:xfrm>
        </p:grpSpPr>
        <p:sp>
          <p:nvSpPr>
            <p:cNvPr id="218" name="TextBox 217">
              <a:extLst>
                <a:ext uri="{FF2B5EF4-FFF2-40B4-BE49-F238E27FC236}">
                  <a16:creationId xmlns:a16="http://schemas.microsoft.com/office/drawing/2014/main" id="{81FE2BAE-2017-AB42-AD7C-774573E3F768}"/>
                </a:ext>
              </a:extLst>
            </p:cNvPr>
            <p:cNvSpPr txBox="1"/>
            <p:nvPr/>
          </p:nvSpPr>
          <p:spPr>
            <a:xfrm>
              <a:off x="2631911" y="5807581"/>
              <a:ext cx="3819165" cy="5909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Bi-directional communication over unreliable channel</a:t>
              </a:r>
            </a:p>
          </p:txBody>
        </p:sp>
        <p:cxnSp>
          <p:nvCxnSpPr>
            <p:cNvPr id="219" name="Straight Connector 218">
              <a:extLst>
                <a:ext uri="{FF2B5EF4-FFF2-40B4-BE49-F238E27FC236}">
                  <a16:creationId xmlns:a16="http://schemas.microsoft.com/office/drawing/2014/main" id="{69CFE212-FAA9-9642-8915-72A4331BBDCC}"/>
                </a:ext>
              </a:extLst>
            </p:cNvPr>
            <p:cNvCxnSpPr>
              <a:cxnSpLocks/>
            </p:cNvCxnSpPr>
            <p:nvPr/>
          </p:nvCxnSpPr>
          <p:spPr>
            <a:xfrm>
              <a:off x="2905750" y="5334147"/>
              <a:ext cx="1431271" cy="473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8DDD5-23AA-D944-BD74-7186BAB3A91E}"/>
                </a:ext>
              </a:extLst>
            </p:cNvPr>
            <p:cNvCxnSpPr>
              <a:cxnSpLocks/>
            </p:cNvCxnSpPr>
            <p:nvPr/>
          </p:nvCxnSpPr>
          <p:spPr>
            <a:xfrm flipH="1">
              <a:off x="4339308" y="5338301"/>
              <a:ext cx="1358761" cy="469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24DA57A5-E7F2-7A4B-9805-D1B62272D517}"/>
              </a:ext>
            </a:extLst>
          </p:cNvPr>
          <p:cNvGrpSpPr/>
          <p:nvPr/>
        </p:nvGrpSpPr>
        <p:grpSpPr>
          <a:xfrm>
            <a:off x="4175224" y="3049446"/>
            <a:ext cx="3819165" cy="734333"/>
            <a:chOff x="2418275" y="5378074"/>
            <a:chExt cx="3819165" cy="734333"/>
          </a:xfrm>
        </p:grpSpPr>
        <p:sp>
          <p:nvSpPr>
            <p:cNvPr id="222" name="TextBox 221">
              <a:extLst>
                <a:ext uri="{FF2B5EF4-FFF2-40B4-BE49-F238E27FC236}">
                  <a16:creationId xmlns:a16="http://schemas.microsoft.com/office/drawing/2014/main" id="{AA641F40-AD8C-4445-92AF-C75760D41DB5}"/>
                </a:ext>
              </a:extLst>
            </p:cNvPr>
            <p:cNvSpPr txBox="1"/>
            <p:nvPr/>
          </p:nvSpPr>
          <p:spPr>
            <a:xfrm>
              <a:off x="2418275" y="5770775"/>
              <a:ext cx="3819165"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a:t>
              </a:r>
            </a:p>
          </p:txBody>
        </p:sp>
        <p:cxnSp>
          <p:nvCxnSpPr>
            <p:cNvPr id="231" name="Straight Connector 230">
              <a:extLst>
                <a:ext uri="{FF2B5EF4-FFF2-40B4-BE49-F238E27FC236}">
                  <a16:creationId xmlns:a16="http://schemas.microsoft.com/office/drawing/2014/main" id="{5EC91614-D442-594E-977D-A7CD27559B86}"/>
                </a:ext>
              </a:extLst>
            </p:cNvPr>
            <p:cNvCxnSpPr>
              <a:cxnSpLocks/>
              <a:stCxn id="156" idx="2"/>
            </p:cNvCxnSpPr>
            <p:nvPr/>
          </p:nvCxnSpPr>
          <p:spPr>
            <a:xfrm>
              <a:off x="2882260" y="5405784"/>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28C5F11-037B-3141-81EB-95B8DB592151}"/>
                </a:ext>
              </a:extLst>
            </p:cNvPr>
            <p:cNvCxnSpPr>
              <a:cxnSpLocks/>
              <a:stCxn id="150" idx="2"/>
            </p:cNvCxnSpPr>
            <p:nvPr/>
          </p:nvCxnSpPr>
          <p:spPr>
            <a:xfrm flipH="1">
              <a:off x="4339309" y="5378074"/>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0AC3C84-7598-504F-A405-3ABFEB5F658C}"/>
              </a:ext>
            </a:extLst>
          </p:cNvPr>
          <p:cNvGrpSpPr/>
          <p:nvPr/>
        </p:nvGrpSpPr>
        <p:grpSpPr>
          <a:xfrm>
            <a:off x="5125651" y="4114827"/>
            <a:ext cx="1774588" cy="687847"/>
            <a:chOff x="5125651" y="4114827"/>
            <a:chExt cx="1774588" cy="687847"/>
          </a:xfrm>
        </p:grpSpPr>
        <p:sp>
          <p:nvSpPr>
            <p:cNvPr id="241" name="TextBox 240">
              <a:extLst>
                <a:ext uri="{FF2B5EF4-FFF2-40B4-BE49-F238E27FC236}">
                  <a16:creationId xmlns:a16="http://schemas.microsoft.com/office/drawing/2014/main" id="{EDB0CBDE-E11E-4D44-A1B1-F46AB6BB5EE3}"/>
                </a:ext>
              </a:extLst>
            </p:cNvPr>
            <p:cNvSpPr txBox="1"/>
            <p:nvPr/>
          </p:nvSpPr>
          <p:spPr>
            <a:xfrm>
              <a:off x="5532497" y="4114827"/>
              <a:ext cx="1135642"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packet</a:t>
              </a:r>
            </a:p>
          </p:txBody>
        </p:sp>
        <p:grpSp>
          <p:nvGrpSpPr>
            <p:cNvPr id="27" name="Group 26">
              <a:extLst>
                <a:ext uri="{FF2B5EF4-FFF2-40B4-BE49-F238E27FC236}">
                  <a16:creationId xmlns:a16="http://schemas.microsoft.com/office/drawing/2014/main" id="{9D568B1D-51FF-AA46-90CF-7CFEE16AA233}"/>
                </a:ext>
              </a:extLst>
            </p:cNvPr>
            <p:cNvGrpSpPr/>
            <p:nvPr/>
          </p:nvGrpSpPr>
          <p:grpSpPr>
            <a:xfrm flipV="1">
              <a:off x="5125651" y="4373167"/>
              <a:ext cx="1774588" cy="429507"/>
              <a:chOff x="8970705" y="3780959"/>
              <a:chExt cx="2707737" cy="429507"/>
            </a:xfrm>
          </p:grpSpPr>
          <p:cxnSp>
            <p:nvCxnSpPr>
              <p:cNvPr id="242" name="Straight Connector 241">
                <a:extLst>
                  <a:ext uri="{FF2B5EF4-FFF2-40B4-BE49-F238E27FC236}">
                    <a16:creationId xmlns:a16="http://schemas.microsoft.com/office/drawing/2014/main" id="{E2B11327-3736-0944-A286-E629946AF6C2}"/>
                  </a:ext>
                </a:extLst>
              </p:cNvPr>
              <p:cNvCxnSpPr>
                <a:cxnSpLocks/>
              </p:cNvCxnSpPr>
              <p:nvPr/>
            </p:nvCxnSpPr>
            <p:spPr>
              <a:xfrm>
                <a:off x="8970705" y="3808669"/>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509D373-1A9D-6F41-B2A3-89CFB48DFD95}"/>
                  </a:ext>
                </a:extLst>
              </p:cNvPr>
              <p:cNvCxnSpPr>
                <a:cxnSpLocks/>
              </p:cNvCxnSpPr>
              <p:nvPr/>
            </p:nvCxnSpPr>
            <p:spPr>
              <a:xfrm flipH="1">
                <a:off x="10427754" y="3780959"/>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Oval 158">
            <a:extLst>
              <a:ext uri="{FF2B5EF4-FFF2-40B4-BE49-F238E27FC236}">
                <a16:creationId xmlns:a16="http://schemas.microsoft.com/office/drawing/2014/main" id="{C022FBDC-CC2E-5E47-9678-89FEA29CD830}"/>
              </a:ext>
            </a:extLst>
          </p:cNvPr>
          <p:cNvSpPr/>
          <p:nvPr/>
        </p:nvSpPr>
        <p:spPr>
          <a:xfrm>
            <a:off x="3233978" y="34819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Oval 165">
            <a:extLst>
              <a:ext uri="{FF2B5EF4-FFF2-40B4-BE49-F238E27FC236}">
                <a16:creationId xmlns:a16="http://schemas.microsoft.com/office/drawing/2014/main" id="{FF958383-DD7C-5640-BB35-D8FF6965A3B4}"/>
              </a:ext>
            </a:extLst>
          </p:cNvPr>
          <p:cNvSpPr/>
          <p:nvPr/>
        </p:nvSpPr>
        <p:spPr>
          <a:xfrm>
            <a:off x="6574078" y="34946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Slide Number Placeholder 2">
            <a:extLst>
              <a:ext uri="{FF2B5EF4-FFF2-40B4-BE49-F238E27FC236}">
                <a16:creationId xmlns:a16="http://schemas.microsoft.com/office/drawing/2014/main" id="{6DBFA797-FCF1-D64C-B202-129E2249C30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87264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0-#ppt_w/2"/>
                                          </p:val>
                                        </p:tav>
                                        <p:tav tm="100000">
                                          <p:val>
                                            <p:strVal val="#ppt_x"/>
                                          </p:val>
                                        </p:tav>
                                      </p:tavLst>
                                    </p:anim>
                                    <p:anim calcmode="lin" valueType="num">
                                      <p:cBhvr additive="base">
                                        <p:cTn id="8" dur="5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anim calcmode="lin" valueType="num">
                                      <p:cBhvr additive="base">
                                        <p:cTn id="13" dur="500" fill="hold"/>
                                        <p:tgtEl>
                                          <p:spTgt spid="202"/>
                                        </p:tgtEl>
                                        <p:attrNameLst>
                                          <p:attrName>ppt_x</p:attrName>
                                        </p:attrNameLst>
                                      </p:cBhvr>
                                      <p:tavLst>
                                        <p:tav tm="0">
                                          <p:val>
                                            <p:strVal val="0-#ppt_w/2"/>
                                          </p:val>
                                        </p:tav>
                                        <p:tav tm="100000">
                                          <p:val>
                                            <p:strVal val="#ppt_x"/>
                                          </p:val>
                                        </p:tav>
                                      </p:tavLst>
                                    </p:anim>
                                    <p:anim calcmode="lin" valueType="num">
                                      <p:cBhvr additive="base">
                                        <p:cTn id="14" dur="5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1+#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2"/>
                                        </p:tgtEl>
                                        <p:attrNameLst>
                                          <p:attrName>style.visibility</p:attrName>
                                        </p:attrNameLst>
                                      </p:cBhvr>
                                      <p:to>
                                        <p:strVal val="visible"/>
                                      </p:to>
                                    </p:set>
                                    <p:anim calcmode="lin" valueType="num">
                                      <p:cBhvr additive="base">
                                        <p:cTn id="25" dur="500" fill="hold"/>
                                        <p:tgtEl>
                                          <p:spTgt spid="212"/>
                                        </p:tgtEl>
                                        <p:attrNameLst>
                                          <p:attrName>ppt_x</p:attrName>
                                        </p:attrNameLst>
                                      </p:cBhvr>
                                      <p:tavLst>
                                        <p:tav tm="0">
                                          <p:val>
                                            <p:strVal val="1+#ppt_w/2"/>
                                          </p:val>
                                        </p:tav>
                                        <p:tav tm="100000">
                                          <p:val>
                                            <p:strVal val="#ppt_x"/>
                                          </p:val>
                                        </p:tav>
                                      </p:tavLst>
                                    </p:anim>
                                    <p:anim calcmode="lin" valueType="num">
                                      <p:cBhvr additive="base">
                                        <p:cTn id="26"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dissolve">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1"/>
                                        </p:tgtEl>
                                        <p:attrNameLst>
                                          <p:attrName>style.visibility</p:attrName>
                                        </p:attrNameLst>
                                      </p:cBhvr>
                                      <p:to>
                                        <p:strVal val="visible"/>
                                      </p:to>
                                    </p:set>
                                    <p:animEffect transition="in" filter="dissolve">
                                      <p:cBhvr>
                                        <p:cTn id="36" dur="500"/>
                                        <p:tgtEl>
                                          <p:spTgt spid="22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getting started</a:t>
            </a:r>
          </a:p>
        </p:txBody>
      </p:sp>
      <p:sp>
        <p:nvSpPr>
          <p:cNvPr id="193" name="Rectangle 3">
            <a:extLst>
              <a:ext uri="{FF2B5EF4-FFF2-40B4-BE49-F238E27FC236}">
                <a16:creationId xmlns:a16="http://schemas.microsoft.com/office/drawing/2014/main" id="{5D93718A-0690-8C4E-A748-FD7FA291E0B5}"/>
              </a:ext>
            </a:extLst>
          </p:cNvPr>
          <p:cNvSpPr txBox="1">
            <a:spLocks noChangeArrowheads="1"/>
          </p:cNvSpPr>
          <p:nvPr/>
        </p:nvSpPr>
        <p:spPr bwMode="auto">
          <a:xfrm>
            <a:off x="906239" y="1209675"/>
            <a:ext cx="11056577" cy="3352800"/>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ja-JP" sz="3200" b="0" i="0" u="none"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rPr>
              <a:t>We will:</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incrementally develop sender, receiver sides of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r</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eliable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d</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ata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ransfer protocol (</a:t>
            </a:r>
            <a:r>
              <a:rPr kumimoji="0" lang="en-US" altLang="en-US" sz="2800" b="0" i="0" u="none" strike="noStrike" kern="0" cap="none" spc="0" normalizeH="0" baseline="0" noProof="0" dirty="0" err="1">
                <a:ln>
                  <a:noFill/>
                </a:ln>
                <a:solidFill>
                  <a:prstClr val="black"/>
                </a:solidFill>
                <a:effectLst/>
                <a:uLnTx/>
                <a:uFillTx/>
                <a:latin typeface="Courier" pitchFamily="2" charset="0"/>
                <a:ea typeface="ＭＳ Ｐゴシック" panose="020B0600070205080204" pitchFamily="34" charset="-128"/>
              </a:rPr>
              <a:t>rdt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consider only unidirectional data transfer</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control info will flow in both directions!</a:t>
            </a:r>
          </a:p>
        </p:txBody>
      </p:sp>
      <p:sp>
        <p:nvSpPr>
          <p:cNvPr id="194" name="Oval 5">
            <a:extLst>
              <a:ext uri="{FF2B5EF4-FFF2-40B4-BE49-F238E27FC236}">
                <a16:creationId xmlns:a16="http://schemas.microsoft.com/office/drawing/2014/main" id="{239622CA-E70A-CC42-B345-49DC0319BAA9}"/>
              </a:ext>
            </a:extLst>
          </p:cNvPr>
          <p:cNvSpPr>
            <a:spLocks noChangeArrowheads="1"/>
          </p:cNvSpPr>
          <p:nvPr/>
        </p:nvSpPr>
        <p:spPr bwMode="auto">
          <a:xfrm>
            <a:off x="4017605" y="4873894"/>
            <a:ext cx="885825"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95" name="Oval 6">
            <a:extLst>
              <a:ext uri="{FF2B5EF4-FFF2-40B4-BE49-F238E27FC236}">
                <a16:creationId xmlns:a16="http://schemas.microsoft.com/office/drawing/2014/main" id="{3070A472-417C-B64C-8596-E60CAE3FAF1E}"/>
              </a:ext>
            </a:extLst>
          </p:cNvPr>
          <p:cNvSpPr>
            <a:spLocks noChangeArrowheads="1"/>
          </p:cNvSpPr>
          <p:nvPr/>
        </p:nvSpPr>
        <p:spPr bwMode="auto">
          <a:xfrm>
            <a:off x="3927117" y="4899294"/>
            <a:ext cx="94297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6" name="Text Box 7">
            <a:extLst>
              <a:ext uri="{FF2B5EF4-FFF2-40B4-BE49-F238E27FC236}">
                <a16:creationId xmlns:a16="http://schemas.microsoft.com/office/drawing/2014/main" id="{08B8C369-B54C-DA42-A239-7C5638495649}"/>
              </a:ext>
            </a:extLst>
          </p:cNvPr>
          <p:cNvSpPr txBox="1">
            <a:spLocks noChangeArrowheads="1"/>
          </p:cNvSpPr>
          <p:nvPr/>
        </p:nvSpPr>
        <p:spPr bwMode="auto">
          <a:xfrm>
            <a:off x="4038243" y="5013594"/>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1</a:t>
            </a:r>
          </a:p>
        </p:txBody>
      </p:sp>
      <p:sp>
        <p:nvSpPr>
          <p:cNvPr id="234" name="Freeform 8">
            <a:extLst>
              <a:ext uri="{FF2B5EF4-FFF2-40B4-BE49-F238E27FC236}">
                <a16:creationId xmlns:a16="http://schemas.microsoft.com/office/drawing/2014/main" id="{3475345F-C536-0A44-888E-B17681F112D6}"/>
              </a:ext>
            </a:extLst>
          </p:cNvPr>
          <p:cNvSpPr>
            <a:spLocks/>
          </p:cNvSpPr>
          <p:nvPr/>
        </p:nvSpPr>
        <p:spPr bwMode="auto">
          <a:xfrm>
            <a:off x="4870092" y="4851669"/>
            <a:ext cx="3952875" cy="285750"/>
          </a:xfrm>
          <a:custGeom>
            <a:avLst/>
            <a:gdLst>
              <a:gd name="T0" fmla="*/ 0 w 1446"/>
              <a:gd name="T1" fmla="*/ 2147483647 h 180"/>
              <a:gd name="T2" fmla="*/ 2147483647 w 1446"/>
              <a:gd name="T3" fmla="*/ 2147483647 h 180"/>
              <a:gd name="T4" fmla="*/ 0 60000 65536"/>
              <a:gd name="T5" fmla="*/ 0 60000 65536"/>
            </a:gdLst>
            <a:ahLst/>
            <a:cxnLst>
              <a:cxn ang="T4">
                <a:pos x="T0" y="T1"/>
              </a:cxn>
              <a:cxn ang="T5">
                <a:pos x="T2" y="T3"/>
              </a:cxn>
            </a:cxnLst>
            <a:rect l="0" t="0" r="r" b="b"/>
            <a:pathLst>
              <a:path w="1446" h="180">
                <a:moveTo>
                  <a:pt x="0" y="180"/>
                </a:moveTo>
                <a:cubicBezTo>
                  <a:pt x="540" y="30"/>
                  <a:pt x="972" y="0"/>
                  <a:pt x="1446" y="168"/>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5" name="Oval 10">
            <a:extLst>
              <a:ext uri="{FF2B5EF4-FFF2-40B4-BE49-F238E27FC236}">
                <a16:creationId xmlns:a16="http://schemas.microsoft.com/office/drawing/2014/main" id="{746ECFE2-5CD0-C04F-8B87-C645E1556A9F}"/>
              </a:ext>
            </a:extLst>
          </p:cNvPr>
          <p:cNvSpPr>
            <a:spLocks noChangeArrowheads="1"/>
          </p:cNvSpPr>
          <p:nvPr/>
        </p:nvSpPr>
        <p:spPr bwMode="auto">
          <a:xfrm>
            <a:off x="8802330" y="4977635"/>
            <a:ext cx="873124"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8" name="Oval 11">
            <a:extLst>
              <a:ext uri="{FF2B5EF4-FFF2-40B4-BE49-F238E27FC236}">
                <a16:creationId xmlns:a16="http://schemas.microsoft.com/office/drawing/2014/main" id="{64FCB6C7-C6F9-8C46-BF1F-E9242E6C942E}"/>
              </a:ext>
            </a:extLst>
          </p:cNvPr>
          <p:cNvSpPr>
            <a:spLocks noChangeArrowheads="1"/>
          </p:cNvSpPr>
          <p:nvPr/>
        </p:nvSpPr>
        <p:spPr bwMode="auto">
          <a:xfrm>
            <a:off x="8737242" y="5004069"/>
            <a:ext cx="88582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Text Box 12">
            <a:extLst>
              <a:ext uri="{FF2B5EF4-FFF2-40B4-BE49-F238E27FC236}">
                <a16:creationId xmlns:a16="http://schemas.microsoft.com/office/drawing/2014/main" id="{57C97D62-0B61-3848-BBA8-5FCC09BFDC01}"/>
              </a:ext>
            </a:extLst>
          </p:cNvPr>
          <p:cNvSpPr txBox="1">
            <a:spLocks noChangeArrowheads="1"/>
          </p:cNvSpPr>
          <p:nvPr/>
        </p:nvSpPr>
        <p:spPr bwMode="auto">
          <a:xfrm>
            <a:off x="8802017" y="5112019"/>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2</a:t>
            </a:r>
          </a:p>
        </p:txBody>
      </p:sp>
      <p:sp>
        <p:nvSpPr>
          <p:cNvPr id="246" name="Text Box 13">
            <a:extLst>
              <a:ext uri="{FF2B5EF4-FFF2-40B4-BE49-F238E27FC236}">
                <a16:creationId xmlns:a16="http://schemas.microsoft.com/office/drawing/2014/main" id="{807A58CF-7E9F-DF4E-9818-2CBC4ED16CA2}"/>
              </a:ext>
            </a:extLst>
          </p:cNvPr>
          <p:cNvSpPr txBox="1">
            <a:spLocks noChangeArrowheads="1"/>
          </p:cNvSpPr>
          <p:nvPr/>
        </p:nvSpPr>
        <p:spPr bwMode="auto">
          <a:xfrm>
            <a:off x="5100280" y="4216669"/>
            <a:ext cx="31527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event causing state transition</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48" name="Text Box 14">
            <a:extLst>
              <a:ext uri="{FF2B5EF4-FFF2-40B4-BE49-F238E27FC236}">
                <a16:creationId xmlns:a16="http://schemas.microsoft.com/office/drawing/2014/main" id="{6FE48C09-1C7F-8C4D-B56E-B697D8EF6AD8}"/>
              </a:ext>
            </a:extLst>
          </p:cNvPr>
          <p:cNvSpPr txBox="1">
            <a:spLocks noChangeArrowheads="1"/>
          </p:cNvSpPr>
          <p:nvPr/>
        </p:nvSpPr>
        <p:spPr bwMode="auto">
          <a:xfrm>
            <a:off x="5027255" y="4511944"/>
            <a:ext cx="3421062"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actions taken on state transition</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54" name="Line 15">
            <a:extLst>
              <a:ext uri="{FF2B5EF4-FFF2-40B4-BE49-F238E27FC236}">
                <a16:creationId xmlns:a16="http://schemas.microsoft.com/office/drawing/2014/main" id="{C6A8A602-5239-A74B-AD17-B72696EF3F0B}"/>
              </a:ext>
            </a:extLst>
          </p:cNvPr>
          <p:cNvSpPr>
            <a:spLocks noChangeShapeType="1"/>
          </p:cNvSpPr>
          <p:nvPr/>
        </p:nvSpPr>
        <p:spPr bwMode="auto">
          <a:xfrm>
            <a:off x="4993917" y="4565919"/>
            <a:ext cx="33813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16">
            <a:extLst>
              <a:ext uri="{FF2B5EF4-FFF2-40B4-BE49-F238E27FC236}">
                <a16:creationId xmlns:a16="http://schemas.microsoft.com/office/drawing/2014/main" id="{C0FAC860-2F25-F545-9139-9C98D6260A8C}"/>
              </a:ext>
            </a:extLst>
          </p:cNvPr>
          <p:cNvSpPr>
            <a:spLocks noChangeArrowheads="1"/>
          </p:cNvSpPr>
          <p:nvPr/>
        </p:nvSpPr>
        <p:spPr bwMode="auto">
          <a:xfrm>
            <a:off x="1012467" y="4899294"/>
            <a:ext cx="2771775" cy="1238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r" defTabSz="914400" rtl="0" eaLnBrk="0" fontAlgn="base" latinLnBrk="0" hangingPunct="0">
              <a:lnSpc>
                <a:spcPct val="85000"/>
              </a:lnSpc>
              <a:spcBef>
                <a:spcPct val="20000"/>
              </a:spcBef>
              <a:spcAft>
                <a:spcPct val="0"/>
              </a:spcAft>
              <a:buClr>
                <a:srgbClr val="000099"/>
              </a:buClr>
              <a:buSzPct val="65000"/>
              <a:buFont typeface="Wingdings" pitchFamily="2" charset="2"/>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state:</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when in this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state</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next state uniquely determined by next event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6" name="Freeform 17">
            <a:extLst>
              <a:ext uri="{FF2B5EF4-FFF2-40B4-BE49-F238E27FC236}">
                <a16:creationId xmlns:a16="http://schemas.microsoft.com/office/drawing/2014/main" id="{6C66B08F-D328-CD47-A7C2-DEFD7C90E7AF}"/>
              </a:ext>
            </a:extLst>
          </p:cNvPr>
          <p:cNvSpPr>
            <a:spLocks/>
          </p:cNvSpPr>
          <p:nvPr/>
        </p:nvSpPr>
        <p:spPr bwMode="auto">
          <a:xfrm>
            <a:off x="4270017" y="57755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7" name="Freeform 18">
            <a:extLst>
              <a:ext uri="{FF2B5EF4-FFF2-40B4-BE49-F238E27FC236}">
                <a16:creationId xmlns:a16="http://schemas.microsoft.com/office/drawing/2014/main" id="{EBD24A16-C963-134E-B147-F90FBCE99895}"/>
              </a:ext>
            </a:extLst>
          </p:cNvPr>
          <p:cNvSpPr>
            <a:spLocks/>
          </p:cNvSpPr>
          <p:nvPr/>
        </p:nvSpPr>
        <p:spPr bwMode="auto">
          <a:xfrm flipH="1" flipV="1">
            <a:off x="9413517" y="58136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Line 19">
            <a:extLst>
              <a:ext uri="{FF2B5EF4-FFF2-40B4-BE49-F238E27FC236}">
                <a16:creationId xmlns:a16="http://schemas.microsoft.com/office/drawing/2014/main" id="{8C0C0821-24D7-9B48-B890-E098F3F3B2F5}"/>
              </a:ext>
            </a:extLst>
          </p:cNvPr>
          <p:cNvSpPr>
            <a:spLocks noChangeShapeType="1"/>
          </p:cNvSpPr>
          <p:nvPr/>
        </p:nvSpPr>
        <p:spPr bwMode="auto">
          <a:xfrm>
            <a:off x="4824055" y="5532730"/>
            <a:ext cx="1541462" cy="738164"/>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Text Box 21">
            <a:extLst>
              <a:ext uri="{FF2B5EF4-FFF2-40B4-BE49-F238E27FC236}">
                <a16:creationId xmlns:a16="http://schemas.microsoft.com/office/drawing/2014/main" id="{7E164E54-B268-A247-AA63-9539F6FF224A}"/>
              </a:ext>
            </a:extLst>
          </p:cNvPr>
          <p:cNvSpPr txBox="1">
            <a:spLocks noChangeArrowheads="1"/>
          </p:cNvSpPr>
          <p:nvPr/>
        </p:nvSpPr>
        <p:spPr bwMode="auto">
          <a:xfrm>
            <a:off x="5560655" y="5312044"/>
            <a:ext cx="7429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event</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60" name="Text Box 22">
            <a:extLst>
              <a:ext uri="{FF2B5EF4-FFF2-40B4-BE49-F238E27FC236}">
                <a16:creationId xmlns:a16="http://schemas.microsoft.com/office/drawing/2014/main" id="{DE18FED2-1875-864F-91AF-6509DB74229F}"/>
              </a:ext>
            </a:extLst>
          </p:cNvPr>
          <p:cNvSpPr txBox="1">
            <a:spLocks noChangeArrowheads="1"/>
          </p:cNvSpPr>
          <p:nvPr/>
        </p:nvSpPr>
        <p:spPr bwMode="auto">
          <a:xfrm>
            <a:off x="5520967" y="5616844"/>
            <a:ext cx="89058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actions</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61" name="Line 23">
            <a:extLst>
              <a:ext uri="{FF2B5EF4-FFF2-40B4-BE49-F238E27FC236}">
                <a16:creationId xmlns:a16="http://schemas.microsoft.com/office/drawing/2014/main" id="{F2E746A2-18BE-7647-9805-C4C76DAACB29}"/>
              </a:ext>
            </a:extLst>
          </p:cNvPr>
          <p:cNvSpPr>
            <a:spLocks noChangeShapeType="1"/>
          </p:cNvSpPr>
          <p:nvPr/>
        </p:nvSpPr>
        <p:spPr bwMode="auto">
          <a:xfrm>
            <a:off x="5470167" y="5670819"/>
            <a:ext cx="9429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 name="Rectangle 3">
            <a:extLst>
              <a:ext uri="{FF2B5EF4-FFF2-40B4-BE49-F238E27FC236}">
                <a16:creationId xmlns:a16="http://schemas.microsoft.com/office/drawing/2014/main" id="{3081F250-E04F-164D-8093-2C4E84FB9F25}"/>
              </a:ext>
            </a:extLst>
          </p:cNvPr>
          <p:cNvSpPr txBox="1">
            <a:spLocks noChangeArrowheads="1"/>
          </p:cNvSpPr>
          <p:nvPr/>
        </p:nvSpPr>
        <p:spPr bwMode="auto">
          <a:xfrm>
            <a:off x="918939" y="3470275"/>
            <a:ext cx="11056577" cy="542925"/>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use finite state machines (FSM)  to specify sender, receiver</a:t>
            </a:r>
          </a:p>
        </p:txBody>
      </p:sp>
      <p:sp>
        <p:nvSpPr>
          <p:cNvPr id="22" name="Slide Number Placeholder 2">
            <a:extLst>
              <a:ext uri="{FF2B5EF4-FFF2-40B4-BE49-F238E27FC236}">
                <a16:creationId xmlns:a16="http://schemas.microsoft.com/office/drawing/2014/main" id="{659D8DFE-4F7C-F240-94AE-B357C506057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159988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dissolve">
                                      <p:cBhvr>
                                        <p:cTn id="10" dur="500"/>
                                        <p:tgtEl>
                                          <p:spTgt spid="19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dissolve">
                                      <p:cBhvr>
                                        <p:cTn id="13" dur="500"/>
                                        <p:tgtEl>
                                          <p:spTgt spid="19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4"/>
                                        </p:tgtEl>
                                        <p:attrNameLst>
                                          <p:attrName>style.visibility</p:attrName>
                                        </p:attrNameLst>
                                      </p:cBhvr>
                                      <p:to>
                                        <p:strVal val="visible"/>
                                      </p:to>
                                    </p:set>
                                    <p:animEffect transition="in" filter="dissolve">
                                      <p:cBhvr>
                                        <p:cTn id="16" dur="500"/>
                                        <p:tgtEl>
                                          <p:spTgt spid="23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35"/>
                                        </p:tgtEl>
                                        <p:attrNameLst>
                                          <p:attrName>style.visibility</p:attrName>
                                        </p:attrNameLst>
                                      </p:cBhvr>
                                      <p:to>
                                        <p:strVal val="visible"/>
                                      </p:to>
                                    </p:set>
                                    <p:animEffect transition="in" filter="dissolve">
                                      <p:cBhvr>
                                        <p:cTn id="19" dur="500"/>
                                        <p:tgtEl>
                                          <p:spTgt spid="23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dissolve">
                                      <p:cBhvr>
                                        <p:cTn id="22" dur="500"/>
                                        <p:tgtEl>
                                          <p:spTgt spid="23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animEffect transition="in" filter="dissolve">
                                      <p:cBhvr>
                                        <p:cTn id="25" dur="500"/>
                                        <p:tgtEl>
                                          <p:spTgt spid="23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
                                        </p:tgtEl>
                                        <p:attrNameLst>
                                          <p:attrName>style.visibility</p:attrName>
                                        </p:attrNameLst>
                                      </p:cBhvr>
                                      <p:to>
                                        <p:strVal val="visible"/>
                                      </p:to>
                                    </p:set>
                                    <p:animEffect transition="in" filter="dissolve">
                                      <p:cBhvr>
                                        <p:cTn id="28" dur="500"/>
                                        <p:tgtEl>
                                          <p:spTgt spid="2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dissolve">
                                      <p:cBhvr>
                                        <p:cTn id="31" dur="500"/>
                                        <p:tgtEl>
                                          <p:spTgt spid="2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4"/>
                                        </p:tgtEl>
                                        <p:attrNameLst>
                                          <p:attrName>style.visibility</p:attrName>
                                        </p:attrNameLst>
                                      </p:cBhvr>
                                      <p:to>
                                        <p:strVal val="visible"/>
                                      </p:to>
                                    </p:set>
                                    <p:animEffect transition="in" filter="dissolve">
                                      <p:cBhvr>
                                        <p:cTn id="34" dur="500"/>
                                        <p:tgtEl>
                                          <p:spTgt spid="25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animEffect transition="in" filter="dissolve">
                                      <p:cBhvr>
                                        <p:cTn id="37" dur="500"/>
                                        <p:tgtEl>
                                          <p:spTgt spid="25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6"/>
                                        </p:tgtEl>
                                        <p:attrNameLst>
                                          <p:attrName>style.visibility</p:attrName>
                                        </p:attrNameLst>
                                      </p:cBhvr>
                                      <p:to>
                                        <p:strVal val="visible"/>
                                      </p:to>
                                    </p:set>
                                    <p:animEffect transition="in" filter="dissolve">
                                      <p:cBhvr>
                                        <p:cTn id="40" dur="500"/>
                                        <p:tgtEl>
                                          <p:spTgt spid="25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7"/>
                                        </p:tgtEl>
                                        <p:attrNameLst>
                                          <p:attrName>style.visibility</p:attrName>
                                        </p:attrNameLst>
                                      </p:cBhvr>
                                      <p:to>
                                        <p:strVal val="visible"/>
                                      </p:to>
                                    </p:set>
                                    <p:animEffect transition="in" filter="dissolve">
                                      <p:cBhvr>
                                        <p:cTn id="43" dur="500"/>
                                        <p:tgtEl>
                                          <p:spTgt spid="25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58"/>
                                        </p:tgtEl>
                                        <p:attrNameLst>
                                          <p:attrName>style.visibility</p:attrName>
                                        </p:attrNameLst>
                                      </p:cBhvr>
                                      <p:to>
                                        <p:strVal val="visible"/>
                                      </p:to>
                                    </p:set>
                                    <p:animEffect transition="in" filter="dissolve">
                                      <p:cBhvr>
                                        <p:cTn id="46" dur="500"/>
                                        <p:tgtEl>
                                          <p:spTgt spid="25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animEffect transition="in" filter="dissolve">
                                      <p:cBhvr>
                                        <p:cTn id="49" dur="500"/>
                                        <p:tgtEl>
                                          <p:spTgt spid="25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dissolve">
                                      <p:cBhvr>
                                        <p:cTn id="52" dur="500"/>
                                        <p:tgtEl>
                                          <p:spTgt spid="26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1"/>
                                        </p:tgtEl>
                                        <p:attrNameLst>
                                          <p:attrName>style.visibility</p:attrName>
                                        </p:attrNameLst>
                                      </p:cBhvr>
                                      <p:to>
                                        <p:strVal val="visible"/>
                                      </p:to>
                                    </p:set>
                                    <p:animEffect transition="in" filter="dissolve">
                                      <p:cBhvr>
                                        <p:cTn id="55" dur="500"/>
                                        <p:tgtEl>
                                          <p:spTgt spid="26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96" grpId="0"/>
      <p:bldP spid="234" grpId="0" animBg="1"/>
      <p:bldP spid="235" grpId="0" animBg="1"/>
      <p:bldP spid="238" grpId="0" animBg="1"/>
      <p:bldP spid="239" grpId="0"/>
      <p:bldP spid="246" grpId="0"/>
      <p:bldP spid="248" grpId="0"/>
      <p:bldP spid="254" grpId="0" animBg="1"/>
      <p:bldP spid="255" grpId="0"/>
      <p:bldP spid="256" grpId="0" animBg="1"/>
      <p:bldP spid="257" grpId="0" animBg="1"/>
      <p:bldP spid="258" grpId="0" animBg="1"/>
      <p:bldP spid="259" grpId="0"/>
      <p:bldP spid="260" grpId="0"/>
      <p:bldP spid="261"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fontScale="90000"/>
          </a:bodyPr>
          <a:lstStyle/>
          <a:p>
            <a:r>
              <a:rPr lang="en-US" sz="4800" dirty="0"/>
              <a:t>rdt1.0: </a:t>
            </a:r>
            <a:r>
              <a:rPr lang="en-US" sz="4400" dirty="0"/>
              <a:t>reliable transfer over a reliable channel</a:t>
            </a:r>
          </a:p>
        </p:txBody>
      </p:sp>
      <p:sp>
        <p:nvSpPr>
          <p:cNvPr id="22" name="Rectangle 3">
            <a:extLst>
              <a:ext uri="{FF2B5EF4-FFF2-40B4-BE49-F238E27FC236}">
                <a16:creationId xmlns:a16="http://schemas.microsoft.com/office/drawing/2014/main" id="{973DDEF7-C28A-F04F-AD65-DE94D6CF205E}"/>
              </a:ext>
            </a:extLst>
          </p:cNvPr>
          <p:cNvSpPr txBox="1">
            <a:spLocks noChangeArrowheads="1"/>
          </p:cNvSpPr>
          <p:nvPr/>
        </p:nvSpPr>
        <p:spPr>
          <a:xfrm>
            <a:off x="798690" y="1370551"/>
            <a:ext cx="7896225" cy="30194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perfectly reliable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bit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loss of packets</a:t>
            </a:r>
          </a:p>
        </p:txBody>
      </p:sp>
      <p:sp>
        <p:nvSpPr>
          <p:cNvPr id="42" name="Freeform 6">
            <a:extLst>
              <a:ext uri="{FF2B5EF4-FFF2-40B4-BE49-F238E27FC236}">
                <a16:creationId xmlns:a16="http://schemas.microsoft.com/office/drawing/2014/main" id="{72679C5D-F3D6-DB4D-B0B3-7D339F36B74D}"/>
              </a:ext>
            </a:extLst>
          </p:cNvPr>
          <p:cNvSpPr>
            <a:spLocks/>
          </p:cNvSpPr>
          <p:nvPr/>
        </p:nvSpPr>
        <p:spPr bwMode="auto">
          <a:xfrm>
            <a:off x="2850759" y="4627024"/>
            <a:ext cx="611187" cy="1027112"/>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 name="Text Box 7">
            <a:extLst>
              <a:ext uri="{FF2B5EF4-FFF2-40B4-BE49-F238E27FC236}">
                <a16:creationId xmlns:a16="http://schemas.microsoft.com/office/drawing/2014/main" id="{9B9E7156-7163-514D-9217-22616724C466}"/>
              </a:ext>
            </a:extLst>
          </p:cNvPr>
          <p:cNvSpPr txBox="1">
            <a:spLocks noChangeArrowheads="1"/>
          </p:cNvSpPr>
          <p:nvPr/>
        </p:nvSpPr>
        <p:spPr bwMode="auto">
          <a:xfrm>
            <a:off x="3251680" y="5048046"/>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5" name="Group 4">
            <a:extLst>
              <a:ext uri="{FF2B5EF4-FFF2-40B4-BE49-F238E27FC236}">
                <a16:creationId xmlns:a16="http://schemas.microsoft.com/office/drawing/2014/main" id="{C7585234-D59C-0545-841B-A27D389014BC}"/>
              </a:ext>
            </a:extLst>
          </p:cNvPr>
          <p:cNvGrpSpPr/>
          <p:nvPr/>
        </p:nvGrpSpPr>
        <p:grpSpPr>
          <a:xfrm>
            <a:off x="3261921" y="4671474"/>
            <a:ext cx="2255838" cy="428625"/>
            <a:chOff x="3084121" y="4379374"/>
            <a:chExt cx="2255838" cy="428625"/>
          </a:xfrm>
        </p:grpSpPr>
        <p:sp>
          <p:nvSpPr>
            <p:cNvPr id="44" name="Text Box 8">
              <a:extLst>
                <a:ext uri="{FF2B5EF4-FFF2-40B4-BE49-F238E27FC236}">
                  <a16:creationId xmlns:a16="http://schemas.microsoft.com/office/drawing/2014/main" id="{F76E2421-9F9F-FC42-837C-A6C05CDF5A21}"/>
                </a:ext>
              </a:extLst>
            </p:cNvPr>
            <p:cNvSpPr txBox="1">
              <a:spLocks noChangeArrowheads="1"/>
            </p:cNvSpPr>
            <p:nvPr/>
          </p:nvSpPr>
          <p:spPr bwMode="auto">
            <a:xfrm>
              <a:off x="3084121" y="4379374"/>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7D992FAD-AF7B-FB47-8AD1-6805A49B2633}"/>
                </a:ext>
              </a:extLst>
            </p:cNvPr>
            <p:cNvSpPr>
              <a:spLocks noChangeShapeType="1"/>
            </p:cNvSpPr>
            <p:nvPr/>
          </p:nvSpPr>
          <p:spPr bwMode="auto">
            <a:xfrm>
              <a:off x="3184134" y="4722274"/>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7" name="Text Box 11">
            <a:extLst>
              <a:ext uri="{FF2B5EF4-FFF2-40B4-BE49-F238E27FC236}">
                <a16:creationId xmlns:a16="http://schemas.microsoft.com/office/drawing/2014/main" id="{3D37D715-DFFD-D144-86D7-84AAD14254C9}"/>
              </a:ext>
            </a:extLst>
          </p:cNvPr>
          <p:cNvSpPr txBox="1">
            <a:spLocks noChangeArrowheads="1"/>
          </p:cNvSpPr>
          <p:nvPr/>
        </p:nvSpPr>
        <p:spPr bwMode="auto">
          <a:xfrm>
            <a:off x="9581566" y="5063272"/>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packet,data</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0" name="Freeform 14">
            <a:extLst>
              <a:ext uri="{FF2B5EF4-FFF2-40B4-BE49-F238E27FC236}">
                <a16:creationId xmlns:a16="http://schemas.microsoft.com/office/drawing/2014/main" id="{971AF932-17EF-C746-BE92-15D36EC0FFDD}"/>
              </a:ext>
            </a:extLst>
          </p:cNvPr>
          <p:cNvSpPr>
            <a:spLocks/>
          </p:cNvSpPr>
          <p:nvPr/>
        </p:nvSpPr>
        <p:spPr bwMode="auto">
          <a:xfrm>
            <a:off x="9171991" y="4666397"/>
            <a:ext cx="611187" cy="102711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B8AF4F26-5E6F-8F4D-A612-50842B04E515}"/>
              </a:ext>
            </a:extLst>
          </p:cNvPr>
          <p:cNvGrpSpPr/>
          <p:nvPr/>
        </p:nvGrpSpPr>
        <p:grpSpPr>
          <a:xfrm>
            <a:off x="9597441" y="4742597"/>
            <a:ext cx="1541462" cy="336550"/>
            <a:chOff x="9419641" y="4450497"/>
            <a:chExt cx="1541462" cy="336550"/>
          </a:xfrm>
        </p:grpSpPr>
        <p:sp>
          <p:nvSpPr>
            <p:cNvPr id="52" name="Line 16">
              <a:extLst>
                <a:ext uri="{FF2B5EF4-FFF2-40B4-BE49-F238E27FC236}">
                  <a16:creationId xmlns:a16="http://schemas.microsoft.com/office/drawing/2014/main" id="{755DAE31-6FE9-AA43-BE65-0F2D63F3A75D}"/>
                </a:ext>
              </a:extLst>
            </p:cNvPr>
            <p:cNvSpPr>
              <a:spLocks noChangeShapeType="1"/>
            </p:cNvSpPr>
            <p:nvPr/>
          </p:nvSpPr>
          <p:spPr bwMode="auto">
            <a:xfrm>
              <a:off x="9505366" y="4774347"/>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Rectangle 18">
              <a:extLst>
                <a:ext uri="{FF2B5EF4-FFF2-40B4-BE49-F238E27FC236}">
                  <a16:creationId xmlns:a16="http://schemas.microsoft.com/office/drawing/2014/main" id="{CC7E66DF-39CF-1142-BEBC-BFB9E33B62F7}"/>
                </a:ext>
              </a:extLst>
            </p:cNvPr>
            <p:cNvSpPr>
              <a:spLocks noChangeArrowheads="1"/>
            </p:cNvSpPr>
            <p:nvPr/>
          </p:nvSpPr>
          <p:spPr bwMode="auto">
            <a:xfrm>
              <a:off x="9419641" y="4450497"/>
              <a:ext cx="15414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Arial" charset="0"/>
                  <a:ea typeface="ＭＳ Ｐゴシック" charset="0"/>
                  <a:cs typeface="+mn-cs"/>
                </a:rPr>
                <a:t>rdt_rcv</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(packet)</a:t>
              </a:r>
            </a:p>
          </p:txBody>
        </p:sp>
      </p:grpSp>
      <p:grpSp>
        <p:nvGrpSpPr>
          <p:cNvPr id="10" name="Group 9">
            <a:extLst>
              <a:ext uri="{FF2B5EF4-FFF2-40B4-BE49-F238E27FC236}">
                <a16:creationId xmlns:a16="http://schemas.microsoft.com/office/drawing/2014/main" id="{C6A7B144-988F-3142-A53D-2AD67E7E25EE}"/>
              </a:ext>
            </a:extLst>
          </p:cNvPr>
          <p:cNvGrpSpPr/>
          <p:nvPr/>
        </p:nvGrpSpPr>
        <p:grpSpPr>
          <a:xfrm>
            <a:off x="6812375" y="4666397"/>
            <a:ext cx="2496141" cy="1027113"/>
            <a:chOff x="6075775" y="5479197"/>
            <a:chExt cx="2496141" cy="1027113"/>
          </a:xfrm>
        </p:grpSpPr>
        <p:sp>
          <p:nvSpPr>
            <p:cNvPr id="48" name="Oval 12">
              <a:extLst>
                <a:ext uri="{FF2B5EF4-FFF2-40B4-BE49-F238E27FC236}">
                  <a16:creationId xmlns:a16="http://schemas.microsoft.com/office/drawing/2014/main" id="{15A02CFE-8E15-5B47-955E-884B96AD154D}"/>
                </a:ext>
              </a:extLst>
            </p:cNvPr>
            <p:cNvSpPr>
              <a:spLocks noChangeArrowheads="1"/>
            </p:cNvSpPr>
            <p:nvPr/>
          </p:nvSpPr>
          <p:spPr bwMode="auto">
            <a:xfrm>
              <a:off x="7536866" y="5495072"/>
              <a:ext cx="955675" cy="101123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9" name="Text Box 13">
              <a:extLst>
                <a:ext uri="{FF2B5EF4-FFF2-40B4-BE49-F238E27FC236}">
                  <a16:creationId xmlns:a16="http://schemas.microsoft.com/office/drawing/2014/main" id="{CBC9B555-6B5C-7741-88F2-5079C590022D}"/>
                </a:ext>
              </a:extLst>
            </p:cNvPr>
            <p:cNvSpPr txBox="1">
              <a:spLocks noChangeArrowheads="1"/>
            </p:cNvSpPr>
            <p:nvPr/>
          </p:nvSpPr>
          <p:spPr bwMode="auto">
            <a:xfrm>
              <a:off x="7473366" y="5580797"/>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3" name="Line 17">
              <a:extLst>
                <a:ext uri="{FF2B5EF4-FFF2-40B4-BE49-F238E27FC236}">
                  <a16:creationId xmlns:a16="http://schemas.microsoft.com/office/drawing/2014/main" id="{07806C13-AC0C-744F-A689-B195B8638391}"/>
                </a:ext>
              </a:extLst>
            </p:cNvPr>
            <p:cNvSpPr>
              <a:spLocks noChangeShapeType="1"/>
            </p:cNvSpPr>
            <p:nvPr/>
          </p:nvSpPr>
          <p:spPr bwMode="auto">
            <a:xfrm>
              <a:off x="7213016" y="5479197"/>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Text Box 20">
              <a:extLst>
                <a:ext uri="{FF2B5EF4-FFF2-40B4-BE49-F238E27FC236}">
                  <a16:creationId xmlns:a16="http://schemas.microsoft.com/office/drawing/2014/main" id="{AD290DCB-DA87-BF46-B9F0-5E8404C38FE9}"/>
                </a:ext>
              </a:extLst>
            </p:cNvPr>
            <p:cNvSpPr txBox="1">
              <a:spLocks noChangeArrowheads="1"/>
            </p:cNvSpPr>
            <p:nvPr/>
          </p:nvSpPr>
          <p:spPr bwMode="auto">
            <a:xfrm>
              <a:off x="6075775" y="5745404"/>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grpSp>
      <p:pic>
        <p:nvPicPr>
          <p:cNvPr id="25604" name="Picture 4" descr="Image result for easy button&quot;">
            <a:extLst>
              <a:ext uri="{FF2B5EF4-FFF2-40B4-BE49-F238E27FC236}">
                <a16:creationId xmlns:a16="http://schemas.microsoft.com/office/drawing/2014/main" id="{FD822998-0D59-7945-AC2A-EA37C240B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940" y="1871323"/>
            <a:ext cx="2139751" cy="213975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3">
            <a:extLst>
              <a:ext uri="{FF2B5EF4-FFF2-40B4-BE49-F238E27FC236}">
                <a16:creationId xmlns:a16="http://schemas.microsoft.com/office/drawing/2014/main" id="{85610A16-2670-7448-8F41-F03B9E524F38}"/>
              </a:ext>
            </a:extLst>
          </p:cNvPr>
          <p:cNvSpPr txBox="1">
            <a:spLocks noChangeArrowheads="1"/>
          </p:cNvSpPr>
          <p:nvPr/>
        </p:nvSpPr>
        <p:spPr>
          <a:xfrm>
            <a:off x="798690" y="2794001"/>
            <a:ext cx="7896225" cy="1511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separate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FSMs for sender,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sender sends data into underlying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reads data from underlying channel</a:t>
            </a:r>
          </a:p>
        </p:txBody>
      </p:sp>
      <p:grpSp>
        <p:nvGrpSpPr>
          <p:cNvPr id="9" name="Group 8">
            <a:extLst>
              <a:ext uri="{FF2B5EF4-FFF2-40B4-BE49-F238E27FC236}">
                <a16:creationId xmlns:a16="http://schemas.microsoft.com/office/drawing/2014/main" id="{7F2EE118-43B6-9B4F-B323-BCE06C274814}"/>
              </a:ext>
            </a:extLst>
          </p:cNvPr>
          <p:cNvGrpSpPr/>
          <p:nvPr/>
        </p:nvGrpSpPr>
        <p:grpSpPr>
          <a:xfrm>
            <a:off x="706840" y="4601624"/>
            <a:ext cx="2271310" cy="1027112"/>
            <a:chOff x="262340" y="5579524"/>
            <a:chExt cx="2271310" cy="1027112"/>
          </a:xfrm>
        </p:grpSpPr>
        <p:grpSp>
          <p:nvGrpSpPr>
            <p:cNvPr id="8" name="Group 7">
              <a:extLst>
                <a:ext uri="{FF2B5EF4-FFF2-40B4-BE49-F238E27FC236}">
                  <a16:creationId xmlns:a16="http://schemas.microsoft.com/office/drawing/2014/main" id="{685AB00B-9A93-AB4E-B61E-272D7AC641F9}"/>
                </a:ext>
              </a:extLst>
            </p:cNvPr>
            <p:cNvGrpSpPr/>
            <p:nvPr/>
          </p:nvGrpSpPr>
          <p:grpSpPr>
            <a:xfrm>
              <a:off x="262340" y="5579524"/>
              <a:ext cx="2201069" cy="1027112"/>
              <a:chOff x="795740" y="4614324"/>
              <a:chExt cx="2201069" cy="1027112"/>
            </a:xfrm>
          </p:grpSpPr>
          <p:sp>
            <p:nvSpPr>
              <p:cNvPr id="46" name="Line 10">
                <a:extLst>
                  <a:ext uri="{FF2B5EF4-FFF2-40B4-BE49-F238E27FC236}">
                    <a16:creationId xmlns:a16="http://schemas.microsoft.com/office/drawing/2014/main" id="{53CBEB33-D2BE-EA4E-9053-8A4F592B82D6}"/>
                  </a:ext>
                </a:extLst>
              </p:cNvPr>
              <p:cNvSpPr>
                <a:spLocks noChangeShapeType="1"/>
              </p:cNvSpPr>
              <p:nvPr/>
            </p:nvSpPr>
            <p:spPr bwMode="auto">
              <a:xfrm>
                <a:off x="1717284" y="4614324"/>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 name="Text Box 19">
                <a:extLst>
                  <a:ext uri="{FF2B5EF4-FFF2-40B4-BE49-F238E27FC236}">
                    <a16:creationId xmlns:a16="http://schemas.microsoft.com/office/drawing/2014/main" id="{16E30F35-9D21-5542-B316-8DC5ACBE27DA}"/>
                  </a:ext>
                </a:extLst>
              </p:cNvPr>
              <p:cNvSpPr txBox="1">
                <a:spLocks noChangeArrowheads="1"/>
              </p:cNvSpPr>
              <p:nvPr/>
            </p:nvSpPr>
            <p:spPr bwMode="auto">
              <a:xfrm>
                <a:off x="795740" y="4985781"/>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40" name="Oval 4">
                <a:extLst>
                  <a:ext uri="{FF2B5EF4-FFF2-40B4-BE49-F238E27FC236}">
                    <a16:creationId xmlns:a16="http://schemas.microsoft.com/office/drawing/2014/main" id="{1B157770-6762-CF45-9B74-7457DBFE2B56}"/>
                  </a:ext>
                </a:extLst>
              </p:cNvPr>
              <p:cNvSpPr>
                <a:spLocks noChangeArrowheads="1"/>
              </p:cNvSpPr>
              <p:nvPr/>
            </p:nvSpPr>
            <p:spPr bwMode="auto">
              <a:xfrm>
                <a:off x="2041134" y="4630199"/>
                <a:ext cx="955675" cy="1011237"/>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Text Box 5">
              <a:extLst>
                <a:ext uri="{FF2B5EF4-FFF2-40B4-BE49-F238E27FC236}">
                  <a16:creationId xmlns:a16="http://schemas.microsoft.com/office/drawing/2014/main" id="{CE38ECA0-E265-FA4A-950E-CC50EF2CA516}"/>
                </a:ext>
              </a:extLst>
            </p:cNvPr>
            <p:cNvSpPr txBox="1">
              <a:spLocks noChangeArrowheads="1"/>
            </p:cNvSpPr>
            <p:nvPr/>
          </p:nvSpPr>
          <p:spPr bwMode="auto">
            <a:xfrm>
              <a:off x="1435100" y="5693824"/>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27" name="Slide Number Placeholder 2">
            <a:extLst>
              <a:ext uri="{FF2B5EF4-FFF2-40B4-BE49-F238E27FC236}">
                <a16:creationId xmlns:a16="http://schemas.microsoft.com/office/drawing/2014/main" id="{4E6AC2D9-3427-7142-95C3-6DF77122338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8518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dissolve">
                                      <p:cBhvr>
                                        <p:cTn id="35" dur="500"/>
                                        <p:tgtEl>
                                          <p:spTgt spid="50"/>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5604"/>
                                        </p:tgtEl>
                                        <p:attrNameLst>
                                          <p:attrName>style.visibility</p:attrName>
                                        </p:attrNameLst>
                                      </p:cBhvr>
                                      <p:to>
                                        <p:strVal val="visible"/>
                                      </p:to>
                                    </p:set>
                                    <p:animEffect transition="in" filter="dissolve">
                                      <p:cBhvr>
                                        <p:cTn id="48"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7" grpId="0"/>
      <p:bldP spid="50" grpId="0" animBg="1"/>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21988</TotalTime>
  <Words>3811</Words>
  <Application>Microsoft Macintosh PowerPoint</Application>
  <PresentationFormat>Widescreen</PresentationFormat>
  <Paragraphs>625</Paragraphs>
  <Slides>28</Slides>
  <Notes>23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28</vt:i4>
      </vt:variant>
    </vt:vector>
  </HeadingPairs>
  <TitlesOfParts>
    <vt:vector size="41" baseType="lpstr">
      <vt:lpstr>Arial</vt:lpstr>
      <vt:lpstr>Calibri</vt:lpstr>
      <vt:lpstr>Calibri Light</vt:lpstr>
      <vt:lpstr>Courier</vt:lpstr>
      <vt:lpstr>Gill Sans MT</vt:lpstr>
      <vt:lpstr>Symbol</vt:lpstr>
      <vt:lpstr>Tahoma</vt:lpstr>
      <vt:lpstr>TeXGyreAdventor</vt:lpstr>
      <vt:lpstr>Times New Roman</vt:lpstr>
      <vt:lpstr>Wingdings</vt:lpstr>
      <vt:lpstr>Wingdings 2</vt:lpstr>
      <vt:lpstr>Office Theme</vt:lpstr>
      <vt:lpstr>1_Office Theme</vt:lpstr>
      <vt:lpstr>Computer Networks </vt:lpstr>
      <vt:lpstr>Chapter 3: roadmap</vt:lpstr>
      <vt:lpstr>Principles of reliable data transfer </vt:lpstr>
      <vt:lpstr>Principles of reliable data transfer </vt:lpstr>
      <vt:lpstr>Principles of reliable data transfer </vt:lpstr>
      <vt:lpstr>Principles of reliable data transfer </vt:lpstr>
      <vt:lpstr>Reliable data transfer protocol (rdt): interfaces</vt:lpstr>
      <vt:lpstr>Reliable data transfer: getting started</vt:lpstr>
      <vt:lpstr>rdt1.0: reliable transfer over a reliable channel</vt:lpstr>
      <vt:lpstr>rdt2.0: channel with bit errors</vt:lpstr>
      <vt:lpstr>rdt2.0: channel with bit errors</vt:lpstr>
      <vt:lpstr>rdt2.0: FSM specifications</vt:lpstr>
      <vt:lpstr>rdt2.0: FSM specification</vt:lpstr>
      <vt:lpstr>rdt2.0: operation with no errors</vt:lpstr>
      <vt:lpstr>rdt2.0: corrupted packet scenario</vt:lpstr>
      <vt:lpstr>rdt2.0 has a fatal flaw!</vt:lpstr>
      <vt:lpstr>rdt2.1: sender, handling garbled ACK/NAKs</vt:lpstr>
      <vt:lpstr>rdt2.1: receiver, handling garbled ACK/NAKs</vt:lpstr>
      <vt:lpstr>rdt2.1 in Action</vt:lpstr>
      <vt:lpstr>rdt2.1: discussion</vt:lpstr>
      <vt:lpstr>rdt2.2: a NAK-free protocol</vt:lpstr>
      <vt:lpstr>Rdt 2.2 in action</vt:lpstr>
      <vt:lpstr>rdt2.2: sender, receiver fragments</vt:lpstr>
      <vt:lpstr>rdt2.2: a NAK free protocol - Sender</vt:lpstr>
      <vt:lpstr>rdt2.2: a NAK free protocol - Receiver</vt:lpstr>
      <vt:lpstr>rdt2.2: a NAK free protocol - Receiver</vt:lpstr>
      <vt:lpstr>rdt2.2: a NAK free protocol - Receiver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Subhan Ullah</cp:lastModifiedBy>
  <cp:revision>601</cp:revision>
  <dcterms:created xsi:type="dcterms:W3CDTF">2020-01-18T07:24:59Z</dcterms:created>
  <dcterms:modified xsi:type="dcterms:W3CDTF">2024-03-21T11:12:27Z</dcterms:modified>
</cp:coreProperties>
</file>