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438" r:id="rId2"/>
    <p:sldId id="1235" r:id="rId3"/>
    <p:sldId id="1236" r:id="rId4"/>
    <p:sldId id="1237" r:id="rId5"/>
    <p:sldId id="1238" r:id="rId6"/>
    <p:sldId id="1248" r:id="rId7"/>
    <p:sldId id="1239" r:id="rId8"/>
    <p:sldId id="1240" r:id="rId9"/>
    <p:sldId id="1241" r:id="rId10"/>
    <p:sldId id="1242" r:id="rId11"/>
    <p:sldId id="1243" r:id="rId12"/>
    <p:sldId id="1244" r:id="rId13"/>
    <p:sldId id="1245" r:id="rId14"/>
    <p:sldId id="1040" r:id="rId15"/>
    <p:sldId id="1250" r:id="rId16"/>
    <p:sldId id="1371" r:id="rId17"/>
    <p:sldId id="1253" r:id="rId18"/>
    <p:sldId id="1252" r:id="rId19"/>
    <p:sldId id="14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5373" autoAdjust="0"/>
  </p:normalViewPr>
  <p:slideViewPr>
    <p:cSldViewPr snapToGrid="0" snapToObjects="1">
      <p:cViewPr varScale="1">
        <p:scale>
          <a:sx n="65" d="100"/>
          <a:sy n="65" d="100"/>
        </p:scale>
        <p:origin x="1109" y="53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5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Now, after TCP/UDP header being appended, it moves on to the Network Layer. Till this step, the remote end-point's IP address wasn't a part of the packet at all.</a:t>
            </a:r>
            <a:endParaRPr lang="en-US" altLang="en-US" sz="1200" dirty="0" smtClean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62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The first physical equipment at the Network Layer would be Routers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latin typeface="Gill Sans MT" pitchFamily="34" charset="0"/>
                <a:cs typeface="Arial" charset="0"/>
              </a:rPr>
              <a:t>It receives SEGMENTS from the upper layer and convert it into PACKETS.</a:t>
            </a:r>
            <a:endParaRPr lang="en-GB" sz="1200" dirty="0" smtClean="0">
              <a:latin typeface="Gill Sans MT" pitchFamily="34" charset="0"/>
              <a:ea typeface="+mn-ea"/>
              <a:cs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b="1" dirty="0" smtClean="0">
                <a:latin typeface="Gill Sans MT" pitchFamily="34" charset="0"/>
                <a:ea typeface="+mn-ea"/>
                <a:cs typeface="Arial" charset="0"/>
              </a:rPr>
              <a:t>Logical addressing</a:t>
            </a: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: The network layer adds a header to the packet coming from the upper layer, includes the logical addresses (IP) of the sender and receiver.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Makes “</a:t>
            </a:r>
            <a:r>
              <a:rPr lang="en-GB" sz="1200" b="1" dirty="0" smtClean="0">
                <a:latin typeface="Gill Sans MT" pitchFamily="34" charset="0"/>
                <a:ea typeface="+mn-ea"/>
                <a:cs typeface="Arial" charset="0"/>
              </a:rPr>
              <a:t>Best Path Determination</a:t>
            </a:r>
            <a:r>
              <a:rPr lang="en-GB" sz="1200" dirty="0" smtClean="0">
                <a:latin typeface="Gill Sans MT" pitchFamily="34" charset="0"/>
                <a:ea typeface="+mn-ea"/>
                <a:cs typeface="Arial" charset="0"/>
              </a:rPr>
              <a:t>” decision based on logical addressing.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logical link control</a:t>
            </a:r>
            <a:r>
              <a:rPr lang="en-US" dirty="0" smtClean="0"/>
              <a:t> (LLC)</a:t>
            </a:r>
            <a:endParaRPr lang="en-GB" sz="1200" dirty="0" smtClean="0">
              <a:latin typeface="Gill Sans MT" pitchFamily="34" charset="0"/>
              <a:ea typeface="+mn-ea"/>
              <a:cs typeface="Arial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1200" b="1" dirty="0" smtClean="0">
                <a:latin typeface="Gill Sans MT" panose="020B0502020104020203" pitchFamily="34" charset="0"/>
                <a:cs typeface="Arial" panose="020B0604020202020204" pitchFamily="34" charset="0"/>
              </a:rPr>
              <a:t>Physical Layer: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Defines the physical and electrical medium for data transfer.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Physical layer components: cables, jacks, punch blocks, hubs.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Cables + topology + transmission mode + encoding+ devices+ Modulation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dirty="0" smtClean="0">
                <a:latin typeface="Gill Sans MT" panose="020B0502020104020203" pitchFamily="34" charset="0"/>
                <a:cs typeface="Arial" panose="020B0604020202020204" pitchFamily="34" charset="0"/>
              </a:rPr>
              <a:t>Link</a:t>
            </a: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 layer: </a:t>
            </a:r>
            <a:r>
              <a:rPr lang="en-GB" altLang="en-US" sz="1200" baseline="0" dirty="0" err="1" smtClean="0">
                <a:latin typeface="Gill Sans MT" panose="020B0502020104020203" pitchFamily="34" charset="0"/>
                <a:cs typeface="Arial" panose="020B0604020202020204" pitchFamily="34" charset="0"/>
              </a:rPr>
              <a:t>stop&amp;wait</a:t>
            </a: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+ Go back and selective repeat+ MAC protocol+ error control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Network: IP, routing protocol + IPV4 and IPV6, Network Header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Transport: TCP, UDP, Trans-Header+ port number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200" baseline="0" dirty="0" smtClean="0">
                <a:latin typeface="Gill Sans MT" panose="020B0502020104020203" pitchFamily="34" charset="0"/>
                <a:cs typeface="Arial" panose="020B0604020202020204" pitchFamily="34" charset="0"/>
              </a:rPr>
              <a:t>Application: DNS, HTTP, SMTP </a:t>
            </a:r>
            <a:endParaRPr lang="en-GB" altLang="en-US" sz="1200" dirty="0" smtClean="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72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06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18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logical link control (LLC)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ISO</a:t>
            </a:r>
            <a:r>
              <a:rPr lang="en-US" i="1" baseline="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Established in 1947, the 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International Standards Organization (</a:t>
            </a:r>
            <a:r>
              <a:rPr lang="en-US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ISO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)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is a multinational body dedicated to worldwide agreement on international standards. An ISO standard that covers all aspects of network communications is the 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Open Systems Interconnection (</a:t>
            </a:r>
            <a:r>
              <a:rPr lang="en-US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OSI</a:t>
            </a:r>
            <a:r>
              <a:rPr lang="en-US" b="1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) 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model. It was first introduced in the late 1970s.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ISO is the organization.</a:t>
            </a:r>
            <a:br>
              <a:rPr lang="en-US" altLang="en-US" sz="1200" b="1" dirty="0" smtClean="0"/>
            </a:br>
            <a:r>
              <a:rPr lang="en-US" altLang="en-US" sz="1200" b="1" dirty="0" smtClean="0"/>
              <a:t>OSI is the model.</a:t>
            </a:r>
          </a:p>
          <a:p>
            <a:r>
              <a:rPr lang="en-GB" dirty="0" smtClean="0"/>
              <a:t>OSI is a reference model for how applications communicate over a network</a:t>
            </a:r>
          </a:p>
          <a:p>
            <a:pPr lvl="1"/>
            <a:r>
              <a:rPr lang="en-GB" dirty="0" smtClean="0"/>
              <a:t>A reference model is a conceptual framework for understanding the relationships of communication networks </a:t>
            </a:r>
          </a:p>
          <a:p>
            <a:r>
              <a:rPr lang="en-GB" dirty="0" smtClean="0"/>
              <a:t>The purpose of the OSI reference model </a:t>
            </a:r>
          </a:p>
          <a:p>
            <a:pPr lvl="1"/>
            <a:r>
              <a:rPr lang="en-GB" dirty="0" smtClean="0"/>
              <a:t>To guide vendors and developers so the digital communication products and software programs they create can interoperate, </a:t>
            </a:r>
          </a:p>
          <a:p>
            <a:pPr lvl="1"/>
            <a:r>
              <a:rPr lang="en-GB" dirty="0" smtClean="0"/>
              <a:t>and to facilitate a clear framework that describes the functions of a networking or telecommunication system</a:t>
            </a:r>
          </a:p>
          <a:p>
            <a:pPr lvl="1"/>
            <a:r>
              <a:rPr lang="en-GB" dirty="0" smtClean="0"/>
              <a:t>Its goal is the interoperability of diverse communication systems with standard communication protocols</a:t>
            </a:r>
          </a:p>
          <a:p>
            <a:r>
              <a:rPr lang="en-GB" dirty="0" smtClean="0"/>
              <a:t>OSI model partitions a communication system into abstraction layers</a:t>
            </a:r>
          </a:p>
          <a:p>
            <a:r>
              <a:rPr lang="en-GB" dirty="0" smtClean="0"/>
              <a:t>The original version of the model had seven layers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Session: Authentication + Authorization + session restoration (check</a:t>
            </a:r>
            <a:r>
              <a:rPr lang="en-US" altLang="en-US" sz="1200" b="1" baseline="0" dirty="0" smtClean="0"/>
              <a:t> pointing: using session beans to store the session status) + synchronization + web-conferencing (flow control and synchronization e.g., </a:t>
            </a:r>
            <a:r>
              <a:rPr lang="en-US" altLang="en-US" sz="1200" b="1" baseline="0" dirty="0" err="1" smtClean="0"/>
              <a:t>audo+video</a:t>
            </a:r>
            <a:r>
              <a:rPr lang="en-US" altLang="en-US" sz="1200" b="1" baseline="0" dirty="0" smtClean="0"/>
              <a:t> synchronization during meeting).</a:t>
            </a:r>
            <a:endParaRPr lang="en-US" altLang="en-US" sz="1200" b="1" dirty="0" smtClean="0"/>
          </a:p>
          <a:p>
            <a:endParaRPr lang="en-US" dirty="0" smtClean="0"/>
          </a:p>
          <a:p>
            <a:r>
              <a:rPr lang="en-US" dirty="0" smtClean="0"/>
              <a:t>Reference to book (Computer Networks:5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</a:t>
            </a:r>
            <a:r>
              <a:rPr lang="en-US" dirty="0" smtClean="0"/>
              <a:t> </a:t>
            </a:r>
            <a:r>
              <a:rPr lang="en-US" dirty="0" err="1" smtClean="0"/>
              <a:t>Tanen</a:t>
            </a:r>
            <a:r>
              <a:rPr lang="en-US" baseline="0" dirty="0" err="1" smtClean="0"/>
              <a:t>boum</a:t>
            </a:r>
            <a:r>
              <a:rPr lang="en-US" baseline="0" dirty="0" smtClean="0"/>
              <a:t>, Waterfall </a:t>
            </a:r>
            <a:r>
              <a:rPr lang="en-US" dirty="0" smtClean="0"/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concepts are central to the OSI model: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Services.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Interfaces.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Protocols.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Probably the biggest contribution of the OSI model is that it makes the distinction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these three concepts explicit. Each layer performs some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above it. The service definition tells what the layer does, not how entities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 it access it or how the layer works. It defines the layer’s semantics.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layer’s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tells the processes above it how to access it. It specifies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the parameters are and what results to expect. It, too, says nothing about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layer works inside.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peer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a layer are the layer’s own business. It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any protocols it wants to, as long as it gets the job done (i.e., provides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offered services). It can also change them at will without affecting software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layers.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ideas fit very nicely with modern ideas about object-oriented programming.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object, like a layer, has a set of methods (operations) that processes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the object can invoke. The semantics of these methods define the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services that the object offers. The methods’ parameters and results form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object’s interface. The code internal to the object is its protocol and is not visible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of any concern outside the object.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TCP/IP model did not originally clearly distinguish between services, interfaces,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protocols, although people have tried to retrofit it after the fact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it more OSI-like. For example, the only real services offered by the internet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are SEND IP PACKET and RECEIVE IP PACKET. As a consequence, the protocols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OSI model are better hidden than in the TCP/IP model and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relatively easily as the technology changes. Being able to make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transparently is one of the main purposes of having layered protocols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People Seem</a:t>
            </a:r>
            <a:r>
              <a:rPr lang="en-US" baseline="0" dirty="0" smtClean="0"/>
              <a:t> To </a:t>
            </a:r>
            <a:r>
              <a:rPr lang="en-US" dirty="0" smtClean="0"/>
              <a:t>need Data</a:t>
            </a:r>
            <a:r>
              <a:rPr lang="en-US" baseline="0" dirty="0" smtClean="0"/>
              <a:t> Processing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3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33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7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0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3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04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Covered for section </a:t>
            </a:r>
            <a:r>
              <a:rPr lang="en-US" smtClean="0"/>
              <a:t>C until here….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Communication principles (connection for communicating the messages+ protocol for understanding the</a:t>
            </a:r>
            <a:r>
              <a:rPr lang="en-GB" baseline="0" dirty="0" smtClean="0"/>
              <a:t> </a:t>
            </a:r>
            <a:r>
              <a:rPr lang="en-GB" dirty="0" smtClean="0"/>
              <a:t>messages)</a:t>
            </a:r>
          </a:p>
          <a:p>
            <a:pPr lvl="1"/>
            <a:r>
              <a:rPr lang="en-GB" dirty="0" smtClean="0"/>
              <a:t>Communication is a two way process </a:t>
            </a:r>
          </a:p>
          <a:p>
            <a:pPr lvl="1"/>
            <a:r>
              <a:rPr lang="en-GB" dirty="0" smtClean="0"/>
              <a:t>We are all communicating, all the time </a:t>
            </a:r>
          </a:p>
          <a:p>
            <a:pPr lvl="1"/>
            <a:r>
              <a:rPr lang="en-GB" dirty="0" smtClean="0"/>
              <a:t>Timing and frequency matter </a:t>
            </a:r>
          </a:p>
          <a:p>
            <a:pPr lvl="1"/>
            <a:r>
              <a:rPr lang="en-GB" dirty="0" smtClean="0"/>
              <a:t>There is single method of communication requires that works for every one </a:t>
            </a:r>
          </a:p>
          <a:p>
            <a:r>
              <a:rPr lang="en-US" dirty="0" smtClean="0"/>
              <a:t>Functionality: Mandatory -&gt; Error control + Flow</a:t>
            </a:r>
            <a:r>
              <a:rPr lang="en-US" baseline="0" dirty="0" smtClean="0"/>
              <a:t> control + Congestion control + </a:t>
            </a:r>
            <a:r>
              <a:rPr lang="en-US" baseline="0" dirty="0" smtClean="0"/>
              <a:t>multiplexing/de-multiplexing </a:t>
            </a:r>
            <a:endParaRPr lang="en-US" baseline="0" dirty="0" smtClean="0"/>
          </a:p>
          <a:p>
            <a:r>
              <a:rPr lang="en-US" baseline="0" dirty="0" smtClean="0"/>
              <a:t>Functionality Optional -&gt; Security (Encryption/decryption)+ </a:t>
            </a:r>
            <a:r>
              <a:rPr lang="en-US" baseline="0" dirty="0" smtClean="0"/>
              <a:t>checkpoints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00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Point-to-Point Protocol </a:t>
            </a:r>
            <a:r>
              <a:rPr lang="en-US" b="1" dirty="0" smtClean="0"/>
              <a:t>(</a:t>
            </a:r>
            <a:r>
              <a:rPr lang="en-US" b="1" i="1" dirty="0" smtClean="0"/>
              <a:t>PPP</a:t>
            </a:r>
            <a:r>
              <a:rPr lang="en-US" b="1" dirty="0" smtClean="0"/>
              <a:t>)</a:t>
            </a:r>
          </a:p>
          <a:p>
            <a:r>
              <a:rPr lang="en-US" b="0" dirty="0" smtClean="0"/>
              <a:t>Internet Message Access Protocol </a:t>
            </a:r>
            <a:r>
              <a:rPr lang="en-US" b="1" dirty="0" smtClean="0"/>
              <a:t>(IMAP)</a:t>
            </a:r>
          </a:p>
          <a:p>
            <a:r>
              <a:rPr lang="en-US" b="1" dirty="0" smtClean="0"/>
              <a:t>Physical layer: </a:t>
            </a:r>
            <a:r>
              <a:rPr lang="en-US" b="0" dirty="0" smtClean="0"/>
              <a:t>cables</a:t>
            </a:r>
            <a:r>
              <a:rPr lang="en-US" b="0" baseline="0" dirty="0" smtClean="0"/>
              <a:t> and connector, topologies, hardware, transmission, encoding, multiplexing/de-multiplexing </a:t>
            </a:r>
          </a:p>
          <a:p>
            <a:r>
              <a:rPr lang="en-US" b="1" dirty="0" smtClean="0"/>
              <a:t>Internet Control Message Protocol</a:t>
            </a:r>
            <a:r>
              <a:rPr lang="en-US" dirty="0" smtClean="0"/>
              <a:t> (ICMP)</a:t>
            </a:r>
          </a:p>
          <a:p>
            <a:r>
              <a:rPr lang="en-US" b="1" dirty="0" smtClean="0"/>
              <a:t>Services, interfaces</a:t>
            </a:r>
            <a:r>
              <a:rPr lang="en-US" b="1" smtClean="0"/>
              <a:t>,</a:t>
            </a:r>
            <a:r>
              <a:rPr lang="en-US" b="1" baseline="0" smtClean="0"/>
              <a:t> protocols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5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The </a:t>
            </a:r>
            <a:r>
              <a:rPr lang="en-GB" altLang="en-US" sz="1200" b="1" dirty="0" smtClean="0"/>
              <a:t>application layer</a:t>
            </a:r>
            <a:r>
              <a:rPr lang="en-GB" altLang="en-US" sz="1200" dirty="0" smtClean="0"/>
              <a:t> provides services for an </a:t>
            </a:r>
            <a:r>
              <a:rPr lang="en-GB" altLang="en-US" sz="1200" u="non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program </a:t>
            </a:r>
            <a:r>
              <a:rPr lang="en-GB" altLang="en-US" sz="1200" dirty="0" smtClean="0"/>
              <a:t>to ensure that effective communication with another application program in a network is possible</a:t>
            </a:r>
            <a:endParaRPr lang="en-US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76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365761"/>
            <a:ext cx="10974863" cy="1009958"/>
          </a:xfrm>
        </p:spPr>
        <p:txBody>
          <a:bodyPr anchor="b"/>
          <a:lstStyle>
            <a:lvl1pPr>
              <a:defRPr lang="de-AT" sz="2800" b="1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615775" y="1375719"/>
            <a:ext cx="11032528" cy="149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2" y="1532237"/>
            <a:ext cx="10974863" cy="5189237"/>
          </a:xfrm>
        </p:spPr>
        <p:txBody>
          <a:bodyPr>
            <a:normAutofit/>
          </a:bodyPr>
          <a:lstStyle>
            <a:lvl1pPr marL="457200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800092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  <a:lvl3pPr marL="1142983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3pPr>
            <a:lvl4pPr marL="1485875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en-US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4pPr>
            <a:lvl5pPr marL="1828766" indent="-457200" algn="l" defTabSz="685783" rtl="0" eaLnBrk="1" latinLnBrk="0" hangingPunct="1">
              <a:lnSpc>
                <a:spcPct val="90000"/>
              </a:lnSpc>
              <a:spcBef>
                <a:spcPct val="0"/>
              </a:spcBef>
              <a:buFontTx/>
              <a:buChar char="−"/>
              <a:defRPr lang="de-AT" sz="2400" b="0" kern="1200" dirty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03463" y="6356354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10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cisco.com/lesson/tcp-ip-model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ifference-tcp-ip-vs-osi-model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pcisco.com/lesson/tcp-ip-model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Week3_Lecture1 (Chapter1)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Protocol </a:t>
            </a:r>
            <a:r>
              <a:rPr lang="en-US" alt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layers, service </a:t>
            </a:r>
            <a:r>
              <a:rPr lang="en-US" alt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models, Security</a:t>
            </a:r>
            <a:endParaRPr lang="en-US" altLang="en-US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9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Fall-2024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Computer Networks 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</a:t>
            </a:r>
            <a:r>
              <a:rPr lang="en-US" sz="2400" dirty="0" smtClean="0"/>
              <a:t>network-layer </a:t>
            </a:r>
            <a:r>
              <a:rPr lang="en-US" sz="2400" dirty="0"/>
              <a:t>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Internet </a:t>
            </a:r>
            <a:r>
              <a:rPr lang="en-US" altLang="en-US" sz="3200" dirty="0">
                <a:ea typeface="ＭＳ Ｐゴシック" panose="020B0600070205080204" pitchFamily="34" charset="-128"/>
              </a:rPr>
              <a:t>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 smtClean="0"/>
              <a:t>application</a:t>
            </a:r>
            <a:endParaRPr lang="en-US" altLang="en-US" dirty="0"/>
          </a:p>
          <a:p>
            <a:pPr algn="ctr">
              <a:lnSpc>
                <a:spcPct val="70000"/>
              </a:lnSpc>
            </a:pPr>
            <a:endParaRPr lang="en-US" altLang="en-US" dirty="0" smtClean="0"/>
          </a:p>
          <a:p>
            <a:pPr algn="ctr">
              <a:lnSpc>
                <a:spcPct val="70000"/>
              </a:lnSpc>
            </a:pPr>
            <a:r>
              <a:rPr lang="en-US" altLang="en-US" dirty="0" smtClean="0"/>
              <a:t>presentation</a:t>
            </a:r>
            <a:endParaRPr lang="en-US" altLang="en-US" dirty="0"/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 smtClean="0"/>
              <a:t>physical</a:t>
            </a:r>
            <a:endParaRPr lang="en-US" altLang="en-US" dirty="0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0482070" y="2101614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Data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10494022" y="2694951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Data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10475078" y="318493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Segment</a:t>
            </a: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10514541" y="3707655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Packet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0489352" y="4300992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Frame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10582328" y="483704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Bits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0466916" y="1630106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/>
              <a:t>Data</a:t>
            </a:r>
          </a:p>
        </p:txBody>
      </p:sp>
      <p:pic>
        <p:nvPicPr>
          <p:cNvPr id="2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54559-51FA-43B7-8123-8E3383C0D265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8" t="16332" r="12974" b="8582"/>
          <a:stretch/>
        </p:blipFill>
        <p:spPr>
          <a:xfrm>
            <a:off x="7761326" y="1550193"/>
            <a:ext cx="274929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OSI Reference model vs TCP/IP stack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07" y="1188720"/>
            <a:ext cx="8350586" cy="5120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0154" y="6438882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https://ipcisco.com/lesson/tcp-ip-model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OSI and TCP/IP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47764" y="1383461"/>
            <a:ext cx="5542503" cy="5059628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Open Systems Interconnection </a:t>
            </a:r>
            <a:r>
              <a:rPr lang="en-US" sz="2600" dirty="0" smtClean="0"/>
              <a:t>(OSI) </a:t>
            </a:r>
            <a:r>
              <a:rPr lang="en-US" sz="2600" dirty="0"/>
              <a:t>Model </a:t>
            </a:r>
            <a:endParaRPr lang="en-US" sz="2600" dirty="0" smtClean="0"/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eveloped </a:t>
            </a:r>
            <a:r>
              <a:rPr lang="en-US" sz="2600" dirty="0"/>
              <a:t>by ISO (International Standard </a:t>
            </a:r>
            <a:r>
              <a:rPr lang="en-US" sz="2600" dirty="0" smtClean="0"/>
              <a:t>Organization)</a:t>
            </a:r>
          </a:p>
          <a:p>
            <a:pPr lvl="1"/>
            <a:r>
              <a:rPr lang="en-US" sz="2600" dirty="0" smtClean="0"/>
              <a:t>Provides </a:t>
            </a:r>
            <a:r>
              <a:rPr lang="en-US" sz="2600" dirty="0"/>
              <a:t>a clear distinction between interfaces, services, and </a:t>
            </a:r>
            <a:r>
              <a:rPr lang="en-US" sz="2600" dirty="0" smtClean="0"/>
              <a:t>protocols</a:t>
            </a:r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ses </a:t>
            </a:r>
            <a:r>
              <a:rPr lang="en-US" sz="2600" dirty="0"/>
              <a:t>the network layer to define routing standards and </a:t>
            </a:r>
            <a:r>
              <a:rPr lang="en-US" sz="2600" dirty="0" smtClean="0"/>
              <a:t>protocols</a:t>
            </a:r>
          </a:p>
          <a:p>
            <a:pPr lvl="1"/>
            <a:r>
              <a:rPr lang="en-US" sz="2600" dirty="0" smtClean="0"/>
              <a:t>Has seven layers </a:t>
            </a:r>
          </a:p>
          <a:p>
            <a:pPr lvl="1"/>
            <a:r>
              <a:rPr lang="en-US" sz="2600" dirty="0" smtClean="0"/>
              <a:t>The transport </a:t>
            </a:r>
            <a:r>
              <a:rPr lang="en-US" sz="2600" dirty="0"/>
              <a:t>layer is only </a:t>
            </a:r>
            <a:r>
              <a:rPr lang="en-US" sz="2600" dirty="0" smtClean="0"/>
              <a:t>connection-oriented </a:t>
            </a:r>
          </a:p>
          <a:p>
            <a:pPr lvl="1"/>
            <a:r>
              <a:rPr lang="en-US" sz="2600" dirty="0" smtClean="0"/>
              <a:t>The data </a:t>
            </a:r>
            <a:r>
              <a:rPr lang="en-US" sz="2600" dirty="0"/>
              <a:t>link layer and physical are separate </a:t>
            </a:r>
            <a:r>
              <a:rPr lang="en-US" sz="2600" dirty="0" smtClean="0"/>
              <a:t>layers</a:t>
            </a:r>
          </a:p>
          <a:p>
            <a:pPr lvl="1"/>
            <a:r>
              <a:rPr lang="en-US" sz="2600" dirty="0" smtClean="0"/>
              <a:t>It has also session </a:t>
            </a:r>
            <a:r>
              <a:rPr lang="en-US" sz="2600" dirty="0"/>
              <a:t>and presentation </a:t>
            </a:r>
            <a:r>
              <a:rPr lang="en-US" sz="2600" dirty="0" smtClean="0"/>
              <a:t>layers</a:t>
            </a:r>
          </a:p>
          <a:p>
            <a:pPr lvl="1"/>
            <a:r>
              <a:rPr lang="en-US" sz="2600" dirty="0" smtClean="0"/>
              <a:t>It </a:t>
            </a:r>
            <a:r>
              <a:rPr lang="en-US" sz="2600" dirty="0"/>
              <a:t>is defined after the advent of the </a:t>
            </a:r>
            <a:r>
              <a:rPr lang="en-US" sz="2600" dirty="0" smtClean="0"/>
              <a:t>Internet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minimum size of the OSI header is 5 </a:t>
            </a:r>
            <a:r>
              <a:rPr lang="en-US" sz="2600" dirty="0" smtClean="0"/>
              <a:t>bytes 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1410431"/>
            <a:ext cx="5737607" cy="5107214"/>
          </a:xfrm>
        </p:spPr>
        <p:txBody>
          <a:bodyPr>
            <a:noAutofit/>
          </a:bodyPr>
          <a:lstStyle/>
          <a:p>
            <a:r>
              <a:rPr lang="en-US" sz="2000" dirty="0"/>
              <a:t>TCP/IP Model</a:t>
            </a:r>
          </a:p>
          <a:p>
            <a:pPr lvl="1"/>
            <a:r>
              <a:rPr lang="en-US" sz="2000" dirty="0"/>
              <a:t> D</a:t>
            </a:r>
            <a:r>
              <a:rPr lang="en-US" sz="2000" dirty="0" smtClean="0"/>
              <a:t>eveloped </a:t>
            </a:r>
            <a:r>
              <a:rPr lang="en-US" sz="2000" dirty="0"/>
              <a:t>by ARPANET (Advanced Research Project Agency Network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 smtClean="0"/>
              <a:t>Doesn’t </a:t>
            </a:r>
            <a:r>
              <a:rPr lang="en-US" sz="2000" dirty="0"/>
              <a:t>have any clear distinguishing points between services, interfaces, and protocols</a:t>
            </a:r>
            <a:endParaRPr lang="en-US" sz="2000" dirty="0" smtClean="0"/>
          </a:p>
          <a:p>
            <a:pPr lvl="1"/>
            <a:r>
              <a:rPr lang="en-US" sz="2000" dirty="0" smtClean="0"/>
              <a:t>Uses only </a:t>
            </a:r>
            <a:r>
              <a:rPr lang="en-US" sz="2000" dirty="0"/>
              <a:t>the Internet </a:t>
            </a:r>
            <a:r>
              <a:rPr lang="en-US" sz="2000" dirty="0" smtClean="0"/>
              <a:t>layer</a:t>
            </a:r>
          </a:p>
          <a:p>
            <a:pPr lvl="1"/>
            <a:r>
              <a:rPr lang="en-US" sz="2000" dirty="0" smtClean="0"/>
              <a:t>Has </a:t>
            </a:r>
            <a:r>
              <a:rPr lang="en-US" sz="2000" dirty="0" smtClean="0"/>
              <a:t>four or five </a:t>
            </a:r>
            <a:r>
              <a:rPr lang="en-US" sz="2000" dirty="0"/>
              <a:t>layers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Uses both </a:t>
            </a:r>
            <a:r>
              <a:rPr lang="en-US" sz="2000" dirty="0"/>
              <a:t>connection-oriented and </a:t>
            </a:r>
            <a:r>
              <a:rPr lang="en-US" sz="2000" dirty="0" smtClean="0"/>
              <a:t>connectionless approaches</a:t>
            </a:r>
          </a:p>
          <a:p>
            <a:pPr lvl="1"/>
            <a:r>
              <a:rPr lang="en-US" sz="2000" dirty="0" smtClean="0"/>
              <a:t>The physical </a:t>
            </a:r>
            <a:r>
              <a:rPr lang="en-US" sz="2000" dirty="0"/>
              <a:t>and data link </a:t>
            </a:r>
            <a:r>
              <a:rPr lang="en-US" sz="2000" dirty="0" smtClean="0"/>
              <a:t>layers are </a:t>
            </a:r>
            <a:r>
              <a:rPr lang="en-US" sz="2000" dirty="0"/>
              <a:t>both combined as a single host-to-network </a:t>
            </a:r>
            <a:r>
              <a:rPr lang="en-US" sz="2000" dirty="0" smtClean="0"/>
              <a:t>layer</a:t>
            </a:r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is no session and presentation </a:t>
            </a:r>
            <a:r>
              <a:rPr lang="en-US" sz="2000" dirty="0" smtClean="0"/>
              <a:t>layers 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defined before the advent of the </a:t>
            </a:r>
            <a:r>
              <a:rPr lang="en-US" sz="2000" dirty="0" smtClean="0"/>
              <a:t>internet</a:t>
            </a:r>
          </a:p>
          <a:p>
            <a:pPr lvl="1"/>
            <a:r>
              <a:rPr lang="en-US" sz="2000" dirty="0"/>
              <a:t>The minimum header size is 20 </a:t>
            </a:r>
            <a:r>
              <a:rPr lang="en-US" sz="2000" dirty="0" smtClean="0"/>
              <a:t>bytes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517645"/>
            <a:ext cx="4078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www.guru99.com/difference-tcp-ip-vs-osi-model.html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5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3" y="1639443"/>
            <a:ext cx="11083946" cy="3931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</a:t>
            </a:r>
            <a:r>
              <a:rPr lang="en-US" dirty="0"/>
              <a:t>Model Email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81694"/>
            <a:ext cx="41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https://ipcisco.com/lesson/tcp-ip-model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BEAB-6575-453B-B404-48FC68CE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0000A3"/>
                </a:solidFill>
                <a:latin typeface="+mj-lt"/>
                <a:ea typeface="+mj-ea"/>
                <a:cs typeface="+mj-cs"/>
              </a:rPr>
              <a:t>Advantage and disadvantages of TCP/IP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95E1-7CA6-47B4-86C7-A489CC689D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7338" indent="-287338" defTabSz="914400">
              <a:spcBef>
                <a:spcPts val="1000"/>
              </a:spcBef>
              <a:buFont typeface="Wingdings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Advantage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It </a:t>
            </a:r>
            <a:r>
              <a:rPr lang="en-GB" sz="2800" dirty="0" smtClean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is operated 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independently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It is scalable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Client/server architecture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Supports a number of routing protocols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Can be used to establish a connection between two computers</a:t>
            </a:r>
          </a:p>
          <a:p>
            <a:pPr marL="287338" indent="-287338" defTabSz="914400">
              <a:spcBef>
                <a:spcPts val="1000"/>
              </a:spcBef>
              <a:buFont typeface="Wingdings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rPr>
              <a:t>Disadvantages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The transport layer does not guarantee delivery of packets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The model cannot be used in any other application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Replacing protocol is not easy</a:t>
            </a:r>
          </a:p>
          <a:p>
            <a:pPr marL="682625" lvl="1" indent="-225425" defTabSz="9144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  <a:ea typeface="Arial" panose="020B0604020202020204" pitchFamily="34" charset="0"/>
              </a:rPr>
              <a:t>It has not clearly separated its services, interfaces and protocols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7975-B5E7-479E-A17C-00B4CCD5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00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</a:t>
            </a:r>
            <a:r>
              <a:rPr lang="en-US" altLang="en-US" sz="1400" i="1" dirty="0" smtClean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 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prstClr val="black"/>
                </a:solidFill>
                <a:ea typeface="Arial" panose="020B0604020202020204" pitchFamily="34" charset="0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453683" y="3822881"/>
            <a:ext cx="4531739" cy="243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94" y="1967702"/>
            <a:ext cx="1098727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 rot="20624320">
            <a:off x="5811010" y="2897468"/>
            <a:ext cx="2439899" cy="7078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 smtClean="0">
                <a:solidFill>
                  <a:prstClr val="black"/>
                </a:solidFill>
                <a:latin typeface="Calibri" panose="020F0502020204030204"/>
              </a:rPr>
              <a:t>HTTP, FTP</a:t>
            </a: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</a:rPr>
              <a:t>, TCP, UDP, </a:t>
            </a:r>
            <a:endParaRPr lang="en-US" altLang="en-US" sz="20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altLang="en-US" sz="2000" b="1" dirty="0" smtClean="0">
                <a:solidFill>
                  <a:prstClr val="black"/>
                </a:solidFill>
                <a:latin typeface="Calibri" panose="020F0502020204030204"/>
              </a:rPr>
              <a:t>DHCP</a:t>
            </a: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altLang="en-US" sz="2000" b="1" dirty="0" smtClean="0">
                <a:solidFill>
                  <a:prstClr val="black"/>
                </a:solidFill>
                <a:latin typeface="Calibri" panose="020F0502020204030204"/>
              </a:rPr>
              <a:t>IPv4, ARP, DNS</a:t>
            </a:r>
            <a:endParaRPr lang="en-US" alt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470" y="1439459"/>
            <a:ext cx="783590" cy="1005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99" y="1391556"/>
            <a:ext cx="1127155" cy="914400"/>
          </a:xfrm>
          <a:prstGeom prst="rect">
            <a:avLst/>
          </a:prstGeom>
        </p:spPr>
      </p:pic>
      <p:pic>
        <p:nvPicPr>
          <p:cNvPr id="6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59" y="1360499"/>
            <a:ext cx="976799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876" y="1348336"/>
            <a:ext cx="1640180" cy="731520"/>
          </a:xfrm>
          <a:prstGeom prst="rect">
            <a:avLst/>
          </a:prstGeom>
        </p:spPr>
      </p:pic>
      <p:pic>
        <p:nvPicPr>
          <p:cNvPr id="7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87" y="2065191"/>
            <a:ext cx="9486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0"/>
          <a:stretch/>
        </p:blipFill>
        <p:spPr>
          <a:xfrm>
            <a:off x="8445273" y="2877426"/>
            <a:ext cx="2349755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Tasks involved in sending a </a:t>
            </a:r>
            <a:r>
              <a:rPr lang="en-US" altLang="en-US" dirty="0" smtClean="0"/>
              <a:t>letter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09" y="1505011"/>
            <a:ext cx="5949707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19958</TotalTime>
  <Words>1615</Words>
  <Application>Microsoft Office PowerPoint</Application>
  <PresentationFormat>Widescreen</PresentationFormat>
  <Paragraphs>452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Microsoft JhengHei</vt:lpstr>
      <vt:lpstr>ＭＳ Ｐゴシック</vt:lpstr>
      <vt:lpstr>ＭＳ Ｐゴシック</vt:lpstr>
      <vt:lpstr>游ゴシック</vt:lpstr>
      <vt:lpstr>Arial</vt:lpstr>
      <vt:lpstr>Calibri</vt:lpstr>
      <vt:lpstr>Calibri Light</vt:lpstr>
      <vt:lpstr>Gill Sans MT</vt:lpstr>
      <vt:lpstr>TeXGyreAdventor</vt:lpstr>
      <vt:lpstr>Times New Roman</vt:lpstr>
      <vt:lpstr>Wingdings</vt:lpstr>
      <vt:lpstr>Wingdings 2</vt:lpstr>
      <vt:lpstr>Office Theme</vt:lpstr>
      <vt:lpstr>Computer Networks </vt:lpstr>
      <vt:lpstr>Chapter 1: roadmap</vt:lpstr>
      <vt:lpstr>Protocol “layers” and reference models</vt:lpstr>
      <vt:lpstr>Example: organization of air travel</vt:lpstr>
      <vt:lpstr>Example: organization of air travel</vt:lpstr>
      <vt:lpstr>Tasks involved in sending a letter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ISO/OSI reference model</vt:lpstr>
      <vt:lpstr>OSI Reference model vs TCP/IP stack </vt:lpstr>
      <vt:lpstr>Differences between OSI and TCP/IP model</vt:lpstr>
      <vt:lpstr>TCP/IP Model Email Example</vt:lpstr>
      <vt:lpstr>Advantage and disadvantages of TCP/IP stack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508</cp:revision>
  <dcterms:created xsi:type="dcterms:W3CDTF">2020-01-18T07:24:59Z</dcterms:created>
  <dcterms:modified xsi:type="dcterms:W3CDTF">2024-02-04T06:31:40Z</dcterms:modified>
</cp:coreProperties>
</file>