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438" r:id="rId2"/>
    <p:sldId id="1235" r:id="rId3"/>
    <p:sldId id="1440" r:id="rId4"/>
    <p:sldId id="1441" r:id="rId5"/>
    <p:sldId id="1442" r:id="rId6"/>
    <p:sldId id="1443" r:id="rId7"/>
    <p:sldId id="1444" r:id="rId8"/>
    <p:sldId id="1446" r:id="rId9"/>
    <p:sldId id="1447" r:id="rId10"/>
    <p:sldId id="1448" r:id="rId11"/>
    <p:sldId id="1449" r:id="rId12"/>
    <p:sldId id="1450" r:id="rId13"/>
    <p:sldId id="1451" r:id="rId14"/>
    <p:sldId id="1453" r:id="rId15"/>
    <p:sldId id="1454" r:id="rId16"/>
    <p:sldId id="1455" r:id="rId17"/>
    <p:sldId id="1456" r:id="rId18"/>
    <p:sldId id="1457" r:id="rId19"/>
    <p:sldId id="1458" r:id="rId20"/>
    <p:sldId id="1459" r:id="rId21"/>
    <p:sldId id="1460" r:id="rId22"/>
    <p:sldId id="1461" r:id="rId23"/>
    <p:sldId id="1462" r:id="rId24"/>
    <p:sldId id="14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5373" autoAdjust="0"/>
  </p:normalViewPr>
  <p:slideViewPr>
    <p:cSldViewPr snapToGrid="0" snapToObjects="1">
      <p:cViewPr varScale="1">
        <p:scale>
          <a:sx n="65" d="100"/>
          <a:sy n="65" d="100"/>
        </p:scale>
        <p:origin x="1109" y="53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25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Border Gateway Protocol</a:t>
            </a:r>
            <a:r>
              <a:rPr lang="en-US" dirty="0" smtClean="0"/>
              <a:t> (BGP): refers to a gateway protocol that enables the internet to exchange routing information between autonomous systems (AS).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43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2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15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5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one: Caesar cipher</a:t>
            </a:r>
            <a:r>
              <a:rPr lang="en-US" baseline="0" dirty="0" smtClean="0"/>
              <a:t> by Julius Caesar. </a:t>
            </a:r>
          </a:p>
          <a:p>
            <a:r>
              <a:rPr lang="en-US" baseline="0" dirty="0" smtClean="0"/>
              <a:t>Polyalphabetic encryption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2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83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1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70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1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Segue: from performance to </a:t>
            </a:r>
            <a:r>
              <a:rPr lang="en-US" dirty="0" smtClean="0"/>
              <a:t>security. </a:t>
            </a:r>
          </a:p>
          <a:p>
            <a:r>
              <a:rPr lang="en-US" dirty="0" smtClean="0"/>
              <a:t>Wartime,</a:t>
            </a:r>
            <a:r>
              <a:rPr lang="en-US" baseline="0" dirty="0" smtClean="0"/>
              <a:t> business, and love affair are the commonly cited human needs for secure communication. 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1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Wireshark software used for our end-of-chapter labs is a (free) packet-sniffer.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Active and passive attacks.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41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6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1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Week3_Lecture2 </a:t>
            </a: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(Chapter1)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Security</a:t>
            </a:r>
            <a:endParaRPr lang="en-US" altLang="en-US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9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Fall-2024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1685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7808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</a:t>
            </a:r>
            <a:r>
              <a:rPr lang="en-US" altLang="en-US" dirty="0" smtClean="0">
                <a:cs typeface="Calibri" panose="020F0502020204030204" pitchFamily="34" charset="0"/>
              </a:rPr>
              <a:t>guys out </a:t>
            </a:r>
            <a:r>
              <a:rPr lang="en-US" altLang="en-US" dirty="0">
                <a:cs typeface="Calibri" panose="020F0502020204030204" pitchFamily="34" charset="0"/>
              </a:rPr>
              <a:t>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authentication: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proving you are who you say you are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cellular networks provides hardware identity via SIM card; no such hardware assist in traditional Internet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confidentiality: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encryption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integrity checks: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digital signatures prevent/detect tampering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access restrictions: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password-protected VPNs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firewalls: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specialized “middleboxes” in access and core networks: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off-by-default: filter incoming packets to restrict senders, receivers, applications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detecting/reacting to DOS attacks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08" name="Rectangle 59">
            <a:extLst>
              <a:ext uri="{FF2B5EF4-FFF2-40B4-BE49-F238E27FC236}">
                <a16:creationId xmlns:a16="http://schemas.microsoft.com/office/drawing/2014/main" id="{4B074355-3ACB-6147-AE01-22519F6E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14" y="6172356"/>
            <a:ext cx="10250759" cy="6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lots more on security (throughout, Chapter 8)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9EEA19-549B-C742-97A6-691F12A2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A3"/>
                </a:solidFill>
                <a:latin typeface="+mj-lt"/>
                <a:ea typeface="ＭＳ Ｐゴシック" panose="020B0600070205080204" pitchFamily="34" charset="-128"/>
                <a:cs typeface="+mj-cs"/>
              </a:rPr>
              <a:t>Cryptography overview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60868" cy="4351338"/>
          </a:xfrm>
        </p:spPr>
        <p:txBody>
          <a:bodyPr>
            <a:normAutofit fontScale="77500" lnSpcReduction="20000"/>
          </a:bodyPr>
          <a:lstStyle/>
          <a:p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Cryptology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most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general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term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for the crypto field</a:t>
            </a:r>
          </a:p>
          <a:p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Cryptography </a:t>
            </a:r>
          </a:p>
          <a:p>
            <a:pPr lvl="1"/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Crypt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means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secret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and </a:t>
            </a:r>
            <a:r>
              <a:rPr lang="en-GB" sz="3300" dirty="0" err="1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graphy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means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writing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science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secret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writing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with the goal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hiding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the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meaning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of a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message</a:t>
            </a:r>
          </a:p>
          <a:p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Cryptanalysis 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science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breaking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cryptosystems 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only way and an integral part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cryptology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to assure that a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cryptosystem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is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secure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</a:p>
          <a:p>
            <a:endParaRPr lang="en-US" sz="3000" dirty="0">
              <a:solidFill>
                <a:prstClr val="black"/>
              </a:solidFill>
              <a:latin typeface="Calibri" panose="020F0502020204030204"/>
              <a:ea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9068" y="2081054"/>
            <a:ext cx="3432545" cy="19202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Security 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Communication over an </a:t>
            </a:r>
            <a:r>
              <a:rPr lang="en-GB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insecure channel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(between Alice and Bob)</a:t>
            </a:r>
          </a:p>
          <a:p>
            <a:pPr lvl="1">
              <a:lnSpc>
                <a:spcPct val="70000"/>
              </a:lnSpc>
            </a:pP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Confidentiality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is required: </a:t>
            </a:r>
          </a:p>
          <a:p>
            <a:pPr lvl="1">
              <a:lnSpc>
                <a:spcPct val="70000"/>
              </a:lnSpc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Data (x) need to be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secure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from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unauthorized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access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(e.g., from eavesdropping attack by </a:t>
            </a:r>
            <a:r>
              <a:rPr lang="en-GB" sz="2800" dirty="0" smtClean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Oscar or Trudy)</a:t>
            </a:r>
            <a:endParaRPr lang="en-GB" sz="2800" dirty="0">
              <a:solidFill>
                <a:prstClr val="black"/>
              </a:solidFill>
              <a:latin typeface="Calibri" panose="020F0502020204030204"/>
              <a:ea typeface="Arial" panose="020B0604020202020204" pitchFamily="34" charset="0"/>
            </a:endParaRPr>
          </a:p>
          <a:p>
            <a:pPr lvl="1">
              <a:lnSpc>
                <a:spcPct val="70000"/>
              </a:lnSpc>
            </a:pP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Non-repudiation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,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Authentication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,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Integrity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are also required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(cryptography)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security: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7D331-85E2-4194-8D18-E76F02B5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1" t="39596" r="19090" b="30708"/>
          <a:stretch/>
        </p:blipFill>
        <p:spPr>
          <a:xfrm>
            <a:off x="1081435" y="3800354"/>
            <a:ext cx="9650199" cy="255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D9848-B5D1-4A50-ACA9-49A2D78F9B0C}"/>
              </a:ext>
            </a:extLst>
          </p:cNvPr>
          <p:cNvSpPr txBox="1"/>
          <p:nvPr/>
        </p:nvSpPr>
        <p:spPr>
          <a:xfrm rot="10800000" flipV="1">
            <a:off x="497732" y="6245833"/>
            <a:ext cx="1097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Source: </a:t>
            </a:r>
            <a:r>
              <a:rPr lang="en-GB" sz="1400" dirty="0" err="1"/>
              <a:t>Paar</a:t>
            </a:r>
            <a:r>
              <a:rPr lang="en-GB" sz="1400" dirty="0"/>
              <a:t>, Christof, and Jan </a:t>
            </a:r>
            <a:r>
              <a:rPr lang="en-GB" sz="1400" dirty="0" err="1"/>
              <a:t>Pelzl</a:t>
            </a:r>
            <a:r>
              <a:rPr lang="en-GB" sz="1400" dirty="0"/>
              <a:t>. </a:t>
            </a:r>
            <a:r>
              <a:rPr lang="en-GB" sz="1400" i="1" dirty="0"/>
              <a:t>Understanding cryptography: a textbook for students and practitioners</a:t>
            </a:r>
            <a:r>
              <a:rPr lang="en-GB" sz="1400" dirty="0"/>
              <a:t>. Springer Science &amp; Business Media, 2009</a:t>
            </a:r>
          </a:p>
        </p:txBody>
      </p:sp>
    </p:spTree>
    <p:extLst>
      <p:ext uri="{BB962C8B-B14F-4D97-AF65-F5344CB8AC3E}">
        <p14:creationId xmlns:p14="http://schemas.microsoft.com/office/powerpoint/2010/main" val="23924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719062"/>
          </a:xfrm>
        </p:spPr>
        <p:txBody>
          <a:bodyPr>
            <a:normAutofit fontScale="55000" lnSpcReduction="20000"/>
          </a:bodyPr>
          <a:lstStyle/>
          <a:p>
            <a:r>
              <a:rPr lang="en-GB" sz="5100" dirty="0"/>
              <a:t>Symmetric cryptographic schemes are also called </a:t>
            </a:r>
            <a:r>
              <a:rPr lang="en-GB" sz="5100" dirty="0">
                <a:solidFill>
                  <a:srgbClr val="C00000"/>
                </a:solidFill>
              </a:rPr>
              <a:t>shared-key</a:t>
            </a:r>
            <a:r>
              <a:rPr lang="en-GB" sz="5100" dirty="0"/>
              <a:t>, </a:t>
            </a:r>
            <a:r>
              <a:rPr lang="en-GB" sz="5100" dirty="0">
                <a:solidFill>
                  <a:srgbClr val="C00000"/>
                </a:solidFill>
              </a:rPr>
              <a:t>secret-key</a:t>
            </a:r>
            <a:r>
              <a:rPr lang="en-GB" sz="5100" dirty="0"/>
              <a:t> and </a:t>
            </a:r>
            <a:r>
              <a:rPr lang="en-GB" sz="5100" dirty="0">
                <a:solidFill>
                  <a:srgbClr val="C00000"/>
                </a:solidFill>
              </a:rPr>
              <a:t>single-key</a:t>
            </a:r>
            <a:r>
              <a:rPr lang="en-GB" sz="5100" dirty="0"/>
              <a:t> schemes </a:t>
            </a:r>
          </a:p>
          <a:p>
            <a:pPr lvl="1"/>
            <a:r>
              <a:rPr lang="en-GB" sz="5100" dirty="0"/>
              <a:t>Parties use the </a:t>
            </a:r>
            <a:r>
              <a:rPr lang="en-GB" sz="5100" dirty="0">
                <a:solidFill>
                  <a:srgbClr val="C00000"/>
                </a:solidFill>
              </a:rPr>
              <a:t>same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secret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for </a:t>
            </a:r>
            <a:r>
              <a:rPr lang="en-GB" sz="5100" dirty="0">
                <a:solidFill>
                  <a:srgbClr val="C00000"/>
                </a:solidFill>
              </a:rPr>
              <a:t>encryption</a:t>
            </a:r>
            <a:r>
              <a:rPr lang="en-GB" sz="5100" dirty="0"/>
              <a:t> and </a:t>
            </a:r>
            <a:r>
              <a:rPr lang="en-GB" sz="5100" dirty="0">
                <a:solidFill>
                  <a:srgbClr val="C00000"/>
                </a:solidFill>
              </a:rPr>
              <a:t>decryption</a:t>
            </a:r>
          </a:p>
          <a:p>
            <a:pPr lvl="1"/>
            <a:r>
              <a:rPr lang="en-GB" sz="5100" dirty="0"/>
              <a:t>The </a:t>
            </a:r>
            <a:r>
              <a:rPr lang="en-GB" sz="5100" dirty="0">
                <a:solidFill>
                  <a:srgbClr val="C00000"/>
                </a:solidFill>
              </a:rPr>
              <a:t>encryption</a:t>
            </a:r>
            <a:r>
              <a:rPr lang="en-GB" sz="5100" dirty="0"/>
              <a:t> and </a:t>
            </a:r>
            <a:r>
              <a:rPr lang="en-GB" sz="5100" dirty="0">
                <a:solidFill>
                  <a:srgbClr val="C00000"/>
                </a:solidFill>
              </a:rPr>
              <a:t>decryption</a:t>
            </a:r>
            <a:r>
              <a:rPr lang="en-GB" sz="5100" dirty="0"/>
              <a:t> function are very </a:t>
            </a:r>
            <a:r>
              <a:rPr lang="en-GB" sz="5100" dirty="0">
                <a:solidFill>
                  <a:srgbClr val="C00000"/>
                </a:solidFill>
              </a:rPr>
              <a:t>similar</a:t>
            </a:r>
            <a:r>
              <a:rPr lang="en-GB" sz="5100" dirty="0"/>
              <a:t> (easy to implement)</a:t>
            </a:r>
          </a:p>
          <a:p>
            <a:pPr lvl="1"/>
            <a:r>
              <a:rPr lang="en-GB" sz="5100" dirty="0"/>
              <a:t>Symmetric cryptography offers a powerful solution to prevent </a:t>
            </a:r>
            <a:r>
              <a:rPr lang="en-GB" sz="5100" dirty="0">
                <a:solidFill>
                  <a:srgbClr val="C00000"/>
                </a:solidFill>
              </a:rPr>
              <a:t>eavesdropping</a:t>
            </a:r>
          </a:p>
          <a:p>
            <a:pPr lvl="1"/>
            <a:r>
              <a:rPr lang="en-GB" sz="5100" dirty="0"/>
              <a:t>No need to </a:t>
            </a:r>
            <a:r>
              <a:rPr lang="en-GB" sz="5100" dirty="0">
                <a:solidFill>
                  <a:srgbClr val="C00000"/>
                </a:solidFill>
              </a:rPr>
              <a:t>transfer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with messages </a:t>
            </a:r>
          </a:p>
          <a:p>
            <a:pPr lvl="1"/>
            <a:r>
              <a:rPr lang="en-GB" sz="5100" dirty="0"/>
              <a:t>The </a:t>
            </a:r>
            <a:r>
              <a:rPr lang="en-GB" sz="5100" dirty="0">
                <a:solidFill>
                  <a:srgbClr val="C00000"/>
                </a:solidFill>
              </a:rPr>
              <a:t>set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of all possible keys </a:t>
            </a:r>
            <a:r>
              <a:rPr lang="en-GB" sz="5100" dirty="0"/>
              <a:t>is called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space</a:t>
            </a:r>
            <a:r>
              <a:rPr lang="en-GB" sz="5100" dirty="0"/>
              <a:t> </a:t>
            </a:r>
          </a:p>
          <a:p>
            <a:pPr lvl="1"/>
            <a:r>
              <a:rPr lang="en-GB" sz="5100" dirty="0">
                <a:solidFill>
                  <a:srgbClr val="C00000"/>
                </a:solidFill>
              </a:rPr>
              <a:t>Encryption/decryption</a:t>
            </a:r>
            <a:r>
              <a:rPr lang="en-GB" sz="5100" dirty="0"/>
              <a:t> algorithm is </a:t>
            </a:r>
            <a:r>
              <a:rPr lang="en-GB" sz="5100" dirty="0">
                <a:solidFill>
                  <a:srgbClr val="C00000"/>
                </a:solidFill>
              </a:rPr>
              <a:t>publicly</a:t>
            </a:r>
            <a:r>
              <a:rPr lang="en-GB" sz="5100" dirty="0"/>
              <a:t> known and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is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secret</a:t>
            </a:r>
          </a:p>
          <a:p>
            <a:pPr lvl="1"/>
            <a:r>
              <a:rPr lang="en-GB" sz="5100" dirty="0"/>
              <a:t>Modern symmetric algorithm such as </a:t>
            </a:r>
            <a:r>
              <a:rPr lang="en-GB" sz="5100" dirty="0">
                <a:solidFill>
                  <a:srgbClr val="C00000"/>
                </a:solidFill>
              </a:rPr>
              <a:t>AES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are very secure</a:t>
            </a:r>
            <a:r>
              <a:rPr lang="en-GB" sz="5100" dirty="0"/>
              <a:t>, </a:t>
            </a:r>
            <a:r>
              <a:rPr lang="en-GB" sz="5100" dirty="0">
                <a:solidFill>
                  <a:srgbClr val="C00000"/>
                </a:solidFill>
              </a:rPr>
              <a:t>fast</a:t>
            </a:r>
            <a:r>
              <a:rPr lang="en-GB" sz="5100" dirty="0"/>
              <a:t> and are in </a:t>
            </a:r>
            <a:r>
              <a:rPr lang="en-GB" sz="5100" dirty="0">
                <a:solidFill>
                  <a:srgbClr val="C00000"/>
                </a:solidFill>
              </a:rPr>
              <a:t>widespread</a:t>
            </a:r>
            <a:r>
              <a:rPr lang="en-GB" sz="5100" dirty="0"/>
              <a:t> use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key cryptography (overview)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</a:t>
            </a:r>
            <a:r>
              <a:rPr lang="en-US" sz="2800" dirty="0" smtClean="0"/>
              <a:t>can be </a:t>
            </a:r>
            <a:r>
              <a:rPr lang="en-US" sz="2800" dirty="0"/>
              <a:t>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4269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3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Key distribution problem</a:t>
            </a:r>
            <a:r>
              <a:rPr lang="en-GB" sz="3000" dirty="0"/>
              <a:t>: Sending a key directly over the communication channel is a convenient way for </a:t>
            </a:r>
            <a:r>
              <a:rPr lang="en-GB" sz="3000" dirty="0">
                <a:solidFill>
                  <a:srgbClr val="C00000"/>
                </a:solidFill>
              </a:rPr>
              <a:t>key distribution</a:t>
            </a:r>
          </a:p>
          <a:p>
            <a:pPr lvl="1"/>
            <a:r>
              <a:rPr lang="en-GB" sz="3000" dirty="0"/>
              <a:t>However, </a:t>
            </a:r>
            <a:r>
              <a:rPr lang="en-GB" sz="3100" dirty="0">
                <a:solidFill>
                  <a:srgbClr val="C00000"/>
                </a:solidFill>
              </a:rPr>
              <a:t>symmetric key cryptosystem </a:t>
            </a:r>
            <a:r>
              <a:rPr lang="en-GB" sz="3000" dirty="0"/>
              <a:t>requires a secure channel</a:t>
            </a:r>
          </a:p>
          <a:p>
            <a:r>
              <a:rPr lang="en-GB" sz="3100" dirty="0">
                <a:solidFill>
                  <a:srgbClr val="C00000"/>
                </a:solidFill>
              </a:rPr>
              <a:t>Dealing with large number of keys </a:t>
            </a:r>
            <a:r>
              <a:rPr lang="en-GB" sz="3000" dirty="0"/>
              <a:t>(manageability of keys)</a:t>
            </a:r>
          </a:p>
          <a:p>
            <a:pPr lvl="1"/>
            <a:r>
              <a:rPr lang="en-GB" sz="3000" dirty="0"/>
              <a:t>If each </a:t>
            </a:r>
            <a:r>
              <a:rPr lang="en-GB" sz="3100" dirty="0">
                <a:solidFill>
                  <a:srgbClr val="C00000"/>
                </a:solidFill>
              </a:rPr>
              <a:t>pair of users needs </a:t>
            </a:r>
            <a:r>
              <a:rPr lang="en-GB" sz="3000" dirty="0"/>
              <a:t>a </a:t>
            </a:r>
            <a:r>
              <a:rPr lang="en-GB" sz="3100" dirty="0">
                <a:solidFill>
                  <a:srgbClr val="C00000"/>
                </a:solidFill>
              </a:rPr>
              <a:t>separate pair of keys </a:t>
            </a:r>
            <a:r>
              <a:rPr lang="en-GB" sz="3000" dirty="0"/>
              <a:t>in a network with n users, then there will be  </a:t>
            </a:r>
            <a:r>
              <a:rPr lang="en-GB" sz="3000" u="sng" dirty="0"/>
              <a:t>n ( n-1 )  </a:t>
            </a:r>
            <a:r>
              <a:rPr lang="en-GB" sz="3000" dirty="0"/>
              <a:t>keys									            2</a:t>
            </a:r>
          </a:p>
          <a:p>
            <a:pPr lvl="1"/>
            <a:r>
              <a:rPr lang="en-GB" sz="3100" dirty="0">
                <a:solidFill>
                  <a:srgbClr val="C00000"/>
                </a:solidFill>
              </a:rPr>
              <a:t>Each user needs </a:t>
            </a:r>
            <a:r>
              <a:rPr lang="en-GB" sz="3000" dirty="0"/>
              <a:t>to </a:t>
            </a:r>
            <a:r>
              <a:rPr lang="en-GB" sz="3100" dirty="0">
                <a:solidFill>
                  <a:srgbClr val="C00000"/>
                </a:solidFill>
              </a:rPr>
              <a:t>store (n- 1) keys </a:t>
            </a:r>
            <a:r>
              <a:rPr lang="en-GB" sz="3000" dirty="0"/>
              <a:t>securely</a:t>
            </a:r>
          </a:p>
          <a:p>
            <a:pPr lvl="1"/>
            <a:r>
              <a:rPr lang="en-GB" sz="3100" dirty="0">
                <a:solidFill>
                  <a:srgbClr val="C00000"/>
                </a:solidFill>
              </a:rPr>
              <a:t>Some</a:t>
            </a:r>
            <a:r>
              <a:rPr lang="en-GB" sz="3000" dirty="0"/>
              <a:t> </a:t>
            </a:r>
            <a:r>
              <a:rPr lang="en-GB" sz="3100" dirty="0">
                <a:solidFill>
                  <a:srgbClr val="C00000"/>
                </a:solidFill>
              </a:rPr>
              <a:t>smarter approaches </a:t>
            </a:r>
            <a:r>
              <a:rPr lang="en-GB" sz="3000" dirty="0"/>
              <a:t>are used but they have </a:t>
            </a:r>
            <a:r>
              <a:rPr lang="en-GB" sz="3100" dirty="0">
                <a:solidFill>
                  <a:srgbClr val="C00000"/>
                </a:solidFill>
              </a:rPr>
              <a:t>single point of failure </a:t>
            </a:r>
          </a:p>
          <a:p>
            <a:r>
              <a:rPr lang="en-GB" sz="3100" dirty="0">
                <a:solidFill>
                  <a:srgbClr val="C00000"/>
                </a:solidFill>
              </a:rPr>
              <a:t>No protection </a:t>
            </a:r>
            <a:r>
              <a:rPr lang="en-GB" sz="3000" dirty="0"/>
              <a:t>against </a:t>
            </a:r>
            <a:r>
              <a:rPr lang="en-GB" sz="3100" dirty="0">
                <a:solidFill>
                  <a:srgbClr val="C00000"/>
                </a:solidFill>
              </a:rPr>
              <a:t>cheating by users </a:t>
            </a:r>
            <a:r>
              <a:rPr lang="en-GB" sz="3000" dirty="0"/>
              <a:t>(e.g., Alice or Bob)</a:t>
            </a:r>
          </a:p>
          <a:p>
            <a:pPr lvl="1"/>
            <a:r>
              <a:rPr lang="en-GB" sz="3100" dirty="0">
                <a:solidFill>
                  <a:srgbClr val="C00000"/>
                </a:solidFill>
              </a:rPr>
              <a:t>Non-repudiation</a:t>
            </a:r>
            <a:r>
              <a:rPr lang="en-GB" sz="3000" dirty="0"/>
              <a:t> is </a:t>
            </a:r>
            <a:r>
              <a:rPr lang="en-GB" sz="3100" dirty="0">
                <a:solidFill>
                  <a:srgbClr val="C00000"/>
                </a:solidFill>
              </a:rPr>
              <a:t>not possible </a:t>
            </a:r>
          </a:p>
          <a:p>
            <a:r>
              <a:rPr lang="en-GB" sz="3100" dirty="0">
                <a:solidFill>
                  <a:srgbClr val="C00000"/>
                </a:solidFill>
              </a:rPr>
              <a:t>Hard</a:t>
            </a:r>
            <a:r>
              <a:rPr lang="en-GB" sz="3000" dirty="0"/>
              <a:t> to </a:t>
            </a:r>
            <a:r>
              <a:rPr lang="en-GB" sz="3100" dirty="0">
                <a:solidFill>
                  <a:srgbClr val="C00000"/>
                </a:solidFill>
              </a:rPr>
              <a:t>prove</a:t>
            </a:r>
            <a:r>
              <a:rPr lang="en-GB" sz="3000" dirty="0"/>
              <a:t> </a:t>
            </a:r>
            <a:r>
              <a:rPr lang="en-GB" sz="3100" dirty="0">
                <a:solidFill>
                  <a:srgbClr val="C00000"/>
                </a:solidFill>
              </a:rPr>
              <a:t>authenticity</a:t>
            </a:r>
            <a:r>
              <a:rPr lang="en-GB" sz="3000" dirty="0"/>
              <a:t>, and </a:t>
            </a:r>
            <a:r>
              <a:rPr lang="en-GB" sz="3100" dirty="0">
                <a:solidFill>
                  <a:srgbClr val="C00000"/>
                </a:solidFill>
              </a:rPr>
              <a:t>dictionary</a:t>
            </a:r>
            <a:r>
              <a:rPr lang="en-GB" sz="3000" dirty="0"/>
              <a:t> </a:t>
            </a:r>
            <a:r>
              <a:rPr lang="en-GB" sz="3100" dirty="0">
                <a:solidFill>
                  <a:srgbClr val="C00000"/>
                </a:solidFill>
              </a:rPr>
              <a:t>attacks</a:t>
            </a:r>
            <a:r>
              <a:rPr lang="en-GB" sz="3000" dirty="0"/>
              <a:t> due to </a:t>
            </a:r>
            <a:r>
              <a:rPr lang="en-GB" sz="3100" dirty="0">
                <a:solidFill>
                  <a:srgbClr val="C00000"/>
                </a:solidFill>
              </a:rPr>
              <a:t>static</a:t>
            </a:r>
            <a:r>
              <a:rPr lang="en-GB" sz="3000" dirty="0"/>
              <a:t> </a:t>
            </a:r>
            <a:r>
              <a:rPr lang="en-GB" sz="3100" dirty="0">
                <a:solidFill>
                  <a:srgbClr val="C00000"/>
                </a:solidFill>
              </a:rPr>
              <a:t>keys</a:t>
            </a:r>
            <a:r>
              <a:rPr lang="en-GB" sz="3000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symmetric key cryptography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Security 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 in Computer Network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B4D160-850D-7046-9248-6D0533F7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</a:t>
            </a:r>
            <a:r>
              <a:rPr lang="en-US" altLang="en-US" dirty="0">
                <a:ea typeface="ＭＳ Ｐゴシック" panose="020B0600070205080204" pitchFamily="34" charset="-128"/>
              </a:rPr>
              <a:t>g</a:t>
            </a:r>
            <a:r>
              <a:rPr lang="en-US" altLang="en-US" sz="4400" dirty="0">
                <a:ea typeface="ＭＳ Ｐゴシック" panose="020B0600070205080204" pitchFamily="34" charset="-128"/>
              </a:rPr>
              <a:t>uys: packet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4400" dirty="0">
                <a:ea typeface="ＭＳ Ｐゴシック" panose="020B0600070205080204" pitchFamily="34" charset="-128"/>
              </a:rPr>
              <a:t>nterception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sniffing”: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broadcast media (shared Ethernet, wireless)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EA5F1B4-B3C4-1642-BE57-21C93FEB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 fake identity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spoofing: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2255C84A-9C2E-5440-8C7B-2EFA237C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Denial of Service (DoS):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break into hosts around the network (see botnet)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AutoNum type="arabicPeriod" startAt="2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CEA3DD75-9DAB-5E4A-B3E0-855D2D49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</a:t>
            </a:r>
            <a:r>
              <a:rPr lang="en-US" altLang="en-US" sz="4400" dirty="0" smtClean="0">
                <a:cs typeface="Calibri" panose="020F0502020204030204" pitchFamily="34" charset="0"/>
              </a:rPr>
              <a:t>(overview)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Goals of the Lecture: 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</a:t>
            </a:r>
            <a:r>
              <a:rPr lang="en-US" dirty="0" smtClean="0"/>
              <a:t>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927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20676</TotalTime>
  <Words>1536</Words>
  <Application>Microsoft Office PowerPoint</Application>
  <PresentationFormat>Widescreen</PresentationFormat>
  <Paragraphs>280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Microsoft JhengHei</vt:lpstr>
      <vt:lpstr>ＭＳ Ｐゴシック</vt:lpstr>
      <vt:lpstr>游ゴシック</vt:lpstr>
      <vt:lpstr>Arial</vt:lpstr>
      <vt:lpstr>Calibri</vt:lpstr>
      <vt:lpstr>Calibri Light</vt:lpstr>
      <vt:lpstr>Courier New</vt:lpstr>
      <vt:lpstr>TeXGyreAdventor</vt:lpstr>
      <vt:lpstr>Times New Roman</vt:lpstr>
      <vt:lpstr>Wingdings</vt:lpstr>
      <vt:lpstr>Wingdings 2</vt:lpstr>
      <vt:lpstr>ZapfDingbats</vt:lpstr>
      <vt:lpstr>Office Theme</vt:lpstr>
      <vt:lpstr>Computer Networks </vt:lpstr>
      <vt:lpstr>Chapter 1: roadmap</vt:lpstr>
      <vt:lpstr>Chapter 1: roadmap</vt:lpstr>
      <vt:lpstr>Network security</vt:lpstr>
      <vt:lpstr>Bad guys: packet interception</vt:lpstr>
      <vt:lpstr>Bad guys:  fake identity</vt:lpstr>
      <vt:lpstr>Bad guys: denial of service</vt:lpstr>
      <vt:lpstr>Security: (overview)</vt:lpstr>
      <vt:lpstr>What is network security?</vt:lpstr>
      <vt:lpstr>Friends and enemies: Alice, Bob, Trudy</vt:lpstr>
      <vt:lpstr>Friends and enemies: Alice, Bob, Trudy</vt:lpstr>
      <vt:lpstr>There are bad guys out there!</vt:lpstr>
      <vt:lpstr>Lines of defense:</vt:lpstr>
      <vt:lpstr>Cryptography overview  </vt:lpstr>
      <vt:lpstr>Motivation (cryptography)</vt:lpstr>
      <vt:lpstr>The language of cryptography</vt:lpstr>
      <vt:lpstr>Symmetric key cryptography (overview) </vt:lpstr>
      <vt:lpstr>Symmetric key cryptography</vt:lpstr>
      <vt:lpstr>Simple encryption scheme</vt:lpstr>
      <vt:lpstr>Symmetric key crypto: DES</vt:lpstr>
      <vt:lpstr>AES: Advanced Encryption Standard</vt:lpstr>
      <vt:lpstr>Breaking an encryption scheme</vt:lpstr>
      <vt:lpstr>Limitations of symmetric key cryptography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516</cp:revision>
  <dcterms:created xsi:type="dcterms:W3CDTF">2020-01-18T07:24:59Z</dcterms:created>
  <dcterms:modified xsi:type="dcterms:W3CDTF">2024-02-14T17:47:50Z</dcterms:modified>
</cp:coreProperties>
</file>