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1438" r:id="rId2"/>
    <p:sldId id="1235" r:id="rId3"/>
    <p:sldId id="1440" r:id="rId4"/>
    <p:sldId id="1464" r:id="rId5"/>
    <p:sldId id="1465" r:id="rId6"/>
    <p:sldId id="1466" r:id="rId7"/>
    <p:sldId id="1467" r:id="rId8"/>
    <p:sldId id="1468" r:id="rId9"/>
    <p:sldId id="1469" r:id="rId10"/>
    <p:sldId id="1470" r:id="rId11"/>
    <p:sldId id="1471" r:id="rId12"/>
    <p:sldId id="1472" r:id="rId13"/>
    <p:sldId id="1473" r:id="rId14"/>
    <p:sldId id="1474" r:id="rId15"/>
    <p:sldId id="1475" r:id="rId16"/>
    <p:sldId id="1476" r:id="rId17"/>
    <p:sldId id="1477" r:id="rId18"/>
    <p:sldId id="1478" r:id="rId19"/>
    <p:sldId id="1479" r:id="rId20"/>
    <p:sldId id="1480" r:id="rId21"/>
    <p:sldId id="1481" r:id="rId22"/>
    <p:sldId id="1482" r:id="rId23"/>
    <p:sldId id="1483" r:id="rId24"/>
    <p:sldId id="1484" r:id="rId25"/>
    <p:sldId id="1485" r:id="rId26"/>
    <p:sldId id="1486" r:id="rId27"/>
    <p:sldId id="1487" r:id="rId28"/>
    <p:sldId id="1488" r:id="rId29"/>
    <p:sldId id="1489" r:id="rId30"/>
    <p:sldId id="1490" r:id="rId31"/>
    <p:sldId id="1491" r:id="rId32"/>
    <p:sldId id="1492" r:id="rId33"/>
    <p:sldId id="1493" r:id="rId34"/>
    <p:sldId id="1494" r:id="rId35"/>
    <p:sldId id="143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0000A8"/>
    <a:srgbClr val="3C6CDF"/>
    <a:srgbClr val="9CDFF9"/>
    <a:srgbClr val="B8C2C9"/>
    <a:srgbClr val="D6DCE0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 autoAdjust="0"/>
    <p:restoredTop sz="75388" autoAdjust="0"/>
  </p:normalViewPr>
  <p:slideViewPr>
    <p:cSldViewPr snapToGrid="0" snapToObjects="1">
      <p:cViewPr varScale="1">
        <p:scale>
          <a:sx n="82" d="100"/>
          <a:sy n="82" d="100"/>
        </p:scale>
        <p:origin x="1424" y="168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25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9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5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2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1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2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4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93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6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08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8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70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75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0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17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26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20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61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7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43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Segue: from performance to security. </a:t>
            </a:r>
          </a:p>
          <a:p>
            <a:r>
              <a:rPr lang="en-US" dirty="0"/>
              <a:t>Wartime,</a:t>
            </a:r>
            <a:r>
              <a:rPr lang="en-US" baseline="0" dirty="0"/>
              <a:t> business, and love affair are the commonly cited human needs for secure communication. 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3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6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1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1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8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4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5" Type="http://schemas.openxmlformats.org/officeDocument/2006/relationships/image" Target="../media/image20.wmf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wmf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ncilflip.medium.com/diffie-hellman-key-exchange-7dba8e9e59d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ncilflip.medium.com/diffie-hellman-key-exchange-7dba8e9e59d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Week5_Lecture1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(Chapter1) </a:t>
            </a: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Security</a:t>
            </a: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Science) Fall-2024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/>
              <a:t>Computer Networks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2894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Cost </a:t>
            </a:r>
          </a:p>
          <a:p>
            <a:pPr lvl="1"/>
            <a:r>
              <a:rPr lang="en-GB" sz="2800" dirty="0"/>
              <a:t>How much money do you have for the computing devices  </a:t>
            </a:r>
          </a:p>
          <a:p>
            <a:r>
              <a:rPr lang="en-GB" dirty="0"/>
              <a:t>Time </a:t>
            </a:r>
          </a:p>
          <a:p>
            <a:pPr lvl="1"/>
            <a:r>
              <a:rPr lang="en-GB" sz="2800" dirty="0"/>
              <a:t>How much time will be required</a:t>
            </a:r>
          </a:p>
          <a:p>
            <a:r>
              <a:rPr lang="en-GB" dirty="0"/>
              <a:t>Computing power/ capability</a:t>
            </a:r>
          </a:p>
          <a:p>
            <a:pPr lvl="1"/>
            <a:r>
              <a:rPr lang="en-GB" sz="2800" dirty="0"/>
              <a:t>Moore’s Law: which states that processor speeds, or </a:t>
            </a:r>
            <a:r>
              <a:rPr lang="en-GB" sz="2800" dirty="0">
                <a:solidFill>
                  <a:srgbClr val="660033"/>
                </a:solidFill>
              </a:rPr>
              <a:t>overall processing power </a:t>
            </a:r>
            <a:r>
              <a:rPr lang="en-GB" sz="2800" dirty="0"/>
              <a:t>for computers will </a:t>
            </a:r>
            <a:r>
              <a:rPr lang="en-GB" sz="2800" dirty="0">
                <a:solidFill>
                  <a:srgbClr val="660033"/>
                </a:solidFill>
              </a:rPr>
              <a:t>double</a:t>
            </a:r>
            <a:r>
              <a:rPr lang="en-GB" sz="2800" dirty="0"/>
              <a:t> every </a:t>
            </a:r>
            <a:r>
              <a:rPr lang="en-GB" sz="2800" dirty="0">
                <a:solidFill>
                  <a:srgbClr val="660033"/>
                </a:solidFill>
              </a:rPr>
              <a:t>two years</a:t>
            </a:r>
            <a:endParaRPr lang="en-GB" sz="2800" dirty="0"/>
          </a:p>
          <a:p>
            <a:r>
              <a:rPr lang="en-GB" dirty="0"/>
              <a:t>Moore’s law depends on key space and work factor </a:t>
            </a:r>
          </a:p>
          <a:p>
            <a:pPr lvl="1"/>
            <a:r>
              <a:rPr lang="en-GB" sz="2800" dirty="0">
                <a:solidFill>
                  <a:srgbClr val="660033"/>
                </a:solidFill>
              </a:rPr>
              <a:t>Work factor </a:t>
            </a:r>
            <a:r>
              <a:rPr lang="en-GB" sz="2800" dirty="0"/>
              <a:t>is the amount of </a:t>
            </a:r>
            <a:r>
              <a:rPr lang="en-GB" sz="2800" dirty="0">
                <a:solidFill>
                  <a:srgbClr val="660033"/>
                </a:solidFill>
              </a:rPr>
              <a:t>time</a:t>
            </a:r>
            <a:r>
              <a:rPr lang="en-GB" sz="2800" dirty="0"/>
              <a:t> required to break a cryptographic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9796" y="645543"/>
            <a:ext cx="10515600" cy="894622"/>
          </a:xfrm>
        </p:spPr>
        <p:txBody>
          <a:bodyPr>
            <a:normAutofit/>
          </a:bodyPr>
          <a:lstStyle/>
          <a:p>
            <a:r>
              <a:rPr lang="en-GB" dirty="0"/>
              <a:t>Brute-force attack (Three factors)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7C063F1-1B01-9C4C-B6DC-5164EA97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id="{B1406D73-30A7-2643-BADF-4EEA27B2F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06" y="407587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6581AAA-994B-4F43-B1B3-AE73B307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10" y="356414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65C1FDF6-1546-0A4A-9B22-9D9CCA78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858" y="3568133"/>
            <a:ext cx="2419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latin typeface="+mn-lt"/>
                <a:cs typeface="Arial" charset="0"/>
              </a:rPr>
              <a:t>in a network, Bob can not </a:t>
            </a:r>
            <a:r>
              <a:rPr lang="en-US" altLang="ja-JP" sz="2400" i="1" dirty="0">
                <a:latin typeface="+mn-lt"/>
                <a:cs typeface="Arial" charset="0"/>
              </a:rPr>
              <a:t>“</a:t>
            </a:r>
            <a:r>
              <a:rPr lang="en-US" sz="2400" i="1" dirty="0">
                <a:latin typeface="+mn-lt"/>
                <a:cs typeface="Arial" charset="0"/>
              </a:rPr>
              <a:t>see</a:t>
            </a:r>
            <a:r>
              <a:rPr lang="en-US" altLang="ja-JP" sz="2400" i="1" dirty="0">
                <a:latin typeface="+mn-lt"/>
                <a:cs typeface="Arial" charset="0"/>
              </a:rPr>
              <a:t>”</a:t>
            </a:r>
            <a:r>
              <a:rPr lang="en-US" sz="2400" i="1" dirty="0">
                <a:latin typeface="+mn-lt"/>
                <a:cs typeface="Arial" charset="0"/>
              </a:rPr>
              <a:t> Alice, so Trudy simply declares herself to be Alice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08D195E9-D0C5-1447-B41F-4771B5A05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336" y="4301297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C14E974A-5022-614B-8E01-23645289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786" y="48299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E5351-9AD4-834D-8CEE-AD5E09F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82" y="2548273"/>
            <a:ext cx="32560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2317957" y="371081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3910151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160083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1094" y="4572000"/>
            <a:ext cx="2267433" cy="1025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4332287" y="5075789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43" y="3910151"/>
            <a:ext cx="3039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 packet “spoofing”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Alice’s address</a:t>
            </a:r>
          </a:p>
        </p:txBody>
      </p:sp>
    </p:spTree>
    <p:extLst>
      <p:ext uri="{BB962C8B-B14F-4D97-AF65-F5344CB8AC3E}">
        <p14:creationId xmlns:p14="http://schemas.microsoft.com/office/powerpoint/2010/main" val="6769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1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</a:t>
            </a:r>
            <a:r>
              <a:rPr lang="en-US" sz="3200">
                <a:latin typeface="+mn-lt"/>
                <a:cs typeface="Arial" charset="0"/>
              </a:rPr>
              <a:t>Alice</a:t>
            </a:r>
            <a:r>
              <a:rPr lang="en-US" altLang="ja-JP" sz="3200">
                <a:latin typeface="+mn-lt"/>
                <a:cs typeface="Arial" charset="0"/>
              </a:rPr>
              <a:t>”</a:t>
            </a:r>
            <a:r>
              <a:rPr lang="en-US" sz="3200">
                <a:latin typeface="+mn-lt"/>
                <a:cs typeface="Arial" charset="0"/>
              </a:rPr>
              <a:t> </a:t>
            </a:r>
            <a:r>
              <a:rPr lang="en-US" sz="3200" dirty="0">
                <a:latin typeface="+mn-lt"/>
                <a:cs typeface="Arial" charset="0"/>
              </a:rPr>
              <a:t>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348" y="3335476"/>
            <a:ext cx="3001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252598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63"/>
                <a:ext cx="75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2" y="3792676"/>
            <a:ext cx="332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 still works: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 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8380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fourth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avoid playback attack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8FD904F7-9081-E447-9656-C8A098F8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10" y="5576266"/>
            <a:ext cx="365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i="1" dirty="0">
                <a:latin typeface="+mn-lt"/>
                <a:cs typeface="Arial" charset="0"/>
              </a:rPr>
              <a:t>Failures, drawbacks?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7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3775" y="5310670"/>
              <a:ext cx="795341" cy="676275"/>
              <a:chOff x="2870" y="2891"/>
              <a:chExt cx="501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3" y="2979"/>
                <a:ext cx="38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" y="3084"/>
                <a:ext cx="43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       A</a:t>
                </a: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53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04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54369"/>
            <a:ext cx="7403124" cy="4922594"/>
          </a:xfrm>
        </p:spPr>
        <p:txBody>
          <a:bodyPr>
            <a:normAutofit fontScale="55000" lnSpcReduction="20000"/>
          </a:bodyPr>
          <a:lstStyle/>
          <a:p>
            <a:r>
              <a:rPr lang="en-GB" sz="4400" dirty="0">
                <a:solidFill>
                  <a:srgbClr val="C00000"/>
                </a:solidFill>
              </a:rPr>
              <a:t>Digital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signature</a:t>
            </a:r>
            <a:r>
              <a:rPr lang="en-GB" sz="4400" dirty="0"/>
              <a:t> provides </a:t>
            </a:r>
            <a:r>
              <a:rPr lang="en-GB" sz="4400" dirty="0">
                <a:solidFill>
                  <a:srgbClr val="C00000"/>
                </a:solidFill>
              </a:rPr>
              <a:t>integrity</a:t>
            </a:r>
            <a:r>
              <a:rPr lang="en-GB" sz="4400" dirty="0"/>
              <a:t>, </a:t>
            </a:r>
            <a:r>
              <a:rPr lang="en-GB" sz="4400" dirty="0">
                <a:solidFill>
                  <a:srgbClr val="C00000"/>
                </a:solidFill>
              </a:rPr>
              <a:t>authentication</a:t>
            </a:r>
            <a:r>
              <a:rPr lang="en-GB" sz="4400" dirty="0"/>
              <a:t>, </a:t>
            </a:r>
            <a:r>
              <a:rPr lang="en-GB" sz="4400" dirty="0">
                <a:solidFill>
                  <a:srgbClr val="C00000"/>
                </a:solidFill>
              </a:rPr>
              <a:t>data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origin</a:t>
            </a:r>
            <a:r>
              <a:rPr lang="en-GB" sz="4400" dirty="0"/>
              <a:t>, and </a:t>
            </a:r>
            <a:r>
              <a:rPr lang="en-GB" sz="4400" dirty="0">
                <a:solidFill>
                  <a:srgbClr val="C00000"/>
                </a:solidFill>
              </a:rPr>
              <a:t>nonrepudiation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protections</a:t>
            </a:r>
            <a:r>
              <a:rPr lang="en-GB" sz="4400" dirty="0"/>
              <a:t> </a:t>
            </a:r>
          </a:p>
          <a:p>
            <a:pPr lvl="1"/>
            <a:r>
              <a:rPr lang="en-GB" sz="4000" dirty="0">
                <a:solidFill>
                  <a:srgbClr val="C00000"/>
                </a:solidFill>
              </a:rPr>
              <a:t>Unique</a:t>
            </a:r>
            <a:r>
              <a:rPr lang="en-GB" sz="4000" dirty="0"/>
              <a:t> to the signer </a:t>
            </a:r>
          </a:p>
          <a:p>
            <a:pPr lvl="1"/>
            <a:r>
              <a:rPr lang="en-GB" sz="4400" dirty="0"/>
              <a:t>The </a:t>
            </a:r>
            <a:r>
              <a:rPr lang="en-GB" sz="4400" dirty="0">
                <a:solidFill>
                  <a:srgbClr val="C00000"/>
                </a:solidFill>
              </a:rPr>
              <a:t>signature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accompany</a:t>
            </a:r>
            <a:r>
              <a:rPr lang="en-GB" sz="4400" dirty="0"/>
              <a:t> the message ( signed message)</a:t>
            </a:r>
          </a:p>
          <a:p>
            <a:pPr lvl="1"/>
            <a:r>
              <a:rPr lang="en-GB" sz="4400" dirty="0">
                <a:solidFill>
                  <a:srgbClr val="C00000"/>
                </a:solidFill>
              </a:rPr>
              <a:t>Signature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verification</a:t>
            </a:r>
            <a:r>
              <a:rPr lang="en-GB" sz="4400" dirty="0"/>
              <a:t> using </a:t>
            </a:r>
            <a:r>
              <a:rPr lang="en-GB" sz="4400" dirty="0">
                <a:solidFill>
                  <a:srgbClr val="C00000"/>
                </a:solidFill>
              </a:rPr>
              <a:t>appropriate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key</a:t>
            </a:r>
          </a:p>
          <a:p>
            <a:pPr lvl="1"/>
            <a:r>
              <a:rPr lang="en-GB" sz="4400" dirty="0"/>
              <a:t>The data was, indeed, </a:t>
            </a:r>
            <a:r>
              <a:rPr lang="en-GB" sz="4400" dirty="0">
                <a:solidFill>
                  <a:srgbClr val="C00000"/>
                </a:solidFill>
              </a:rPr>
              <a:t>signed</a:t>
            </a:r>
            <a:r>
              <a:rPr lang="en-GB" sz="4400" dirty="0"/>
              <a:t> by a </a:t>
            </a:r>
            <a:r>
              <a:rPr lang="en-GB" sz="4400" dirty="0">
                <a:solidFill>
                  <a:srgbClr val="C00000"/>
                </a:solidFill>
              </a:rPr>
              <a:t>known</a:t>
            </a:r>
            <a:r>
              <a:rPr lang="en-GB" sz="4400" dirty="0"/>
              <a:t> or declared key </a:t>
            </a:r>
          </a:p>
          <a:p>
            <a:pPr lvl="1"/>
            <a:r>
              <a:rPr lang="en-GB" sz="4400" dirty="0"/>
              <a:t>The data has not been </a:t>
            </a:r>
            <a:r>
              <a:rPr lang="en-GB" sz="4400" dirty="0">
                <a:solidFill>
                  <a:srgbClr val="C00000"/>
                </a:solidFill>
              </a:rPr>
              <a:t>corrupted</a:t>
            </a:r>
            <a:r>
              <a:rPr lang="en-GB" sz="4400" dirty="0"/>
              <a:t> or </a:t>
            </a:r>
            <a:r>
              <a:rPr lang="en-GB" sz="4400" dirty="0">
                <a:solidFill>
                  <a:srgbClr val="C00000"/>
                </a:solidFill>
              </a:rPr>
              <a:t>tampered</a:t>
            </a:r>
          </a:p>
          <a:p>
            <a:pPr lvl="1"/>
            <a:r>
              <a:rPr lang="en-GB" sz="4400" dirty="0"/>
              <a:t>If the </a:t>
            </a:r>
            <a:r>
              <a:rPr lang="en-GB" sz="4400" dirty="0">
                <a:solidFill>
                  <a:srgbClr val="C00000"/>
                </a:solidFill>
              </a:rPr>
              <a:t>verification</a:t>
            </a:r>
            <a:r>
              <a:rPr lang="en-GB" sz="4400" dirty="0"/>
              <a:t> of </a:t>
            </a:r>
            <a:r>
              <a:rPr lang="en-GB" sz="4400" dirty="0">
                <a:solidFill>
                  <a:srgbClr val="C00000"/>
                </a:solidFill>
              </a:rPr>
              <a:t>signature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fails</a:t>
            </a:r>
            <a:r>
              <a:rPr lang="en-GB" sz="4400" dirty="0"/>
              <a:t>, then the verifier should </a:t>
            </a:r>
            <a:r>
              <a:rPr lang="en-GB" sz="4400" dirty="0">
                <a:solidFill>
                  <a:srgbClr val="C00000"/>
                </a:solidFill>
              </a:rPr>
              <a:t>not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trust</a:t>
            </a:r>
            <a:r>
              <a:rPr lang="en-GB" sz="4400" dirty="0"/>
              <a:t> the </a:t>
            </a:r>
            <a:r>
              <a:rPr lang="en-GB" sz="4400" dirty="0">
                <a:solidFill>
                  <a:srgbClr val="C00000"/>
                </a:solidFill>
              </a:rPr>
              <a:t>data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integrity</a:t>
            </a:r>
            <a:r>
              <a:rPr lang="en-GB" sz="4400" dirty="0"/>
              <a:t> or whether it has originated from the right source</a:t>
            </a:r>
          </a:p>
          <a:p>
            <a:pPr lvl="1"/>
            <a:r>
              <a:rPr lang="en-GB" sz="4400" dirty="0"/>
              <a:t>If the </a:t>
            </a:r>
            <a:r>
              <a:rPr lang="en-GB" sz="4400" dirty="0">
                <a:solidFill>
                  <a:srgbClr val="C00000"/>
                </a:solidFill>
              </a:rPr>
              <a:t>signature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verification</a:t>
            </a:r>
            <a:r>
              <a:rPr lang="en-GB" sz="4400" dirty="0"/>
              <a:t> is </a:t>
            </a:r>
            <a:r>
              <a:rPr lang="en-GB" sz="4400" dirty="0">
                <a:solidFill>
                  <a:srgbClr val="C00000"/>
                </a:solidFill>
              </a:rPr>
              <a:t>successful</a:t>
            </a:r>
            <a:r>
              <a:rPr lang="en-GB" sz="4400" dirty="0"/>
              <a:t>, the data was indeed, signed by a </a:t>
            </a:r>
            <a:r>
              <a:rPr lang="en-GB" sz="4400" dirty="0">
                <a:solidFill>
                  <a:srgbClr val="C00000"/>
                </a:solidFill>
              </a:rPr>
              <a:t>known</a:t>
            </a:r>
            <a:r>
              <a:rPr lang="en-GB" sz="4400" dirty="0"/>
              <a:t> o</a:t>
            </a:r>
            <a:r>
              <a:rPr lang="en-US" sz="4400" dirty="0"/>
              <a:t>r</a:t>
            </a:r>
            <a:r>
              <a:rPr lang="en-GB" sz="4400" dirty="0"/>
              <a:t> </a:t>
            </a:r>
            <a:r>
              <a:rPr lang="en-GB" sz="4400" dirty="0">
                <a:solidFill>
                  <a:srgbClr val="C00000"/>
                </a:solidFill>
              </a:rPr>
              <a:t>declared</a:t>
            </a:r>
            <a:r>
              <a:rPr lang="en-GB" sz="4400" dirty="0"/>
              <a:t> key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69E54-1A70-4362-9B7D-00CA721AF9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4431" t="17346" r="26364" b="14895"/>
          <a:stretch/>
        </p:blipFill>
        <p:spPr>
          <a:xfrm>
            <a:off x="8185300" y="1254369"/>
            <a:ext cx="3777516" cy="45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(Example)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C00000"/>
                  </a:solidFill>
                  <a:latin typeface="Arial" charset="0"/>
                  <a:cs typeface="Arial" charset="0"/>
                </a:rPr>
                <a:t>m,K</a:t>
              </a: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68339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10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Alice can take m, and signature </a:t>
              </a:r>
              <a:r>
                <a:rPr lang="en-US" sz="3200" dirty="0"/>
                <a:t>K</a:t>
              </a:r>
              <a:r>
                <a:rPr lang="en-US" sz="3200" baseline="-25000" dirty="0"/>
                <a:t>B</a:t>
              </a:r>
              <a:r>
                <a:rPr lang="en-US" sz="3200" dirty="0"/>
                <a:t>(m)</a:t>
              </a:r>
              <a:r>
                <a:rPr lang="en-US" sz="3000" dirty="0"/>
                <a:t>to 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997" y="5238348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090" y="2708274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917" y="2700083"/>
            <a:ext cx="736600" cy="3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60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72461" cy="4351338"/>
          </a:xfrm>
        </p:spPr>
        <p:txBody>
          <a:bodyPr>
            <a:normAutofit fontScale="40000" lnSpcReduction="20000"/>
          </a:bodyPr>
          <a:lstStyle/>
          <a:p>
            <a:r>
              <a:rPr lang="en-GB" sz="6000" dirty="0"/>
              <a:t>Hash is </a:t>
            </a:r>
            <a:r>
              <a:rPr lang="en-GB" sz="6000" dirty="0">
                <a:solidFill>
                  <a:srgbClr val="C00000"/>
                </a:solidFill>
              </a:rPr>
              <a:t>one-way</a:t>
            </a:r>
            <a:r>
              <a:rPr lang="en-GB" sz="6000" dirty="0"/>
              <a:t> and </a:t>
            </a:r>
            <a:r>
              <a:rPr lang="en-GB" sz="6000" dirty="0">
                <a:solidFill>
                  <a:srgbClr val="C00000"/>
                </a:solidFill>
              </a:rPr>
              <a:t>irreversible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function</a:t>
            </a:r>
          </a:p>
          <a:p>
            <a:r>
              <a:rPr lang="en-GB" sz="6000" dirty="0"/>
              <a:t>Hash is </a:t>
            </a:r>
            <a:r>
              <a:rPr lang="en-GB" sz="6000" dirty="0">
                <a:solidFill>
                  <a:srgbClr val="C00000"/>
                </a:solidFill>
              </a:rPr>
              <a:t>collision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free</a:t>
            </a:r>
            <a:r>
              <a:rPr lang="en-GB" sz="6000" dirty="0"/>
              <a:t> function </a:t>
            </a:r>
          </a:p>
          <a:p>
            <a:r>
              <a:rPr lang="en-GB" sz="6000" dirty="0"/>
              <a:t>Take </a:t>
            </a:r>
            <a:r>
              <a:rPr lang="en-GB" sz="6000" dirty="0">
                <a:solidFill>
                  <a:srgbClr val="C00000"/>
                </a:solidFill>
              </a:rPr>
              <a:t>variable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sized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inputs</a:t>
            </a:r>
            <a:r>
              <a:rPr lang="en-GB" sz="6000" dirty="0"/>
              <a:t> and create </a:t>
            </a:r>
            <a:r>
              <a:rPr lang="en-GB" sz="6000" dirty="0">
                <a:solidFill>
                  <a:srgbClr val="C00000"/>
                </a:solidFill>
              </a:rPr>
              <a:t>fixed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size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output</a:t>
            </a:r>
            <a:r>
              <a:rPr lang="en-GB" sz="6000" dirty="0"/>
              <a:t> or hashes </a:t>
            </a:r>
          </a:p>
          <a:p>
            <a:r>
              <a:rPr lang="en-GB" sz="6000" dirty="0"/>
              <a:t>Produce a </a:t>
            </a:r>
            <a:r>
              <a:rPr lang="en-GB" sz="6000" dirty="0">
                <a:solidFill>
                  <a:srgbClr val="C00000"/>
                </a:solidFill>
              </a:rPr>
              <a:t>random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looking</a:t>
            </a:r>
            <a:r>
              <a:rPr lang="en-GB" sz="6000" dirty="0"/>
              <a:t> value (e.g., hash value) </a:t>
            </a:r>
          </a:p>
          <a:p>
            <a:r>
              <a:rPr lang="en-GB" sz="6000" dirty="0">
                <a:solidFill>
                  <a:srgbClr val="C00000"/>
                </a:solidFill>
              </a:rPr>
              <a:t>Protecting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passwords</a:t>
            </a:r>
            <a:r>
              <a:rPr lang="en-GB" sz="6000" dirty="0"/>
              <a:t> and other authentication by hashing them </a:t>
            </a:r>
          </a:p>
          <a:p>
            <a:r>
              <a:rPr lang="en-GB" sz="6000" dirty="0"/>
              <a:t>Checking the </a:t>
            </a:r>
            <a:r>
              <a:rPr lang="en-GB" sz="6000" dirty="0">
                <a:solidFill>
                  <a:srgbClr val="C00000"/>
                </a:solidFill>
              </a:rPr>
              <a:t>integrity</a:t>
            </a:r>
            <a:r>
              <a:rPr lang="en-GB" sz="6000" dirty="0"/>
              <a:t> of a large data </a:t>
            </a:r>
          </a:p>
          <a:p>
            <a:r>
              <a:rPr lang="en-GB" sz="6000" dirty="0"/>
              <a:t>Preforming </a:t>
            </a:r>
            <a:r>
              <a:rPr lang="en-GB" sz="6000" dirty="0">
                <a:solidFill>
                  <a:srgbClr val="C00000"/>
                </a:solidFill>
              </a:rPr>
              <a:t>asymmetric</a:t>
            </a:r>
            <a:r>
              <a:rPr lang="en-GB" sz="6000" dirty="0"/>
              <a:t> Digital  signatures </a:t>
            </a:r>
          </a:p>
          <a:p>
            <a:r>
              <a:rPr lang="en-GB" sz="6000" dirty="0"/>
              <a:t>Foundation for </a:t>
            </a:r>
            <a:r>
              <a:rPr lang="en-GB" sz="6000" dirty="0">
                <a:solidFill>
                  <a:srgbClr val="C00000"/>
                </a:solidFill>
              </a:rPr>
              <a:t>message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authentication</a:t>
            </a:r>
            <a:r>
              <a:rPr lang="en-GB" sz="6000" dirty="0"/>
              <a:t> </a:t>
            </a:r>
            <a:r>
              <a:rPr lang="en-GB" sz="6000" dirty="0">
                <a:solidFill>
                  <a:srgbClr val="C00000"/>
                </a:solidFill>
              </a:rPr>
              <a:t>codes</a:t>
            </a:r>
            <a:r>
              <a:rPr lang="en-GB" sz="6000" dirty="0"/>
              <a:t> (</a:t>
            </a:r>
            <a:r>
              <a:rPr lang="en-GB" sz="6000" dirty="0">
                <a:solidFill>
                  <a:srgbClr val="C00000"/>
                </a:solidFill>
              </a:rPr>
              <a:t>MAC</a:t>
            </a:r>
            <a:r>
              <a:rPr lang="en-GB" sz="6000" dirty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96724AD-4B4D-4E8E-9631-0B701B7962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177" t="27078" r="28296" b="12652"/>
          <a:stretch/>
        </p:blipFill>
        <p:spPr>
          <a:xfrm>
            <a:off x="7510661" y="1978547"/>
            <a:ext cx="3843139" cy="38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87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 = signed message digest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EF39249-C525-1044-B18E-5DF6B1F9C731}"/>
              </a:ext>
            </a:extLst>
          </p:cNvPr>
          <p:cNvGrpSpPr/>
          <p:nvPr/>
        </p:nvGrpSpPr>
        <p:grpSpPr>
          <a:xfrm>
            <a:off x="4296054" y="3224833"/>
            <a:ext cx="1196163" cy="955675"/>
            <a:chOff x="4296054" y="3224833"/>
            <a:chExt cx="1196163" cy="955675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CCD41351-883C-8B49-B15E-99ECE2D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id="{F444D081-AA34-024E-8458-B708CC89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95" name="Group 25">
            <a:extLst>
              <a:ext uri="{FF2B5EF4-FFF2-40B4-BE49-F238E27FC236}">
                <a16:creationId xmlns:a16="http://schemas.microsoft.com/office/drawing/2014/main" id="{F24A5ECF-CB3B-9542-8A84-EB2D480B9C98}"/>
              </a:ext>
            </a:extLst>
          </p:cNvPr>
          <p:cNvGrpSpPr>
            <a:grpSpLocks/>
          </p:cNvGrpSpPr>
          <p:nvPr/>
        </p:nvGrpSpPr>
        <p:grpSpPr bwMode="auto">
          <a:xfrm>
            <a:off x="1199737" y="4905030"/>
            <a:ext cx="846138" cy="519112"/>
            <a:chOff x="984" y="2831"/>
            <a:chExt cx="533" cy="327"/>
          </a:xfrm>
        </p:grpSpPr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43036DA1-DAA5-E64D-BD4A-16183B59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id="{D0190EA0-B1F1-BB41-8527-B7DE7B3C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8" name="Line 28">
            <a:extLst>
              <a:ext uri="{FF2B5EF4-FFF2-40B4-BE49-F238E27FC236}">
                <a16:creationId xmlns:a16="http://schemas.microsoft.com/office/drawing/2014/main" id="{F58C3779-4B81-0744-9C3C-6395CFBCD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412" y="3034955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074B9069-12AF-DC46-BFF3-3DD97A29C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25" y="5328892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0" name="Picture 30" descr="BS00592_[1]">
            <a:extLst>
              <a:ext uri="{FF2B5EF4-FFF2-40B4-BE49-F238E27FC236}">
                <a16:creationId xmlns:a16="http://schemas.microsoft.com/office/drawing/2014/main" id="{A353C0C9-83AB-CB4A-B367-C0C0237B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7" y="5657505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B1BDC4E1-DD74-DE4C-8F80-855E91E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1348754"/>
            <a:ext cx="5389769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Bob sends digitally signed message: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AC604B-FEED-1542-8940-C030E497366C}"/>
              </a:ext>
            </a:extLst>
          </p:cNvPr>
          <p:cNvGrpSpPr/>
          <p:nvPr/>
        </p:nvGrpSpPr>
        <p:grpSpPr>
          <a:xfrm>
            <a:off x="1123264" y="2107094"/>
            <a:ext cx="1343025" cy="855306"/>
            <a:chOff x="434147" y="4121426"/>
            <a:chExt cx="1343025" cy="85530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BB42433-5DF6-C44F-BDD6-65779EEA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66B66418-0805-9348-B4DF-667D4778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11" name="Rectangle 8">
            <a:extLst>
              <a:ext uri="{FF2B5EF4-FFF2-40B4-BE49-F238E27FC236}">
                <a16:creationId xmlns:a16="http://schemas.microsoft.com/office/drawing/2014/main" id="{CA3DAA77-64B7-1042-8DCB-7AF45A2F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461" y="2185987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77F65553-DFEE-A044-B301-608E86F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77" y="2207729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id="{5E5DB4D6-107F-2548-A010-967052CB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148" y="2553252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CCE58BB5-B800-3541-BEAF-15DF6A0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4" y="2328863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id="{E853EA3C-9A61-EF49-AA07-C25D3B9A4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149" y="2599634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FE9FE0-FA56-1246-BBC9-6609138EAE40}"/>
              </a:ext>
            </a:extLst>
          </p:cNvPr>
          <p:cNvCxnSpPr>
            <a:cxnSpLocks/>
          </p:cNvCxnSpPr>
          <p:nvPr/>
        </p:nvCxnSpPr>
        <p:spPr>
          <a:xfrm flipH="1">
            <a:off x="1815550" y="5155096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BB38349-24AF-A040-AE21-18FF1706C30D}"/>
              </a:ext>
            </a:extLst>
          </p:cNvPr>
          <p:cNvCxnSpPr>
            <a:cxnSpLocks/>
          </p:cNvCxnSpPr>
          <p:nvPr/>
        </p:nvCxnSpPr>
        <p:spPr>
          <a:xfrm>
            <a:off x="4896678" y="276307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AB17B7-C101-3B4C-8B67-952A3ECA45AB}"/>
              </a:ext>
            </a:extLst>
          </p:cNvPr>
          <p:cNvCxnSpPr>
            <a:cxnSpLocks/>
          </p:cNvCxnSpPr>
          <p:nvPr/>
        </p:nvCxnSpPr>
        <p:spPr>
          <a:xfrm>
            <a:off x="4890054" y="422744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32">
            <a:extLst>
              <a:ext uri="{FF2B5EF4-FFF2-40B4-BE49-F238E27FC236}">
                <a16:creationId xmlns:a16="http://schemas.microsoft.com/office/drawing/2014/main" id="{2B56B630-D20C-0E48-AAD7-E33AEE101543}"/>
              </a:ext>
            </a:extLst>
          </p:cNvPr>
          <p:cNvSpPr txBox="1">
            <a:spLocks noChangeArrowheads="1"/>
          </p:cNvSpPr>
          <p:nvPr/>
        </p:nvSpPr>
        <p:spPr>
          <a:xfrm>
            <a:off x="6599583" y="1436272"/>
            <a:ext cx="5088834" cy="105727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0"/>
              <a:buNone/>
            </a:pPr>
            <a:r>
              <a:rPr lang="en-US" dirty="0"/>
              <a:t>Alice verifies signature, integrity of digitally signed message:</a:t>
            </a:r>
          </a:p>
        </p:txBody>
      </p:sp>
      <p:pic>
        <p:nvPicPr>
          <p:cNvPr id="130" name="Picture 40" descr="BS00592_[1]">
            <a:extLst>
              <a:ext uri="{FF2B5EF4-FFF2-40B4-BE49-F238E27FC236}">
                <a16:creationId xmlns:a16="http://schemas.microsoft.com/office/drawing/2014/main" id="{F490BD09-6CB3-B246-B4D6-6CD3F15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74" y="2413071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53">
            <a:extLst>
              <a:ext uri="{FF2B5EF4-FFF2-40B4-BE49-F238E27FC236}">
                <a16:creationId xmlns:a16="http://schemas.microsoft.com/office/drawing/2014/main" id="{A1C55E3A-B8B7-9549-95DA-6B2B3FCA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79" y="4651511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46" name="Text Box 56">
            <a:extLst>
              <a:ext uri="{FF2B5EF4-FFF2-40B4-BE49-F238E27FC236}">
                <a16:creationId xmlns:a16="http://schemas.microsoft.com/office/drawing/2014/main" id="{C0071582-0553-9D4C-A577-8ED0337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91" y="5467929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3" name="Text Box 63">
            <a:extLst>
              <a:ext uri="{FF2B5EF4-FFF2-40B4-BE49-F238E27FC236}">
                <a16:creationId xmlns:a16="http://schemas.microsoft.com/office/drawing/2014/main" id="{9E337D23-C848-8145-B079-D4D6C7C1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41" y="5444295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4" name="Line 64">
            <a:extLst>
              <a:ext uri="{FF2B5EF4-FFF2-40B4-BE49-F238E27FC236}">
                <a16:creationId xmlns:a16="http://schemas.microsoft.com/office/drawing/2014/main" id="{C9E8F389-B8AB-5043-9CC6-A9A006D5E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534" y="286302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76">
            <a:extLst>
              <a:ext uri="{FF2B5EF4-FFF2-40B4-BE49-F238E27FC236}">
                <a16:creationId xmlns:a16="http://schemas.microsoft.com/office/drawing/2014/main" id="{E136B6C7-FA1F-EA4C-8639-CE1F2D4A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272" y="587292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id="{928DBF80-B664-AF47-AAD2-41EAC216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34" y="586657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835AEB4-A61F-0E40-BCF8-A126D96A9C7C}"/>
              </a:ext>
            </a:extLst>
          </p:cNvPr>
          <p:cNvGrpSpPr/>
          <p:nvPr/>
        </p:nvGrpSpPr>
        <p:grpSpPr>
          <a:xfrm>
            <a:off x="7225890" y="3491944"/>
            <a:ext cx="1343025" cy="855306"/>
            <a:chOff x="434147" y="4121426"/>
            <a:chExt cx="1343025" cy="855306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0AA764F-C6F5-F143-BF93-01B3B95A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71" name="Text Box 7">
              <a:extLst>
                <a:ext uri="{FF2B5EF4-FFF2-40B4-BE49-F238E27FC236}">
                  <a16:creationId xmlns:a16="http://schemas.microsoft.com/office/drawing/2014/main" id="{ECF19F4D-E8AE-F54C-A6AD-6FA62D5E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33964-896C-AF4C-92FD-F359907E3C57}"/>
              </a:ext>
            </a:extLst>
          </p:cNvPr>
          <p:cNvGrpSpPr/>
          <p:nvPr/>
        </p:nvGrpSpPr>
        <p:grpSpPr>
          <a:xfrm>
            <a:off x="2762875" y="3478075"/>
            <a:ext cx="1491075" cy="812454"/>
            <a:chOff x="1914734" y="3557588"/>
            <a:chExt cx="1491075" cy="812454"/>
          </a:xfrm>
        </p:grpSpPr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19E2C28C-9A5F-914E-97E0-D15A78E1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87" name="Picture 17" descr="BS00768_[1]">
              <a:extLst>
                <a:ext uri="{FF2B5EF4-FFF2-40B4-BE49-F238E27FC236}">
                  <a16:creationId xmlns:a16="http://schemas.microsoft.com/office/drawing/2014/main" id="{A3A39AD6-434F-0348-B359-E805575CB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9C9D4178-7FEF-594F-8CCF-1AFD1E30A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89" name="Group 19">
                <a:extLst>
                  <a:ext uri="{FF2B5EF4-FFF2-40B4-BE49-F238E27FC236}">
                    <a16:creationId xmlns:a16="http://schemas.microsoft.com/office/drawing/2014/main" id="{A60DC2D3-52D9-8744-8609-C10E299AA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91" name="Text Box 20">
                  <a:extLst>
                    <a:ext uri="{FF2B5EF4-FFF2-40B4-BE49-F238E27FC236}">
                      <a16:creationId xmlns:a16="http://schemas.microsoft.com/office/drawing/2014/main" id="{F3BED591-BCCB-2246-A254-61335DF2D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2" name="Text Box 21">
                  <a:extLst>
                    <a:ext uri="{FF2B5EF4-FFF2-40B4-BE49-F238E27FC236}">
                      <a16:creationId xmlns:a16="http://schemas.microsoft.com/office/drawing/2014/main" id="{17AB0DA2-1167-2D46-8632-CC1190C16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90" name="Text Box 22">
                <a:extLst>
                  <a:ext uri="{FF2B5EF4-FFF2-40B4-BE49-F238E27FC236}">
                    <a16:creationId xmlns:a16="http://schemas.microsoft.com/office/drawing/2014/main" id="{7587A174-D942-3D43-89B9-A23BF65DE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19823C-0FB1-8645-8287-EB4C5AA12B5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649D0B-607E-EE43-B217-A547BE617F99}"/>
              </a:ext>
            </a:extLst>
          </p:cNvPr>
          <p:cNvGrpSpPr/>
          <p:nvPr/>
        </p:nvGrpSpPr>
        <p:grpSpPr>
          <a:xfrm>
            <a:off x="3922645" y="4683817"/>
            <a:ext cx="1855305" cy="908600"/>
            <a:chOff x="3922645" y="4683817"/>
            <a:chExt cx="1855305" cy="908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748C72-BC5C-0D43-9291-EF04370297D3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03" name="Group 34">
                <a:extLst>
                  <a:ext uri="{FF2B5EF4-FFF2-40B4-BE49-F238E27FC236}">
                    <a16:creationId xmlns:a16="http://schemas.microsoft.com/office/drawing/2014/main" id="{C9466280-BB4D-9548-9D44-4E595E979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06" name="Text Box 35">
                  <a:extLst>
                    <a:ext uri="{FF2B5EF4-FFF2-40B4-BE49-F238E27FC236}">
                      <a16:creationId xmlns:a16="http://schemas.microsoft.com/office/drawing/2014/main" id="{30C1FFBF-8C5A-3145-A216-83DF67497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07" name="Text Box 36">
                  <a:extLst>
                    <a:ext uri="{FF2B5EF4-FFF2-40B4-BE49-F238E27FC236}">
                      <a16:creationId xmlns:a16="http://schemas.microsoft.com/office/drawing/2014/main" id="{12076172-D4A5-3847-ADDD-7C31F8E94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05" name="Text Box 38">
                <a:extLst>
                  <a:ext uri="{FF2B5EF4-FFF2-40B4-BE49-F238E27FC236}">
                    <a16:creationId xmlns:a16="http://schemas.microsoft.com/office/drawing/2014/main" id="{58FF323C-65B7-E746-A44B-832C06C63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469F7B-FDF8-594E-84C7-B40FE8CE7EB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72639B-DF97-714E-8070-A7C8696F2BD7}"/>
              </a:ext>
            </a:extLst>
          </p:cNvPr>
          <p:cNvGrpSpPr/>
          <p:nvPr/>
        </p:nvGrpSpPr>
        <p:grpSpPr>
          <a:xfrm>
            <a:off x="9680714" y="2543589"/>
            <a:ext cx="1855305" cy="908600"/>
            <a:chOff x="3922645" y="4683817"/>
            <a:chExt cx="1855305" cy="9086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4BB737-59C1-474D-94B9-031695A0036A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3A474D83-98EA-0945-BE7F-EF0F3D1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82" name="Text Box 35">
                  <a:extLst>
                    <a:ext uri="{FF2B5EF4-FFF2-40B4-BE49-F238E27FC236}">
                      <a16:creationId xmlns:a16="http://schemas.microsoft.com/office/drawing/2014/main" id="{B4BFDBE1-B0AE-C944-923B-0FB222D93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83" name="Text Box 36">
                  <a:extLst>
                    <a:ext uri="{FF2B5EF4-FFF2-40B4-BE49-F238E27FC236}">
                      <a16:creationId xmlns:a16="http://schemas.microsoft.com/office/drawing/2014/main" id="{72BF8384-456B-A944-BDC5-136549DED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81" name="Text Box 38">
                <a:extLst>
                  <a:ext uri="{FF2B5EF4-FFF2-40B4-BE49-F238E27FC236}">
                    <a16:creationId xmlns:a16="http://schemas.microsoft.com/office/drawing/2014/main" id="{5C4C32ED-C92A-D34E-83F0-5A60D46E1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27611C3-F7BF-504D-BDE0-60EB822045D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34FC27D-E26C-7D45-8F7D-8D201F9D1327}"/>
              </a:ext>
            </a:extLst>
          </p:cNvPr>
          <p:cNvCxnSpPr>
            <a:cxnSpLocks/>
          </p:cNvCxnSpPr>
          <p:nvPr/>
        </p:nvCxnSpPr>
        <p:spPr>
          <a:xfrm>
            <a:off x="7848600" y="3225466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20EAE69-54A8-5647-A90F-1B7B2600C816}"/>
              </a:ext>
            </a:extLst>
          </p:cNvPr>
          <p:cNvCxnSpPr>
            <a:cxnSpLocks/>
          </p:cNvCxnSpPr>
          <p:nvPr/>
        </p:nvCxnSpPr>
        <p:spPr>
          <a:xfrm>
            <a:off x="7848600" y="4372328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7A7AA8-3031-8E48-8587-B178226D9C5B}"/>
              </a:ext>
            </a:extLst>
          </p:cNvPr>
          <p:cNvCxnSpPr>
            <a:cxnSpLocks/>
          </p:cNvCxnSpPr>
          <p:nvPr/>
        </p:nvCxnSpPr>
        <p:spPr>
          <a:xfrm>
            <a:off x="7848600" y="532114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7AE4029-112C-CF40-B41E-A26EECCD4A51}"/>
              </a:ext>
            </a:extLst>
          </p:cNvPr>
          <p:cNvGrpSpPr/>
          <p:nvPr/>
        </p:nvGrpSpPr>
        <p:grpSpPr>
          <a:xfrm>
            <a:off x="10040871" y="3980758"/>
            <a:ext cx="1196163" cy="955675"/>
            <a:chOff x="4296054" y="3224833"/>
            <a:chExt cx="1196163" cy="955675"/>
          </a:xfrm>
        </p:grpSpPr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id="{2C63D620-97A5-5F45-85C2-D4A6B4AD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Text Box 15">
              <a:extLst>
                <a:ext uri="{FF2B5EF4-FFF2-40B4-BE49-F238E27FC236}">
                  <a16:creationId xmlns:a16="http://schemas.microsoft.com/office/drawing/2014/main" id="{0B18E250-70E3-444A-8ACC-CD29158E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8EB7A9-23BB-5343-B2B1-EC1055BBBBC6}"/>
              </a:ext>
            </a:extLst>
          </p:cNvPr>
          <p:cNvCxnSpPr>
            <a:cxnSpLocks/>
          </p:cNvCxnSpPr>
          <p:nvPr/>
        </p:nvCxnSpPr>
        <p:spPr>
          <a:xfrm>
            <a:off x="10641495" y="351900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B2E8B7A-0FF0-AD49-8BCC-0F3FA0572B12}"/>
              </a:ext>
            </a:extLst>
          </p:cNvPr>
          <p:cNvCxnSpPr>
            <a:cxnSpLocks/>
          </p:cNvCxnSpPr>
          <p:nvPr/>
        </p:nvCxnSpPr>
        <p:spPr>
          <a:xfrm>
            <a:off x="10634871" y="498336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1B8A9C-6EB6-FD43-8531-A67FEE184BB2}"/>
              </a:ext>
            </a:extLst>
          </p:cNvPr>
          <p:cNvGrpSpPr/>
          <p:nvPr/>
        </p:nvGrpSpPr>
        <p:grpSpPr>
          <a:xfrm>
            <a:off x="8507692" y="4234000"/>
            <a:ext cx="1491075" cy="812454"/>
            <a:chOff x="1914734" y="3557588"/>
            <a:chExt cx="1491075" cy="812454"/>
          </a:xfrm>
        </p:grpSpPr>
        <p:sp>
          <p:nvSpPr>
            <p:cNvPr id="196" name="Text Box 16">
              <a:extLst>
                <a:ext uri="{FF2B5EF4-FFF2-40B4-BE49-F238E27FC236}">
                  <a16:creationId xmlns:a16="http://schemas.microsoft.com/office/drawing/2014/main" id="{27560837-1C52-4C48-94FE-2E10581C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197" name="Picture 17" descr="BS00768_[1]">
              <a:extLst>
                <a:ext uri="{FF2B5EF4-FFF2-40B4-BE49-F238E27FC236}">
                  <a16:creationId xmlns:a16="http://schemas.microsoft.com/office/drawing/2014/main" id="{53D412DD-734D-634A-BE12-66848A93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8" name="Group 18">
              <a:extLst>
                <a:ext uri="{FF2B5EF4-FFF2-40B4-BE49-F238E27FC236}">
                  <a16:creationId xmlns:a16="http://schemas.microsoft.com/office/drawing/2014/main" id="{0B4DDFE1-EDF2-5B45-B8E0-30A2652C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00" name="Group 19">
                <a:extLst>
                  <a:ext uri="{FF2B5EF4-FFF2-40B4-BE49-F238E27FC236}">
                    <a16:creationId xmlns:a16="http://schemas.microsoft.com/office/drawing/2014/main" id="{5383C6D8-058F-4A41-B601-80BE0F38E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2" name="Text Box 20">
                  <a:extLst>
                    <a:ext uri="{FF2B5EF4-FFF2-40B4-BE49-F238E27FC236}">
                      <a16:creationId xmlns:a16="http://schemas.microsoft.com/office/drawing/2014/main" id="{8DDFD6D6-CFB2-A543-803B-E0D225340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03" name="Text Box 21">
                  <a:extLst>
                    <a:ext uri="{FF2B5EF4-FFF2-40B4-BE49-F238E27FC236}">
                      <a16:creationId xmlns:a16="http://schemas.microsoft.com/office/drawing/2014/main" id="{04FCED81-808C-4B40-8559-2FE4E66FE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01" name="Text Box 22">
                <a:extLst>
                  <a:ext uri="{FF2B5EF4-FFF2-40B4-BE49-F238E27FC236}">
                    <a16:creationId xmlns:a16="http://schemas.microsoft.com/office/drawing/2014/main" id="{22667D2E-474F-C04F-9EF1-65999F53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8EDE71-07B3-4841-A2B5-5F1C258FE2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5C74AE-98C7-C245-9222-8EB21BF49F29}"/>
              </a:ext>
            </a:extLst>
          </p:cNvPr>
          <p:cNvGrpSpPr/>
          <p:nvPr/>
        </p:nvGrpSpPr>
        <p:grpSpPr>
          <a:xfrm>
            <a:off x="8203097" y="5653926"/>
            <a:ext cx="1789043" cy="1107996"/>
            <a:chOff x="10084905" y="1590261"/>
            <a:chExt cx="1789043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6C7D723-D7D8-E949-B946-5AC1C0648A21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BCCA618-927B-9C45-B38A-F3EA61772599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5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329606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let’s fix it!!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865909" y="1170523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Recall the problem: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74053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328216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827742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54318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54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77CCA1-AE8D-374F-BC1F-5EC4C0FB94A5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B4941F-64F3-E447-9284-991F0D048A09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E84004-AA3A-644E-9984-F921D7AEC2D1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7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Security in Computer Network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FFC501E-6C14-2746-BB7D-C3901811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Need for certified public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90663"/>
            <a:ext cx="7749209" cy="75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motivation: Trudy plays pizza prank on Bob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20482" name="Picture 2" descr="Delivery Pepperoni Pizza | Taste Test | Serious Eats">
            <a:extLst>
              <a:ext uri="{FF2B5EF4-FFF2-40B4-BE49-F238E27FC236}">
                <a16:creationId xmlns:a16="http://schemas.microsoft.com/office/drawing/2014/main" id="{9DE292BF-82C0-674B-895E-5211D05B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07" y="2252869"/>
            <a:ext cx="3712524" cy="3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3">
            <a:extLst>
              <a:ext uri="{FF2B5EF4-FFF2-40B4-BE49-F238E27FC236}">
                <a16:creationId xmlns:a16="http://schemas.microsoft.com/office/drawing/2014/main" id="{19B001DB-C120-F941-A274-01407236A44C}"/>
              </a:ext>
            </a:extLst>
          </p:cNvPr>
          <p:cNvSpPr txBox="1">
            <a:spLocks noChangeArrowheads="1"/>
          </p:cNvSpPr>
          <p:nvPr/>
        </p:nvSpPr>
        <p:spPr>
          <a:xfrm>
            <a:off x="868681" y="2059478"/>
            <a:ext cx="6812280" cy="434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8925"/>
            <a:r>
              <a:rPr lang="en-US" sz="2800" dirty="0"/>
              <a:t>Trudy creates e-mail order: </a:t>
            </a:r>
            <a:br>
              <a:rPr lang="en-US" sz="2800" dirty="0"/>
            </a:br>
            <a:r>
              <a:rPr lang="en-US" sz="2800" i="1" dirty="0"/>
              <a:t>Dear Pizza Store, Please deliver to me four pizzas. Thank you, Bob</a:t>
            </a:r>
          </a:p>
          <a:p>
            <a:pPr lvl="1"/>
            <a:r>
              <a:rPr lang="en-US" sz="2800" dirty="0"/>
              <a:t>Trudy signs order with her private key</a:t>
            </a:r>
          </a:p>
          <a:p>
            <a:pPr lvl="1"/>
            <a:r>
              <a:rPr lang="en-US" sz="2800" dirty="0"/>
              <a:t>Trudy sends order to Pizza Store</a:t>
            </a:r>
          </a:p>
          <a:p>
            <a:pPr lvl="1"/>
            <a:r>
              <a:rPr lang="en-US" sz="2800" dirty="0"/>
              <a:t>Trudy sends to Pizza Store her public key, but says it</a:t>
            </a:r>
            <a:r>
              <a:rPr lang="en-US" altLang="ja-JP" sz="2800" dirty="0"/>
              <a:t>’s Bob’s public key</a:t>
            </a:r>
          </a:p>
          <a:p>
            <a:pPr lvl="1"/>
            <a:r>
              <a:rPr lang="en-US" sz="2800" dirty="0"/>
              <a:t>Pizza Store verifies signature; then delivers four pizzas to Bob</a:t>
            </a:r>
          </a:p>
          <a:p>
            <a:pPr lvl="1"/>
            <a:r>
              <a:rPr lang="en-US" sz="2800" dirty="0"/>
              <a:t>Bob doesn’</a:t>
            </a:r>
            <a:r>
              <a:rPr lang="en-US" altLang="ja-JP" sz="2800" dirty="0"/>
              <a:t>t even like Pizza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t="4206" r="3550" b="10293"/>
          <a:stretch/>
        </p:blipFill>
        <p:spPr>
          <a:xfrm>
            <a:off x="5849816" y="5456860"/>
            <a:ext cx="1254369" cy="12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3E8B2A-A755-5E48-807C-4B3E8C517B43}"/>
              </a:ext>
            </a:extLst>
          </p:cNvPr>
          <p:cNvSpPr txBox="1">
            <a:spLocks noChangeArrowheads="1"/>
          </p:cNvSpPr>
          <p:nvPr/>
        </p:nvSpPr>
        <p:spPr>
          <a:xfrm>
            <a:off x="747505" y="1236939"/>
            <a:ext cx="1042407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</a:t>
            </a:r>
          </a:p>
          <a:p>
            <a:r>
              <a:rPr lang="en-US" dirty="0"/>
              <a:t>entity (person, website, router) registers its public key with CE provides </a:t>
            </a:r>
            <a:r>
              <a:rPr lang="en-US" altLang="ja-JP" dirty="0"/>
              <a:t>“proof of identity” to CA</a:t>
            </a:r>
          </a:p>
          <a:p>
            <a:pPr lvl="1"/>
            <a:r>
              <a:rPr lang="en-US" dirty="0"/>
              <a:t>CA creates certificate binding identity E to E’s public key</a:t>
            </a:r>
          </a:p>
          <a:p>
            <a:pPr lvl="1"/>
            <a:r>
              <a:rPr lang="en-US" dirty="0"/>
              <a:t>certificate containing E’</a:t>
            </a:r>
            <a:r>
              <a:rPr lang="en-US" altLang="ja-JP" dirty="0"/>
              <a:t>s public key digitally signed by CA: CA says “this is E’s public key”</a:t>
            </a:r>
            <a:endParaRPr lang="en-US" dirty="0"/>
          </a:p>
        </p:txBody>
      </p:sp>
      <p:pic>
        <p:nvPicPr>
          <p:cNvPr id="7" name="Picture 4" descr="j0175664[1]">
            <a:extLst>
              <a:ext uri="{FF2B5EF4-FFF2-40B4-BE49-F238E27FC236}">
                <a16:creationId xmlns:a16="http://schemas.microsoft.com/office/drawing/2014/main" id="{23CAD533-9FA9-104F-B787-25857E08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651" y="4860718"/>
            <a:ext cx="1155700" cy="917575"/>
          </a:xfrm>
          <a:prstGeom prst="rect">
            <a:avLst/>
          </a:prstGeom>
          <a:noFill/>
        </p:spPr>
      </p:pic>
      <p:pic>
        <p:nvPicPr>
          <p:cNvPr id="8" name="Picture 5" descr="Bob">
            <a:extLst>
              <a:ext uri="{FF2B5EF4-FFF2-40B4-BE49-F238E27FC236}">
                <a16:creationId xmlns:a16="http://schemas.microsoft.com/office/drawing/2014/main" id="{0548BCFD-B7B1-C642-A6A8-74DD77F0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4" y="558303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3">
            <a:extLst>
              <a:ext uri="{FF2B5EF4-FFF2-40B4-BE49-F238E27FC236}">
                <a16:creationId xmlns:a16="http://schemas.microsoft.com/office/drawing/2014/main" id="{514DEAE9-3473-A94A-B6EB-D6509081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51" y="453210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B959E000-A13C-AB4A-B282-6A69824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6" y="538776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B9863CF-92EF-BC44-9CCC-D015F721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139" y="531474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776C03-EA8C-2848-85F8-6B5E0D3EE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451" y="434954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746B9D1E-91F6-E34F-93A3-36FF0A9C8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076" y="437653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B42AC924-4113-6146-9190-3E0B43B0D2A6}"/>
              </a:ext>
            </a:extLst>
          </p:cNvPr>
          <p:cNvGrpSpPr>
            <a:grpSpLocks/>
          </p:cNvGrpSpPr>
          <p:nvPr/>
        </p:nvGrpSpPr>
        <p:grpSpPr bwMode="auto">
          <a:xfrm>
            <a:off x="8307077" y="4044674"/>
            <a:ext cx="858838" cy="1158875"/>
            <a:chOff x="4446" y="2648"/>
            <a:chExt cx="541" cy="730"/>
          </a:xfrm>
        </p:grpSpPr>
        <p:pic>
          <p:nvPicPr>
            <p:cNvPr id="32" name="Picture 29" descr="SO00109_[1]">
              <a:extLst>
                <a:ext uri="{FF2B5EF4-FFF2-40B4-BE49-F238E27FC236}">
                  <a16:creationId xmlns:a16="http://schemas.microsoft.com/office/drawing/2014/main" id="{2A42DF74-0987-5743-815C-6D6077F5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id="{CABC37BB-8D37-5346-8D2F-6AEE6F2BF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6FC90D88-FE04-9642-A206-14C10022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id="{69E50F96-6F41-304B-AA4E-F0D481927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8" name="Text Box 33">
                  <a:extLst>
                    <a:ext uri="{FF2B5EF4-FFF2-40B4-BE49-F238E27FC236}">
                      <a16:creationId xmlns:a16="http://schemas.microsoft.com/office/drawing/2014/main" id="{BD9826BE-5617-2545-8BEA-DF335B118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6" name="Text Box 34">
                <a:extLst>
                  <a:ext uri="{FF2B5EF4-FFF2-40B4-BE49-F238E27FC236}">
                    <a16:creationId xmlns:a16="http://schemas.microsoft.com/office/drawing/2014/main" id="{9DB419F6-7ACA-F647-82AC-3C6EFAC50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4" name="Picture 35" descr="BS00768_[1]">
              <a:extLst>
                <a:ext uri="{FF2B5EF4-FFF2-40B4-BE49-F238E27FC236}">
                  <a16:creationId xmlns:a16="http://schemas.microsoft.com/office/drawing/2014/main" id="{E90EC5A6-F279-6E4A-A0F4-1F5B775A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6">
            <a:extLst>
              <a:ext uri="{FF2B5EF4-FFF2-40B4-BE49-F238E27FC236}">
                <a16:creationId xmlns:a16="http://schemas.microsoft.com/office/drawing/2014/main" id="{AEC96A95-A24E-234D-BFA0-CAD51D07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142" y="5204723"/>
            <a:ext cx="326148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certificate for Bob’</a:t>
            </a:r>
            <a:r>
              <a:rPr lang="en-US" altLang="ja-JP" sz="2400" dirty="0">
                <a:latin typeface="+mn-lt"/>
                <a:cs typeface="Arial" charset="0"/>
              </a:rPr>
              <a:t>s public key, signed by CA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A104D4-6597-8545-AE1E-4577D2F09F17}"/>
              </a:ext>
            </a:extLst>
          </p:cNvPr>
          <p:cNvGrpSpPr/>
          <p:nvPr/>
        </p:nvGrpSpPr>
        <p:grpSpPr>
          <a:xfrm>
            <a:off x="2120145" y="4048470"/>
            <a:ext cx="1491075" cy="812454"/>
            <a:chOff x="1914734" y="3557588"/>
            <a:chExt cx="1491075" cy="812454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5506696-77AB-1B40-A4F7-5FFAF0CC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42" name="Picture 17" descr="BS00768_[1]">
              <a:extLst>
                <a:ext uri="{FF2B5EF4-FFF2-40B4-BE49-F238E27FC236}">
                  <a16:creationId xmlns:a16="http://schemas.microsoft.com/office/drawing/2014/main" id="{A7ECB05D-E6D2-A048-986D-B97CF606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C75D009B-E4B0-7D46-9107-860AFBE8A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45" name="Group 19">
                <a:extLst>
                  <a:ext uri="{FF2B5EF4-FFF2-40B4-BE49-F238E27FC236}">
                    <a16:creationId xmlns:a16="http://schemas.microsoft.com/office/drawing/2014/main" id="{FA341A53-980A-5C49-B6F7-E79003B3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47" name="Text Box 20">
                  <a:extLst>
                    <a:ext uri="{FF2B5EF4-FFF2-40B4-BE49-F238E27FC236}">
                      <a16:creationId xmlns:a16="http://schemas.microsoft.com/office/drawing/2014/main" id="{DEAC77C3-BAA5-F443-8C94-D92E5D6CD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48" name="Text Box 21">
                  <a:extLst>
                    <a:ext uri="{FF2B5EF4-FFF2-40B4-BE49-F238E27FC236}">
                      <a16:creationId xmlns:a16="http://schemas.microsoft.com/office/drawing/2014/main" id="{C89B2AF0-297B-6E4C-8552-0E5F297C8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FD5B6C22-76DD-BB4D-93E7-DF948453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59881B-A1F9-7A4D-BDB2-822CB1AC868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3BB3F4-B2E4-CB40-9B41-6B747981F1D1}"/>
              </a:ext>
            </a:extLst>
          </p:cNvPr>
          <p:cNvGrpSpPr/>
          <p:nvPr/>
        </p:nvGrpSpPr>
        <p:grpSpPr>
          <a:xfrm>
            <a:off x="5939324" y="3900693"/>
            <a:ext cx="1196163" cy="955675"/>
            <a:chOff x="4296054" y="3224833"/>
            <a:chExt cx="1196163" cy="955675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9F86004E-57D3-2B47-A9C8-B12CCB4E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94D9C94A-2C78-EF44-95ED-65E34026B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9228D-7D76-B749-BF6B-5CD50A49737B}"/>
              </a:ext>
            </a:extLst>
          </p:cNvPr>
          <p:cNvGrpSpPr/>
          <p:nvPr/>
        </p:nvGrpSpPr>
        <p:grpSpPr>
          <a:xfrm>
            <a:off x="5466319" y="4883978"/>
            <a:ext cx="1517579" cy="936623"/>
            <a:chOff x="1914734" y="3458819"/>
            <a:chExt cx="1517579" cy="936623"/>
          </a:xfrm>
        </p:grpSpPr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F1F72D12-E9EA-EA4E-9462-C0194DDA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55" name="Picture 17" descr="BS00768_[1]">
              <a:extLst>
                <a:ext uri="{FF2B5EF4-FFF2-40B4-BE49-F238E27FC236}">
                  <a16:creationId xmlns:a16="http://schemas.microsoft.com/office/drawing/2014/main" id="{64902A97-E370-9644-A285-67136930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40B79DC8-6CFF-1A42-BBB2-043B5D8A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58" name="Group 19">
                <a:extLst>
                  <a:ext uri="{FF2B5EF4-FFF2-40B4-BE49-F238E27FC236}">
                    <a16:creationId xmlns:a16="http://schemas.microsoft.com/office/drawing/2014/main" id="{7CE30E7F-A771-CD48-8BA7-28ECDB8D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60" name="Text Box 20">
                  <a:extLst>
                    <a:ext uri="{FF2B5EF4-FFF2-40B4-BE49-F238E27FC236}">
                      <a16:creationId xmlns:a16="http://schemas.microsoft.com/office/drawing/2014/main" id="{95F49427-0650-9F48-AD60-F4AD83D70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61" name="Text Box 21">
                  <a:extLst>
                    <a:ext uri="{FF2B5EF4-FFF2-40B4-BE49-F238E27FC236}">
                      <a16:creationId xmlns:a16="http://schemas.microsoft.com/office/drawing/2014/main" id="{1D3534E8-F6F2-3F40-A422-A479EAB10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id="{91198392-95D5-C743-A978-73224FA9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B9612A-2D92-F647-989B-3FD2B6A7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2" name="Picture 4" descr="j0175664[1]">
            <a:extLst>
              <a:ext uri="{FF2B5EF4-FFF2-40B4-BE49-F238E27FC236}">
                <a16:creationId xmlns:a16="http://schemas.microsoft.com/office/drawing/2014/main" id="{86204907-90B2-284B-BA6F-A051EB0C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410" y="4380535"/>
            <a:ext cx="908948" cy="744538"/>
          </a:xfrm>
          <a:prstGeom prst="rect">
            <a:avLst/>
          </a:prstGeom>
          <a:noFill/>
        </p:spPr>
      </p:pic>
      <p:sp>
        <p:nvSpPr>
          <p:cNvPr id="63" name="Text Box 5">
            <a:extLst>
              <a:ext uri="{FF2B5EF4-FFF2-40B4-BE49-F238E27FC236}">
                <a16:creationId xmlns:a16="http://schemas.microsoft.com/office/drawing/2014/main" id="{BF16691C-9BDB-1D4F-AA2F-7065045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926" y="3334578"/>
            <a:ext cx="9604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Bob</a:t>
            </a:r>
            <a:r>
              <a:rPr lang="en-US" altLang="ja-JP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key </a:t>
            </a:r>
          </a:p>
        </p:txBody>
      </p:sp>
      <p:pic>
        <p:nvPicPr>
          <p:cNvPr id="64" name="Picture 6" descr="BS00768_[1]">
            <a:extLst>
              <a:ext uri="{FF2B5EF4-FFF2-40B4-BE49-F238E27FC236}">
                <a16:creationId xmlns:a16="http://schemas.microsoft.com/office/drawing/2014/main" id="{8280B673-28A1-4F46-858C-8C7273B4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56851" y="339373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7">
            <a:extLst>
              <a:ext uri="{FF2B5EF4-FFF2-40B4-BE49-F238E27FC236}">
                <a16:creationId xmlns:a16="http://schemas.microsoft.com/office/drawing/2014/main" id="{47A82B01-B7E1-D846-8542-A99CD2AEA39E}"/>
              </a:ext>
            </a:extLst>
          </p:cNvPr>
          <p:cNvGrpSpPr>
            <a:grpSpLocks/>
          </p:cNvGrpSpPr>
          <p:nvPr/>
        </p:nvGrpSpPr>
        <p:grpSpPr bwMode="auto">
          <a:xfrm>
            <a:off x="8066364" y="3631855"/>
            <a:ext cx="528637" cy="604837"/>
            <a:chOff x="2994" y="2073"/>
            <a:chExt cx="333" cy="381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id="{C2759B9C-729A-5343-BADB-7B154CCF8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id="{A77E39EC-DC13-404E-B464-ABE48C6D1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C5422436-A231-5644-8B83-73C0DDFE2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C552F4B3-060D-5E41-AFB6-6B22FC0A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1723C1A2-8445-2D4C-A1AC-7941C67B6447}"/>
              </a:ext>
            </a:extLst>
          </p:cNvPr>
          <p:cNvGrpSpPr>
            <a:grpSpLocks/>
          </p:cNvGrpSpPr>
          <p:nvPr/>
        </p:nvGrpSpPr>
        <p:grpSpPr bwMode="auto">
          <a:xfrm>
            <a:off x="3029916" y="3212410"/>
            <a:ext cx="858838" cy="1158875"/>
            <a:chOff x="4446" y="2648"/>
            <a:chExt cx="541" cy="730"/>
          </a:xfrm>
        </p:grpSpPr>
        <p:pic>
          <p:nvPicPr>
            <p:cNvPr id="83" name="Picture 25" descr="SO00109_[1]">
              <a:extLst>
                <a:ext uri="{FF2B5EF4-FFF2-40B4-BE49-F238E27FC236}">
                  <a16:creationId xmlns:a16="http://schemas.microsoft.com/office/drawing/2014/main" id="{884E3D47-2931-0749-BC1C-167192A8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26">
              <a:extLst>
                <a:ext uri="{FF2B5EF4-FFF2-40B4-BE49-F238E27FC236}">
                  <a16:creationId xmlns:a16="http://schemas.microsoft.com/office/drawing/2014/main" id="{C26DAA83-3F07-2948-9CB4-F03941CB5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id="{3D9235A1-82B6-9A4D-B692-364CBCFC8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8" name="Text Box 28">
                  <a:extLst>
                    <a:ext uri="{FF2B5EF4-FFF2-40B4-BE49-F238E27FC236}">
                      <a16:creationId xmlns:a16="http://schemas.microsoft.com/office/drawing/2014/main" id="{26A0F4D4-6AF6-9E47-A61A-CF82F0B94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9" name="Text Box 29">
                  <a:extLst>
                    <a:ext uri="{FF2B5EF4-FFF2-40B4-BE49-F238E27FC236}">
                      <a16:creationId xmlns:a16="http://schemas.microsoft.com/office/drawing/2014/main" id="{61B19EC3-D708-D648-BBA1-846CA65A0D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id="{8115967C-E3FB-BE48-ABEF-FBE72FA54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" name="Picture 31" descr="BS00768_[1]">
              <a:extLst>
                <a:ext uri="{FF2B5EF4-FFF2-40B4-BE49-F238E27FC236}">
                  <a16:creationId xmlns:a16="http://schemas.microsoft.com/office/drawing/2014/main" id="{00CF9311-3C9B-3A4F-9436-75CF9002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A9D3E564-4A02-0341-99A6-4CA77C4481EE}"/>
              </a:ext>
            </a:extLst>
          </p:cNvPr>
          <p:cNvSpPr txBox="1">
            <a:spLocks noChangeArrowheads="1"/>
          </p:cNvSpPr>
          <p:nvPr/>
        </p:nvSpPr>
        <p:spPr>
          <a:xfrm>
            <a:off x="809901" y="1325563"/>
            <a:ext cx="11196568" cy="164292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>
                <a:solidFill>
                  <a:schemeClr val="tx2"/>
                </a:solidFill>
              </a:rPr>
              <a:t>when Alice wants Bob</a:t>
            </a:r>
            <a:r>
              <a:rPr lang="en-US" altLang="ja-JP" sz="3200" dirty="0">
                <a:solidFill>
                  <a:schemeClr val="tx2"/>
                </a:solidFill>
              </a:rPr>
              <a:t>’s public key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gets Bob</a:t>
            </a:r>
            <a:r>
              <a:rPr lang="en-US" altLang="ja-JP" sz="2800" dirty="0">
                <a:solidFill>
                  <a:schemeClr val="tx2"/>
                </a:solidFill>
              </a:rPr>
              <a:t>’s certificate (Bob or elsewhere)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apply CA</a:t>
            </a:r>
            <a:r>
              <a:rPr lang="en-US" altLang="ja-JP" sz="2800" dirty="0">
                <a:solidFill>
                  <a:schemeClr val="tx2"/>
                </a:solidFill>
              </a:rPr>
              <a:t>’s public key to Bob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certificate, get Bob’s public key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8F6ED6-01A5-0E45-82CA-E5937DA040AC}"/>
              </a:ext>
            </a:extLst>
          </p:cNvPr>
          <p:cNvGrpSpPr/>
          <p:nvPr/>
        </p:nvGrpSpPr>
        <p:grpSpPr>
          <a:xfrm>
            <a:off x="5042250" y="4300884"/>
            <a:ext cx="1571020" cy="993773"/>
            <a:chOff x="1914734" y="3458819"/>
            <a:chExt cx="1571020" cy="993773"/>
          </a:xfrm>
        </p:grpSpPr>
        <p:sp>
          <p:nvSpPr>
            <p:cNvPr id="92" name="Text Box 16">
              <a:extLst>
                <a:ext uri="{FF2B5EF4-FFF2-40B4-BE49-F238E27FC236}">
                  <a16:creationId xmlns:a16="http://schemas.microsoft.com/office/drawing/2014/main" id="{623C5444-33AE-A745-BE15-55AD9A0E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pic>
          <p:nvPicPr>
            <p:cNvPr id="93" name="Picture 17" descr="BS00768_[1]">
              <a:extLst>
                <a:ext uri="{FF2B5EF4-FFF2-40B4-BE49-F238E27FC236}">
                  <a16:creationId xmlns:a16="http://schemas.microsoft.com/office/drawing/2014/main" id="{D7837F94-C73E-4F4B-9E5D-BA3F3F58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74911AEB-DF5A-1C40-B94B-9013E3477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id="{4CA1F0FD-4828-2144-A75D-FDE3A8678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98" name="Text Box 20">
                  <a:extLst>
                    <a:ext uri="{FF2B5EF4-FFF2-40B4-BE49-F238E27FC236}">
                      <a16:creationId xmlns:a16="http://schemas.microsoft.com/office/drawing/2014/main" id="{B3D79FB7-1C2B-C94B-B437-7A8ECA448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9" name="Text Box 21">
                  <a:extLst>
                    <a:ext uri="{FF2B5EF4-FFF2-40B4-BE49-F238E27FC236}">
                      <a16:creationId xmlns:a16="http://schemas.microsoft.com/office/drawing/2014/main" id="{E3966B90-5436-A04E-8C64-3707CB218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id="{97AFB871-1EC4-CD44-A23A-77B645039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5A1564F-7EB2-0A4C-BE2B-C0FE1A5F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BF86D7-C3B3-2847-ACEE-C8C1FEB25E60}"/>
              </a:ext>
            </a:extLst>
          </p:cNvPr>
          <p:cNvGrpSpPr/>
          <p:nvPr/>
        </p:nvGrpSpPr>
        <p:grpSpPr>
          <a:xfrm>
            <a:off x="5521879" y="3212132"/>
            <a:ext cx="1196163" cy="955675"/>
            <a:chOff x="4296054" y="3224833"/>
            <a:chExt cx="1196163" cy="955675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73BE9E8D-6C46-A342-B10D-C6ECD8AE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id="{669CFD21-9EEE-4149-A26A-FB28FA2D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504F19-7FCB-A149-8908-2F307F1C15D6}"/>
              </a:ext>
            </a:extLst>
          </p:cNvPr>
          <p:cNvCxnSpPr/>
          <p:nvPr/>
        </p:nvCxnSpPr>
        <p:spPr>
          <a:xfrm>
            <a:off x="3949148" y="3697357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39D3AD-1952-B248-B66E-C59F9B8324E8}"/>
              </a:ext>
            </a:extLst>
          </p:cNvPr>
          <p:cNvCxnSpPr/>
          <p:nvPr/>
        </p:nvCxnSpPr>
        <p:spPr>
          <a:xfrm>
            <a:off x="6778487" y="3690731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Advantages of asymmetric or public key cryptography </a:t>
            </a:r>
          </a:p>
          <a:p>
            <a:pPr lvl="1"/>
            <a:r>
              <a:rPr lang="en-GB" sz="2800" dirty="0"/>
              <a:t>Two keys required (public and private)</a:t>
            </a:r>
          </a:p>
          <a:p>
            <a:pPr lvl="1"/>
            <a:r>
              <a:rPr lang="en-GB" sz="2800" dirty="0"/>
              <a:t>Keys are more convenient to share among parties </a:t>
            </a:r>
          </a:p>
          <a:p>
            <a:pPr lvl="1"/>
            <a:r>
              <a:rPr lang="en-GB" sz="2800" dirty="0"/>
              <a:t>Easy to manage the keys </a:t>
            </a:r>
          </a:p>
          <a:p>
            <a:pPr lvl="1"/>
            <a:r>
              <a:rPr lang="en-GB" sz="2800" dirty="0"/>
              <a:t>Can use for generating digital signature (to achieve non-repudiation) </a:t>
            </a:r>
          </a:p>
          <a:p>
            <a:pPr lvl="1"/>
            <a:r>
              <a:rPr lang="en-GB" sz="2800" dirty="0"/>
              <a:t>Provide better security </a:t>
            </a:r>
          </a:p>
          <a:p>
            <a:r>
              <a:rPr lang="en-GB" dirty="0"/>
              <a:t>But asymmetric cryptography has also some limitations </a:t>
            </a:r>
          </a:p>
          <a:p>
            <a:pPr lvl="1"/>
            <a:r>
              <a:rPr lang="en-GB" sz="2800" dirty="0"/>
              <a:t>Slower and requires more CPU power </a:t>
            </a:r>
          </a:p>
          <a:p>
            <a:pPr lvl="1"/>
            <a:r>
              <a:rPr lang="en-GB" sz="2800" dirty="0"/>
              <a:t>Huge issues if private key is exposed </a:t>
            </a:r>
          </a:p>
          <a:p>
            <a:pPr lvl="1"/>
            <a:r>
              <a:rPr lang="en-GB" sz="2800" dirty="0"/>
              <a:t>Man-in-the-Middle and Brute-force attack are possible</a:t>
            </a:r>
          </a:p>
          <a:p>
            <a:pPr lvl="1"/>
            <a:r>
              <a:rPr lang="en-GB" sz="2800" dirty="0"/>
              <a:t>Decryption is not possible if a private key is lost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key cryptosystem (advantage/limitations)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Chapter 1: summary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77332" y="1325518"/>
            <a:ext cx="6189609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We’ve covered a “</a:t>
            </a:r>
            <a:r>
              <a:rPr lang="en-US" altLang="ja-JP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ton” of material!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Internet overview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 protocol?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network edge, access network, core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packet-switching versus circuit-switching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Internet structure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layering, service models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security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history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515DDB-81B8-9745-A3D6-9EFD3E80B128}"/>
              </a:ext>
            </a:extLst>
          </p:cNvPr>
          <p:cNvSpPr txBox="1">
            <a:spLocks noChangeArrowheads="1"/>
          </p:cNvSpPr>
          <p:nvPr/>
        </p:nvSpPr>
        <p:spPr>
          <a:xfrm>
            <a:off x="7616592" y="2335167"/>
            <a:ext cx="3724275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You now have: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context, overview, vocabulary, 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feel” of networking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more depth, detail,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and fun </a:t>
            </a:r>
            <a:r>
              <a:rPr lang="en-US" altLang="en-US" sz="3200" dirty="0">
                <a:ea typeface="ＭＳ Ｐゴシック" panose="020B0600070205080204" pitchFamily="34" charset="-128"/>
              </a:rPr>
              <a:t>to follow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!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652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All</a:t>
            </a: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3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185" y="6564923"/>
            <a:ext cx="711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https://gomindsight.com/insights/blog/what-are-the-7-layers-of-security/</a:t>
            </a:r>
          </a:p>
        </p:txBody>
      </p:sp>
    </p:spTree>
    <p:extLst>
      <p:ext uri="{BB962C8B-B14F-4D97-AF65-F5344CB8AC3E}">
        <p14:creationId xmlns:p14="http://schemas.microsoft.com/office/powerpoint/2010/main" val="22585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4232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1-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18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key exchange (The big picture)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598B493-E9C2-4F95-9672-356F1E3F82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51" y="1463039"/>
            <a:ext cx="6493479" cy="502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62829-1E7F-42C9-9ACD-16E426585BF8}"/>
              </a:ext>
            </a:extLst>
          </p:cNvPr>
          <p:cNvSpPr txBox="1"/>
          <p:nvPr/>
        </p:nvSpPr>
        <p:spPr>
          <a:xfrm>
            <a:off x="457199" y="6539345"/>
            <a:ext cx="85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https://pencilflip.medium.com/diffie-hellman-key-exchange-7dba8e9e59d6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0598" y="1469292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A8"/>
                </a:solidFill>
              </a:rPr>
              <a:t>Alice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4989" y="1503344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A8"/>
                </a:solidFill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73642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explanation of </a:t>
            </a:r>
            <a:r>
              <a:rPr lang="en-US" dirty="0" err="1"/>
              <a:t>Diffie</a:t>
            </a:r>
            <a:r>
              <a:rPr lang="en-US" dirty="0"/>
              <a:t>-Hellman 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D82C5AFB-3E2A-4D4E-AC19-01E8CA9E0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67" y="1531938"/>
            <a:ext cx="6252454" cy="5189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4D2F0-28BC-421B-837C-58156610CCA3}"/>
              </a:ext>
            </a:extLst>
          </p:cNvPr>
          <p:cNvSpPr txBox="1"/>
          <p:nvPr/>
        </p:nvSpPr>
        <p:spPr>
          <a:xfrm>
            <a:off x="457199" y="6539345"/>
            <a:ext cx="85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https://pencilflip.medium.com/diffie-hellman-key-exchange-7dba8e9e59d6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0598" y="1531938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A8"/>
                </a:solidFill>
              </a:rPr>
              <a:t>Alice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4282" y="153193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A8"/>
                </a:solidFill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47735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art and science of </a:t>
            </a:r>
            <a:r>
              <a:rPr lang="en-GB" dirty="0">
                <a:solidFill>
                  <a:srgbClr val="660033"/>
                </a:solidFill>
              </a:rPr>
              <a:t>breaking crypto codes </a:t>
            </a:r>
            <a:r>
              <a:rPr lang="en-GB" dirty="0"/>
              <a:t>is called cryptanalysis </a:t>
            </a:r>
          </a:p>
          <a:p>
            <a:r>
              <a:rPr lang="en-GB" dirty="0"/>
              <a:t>Attack Vectors </a:t>
            </a:r>
          </a:p>
          <a:p>
            <a:pPr lvl="1"/>
            <a:r>
              <a:rPr lang="en-GB" sz="2800" dirty="0"/>
              <a:t>Security implementation </a:t>
            </a:r>
          </a:p>
          <a:p>
            <a:pPr lvl="1"/>
            <a:r>
              <a:rPr lang="en-GB" sz="2800" dirty="0"/>
              <a:t>Cryptographic variable </a:t>
            </a:r>
          </a:p>
          <a:p>
            <a:pPr lvl="1"/>
            <a:r>
              <a:rPr lang="en-GB" sz="2800" dirty="0"/>
              <a:t>Algorithms </a:t>
            </a:r>
          </a:p>
          <a:p>
            <a:pPr lvl="1"/>
            <a:r>
              <a:rPr lang="en-GB" sz="2800" dirty="0"/>
              <a:t>Data </a:t>
            </a:r>
          </a:p>
          <a:p>
            <a:pPr lvl="1"/>
            <a:r>
              <a:rPr lang="en-GB" sz="2800" dirty="0"/>
              <a:t>Social engineering </a:t>
            </a:r>
          </a:p>
          <a:p>
            <a:r>
              <a:rPr lang="en-GB" dirty="0">
                <a:solidFill>
                  <a:srgbClr val="660033"/>
                </a:solidFill>
              </a:rPr>
              <a:t>Trying</a:t>
            </a:r>
            <a:r>
              <a:rPr lang="en-GB" dirty="0"/>
              <a:t> all possible </a:t>
            </a:r>
            <a:r>
              <a:rPr lang="en-GB" dirty="0">
                <a:solidFill>
                  <a:srgbClr val="660033"/>
                </a:solidFill>
              </a:rPr>
              <a:t>combinations</a:t>
            </a:r>
            <a:r>
              <a:rPr lang="en-GB" dirty="0"/>
              <a:t> (e.g., to find a Password)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The attacker systematically checks all possible passwords and passphrases until the correct one is found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Cryptanalysis (</a:t>
            </a:r>
            <a:r>
              <a:rPr lang="en-GB" dirty="0">
                <a:solidFill>
                  <a:srgbClr val="660033"/>
                </a:solidFill>
              </a:rPr>
              <a:t>recap</a:t>
            </a:r>
            <a:r>
              <a:rPr lang="en-GB" dirty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7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20742</TotalTime>
  <Words>2779</Words>
  <Application>Microsoft Macintosh PowerPoint</Application>
  <PresentationFormat>Widescreen</PresentationFormat>
  <Paragraphs>631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Unicode MS</vt:lpstr>
      <vt:lpstr>ＭＳ Ｐゴシック</vt:lpstr>
      <vt:lpstr>Arial</vt:lpstr>
      <vt:lpstr>Calibri</vt:lpstr>
      <vt:lpstr>Gill Sans MT</vt:lpstr>
      <vt:lpstr>TeXGyreAdventor</vt:lpstr>
      <vt:lpstr>Wingdings</vt:lpstr>
      <vt:lpstr>Wingdings 2</vt:lpstr>
      <vt:lpstr>ZapfDingbats</vt:lpstr>
      <vt:lpstr>Office Theme</vt:lpstr>
      <vt:lpstr>Computer Networks </vt:lpstr>
      <vt:lpstr>Chapter 1: roadmap</vt:lpstr>
      <vt:lpstr>Chapter 1: roadmap</vt:lpstr>
      <vt:lpstr>Public Key Cryptography</vt:lpstr>
      <vt:lpstr>Public Key Cryptography</vt:lpstr>
      <vt:lpstr>Public key encryption algorithms</vt:lpstr>
      <vt:lpstr>Diffie-Hellman key exchange (The big picture)</vt:lpstr>
      <vt:lpstr>Cryptographic explanation of Diffie-Hellman KE</vt:lpstr>
      <vt:lpstr>Cryptanalysis (recap) </vt:lpstr>
      <vt:lpstr>Brute-force attack (Three factors) </vt:lpstr>
      <vt:lpstr>Authentication</vt:lpstr>
      <vt:lpstr>Authentication</vt:lpstr>
      <vt:lpstr>Authentication: another try</vt:lpstr>
      <vt:lpstr>Authentication: another try</vt:lpstr>
      <vt:lpstr>Authentication: a third try</vt:lpstr>
      <vt:lpstr>Authentication: a third try</vt:lpstr>
      <vt:lpstr>Authentication: a modified third try</vt:lpstr>
      <vt:lpstr>Authentication: a modified third try</vt:lpstr>
      <vt:lpstr>Authentication: a fourth try</vt:lpstr>
      <vt:lpstr>Authentication: ap5.0</vt:lpstr>
      <vt:lpstr>Authentication: ap5.0 – there’s still a flaw!</vt:lpstr>
      <vt:lpstr>Digital Signature </vt:lpstr>
      <vt:lpstr>Digital signatures (Example) </vt:lpstr>
      <vt:lpstr>Digital signatures </vt:lpstr>
      <vt:lpstr>Cryptographic Hash algorithm</vt:lpstr>
      <vt:lpstr>Message digests</vt:lpstr>
      <vt:lpstr>Digital signature = signed message digest</vt:lpstr>
      <vt:lpstr>Hash function algorithms</vt:lpstr>
      <vt:lpstr>Authentication: ap5.0 – let’s fix it!!</vt:lpstr>
      <vt:lpstr>Need for certified public keys</vt:lpstr>
      <vt:lpstr>Public key Certification Authorities (CA)</vt:lpstr>
      <vt:lpstr>Public key Certification Authorities (CA)</vt:lpstr>
      <vt:lpstr>Public key cryptosystem (advantage/limitations)</vt:lpstr>
      <vt:lpstr>Chapter 1: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520</cp:revision>
  <dcterms:created xsi:type="dcterms:W3CDTF">2020-01-18T07:24:59Z</dcterms:created>
  <dcterms:modified xsi:type="dcterms:W3CDTF">2024-03-03T17:24:42Z</dcterms:modified>
</cp:coreProperties>
</file>