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215" r:id="rId2"/>
    <p:sldId id="104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172" r:id="rId14"/>
    <p:sldId id="1173" r:id="rId15"/>
    <p:sldId id="1219" r:id="rId16"/>
    <p:sldId id="1220" r:id="rId17"/>
    <p:sldId id="1221" r:id="rId18"/>
    <p:sldId id="1222" r:id="rId19"/>
    <p:sldId id="1223" r:id="rId20"/>
    <p:sldId id="1224" r:id="rId21"/>
    <p:sldId id="1225" r:id="rId22"/>
    <p:sldId id="1226" r:id="rId23"/>
    <p:sldId id="1227" r:id="rId24"/>
    <p:sldId id="1228" r:id="rId25"/>
    <p:sldId id="1229" r:id="rId26"/>
    <p:sldId id="1230" r:id="rId27"/>
    <p:sldId id="12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DF"/>
    <a:srgbClr val="0000A3"/>
    <a:srgbClr val="9CDFF9"/>
    <a:srgbClr val="010086"/>
    <a:srgbClr val="CCCCF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7"/>
    <p:restoredTop sz="79613"/>
  </p:normalViewPr>
  <p:slideViewPr>
    <p:cSldViewPr snapToGrid="0" snapToObjects="1">
      <p:cViewPr varScale="1">
        <p:scale>
          <a:sx n="69" d="100"/>
          <a:sy n="69" d="100"/>
        </p:scale>
        <p:origin x="749" y="6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lu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Internet Message Access Protocol(IMAP)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World of Warcraft</a:t>
            </a:r>
            <a:r>
              <a:rPr lang="en-US" dirty="0" smtClean="0"/>
              <a:t> is a massively multiplayer online role-playing game released in 2004 by Blizzard Entertainment.</a:t>
            </a:r>
          </a:p>
          <a:p>
            <a:r>
              <a:rPr lang="en-US" b="1" dirty="0" smtClean="0"/>
              <a:t>First-person shooter</a:t>
            </a:r>
            <a:r>
              <a:rPr lang="en-US" dirty="0" smtClean="0"/>
              <a:t> (FPS) is a sub-genre of shooter video games centered on gun and other weapon-based combat in a first-person perspective, with the player experiencing the action through the eyes of the protagonist and controlling the player character in a three-dimensional space.</a:t>
            </a:r>
          </a:p>
          <a:p>
            <a:endParaRPr lang="en-US" dirty="0" smtClean="0"/>
          </a:p>
          <a:p>
            <a:r>
              <a:rPr lang="en-US" dirty="0" smtClean="0"/>
              <a:t>Session Initiation Protocol  (SIP)</a:t>
            </a:r>
          </a:p>
          <a:p>
            <a:r>
              <a:rPr lang="en-US" dirty="0" smtClean="0"/>
              <a:t>Real-time transport protocol (RTP)</a:t>
            </a:r>
          </a:p>
          <a:p>
            <a:r>
              <a:rPr lang="en-US" dirty="0" smtClean="0"/>
              <a:t>Dynamic Adaptive </a:t>
            </a:r>
            <a:r>
              <a:rPr lang="en-US" i="1" dirty="0" smtClean="0"/>
              <a:t>Streaming</a:t>
            </a:r>
            <a:r>
              <a:rPr lang="en-US" dirty="0" smtClean="0"/>
              <a:t> over HTTP (</a:t>
            </a:r>
            <a:r>
              <a:rPr lang="en-US" i="1" dirty="0" smtClean="0"/>
              <a:t>DASH</a:t>
            </a:r>
            <a:r>
              <a:rPr lang="en-US" dirty="0" smtClean="0"/>
              <a:t>), also known as MPEG-</a:t>
            </a:r>
            <a:r>
              <a:rPr lang="en-US" i="1" dirty="0" smtClean="0"/>
              <a:t>DASH.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435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9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81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28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Internet Message Access Protocol </a:t>
            </a:r>
            <a:r>
              <a:rPr lang="en-US" b="1" smtClean="0"/>
              <a:t>(IMAP)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2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4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74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008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838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18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b="1" dirty="0" smtClean="0">
                <a:hlinkClick r:id="rId3"/>
              </a:rPr>
              <a:t>Hulu: Stream TV and Movies Live and Online</a:t>
            </a:r>
          </a:p>
          <a:p>
            <a:r>
              <a:rPr lang="en-US" i="1" dirty="0" smtClean="0">
                <a:hlinkClick r:id="rId3"/>
              </a:rPr>
              <a:t>https://www.hulu.com</a:t>
            </a:r>
            <a:endParaRPr lang="en-US" dirty="0" smtClean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0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4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Message Access Protocol, or IMAP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0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6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3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8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10network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tube.com/watch?v=vv4y_uOneC0" TargetMode="External"/><Relationship Id="rId4" Type="http://schemas.openxmlformats.org/officeDocument/2006/relationships/hyperlink" Target="https://www.youtube.com/watch?v=x3c1ih2NJE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Week5_Lecture2 (Chapter2)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Application </a:t>
            </a:r>
            <a:r>
              <a:rPr lang="en-US" altLang="en-US" sz="4300" dirty="0">
                <a:solidFill>
                  <a:srgbClr val="000099"/>
                </a:solidFill>
              </a:rPr>
              <a:t>Layer</a:t>
            </a: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Spring-2024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does not provide: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timing, minimum throughput guarantee, security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uiExpand="1" build="p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1.1 [RFC 7320]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7320],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(Handshake)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6496824"/>
            <a:ext cx="368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://www.a10networks.com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269874"/>
            <a:ext cx="1012371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IMAP, FTP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Kurose&amp;Ross 8th edition photo">
            <a:extLst>
              <a:ext uri="{FF2B5EF4-FFF2-40B4-BE49-F238E27FC236}">
                <a16:creationId xmlns:a16="http://schemas.microsoft.com/office/drawing/2014/main" id="{95F7992F-0B40-8A40-9C6C-9B0007DB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2968004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First, a quick review…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each of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can be stored on different Web servers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can be HTML file, JPEG image, Java applet, audio file,…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page consists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base HTML-file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which includes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several referenced objects,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each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addressable by a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URL,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e.g.,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www.someschool.edu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someDept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pic.gif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path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name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1E9D565-6810-E44B-9B1D-6FAB7B7F8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IMAP, FTP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(DNS)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A17D26A6-40FA-0B4B-8CB5-56D29C2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2332443"/>
            <a:ext cx="3087757" cy="2315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114" y="5796758"/>
            <a:ext cx="8388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Internet works: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ecap of the previous chapter:  </a:t>
            </a:r>
          </a:p>
          <a:p>
            <a:r>
              <a:rPr lang="en-US" dirty="0" smtClean="0"/>
              <a:t>Recap: </a:t>
            </a:r>
            <a:r>
              <a:rPr lang="en-US" dirty="0"/>
              <a:t>of the </a:t>
            </a:r>
            <a:r>
              <a:rPr lang="en-US" dirty="0" smtClean="0"/>
              <a:t>How Internet Works? 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www.youtube.com/watch?v=x3c1ih2NJEg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Recap: </a:t>
            </a:r>
            <a:r>
              <a:rPr lang="en-US" dirty="0"/>
              <a:t>of the OSI: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www.youtube.com/watch?v=vv4y_uOneC0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kumimoji="0" lang="en-US" altLang="ja-JP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kumimoji="0" lang="ja-JP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iPhone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PC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running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Apache Web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C473C8CC-FB59-904B-86D0-BFB6A614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uses TCP: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client initiates TCP connection (creates socket) to server,  port 80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server accepts TCP connection from client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HTTP messages (application-layer protocol messages) exchanged between browser (HTTP client) and Web server (HTTP server)</a:t>
            </a:r>
          </a:p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HTTP is </a:t>
            </a:r>
            <a:r>
              <a:rPr kumimoji="0" lang="ja-JP" altLang="en-US" sz="3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“</a:t>
            </a: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stateless</a:t>
            </a:r>
            <a:r>
              <a:rPr kumimoji="0" lang="ja-JP" altLang="en-US" sz="3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”</a:t>
            </a:r>
            <a:endParaRPr kumimoji="0" lang="en-US" altLang="ja-JP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server maintains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no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protocols that maintain </a:t>
              </a:r>
              <a:r>
                <a:rPr kumimoji="0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“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</a:t>
              </a:r>
              <a:r>
                <a:rPr kumimoji="0" lang="ja-JP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”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are complex!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past history (state) must be maintained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if server/client crashes, their views of </a:t>
              </a:r>
              <a:r>
                <a:rPr kumimoji="0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state</a:t>
              </a:r>
              <a:r>
                <a:rPr kumimoji="0" lang="ja-JP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”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may be inconsistent, must be reconciled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aside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43C0D7C-054F-1B4F-AC91-25A09EF9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most one object sent over TCP connection</a:t>
            </a:r>
          </a:p>
          <a:p>
            <a:pPr marL="644525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downloading multiple objects required multiple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Persistent HTTP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opened to a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 objects can be sent over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single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TCP connection between client, and that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connection closed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55A10CF-7248-164C-A5EF-FC5AA96E9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initiates TCP connection to HTTP server (process)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sends HTTP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(containing URL) into TCP connection socket. Message indicates that client wants object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at host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waiting for TCP connection at port 80  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accepts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connection, notifying client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server receives request message, forms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message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requested object, and sends message into its socket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Slide Number Placeholder 2">
            <a:extLst>
              <a:ext uri="{FF2B5EF4-FFF2-40B4-BE49-F238E27FC236}">
                <a16:creationId xmlns:a16="http://schemas.microsoft.com/office/drawing/2014/main" id="{FD2215CF-ECE6-6746-8DE5-3833EE23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(containing text, references to 10 jpeg images)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www.someSchool.edu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someDepartment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home.index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client receives response message containing html file, displays html.  Parsing html file, finds 10 referenced jpeg  objects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4.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62" name="Slide Number Placeholder 2">
            <a:extLst>
              <a:ext uri="{FF2B5EF4-FFF2-40B4-BE49-F238E27FC236}">
                <a16:creationId xmlns:a16="http://schemas.microsoft.com/office/drawing/2014/main" id="{805F15D5-7E9E-E54C-BDFB-FEFBBAA1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 (definition):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time for a small packet to travel from client to server and back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 time (per object):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to initiate TCP connection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RTT for HTTP request and first few bytes of HTTP response to return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object/file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time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 to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transmit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Non-persistent HTTP response time =  2RTT+ file transmission 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7E482904-1521-274F-AE73-DF7E96AC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Non-persistent HTTP issues: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2 RTTs per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overhead for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TCP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browsers often open multiple parallel TCP connections to fetch referenced objects in parallel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Persistent  HTTP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(HTTP1.1):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 leaves connection open after sending response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messages  between same client/server sent over open connection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sends requests as soon as it encounters a referenced object</a:t>
            </a:r>
          </a:p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little as one RTT for all the referenced objects (cutting response time in half)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9DB959-15FC-7A47-B54E-965B407A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</a:rPr>
              <a:t>l</a:t>
            </a:r>
            <a:r>
              <a:rPr lang="en-US" altLang="en-US" sz="4400" dirty="0">
                <a:cs typeface="Calibri" panose="020F0502020204030204" pitchFamily="34" charset="0"/>
              </a:rPr>
              <a:t>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FTP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5738BC-ECEC-DD4F-BBFF-ED532C85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Peer-peer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BF49A24D-3811-4749-86AF-DF0821A5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16579</TotalTime>
  <Words>2128</Words>
  <Application>Microsoft Office PowerPoint</Application>
  <PresentationFormat>Widescreen</PresentationFormat>
  <Paragraphs>547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Microsoft JhengHei</vt:lpstr>
      <vt:lpstr>ＭＳ Ｐゴシック</vt:lpstr>
      <vt:lpstr>ＭＳ Ｐゴシック</vt:lpstr>
      <vt:lpstr>Arial</vt:lpstr>
      <vt:lpstr>Calibri</vt:lpstr>
      <vt:lpstr>Calibri Light</vt:lpstr>
      <vt:lpstr>Comic Sans MS</vt:lpstr>
      <vt:lpstr>Courier New</vt:lpstr>
      <vt:lpstr>Tahoma</vt:lpstr>
      <vt:lpstr>TeXGyreAdventor</vt:lpstr>
      <vt:lpstr>Times New Roman</vt:lpstr>
      <vt:lpstr>Wingdings</vt:lpstr>
      <vt:lpstr>Wingdings 2</vt:lpstr>
      <vt:lpstr>ZapfDingbats</vt:lpstr>
      <vt:lpstr>Office Theme</vt:lpstr>
      <vt:lpstr>Computer Networks </vt:lpstr>
      <vt:lpstr>Application layer: overview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  <vt:lpstr>Transport Layer Security (Handshake) </vt:lpstr>
      <vt:lpstr>Application layer: overview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402</cp:revision>
  <dcterms:created xsi:type="dcterms:W3CDTF">2020-01-18T07:24:59Z</dcterms:created>
  <dcterms:modified xsi:type="dcterms:W3CDTF">2024-02-22T06:39:47Z</dcterms:modified>
</cp:coreProperties>
</file>