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4" r:id="rId4"/>
    <p:sldId id="259" r:id="rId5"/>
    <p:sldId id="260" r:id="rId6"/>
    <p:sldId id="261" r:id="rId7"/>
    <p:sldId id="262" r:id="rId8"/>
    <p:sldId id="264" r:id="rId9"/>
    <p:sldId id="297" r:id="rId10"/>
    <p:sldId id="271" r:id="rId11"/>
    <p:sldId id="295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98" r:id="rId21"/>
    <p:sldId id="275" r:id="rId22"/>
    <p:sldId id="277" r:id="rId23"/>
    <p:sldId id="296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/vKrLzPO3CqozX0N8tUt4uj9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935" autoAdjust="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05:06:34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05:06:34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763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1-MANY RELATIONSHIP</a:t>
            </a:r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primary key attributes of the "1" relation becomes the foreign key attributes of the "many" relation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entity set always appears in association with identifying relationship with total participation and there is always a one-many </a:t>
            </a:r>
            <a:r>
              <a:rPr lang="en-US" dirty="0" err="1"/>
              <a:t>felationship</a:t>
            </a:r>
            <a:r>
              <a:rPr lang="en-US" dirty="0"/>
              <a:t> from identifying entity set to weak entity set</a:t>
            </a:r>
            <a:endParaRPr dirty="0"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M:M relationship three tables will be required</a:t>
            </a:r>
            <a:endParaRPr dirty="0"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One-to-one relationship two tables will be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combine R with A or B</a:t>
            </a:r>
            <a:endParaRPr dirty="0"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strong entity with only simple attribute will require only one table in a relational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of the table will be the attributes of the entity 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primary key of the table will be the key attribute of the entity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One-to-one relationship two tables will be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combine R with A or B</a:t>
            </a:r>
            <a:endParaRPr dirty="0"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428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a key constraint from both the sides of an entity set with total participation, then that binary relationship is represented using only single table</a:t>
            </a:r>
            <a:endParaRPr dirty="0"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a key constraint from both the sides of an entity set with total participation, then that binary relationship is represented using only single table</a:t>
            </a:r>
            <a:endParaRPr dirty="0"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90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strong entity with only simple attribute will require only one table in a relational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of the table will be the attributes of the entity 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primary key of the table will be the key attribute of the entity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5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strong entity with composite attributes will require only one table in a relational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conversion simple attributes only are taken into account and the composite itself is ignored.</a:t>
            </a:r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strong entity with composite attributes will require only one table in a relational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conversion simple attributes only are taken into account and the composite itself is ignored.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strong entity with multivalued attributes will require two tables in a relational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conversion simple attributes will comprise one table with the primary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table will contain the primary key and all the multivalued attributes.</a:t>
            </a:r>
          </a:p>
          <a:p>
            <a:pPr marL="952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200" dirty="0">
              <a:latin typeface="Calibri"/>
              <a:ea typeface="Helvetica Neue"/>
              <a:cs typeface="Calibri"/>
              <a:sym typeface="Calibri"/>
            </a:endParaRPr>
          </a:p>
          <a:p>
            <a:pPr marL="952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Calibri"/>
                <a:ea typeface="Helvetica Neue"/>
                <a:cs typeface="Calibri"/>
                <a:sym typeface="Calibri"/>
              </a:rPr>
              <a:t>Other p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ossible solution: Use several rows to represent a single entity</a:t>
            </a:r>
            <a:endParaRPr lang="en-US" dirty="0"/>
          </a:p>
          <a:p>
            <a:pPr marL="685800" lvl="1" indent="-219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Persons(</a:t>
            </a:r>
            <a:r>
              <a:rPr lang="en-US" sz="2000" b="1" i="0" u="sng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FirstName,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Address, Birthdate)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lvl="2" indent="-2209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(111111, John, 123 Main St, stamps)</a:t>
            </a:r>
            <a:endParaRPr lang="en-US" dirty="0"/>
          </a:p>
          <a:p>
            <a:pPr marL="1143000" lvl="2" indent="-2209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(111111, John, 123 Main St, coins)</a:t>
            </a:r>
            <a:endParaRPr lang="en-US" dirty="0"/>
          </a:p>
          <a:p>
            <a:pPr marL="685800" lvl="1" indent="-16694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05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with this solution: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22053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 dirty="0">
                <a:latin typeface="Helvetica Neue"/>
                <a:ea typeface="Helvetica Neue"/>
                <a:cs typeface="Helvetica Neue"/>
                <a:sym typeface="Helvetica Neue"/>
              </a:rPr>
              <a:t>Redundancy of the other attributes (never good)</a:t>
            </a:r>
            <a:endParaRPr lang="en-US" dirty="0"/>
          </a:p>
          <a:p>
            <a:pPr marL="685800" lvl="1" indent="-22053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 dirty="0">
                <a:latin typeface="Helvetica Neue"/>
                <a:ea typeface="Helvetica Neue"/>
                <a:cs typeface="Helvetica Neue"/>
                <a:sym typeface="Helvetica Neue"/>
              </a:rPr>
              <a:t>Key of entity type no longer can be key of relation</a:t>
            </a:r>
            <a:endParaRPr lang="en-US" dirty="0"/>
          </a:p>
          <a:p>
            <a:pPr marL="685800" lvl="1" indent="-22053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700" dirty="0">
                <a:latin typeface="Helvetica Neue"/>
                <a:ea typeface="Helvetica Neue"/>
                <a:cs typeface="Helvetica Neue"/>
                <a:sym typeface="Helvetica Neue"/>
              </a:rPr>
              <a:t>Normalization is this decomposition transformation process we will study to help deal with this.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lang="en-US" sz="2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1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300" u="sng" dirty="0">
                <a:latin typeface="Helvetica Neue"/>
                <a:ea typeface="Helvetica Neue"/>
                <a:cs typeface="Helvetica Neue"/>
                <a:sym typeface="Helvetica Neue"/>
              </a:rPr>
              <a:t>Note on attributes:</a:t>
            </a:r>
            <a:endParaRPr lang="en-US" dirty="0"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9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 attributes in the relational model are attributes on an entity; we may have attributes that are establishing relationships.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lang="en-US" sz="2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1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300" u="sng" dirty="0">
                <a:latin typeface="Helvetica Neue"/>
                <a:ea typeface="Helvetica Neue"/>
                <a:cs typeface="Helvetica Neue"/>
                <a:sym typeface="Helvetica Neue"/>
              </a:rPr>
              <a:t>Note on attributes:</a:t>
            </a:r>
            <a:endParaRPr lang="en-US" dirty="0"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9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 attributes in the relational model are attributes on an entity; we may have attributes that are establishing relationships.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12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1" name="Picture 90" descr="Colourful pins linked with threads">
            <a:extLst>
              <a:ext uri="{FF2B5EF4-FFF2-40B4-BE49-F238E27FC236}">
                <a16:creationId xmlns:a16="http://schemas.microsoft.com/office/drawing/2014/main" id="{4644F939-004C-FD0A-B87E-3D190E788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942" b="1447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Relational Model Mapping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25B2C4AC-9341-F2D0-8EB5-127D0CC16DE2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5a. Mapping of Binary 1:m relationship</a:t>
            </a:r>
            <a:endParaRPr lang="en-US" sz="4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F0839-28A6-6342-ADE7-0CC50256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9" y="1290650"/>
            <a:ext cx="11193141" cy="2702220"/>
          </a:xfrm>
          <a:prstGeom prst="rect">
            <a:avLst/>
          </a:prstGeom>
        </p:spPr>
      </p:pic>
      <p:sp>
        <p:nvSpPr>
          <p:cNvPr id="7" name="Google Shape;146;p10">
            <a:extLst>
              <a:ext uri="{FF2B5EF4-FFF2-40B4-BE49-F238E27FC236}">
                <a16:creationId xmlns:a16="http://schemas.microsoft.com/office/drawing/2014/main" id="{E2308213-415F-F75C-8059-78B6CF627202}"/>
              </a:ext>
            </a:extLst>
          </p:cNvPr>
          <p:cNvSpPr txBox="1"/>
          <p:nvPr/>
        </p:nvSpPr>
        <p:spPr>
          <a:xfrm>
            <a:off x="4951962" y="4263437"/>
            <a:ext cx="4872522" cy="25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,b2,a1)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a1 may be NULL in BR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EFFDF376-0B29-C728-16C9-13D2B780F516}"/>
              </a:ext>
            </a:extLst>
          </p:cNvPr>
          <p:cNvSpPr txBox="1"/>
          <p:nvPr/>
        </p:nvSpPr>
        <p:spPr>
          <a:xfrm>
            <a:off x="786815" y="4327557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both sides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25B2C4AC-9341-F2D0-8EB5-127D0CC16DE2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5b. Mapping of Binary 1:m relationship</a:t>
            </a:r>
            <a:endParaRPr lang="en-US" sz="4000" u="sng" dirty="0"/>
          </a:p>
        </p:txBody>
      </p:sp>
      <p:sp>
        <p:nvSpPr>
          <p:cNvPr id="7" name="Google Shape;146;p10">
            <a:extLst>
              <a:ext uri="{FF2B5EF4-FFF2-40B4-BE49-F238E27FC236}">
                <a16:creationId xmlns:a16="http://schemas.microsoft.com/office/drawing/2014/main" id="{E2308213-415F-F75C-8059-78B6CF627202}"/>
              </a:ext>
            </a:extLst>
          </p:cNvPr>
          <p:cNvSpPr txBox="1"/>
          <p:nvPr/>
        </p:nvSpPr>
        <p:spPr>
          <a:xfrm>
            <a:off x="4951962" y="4263437"/>
            <a:ext cx="4872522" cy="25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,b2,a1)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a1 may not </a:t>
            </a:r>
            <a:r>
              <a:rPr lang="en-US" sz="4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be NULL in BR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EFFDF376-0B29-C728-16C9-13D2B780F516}"/>
              </a:ext>
            </a:extLst>
          </p:cNvPr>
          <p:cNvSpPr txBox="1"/>
          <p:nvPr/>
        </p:nvSpPr>
        <p:spPr>
          <a:xfrm>
            <a:off x="786815" y="4327557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Total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one side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F9A58-B154-4D09-B6F9-0C65DE55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5" y="1022103"/>
            <a:ext cx="11201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2903173" y="4832511"/>
            <a:ext cx="779654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Person(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PersonID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Name,)</a:t>
            </a:r>
            <a:endParaRPr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Order(</a:t>
            </a:r>
            <a:r>
              <a:rPr lang="en-US" sz="3200" b="1" i="0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OrderID</a:t>
            </a:r>
            <a:r>
              <a:rPr lang="en-US" sz="3200" b="1" i="0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Name, 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Time, 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PersonID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Times New Roman"/>
              </a:rPr>
              <a:t>PersonID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Times New Roman"/>
              </a:rPr>
              <a:t> may not be NULL</a:t>
            </a:r>
            <a:endParaRPr sz="3200" dirty="0">
              <a:solidFill>
                <a:srgbClr val="FF0000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582853" y="2093126"/>
            <a:ext cx="1745973" cy="954157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dirty="0"/>
          </a:p>
        </p:txBody>
      </p:sp>
      <p:sp>
        <p:nvSpPr>
          <p:cNvPr id="204" name="Google Shape;204;p19"/>
          <p:cNvSpPr/>
          <p:nvPr/>
        </p:nvSpPr>
        <p:spPr>
          <a:xfrm>
            <a:off x="8314418" y="2051529"/>
            <a:ext cx="1745973" cy="954157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680549" y="2247182"/>
            <a:ext cx="1479994" cy="646044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</a:t>
            </a:r>
            <a:endParaRPr/>
          </a:p>
        </p:txBody>
      </p:sp>
      <p:cxnSp>
        <p:nvCxnSpPr>
          <p:cNvPr id="206" name="Google Shape;206;p19"/>
          <p:cNvCxnSpPr>
            <a:stCxn id="203" idx="3"/>
            <a:endCxn id="205" idx="1"/>
          </p:cNvCxnSpPr>
          <p:nvPr/>
        </p:nvCxnSpPr>
        <p:spPr>
          <a:xfrm>
            <a:off x="4328826" y="2570205"/>
            <a:ext cx="135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19"/>
          <p:cNvCxnSpPr/>
          <p:nvPr/>
        </p:nvCxnSpPr>
        <p:spPr>
          <a:xfrm rot="10800000" flipH="1">
            <a:off x="6664522" y="2570204"/>
            <a:ext cx="164989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19"/>
          <p:cNvSpPr txBox="1"/>
          <p:nvPr/>
        </p:nvSpPr>
        <p:spPr>
          <a:xfrm>
            <a:off x="4305636" y="2570204"/>
            <a:ext cx="43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7949983" y="2624078"/>
            <a:ext cx="437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491132" y="1694641"/>
            <a:ext cx="1437881" cy="71377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PersonId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07439" y="2729760"/>
            <a:ext cx="1118796" cy="71377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10575531" y="1498616"/>
            <a:ext cx="1437881" cy="71377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OrderID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10699717" y="3013514"/>
            <a:ext cx="1416016" cy="71377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5944848" y="3510085"/>
            <a:ext cx="1118796" cy="71377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215" name="Google Shape;215;p19"/>
          <p:cNvCxnSpPr>
            <a:stCxn id="203" idx="1"/>
          </p:cNvCxnSpPr>
          <p:nvPr/>
        </p:nvCxnSpPr>
        <p:spPr>
          <a:xfrm rot="10800000">
            <a:off x="1756953" y="2145704"/>
            <a:ext cx="825900" cy="42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9"/>
          <p:cNvCxnSpPr>
            <a:endCxn id="211" idx="6"/>
          </p:cNvCxnSpPr>
          <p:nvPr/>
        </p:nvCxnSpPr>
        <p:spPr>
          <a:xfrm flipH="1">
            <a:off x="1726235" y="2619848"/>
            <a:ext cx="833400" cy="46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9"/>
          <p:cNvCxnSpPr>
            <a:cxnSpLocks/>
            <a:stCxn id="205" idx="2"/>
          </p:cNvCxnSpPr>
          <p:nvPr/>
        </p:nvCxnSpPr>
        <p:spPr>
          <a:xfrm>
            <a:off x="6420546" y="2893226"/>
            <a:ext cx="83700" cy="58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9"/>
          <p:cNvCxnSpPr>
            <a:cxnSpLocks/>
          </p:cNvCxnSpPr>
          <p:nvPr/>
        </p:nvCxnSpPr>
        <p:spPr>
          <a:xfrm rot="10800000" flipH="1">
            <a:off x="10060431" y="1890295"/>
            <a:ext cx="515100" cy="51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10060391" y="2408416"/>
            <a:ext cx="904462" cy="638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413F3591-DB78-C767-2A43-3CF62460C105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5b. Mapping of Binary 1:m relationship</a:t>
            </a:r>
            <a:endParaRPr lang="en-US" sz="4000" u="sng" dirty="0"/>
          </a:p>
        </p:txBody>
      </p:sp>
      <p:cxnSp>
        <p:nvCxnSpPr>
          <p:cNvPr id="2" name="Google Shape;207;p19">
            <a:extLst>
              <a:ext uri="{FF2B5EF4-FFF2-40B4-BE49-F238E27FC236}">
                <a16:creationId xmlns:a16="http://schemas.microsoft.com/office/drawing/2014/main" id="{1094FDB8-537C-19BE-63A5-BE8C216C3EFF}"/>
              </a:ext>
            </a:extLst>
          </p:cNvPr>
          <p:cNvCxnSpPr/>
          <p:nvPr/>
        </p:nvCxnSpPr>
        <p:spPr>
          <a:xfrm rot="10800000" flipH="1">
            <a:off x="6816922" y="2658806"/>
            <a:ext cx="164989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3">
            <a:extLst>
              <a:ext uri="{FF2B5EF4-FFF2-40B4-BE49-F238E27FC236}">
                <a16:creationId xmlns:a16="http://schemas.microsoft.com/office/drawing/2014/main" id="{DC540590-FD2C-4963-4AC3-B0E4BDFAB2E9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5c. Mapping of Weak Entity</a:t>
            </a:r>
            <a:endParaRPr lang="en-US" sz="40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40628-9A43-0B59-CB0D-58A63B2E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05" y="1117198"/>
            <a:ext cx="12078674" cy="3192314"/>
          </a:xfrm>
          <a:prstGeom prst="rect">
            <a:avLst/>
          </a:prstGeom>
        </p:spPr>
      </p:pic>
      <p:sp>
        <p:nvSpPr>
          <p:cNvPr id="10" name="Google Shape;146;p10">
            <a:extLst>
              <a:ext uri="{FF2B5EF4-FFF2-40B4-BE49-F238E27FC236}">
                <a16:creationId xmlns:a16="http://schemas.microsoft.com/office/drawing/2014/main" id="{D85956F2-2A30-2FC7-B397-AAD8650836CB}"/>
              </a:ext>
            </a:extLst>
          </p:cNvPr>
          <p:cNvSpPr txBox="1"/>
          <p:nvPr/>
        </p:nvSpPr>
        <p:spPr>
          <a:xfrm>
            <a:off x="5507664" y="4530534"/>
            <a:ext cx="6273210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a1,b1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,b2)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a1 may not be NULL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0C21DADE-0D09-D880-ADB2-EAD4F169000F}"/>
              </a:ext>
            </a:extLst>
          </p:cNvPr>
          <p:cNvSpPr txBox="1"/>
          <p:nvPr/>
        </p:nvSpPr>
        <p:spPr>
          <a:xfrm>
            <a:off x="329615" y="4594654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Total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one side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374" y="4426027"/>
            <a:ext cx="4922947" cy="49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6640" y="5203153"/>
            <a:ext cx="5730737" cy="769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03D32C15-DAF2-5F45-E724-BEC114135337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5c. Mapping of Weak Entity</a:t>
            </a:r>
            <a:endParaRPr lang="en-US" sz="4000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8799A-AAB8-0060-0D87-31192D0F8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08" y="1102685"/>
            <a:ext cx="10477500" cy="2781300"/>
          </a:xfrm>
          <a:prstGeom prst="rect">
            <a:avLst/>
          </a:prstGeom>
        </p:spPr>
      </p:pic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BD15A928-FD0D-CAD7-7FC6-52D96692C0B3}"/>
              </a:ext>
            </a:extLst>
          </p:cNvPr>
          <p:cNvSpPr txBox="1"/>
          <p:nvPr/>
        </p:nvSpPr>
        <p:spPr>
          <a:xfrm>
            <a:off x="-31892" y="4426027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Total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one side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5F2F-7C9C-5F6A-D07F-EDA9430CED90}"/>
              </a:ext>
            </a:extLst>
          </p:cNvPr>
          <p:cNvSpPr txBox="1"/>
          <p:nvPr/>
        </p:nvSpPr>
        <p:spPr>
          <a:xfrm>
            <a:off x="4848837" y="6133130"/>
            <a:ext cx="685228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account_number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may not be NULL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3646" y="1095015"/>
            <a:ext cx="11444708" cy="273270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0700" y="4530780"/>
            <a:ext cx="5311600" cy="77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7770" y="5517834"/>
            <a:ext cx="5997460" cy="7163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3">
            <a:extLst>
              <a:ext uri="{FF2B5EF4-FFF2-40B4-BE49-F238E27FC236}">
                <a16:creationId xmlns:a16="http://schemas.microsoft.com/office/drawing/2014/main" id="{73482584-A6C7-E44F-556C-A7B410641891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5c. Mapping of Weak Entity</a:t>
            </a:r>
            <a:endParaRPr 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91233" y="2705493"/>
            <a:ext cx="2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89249" y="2773050"/>
            <a:ext cx="2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899D8-5C85-540B-2ED7-DCF380C2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0" y="1031358"/>
            <a:ext cx="11321272" cy="2919966"/>
          </a:xfrm>
          <a:prstGeom prst="rect">
            <a:avLst/>
          </a:prstGeom>
        </p:spPr>
      </p:pic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10A02DA7-C17E-1A4F-45DA-103BA53A92AB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6a. Mapping of Binary m:m relationship</a:t>
            </a:r>
            <a:endParaRPr lang="en-US" sz="4000" u="sng" dirty="0"/>
          </a:p>
        </p:txBody>
      </p:sp>
      <p:sp>
        <p:nvSpPr>
          <p:cNvPr id="7" name="Google Shape;146;p10">
            <a:extLst>
              <a:ext uri="{FF2B5EF4-FFF2-40B4-BE49-F238E27FC236}">
                <a16:creationId xmlns:a16="http://schemas.microsoft.com/office/drawing/2014/main" id="{D527BB84-61B3-A155-71C9-FB4D069605B7}"/>
              </a:ext>
            </a:extLst>
          </p:cNvPr>
          <p:cNvSpPr txBox="1"/>
          <p:nvPr/>
        </p:nvSpPr>
        <p:spPr>
          <a:xfrm>
            <a:off x="4101358" y="4424209"/>
            <a:ext cx="3543451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a1,b1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)</a:t>
            </a:r>
            <a:endParaRPr sz="4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r="43260"/>
          <a:stretch/>
        </p:blipFill>
        <p:spPr>
          <a:xfrm>
            <a:off x="3575477" y="784625"/>
            <a:ext cx="4030782" cy="36800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81" name="Google Shape;181;p16"/>
          <p:cNvSpPr/>
          <p:nvPr/>
        </p:nvSpPr>
        <p:spPr>
          <a:xfrm>
            <a:off x="1541722" y="4713312"/>
            <a:ext cx="1012743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Textbook(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ISBN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Title, Author, Copyright, Edition, Price)</a:t>
            </a:r>
            <a:b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Class(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ClassNo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Name, Room, Days, Time)</a:t>
            </a:r>
            <a:b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Uses(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ISBN, 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ClassNo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r>
              <a:rPr lang="en-US" sz="3200" b="0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endParaRPr sz="3200" b="0" i="0" u="none" strike="noStrike" cap="none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A61EDF8E-72FA-7A93-0CA2-9958C5C35095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6. Mapping of Binary m:m relationship</a:t>
            </a:r>
            <a:endParaRPr lang="en-US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785" y="4262305"/>
            <a:ext cx="7414902" cy="104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t="39864"/>
          <a:stretch/>
        </p:blipFill>
        <p:spPr>
          <a:xfrm>
            <a:off x="2415125" y="5306325"/>
            <a:ext cx="6911925" cy="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33635171-61CD-9413-252B-4997975465C9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6. Mapping of Binary m:m relationship</a:t>
            </a:r>
            <a:endParaRPr lang="en-US" sz="40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07BC0-E162-A943-D009-287A10EB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1" y="1171707"/>
            <a:ext cx="1007745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1412E1-42B3-85FC-1675-A7E4E469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304925"/>
            <a:ext cx="8591550" cy="2124075"/>
          </a:xfrm>
          <a:prstGeom prst="rect">
            <a:avLst/>
          </a:prstGeom>
        </p:spPr>
      </p:pic>
      <p:sp>
        <p:nvSpPr>
          <p:cNvPr id="9" name="Google Shape;146;p10">
            <a:extLst>
              <a:ext uri="{FF2B5EF4-FFF2-40B4-BE49-F238E27FC236}">
                <a16:creationId xmlns:a16="http://schemas.microsoft.com/office/drawing/2014/main" id="{D317D329-7487-84A0-A211-E5BB33980C8E}"/>
              </a:ext>
            </a:extLst>
          </p:cNvPr>
          <p:cNvSpPr txBox="1"/>
          <p:nvPr/>
        </p:nvSpPr>
        <p:spPr>
          <a:xfrm>
            <a:off x="873528" y="3462259"/>
            <a:ext cx="5975498" cy="142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,a2,b1)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,b2)                   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1D8A3-81A9-8CFF-E289-B3F96CD53328}"/>
              </a:ext>
            </a:extLst>
          </p:cNvPr>
          <p:cNvSpPr txBox="1"/>
          <p:nvPr/>
        </p:nvSpPr>
        <p:spPr>
          <a:xfrm>
            <a:off x="7024578" y="3540470"/>
            <a:ext cx="3533552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,a2)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BR(</a:t>
            </a:r>
            <a:r>
              <a:rPr lang="en-US" sz="40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b1</a:t>
            </a:r>
            <a:r>
              <a:rPr lang="en-US" sz="4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,b2,a1)</a:t>
            </a:r>
          </a:p>
        </p:txBody>
      </p:sp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0ED02E04-8081-6DAA-0F36-5AC2FA6F011A}"/>
              </a:ext>
            </a:extLst>
          </p:cNvPr>
          <p:cNvSpPr txBox="1"/>
          <p:nvPr/>
        </p:nvSpPr>
        <p:spPr>
          <a:xfrm>
            <a:off x="107306" y="4883131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both sides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B7693-DFCC-08CE-4108-C57C8E9E0F9B}"/>
              </a:ext>
            </a:extLst>
          </p:cNvPr>
          <p:cNvSpPr txBox="1"/>
          <p:nvPr/>
        </p:nvSpPr>
        <p:spPr>
          <a:xfrm>
            <a:off x="7586485" y="5285790"/>
            <a:ext cx="240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may be NULL</a:t>
            </a:r>
            <a:endParaRPr lang="en-PK" sz="3200" dirty="0"/>
          </a:p>
        </p:txBody>
      </p:sp>
      <p:sp>
        <p:nvSpPr>
          <p:cNvPr id="5" name="Google Shape;94;p3">
            <a:extLst>
              <a:ext uri="{FF2B5EF4-FFF2-40B4-BE49-F238E27FC236}">
                <a16:creationId xmlns:a16="http://schemas.microsoft.com/office/drawing/2014/main" id="{02066DA0-E1A1-2956-D704-AC4793D30B3D}"/>
              </a:ext>
            </a:extLst>
          </p:cNvPr>
          <p:cNvSpPr txBox="1">
            <a:spLocks/>
          </p:cNvSpPr>
          <p:nvPr/>
        </p:nvSpPr>
        <p:spPr>
          <a:xfrm>
            <a:off x="0" y="233304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38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7a. Mapping of Binary 1:1 relationship with partial participation from both sides</a:t>
            </a:r>
            <a:endParaRPr lang="en-US" sz="38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7C099C-E4FE-11B2-F4C9-09E1D96767CC}"/>
                  </a:ext>
                </a:extLst>
              </p14:cNvPr>
              <p14:cNvContentPartPr/>
              <p14:nvPr/>
            </p14:nvContentPartPr>
            <p14:xfrm>
              <a:off x="7851858" y="546089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7C099C-E4FE-11B2-F4C9-09E1D9676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7858" y="53528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A719A6-35ED-8659-8AAA-B0A02F87904D}"/>
                  </a:ext>
                </a:extLst>
              </p14:cNvPr>
              <p14:cNvContentPartPr/>
              <p14:nvPr/>
            </p14:nvContentPartPr>
            <p14:xfrm>
              <a:off x="7843578" y="559517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A719A6-35ED-8659-8AAA-B0A02F8790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578" y="548717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127590" y="82302"/>
            <a:ext cx="1198289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1.Mapping of Regular Entity with simple attributes</a:t>
            </a:r>
            <a:endParaRPr lang="en-US" sz="4000" u="sng"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7347629" y="4083942"/>
            <a:ext cx="393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Student(</a:t>
            </a:r>
            <a:r>
              <a:rPr lang="en-US" sz="2400" b="1" u="sng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Roll_no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Name, Sex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DAD79-8A4E-B3DE-4B7A-1FB994F2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21" y="1395286"/>
            <a:ext cx="5428617" cy="2592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DF623-522E-C188-A35B-0FAD9260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72" y="1395286"/>
            <a:ext cx="6024232" cy="38571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887FDF14-C654-BF79-941E-BE1C2A93F09B}"/>
              </a:ext>
            </a:extLst>
          </p:cNvPr>
          <p:cNvSpPr txBox="1">
            <a:spLocks/>
          </p:cNvSpPr>
          <p:nvPr/>
        </p:nvSpPr>
        <p:spPr>
          <a:xfrm>
            <a:off x="0" y="233304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38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7a. Mapping of Binary 1:1 relationship with partial participation from both sides</a:t>
            </a:r>
            <a:endParaRPr lang="en-US" sz="3800" u="sng" dirty="0"/>
          </a:p>
        </p:txBody>
      </p:sp>
      <p:sp>
        <p:nvSpPr>
          <p:cNvPr id="9" name="Google Shape;146;p10">
            <a:extLst>
              <a:ext uri="{FF2B5EF4-FFF2-40B4-BE49-F238E27FC236}">
                <a16:creationId xmlns:a16="http://schemas.microsoft.com/office/drawing/2014/main" id="{D317D329-7487-84A0-A211-E5BB33980C8E}"/>
              </a:ext>
            </a:extLst>
          </p:cNvPr>
          <p:cNvSpPr txBox="1"/>
          <p:nvPr/>
        </p:nvSpPr>
        <p:spPr>
          <a:xfrm>
            <a:off x="873528" y="3462259"/>
            <a:ext cx="5975498" cy="164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Family(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FamID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,NumMem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HouseID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House(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HouseID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,Size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)            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1D8A3-81A9-8CFF-E289-B3F96CD53328}"/>
              </a:ext>
            </a:extLst>
          </p:cNvPr>
          <p:cNvSpPr txBox="1"/>
          <p:nvPr/>
        </p:nvSpPr>
        <p:spPr>
          <a:xfrm>
            <a:off x="6744749" y="3540470"/>
            <a:ext cx="5142451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Family(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FamID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NumMem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House(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HouseID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Size, </a:t>
            </a:r>
            <a:r>
              <a:rPr lang="en-US" sz="32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FamID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</p:txBody>
      </p:sp>
      <p:sp>
        <p:nvSpPr>
          <p:cNvPr id="2" name="Google Shape;146;p10">
            <a:extLst>
              <a:ext uri="{FF2B5EF4-FFF2-40B4-BE49-F238E27FC236}">
                <a16:creationId xmlns:a16="http://schemas.microsoft.com/office/drawing/2014/main" id="{0ED02E04-8081-6DAA-0F36-5AC2FA6F011A}"/>
              </a:ext>
            </a:extLst>
          </p:cNvPr>
          <p:cNvSpPr txBox="1"/>
          <p:nvPr/>
        </p:nvSpPr>
        <p:spPr>
          <a:xfrm>
            <a:off x="107306" y="4883131"/>
            <a:ext cx="4040366" cy="197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Partial </a:t>
            </a: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Participation from both sides</a:t>
            </a:r>
            <a:endParaRPr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B7693-DFCC-08CE-4108-C57C8E9E0F9B}"/>
              </a:ext>
            </a:extLst>
          </p:cNvPr>
          <p:cNvSpPr txBox="1"/>
          <p:nvPr/>
        </p:nvSpPr>
        <p:spPr>
          <a:xfrm>
            <a:off x="7586485" y="5285790"/>
            <a:ext cx="240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may be NULL</a:t>
            </a:r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4E65B-7181-1FDB-F68D-6F0B89EF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22" y="979046"/>
            <a:ext cx="10801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2" descr="erm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5450" y="1244247"/>
            <a:ext cx="10587080" cy="359356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" name="Google Shape;181;p16">
            <a:extLst>
              <a:ext uri="{FF2B5EF4-FFF2-40B4-BE49-F238E27FC236}">
                <a16:creationId xmlns:a16="http://schemas.microsoft.com/office/drawing/2014/main" id="{4B1ACB44-9ACC-2E24-7BC7-A869728A7DD6}"/>
              </a:ext>
            </a:extLst>
          </p:cNvPr>
          <p:cNvSpPr/>
          <p:nvPr/>
        </p:nvSpPr>
        <p:spPr>
          <a:xfrm>
            <a:off x="3829499" y="5233059"/>
            <a:ext cx="581423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Person(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Per-id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Passport(Pass-No, Per-id)</a:t>
            </a:r>
            <a:endParaRPr lang="en-US" sz="3200" b="1" i="0" strike="noStrike" cap="none" dirty="0">
              <a:solidFill>
                <a:srgbClr val="00B05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7" name="Google Shape;94;p3">
            <a:extLst>
              <a:ext uri="{FF2B5EF4-FFF2-40B4-BE49-F238E27FC236}">
                <a16:creationId xmlns:a16="http://schemas.microsoft.com/office/drawing/2014/main" id="{9BB11AF3-1302-4435-7904-E11A88A75BA2}"/>
              </a:ext>
            </a:extLst>
          </p:cNvPr>
          <p:cNvSpPr txBox="1">
            <a:spLocks/>
          </p:cNvSpPr>
          <p:nvPr/>
        </p:nvSpPr>
        <p:spPr>
          <a:xfrm>
            <a:off x="-38986" y="31177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7b. Mapping of binary 1:1 relationships with total participation from one side</a:t>
            </a:r>
            <a:endParaRPr lang="en-US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BF419-4CB9-CAFC-E2C1-17778BAFEDD9}"/>
              </a:ext>
            </a:extLst>
          </p:cNvPr>
          <p:cNvSpPr txBox="1"/>
          <p:nvPr/>
        </p:nvSpPr>
        <p:spPr>
          <a:xfrm>
            <a:off x="9121670" y="5206221"/>
            <a:ext cx="24097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may not be NULL</a:t>
            </a:r>
            <a:endParaRPr lang="en-P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A3A7FEF3-04BD-AD83-BA6F-8AF79FA9870C}"/>
              </a:ext>
            </a:extLst>
          </p:cNvPr>
          <p:cNvSpPr txBox="1">
            <a:spLocks/>
          </p:cNvSpPr>
          <p:nvPr/>
        </p:nvSpPr>
        <p:spPr>
          <a:xfrm>
            <a:off x="-38986" y="31177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7c. Mapping of binary 1:1 relationships with total participation from both sides</a:t>
            </a:r>
            <a:endParaRPr lang="en-US" sz="4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0618C-B66A-A2B4-2B7C-35F333E2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2185987"/>
            <a:ext cx="8448675" cy="2486025"/>
          </a:xfrm>
          <a:prstGeom prst="rect">
            <a:avLst/>
          </a:prstGeom>
        </p:spPr>
      </p:pic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22166BD7-412F-AFC8-1E29-557BC64C01F4}"/>
              </a:ext>
            </a:extLst>
          </p:cNvPr>
          <p:cNvSpPr/>
          <p:nvPr/>
        </p:nvSpPr>
        <p:spPr>
          <a:xfrm>
            <a:off x="1702987" y="4983185"/>
            <a:ext cx="36324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ARB (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a1, b1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a2, b2)</a:t>
            </a:r>
            <a:endParaRPr lang="en-US" sz="3200" b="1" i="0" strike="noStrike" cap="none" dirty="0">
              <a:solidFill>
                <a:srgbClr val="00B05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A3A7FEF3-04BD-AD83-BA6F-8AF79FA9870C}"/>
              </a:ext>
            </a:extLst>
          </p:cNvPr>
          <p:cNvSpPr txBox="1">
            <a:spLocks/>
          </p:cNvSpPr>
          <p:nvPr/>
        </p:nvSpPr>
        <p:spPr>
          <a:xfrm>
            <a:off x="-38986" y="31177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7c. Mapping of binary 1:1 relationships with total participation from both sides</a:t>
            </a:r>
            <a:endParaRPr lang="en-US" sz="4000" u="sng" dirty="0"/>
          </a:p>
        </p:txBody>
      </p:sp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22166BD7-412F-AFC8-1E29-557BC64C01F4}"/>
              </a:ext>
            </a:extLst>
          </p:cNvPr>
          <p:cNvSpPr/>
          <p:nvPr/>
        </p:nvSpPr>
        <p:spPr>
          <a:xfrm>
            <a:off x="1605517" y="4736964"/>
            <a:ext cx="818707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CountryCapital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country_name</a:t>
            </a:r>
            <a:r>
              <a:rPr lang="en-US" sz="3200" b="1" i="0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capital_name</a:t>
            </a:r>
            <a:r>
              <a:rPr lang="en-US" sz="3200" b="1" i="0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i="0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country_area</a:t>
            </a:r>
            <a:r>
              <a:rPr lang="en-US" sz="3200" b="1" i="0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i="0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capital_area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 </a:t>
            </a:r>
            <a:endParaRPr lang="en-US" sz="3200" b="1" i="0" strike="noStrike" cap="none" dirty="0">
              <a:solidFill>
                <a:srgbClr val="00B05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0386A-D340-5B96-0C32-45D40D57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376487"/>
            <a:ext cx="8315325" cy="21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BD0CDD-2411-2305-288D-88719DFD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376487"/>
            <a:ext cx="8315325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F08FE4-5CD3-E9FA-EF1D-A0BF1934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376487"/>
            <a:ext cx="8315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10B870-5125-95B6-19A1-30B7C0073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3" r="1876"/>
          <a:stretch/>
        </p:blipFill>
        <p:spPr>
          <a:xfrm>
            <a:off x="85060" y="741647"/>
            <a:ext cx="12025424" cy="4234389"/>
          </a:xfrm>
          <a:prstGeom prst="rect">
            <a:avLst/>
          </a:prstGeom>
        </p:spPr>
      </p:pic>
      <p:sp>
        <p:nvSpPr>
          <p:cNvPr id="2" name="Google Shape;181;p16">
            <a:extLst>
              <a:ext uri="{FF2B5EF4-FFF2-40B4-BE49-F238E27FC236}">
                <a16:creationId xmlns:a16="http://schemas.microsoft.com/office/drawing/2014/main" id="{A977F527-D621-0D3B-7ABA-95784BB5B90A}"/>
              </a:ext>
            </a:extLst>
          </p:cNvPr>
          <p:cNvSpPr/>
          <p:nvPr/>
        </p:nvSpPr>
        <p:spPr>
          <a:xfrm>
            <a:off x="490875" y="4616661"/>
            <a:ext cx="828098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Supplier (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Sname</a:t>
            </a: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…)</a:t>
            </a:r>
            <a:endParaRPr lang="en-US" sz="3200" dirty="0">
              <a:solidFill>
                <a:srgbClr val="00B05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Project 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ProjName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 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Part(</a:t>
            </a:r>
            <a:r>
              <a:rPr lang="en-US" sz="3200" b="1" u="sng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PartNo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 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Supply 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Sname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ProjName</a:t>
            </a:r>
            <a:r>
              <a:rPr lang="en-US" sz="3200" b="1" i="0" u="sng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US" sz="3200" b="1" i="0" u="sng" strike="noStrike" cap="none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PartNo</a:t>
            </a:r>
            <a:r>
              <a:rPr lang="en-US" sz="3200" b="1" i="0" strike="noStrike" cap="none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Quantity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endParaRPr lang="en-US" sz="3200" b="1" i="0" strike="noStrike" cap="none" dirty="0">
              <a:solidFill>
                <a:srgbClr val="00B05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" name="Google Shape;94;p3">
            <a:extLst>
              <a:ext uri="{FF2B5EF4-FFF2-40B4-BE49-F238E27FC236}">
                <a16:creationId xmlns:a16="http://schemas.microsoft.com/office/drawing/2014/main" id="{75636145-D28A-39B0-C544-CD88E912A948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8. Mapping of n-</a:t>
            </a:r>
            <a:r>
              <a:rPr lang="en-US" sz="4000" u="sng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ary</a:t>
            </a: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relationships</a:t>
            </a:r>
            <a:endParaRPr lang="en-US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884" y="4908863"/>
            <a:ext cx="4976291" cy="101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24E8F-E0AA-A3E2-C10D-D2038EAD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380" y="6283893"/>
            <a:ext cx="50673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2D333-4825-673D-CBDF-6D50C1B65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17" y="545561"/>
            <a:ext cx="11149022" cy="3805127"/>
          </a:xfrm>
          <a:prstGeom prst="rect">
            <a:avLst/>
          </a:prstGeom>
        </p:spPr>
      </p:pic>
      <p:sp>
        <p:nvSpPr>
          <p:cNvPr id="16" name="Google Shape;94;p3">
            <a:extLst>
              <a:ext uri="{FF2B5EF4-FFF2-40B4-BE49-F238E27FC236}">
                <a16:creationId xmlns:a16="http://schemas.microsoft.com/office/drawing/2014/main" id="{DFEAA912-D700-463E-F14B-3051066912F1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8. Mapping of n-</a:t>
            </a:r>
            <a:r>
              <a:rPr lang="en-US" sz="4000" u="sng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ary</a:t>
            </a: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relationships</a:t>
            </a:r>
            <a:endParaRPr lang="en-US" sz="4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109328" y="3634483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6453" y="3617198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3042" y="3203990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2135" y="2611671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7339" y="2611671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3584" y="3255716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4907" y="3856227"/>
            <a:ext cx="4404742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1631" y="4745024"/>
            <a:ext cx="5288738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07082-3932-66CE-7F82-83CF9A808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106" y="769951"/>
            <a:ext cx="73437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9AD22-61F3-87CA-543B-EDB4178AB05A}"/>
              </a:ext>
            </a:extLst>
          </p:cNvPr>
          <p:cNvSpPr txBox="1"/>
          <p:nvPr/>
        </p:nvSpPr>
        <p:spPr>
          <a:xfrm>
            <a:off x="6219063" y="5549145"/>
            <a:ext cx="504261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manager_id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: NOT NULL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94;p3">
            <a:extLst>
              <a:ext uri="{FF2B5EF4-FFF2-40B4-BE49-F238E27FC236}">
                <a16:creationId xmlns:a16="http://schemas.microsoft.com/office/drawing/2014/main" id="{66ED9566-7F0C-C9E1-C6C2-AB87E2DF8651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9. Mapping of unary (recursive) relationships</a:t>
            </a:r>
            <a:endParaRPr lang="en-US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1;p4">
            <a:extLst>
              <a:ext uri="{FF2B5EF4-FFF2-40B4-BE49-F238E27FC236}">
                <a16:creationId xmlns:a16="http://schemas.microsoft.com/office/drawing/2014/main" id="{A731F001-4B35-8492-3279-0F42C9D16EB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94075" y="1014821"/>
            <a:ext cx="6511425" cy="30361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" name="Google Shape;102;p4">
            <a:extLst>
              <a:ext uri="{FF2B5EF4-FFF2-40B4-BE49-F238E27FC236}">
                <a16:creationId xmlns:a16="http://schemas.microsoft.com/office/drawing/2014/main" id="{85F40620-A944-EDE9-4A68-544362AE12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4358" y="4246201"/>
            <a:ext cx="8645279" cy="139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4;p3">
            <a:extLst>
              <a:ext uri="{FF2B5EF4-FFF2-40B4-BE49-F238E27FC236}">
                <a16:creationId xmlns:a16="http://schemas.microsoft.com/office/drawing/2014/main" id="{014A13E9-A4B6-60AE-8A5F-6A5CD2689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590" y="82302"/>
            <a:ext cx="1198289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1.Mapping of Regular Entity with simple attributes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9289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2111704" y="4778996"/>
            <a:ext cx="85740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Student(</a:t>
            </a:r>
            <a:r>
              <a:rPr lang="en-US" sz="2400" b="1" u="sng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Roll_no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1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House_no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Street, City)</a:t>
            </a:r>
            <a:endParaRPr sz="2400" b="1" dirty="0">
              <a:solidFill>
                <a:srgbClr val="517E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A50978AF-2895-91CE-93A6-B8B5118A8471}"/>
              </a:ext>
            </a:extLst>
          </p:cNvPr>
          <p:cNvSpPr txBox="1">
            <a:spLocks/>
          </p:cNvSpPr>
          <p:nvPr/>
        </p:nvSpPr>
        <p:spPr>
          <a:xfrm>
            <a:off x="-167780" y="82302"/>
            <a:ext cx="1235978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2.Mapping of Regular Entity with composite attributes</a:t>
            </a:r>
            <a:endParaRPr lang="en-US" sz="4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0B699-E4DA-4B3B-792D-F38002D0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67" y="1199801"/>
            <a:ext cx="6270127" cy="3015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2AC6F-3597-6A41-C3AA-BC13CCA4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26" y="1609099"/>
            <a:ext cx="5488174" cy="2505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621"/>
          <a:stretch/>
        </p:blipFill>
        <p:spPr>
          <a:xfrm>
            <a:off x="3426330" y="1054753"/>
            <a:ext cx="5339340" cy="35754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7610" y="5325380"/>
            <a:ext cx="7453006" cy="7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8C996105-6D4B-7E10-E0A9-91C8715A0FA4}"/>
              </a:ext>
            </a:extLst>
          </p:cNvPr>
          <p:cNvSpPr txBox="1">
            <a:spLocks/>
          </p:cNvSpPr>
          <p:nvPr/>
        </p:nvSpPr>
        <p:spPr>
          <a:xfrm>
            <a:off x="-101855" y="82564"/>
            <a:ext cx="1239570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 Mapping of Regular Entity with composite attributes</a:t>
            </a:r>
            <a:endParaRPr lang="en-US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910225" y="4974775"/>
            <a:ext cx="547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Student(</a:t>
            </a:r>
            <a:r>
              <a:rPr lang="en-US" sz="2400" b="1" u="sng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Roll_no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City)</a:t>
            </a:r>
            <a:endParaRPr sz="2400" b="1" dirty="0">
              <a:solidFill>
                <a:srgbClr val="517E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r>
              <a:rPr lang="en-US" sz="2400" b="1" u="sng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Roll_no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u="sng" dirty="0" err="1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Mobile_no</a:t>
            </a:r>
            <a:r>
              <a:rPr lang="en-US" sz="2400" b="1" dirty="0">
                <a:solidFill>
                  <a:srgbClr val="517E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dirty="0">
              <a:solidFill>
                <a:srgbClr val="517E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E8DFA8A4-0569-7B75-6ED3-0E02A8AF4AAE}"/>
              </a:ext>
            </a:extLst>
          </p:cNvPr>
          <p:cNvSpPr txBox="1">
            <a:spLocks/>
          </p:cNvSpPr>
          <p:nvPr/>
        </p:nvSpPr>
        <p:spPr>
          <a:xfrm>
            <a:off x="-308265" y="77457"/>
            <a:ext cx="1280853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38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 Mapping of Regular Entity with multi-valued attributes</a:t>
            </a:r>
            <a:endParaRPr lang="en-US" sz="3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11A24-D060-8F39-F522-0FE96FEC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53" y="1037859"/>
            <a:ext cx="3135054" cy="3389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521ED-3B3B-9FD4-B58F-23BE8BB2B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24" y="1536838"/>
            <a:ext cx="7707858" cy="222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7993" y="1103814"/>
            <a:ext cx="5528700" cy="3634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7513"/>
          <a:stretch/>
        </p:blipFill>
        <p:spPr>
          <a:xfrm>
            <a:off x="2240102" y="5067803"/>
            <a:ext cx="7541851" cy="11841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55D5A3E2-0760-01A3-A5FC-D2598E14C53E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38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 Mapping of Regular Entity with multi-valued attributes</a:t>
            </a:r>
            <a:endParaRPr lang="en-US" sz="38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955158" y="878849"/>
            <a:ext cx="10515600" cy="74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Coded separately in SQL as a view. They are not an attribute in a basic relation table.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6" name="Google Shape;146;p10"/>
          <p:cNvSpPr txBox="1"/>
          <p:nvPr/>
        </p:nvSpPr>
        <p:spPr>
          <a:xfrm>
            <a:off x="2641674" y="4724652"/>
            <a:ext cx="9475684" cy="58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Student(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Roll_no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Date of Birth)</a:t>
            </a:r>
            <a:endParaRPr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657567FB-00A7-8EA7-B2C3-5B754837128C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4. Mapping of Regular Entity with derived attributes</a:t>
            </a:r>
            <a:endParaRPr lang="en-US" sz="4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3EFEA-BD0C-F82F-1A5C-29ADA131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2183540"/>
            <a:ext cx="744855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955158" y="878849"/>
            <a:ext cx="10515600" cy="74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Coded separately in SQL as a view. They are not an attribute in a basic relation table.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6" name="Google Shape;146;p10"/>
          <p:cNvSpPr txBox="1"/>
          <p:nvPr/>
        </p:nvSpPr>
        <p:spPr>
          <a:xfrm>
            <a:off x="1358158" y="5529995"/>
            <a:ext cx="9475684" cy="9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Person(</a:t>
            </a:r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SSN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First, Last, Address, Birthdate)</a:t>
            </a:r>
            <a:endParaRPr sz="2400" dirty="0">
              <a:solidFill>
                <a:srgbClr val="00B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47167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</a:pP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Per_Hobby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SSN, Hobby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endParaRPr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657567FB-00A7-8EA7-B2C3-5B754837128C}"/>
              </a:ext>
            </a:extLst>
          </p:cNvPr>
          <p:cNvSpPr txBox="1">
            <a:spLocks/>
          </p:cNvSpPr>
          <p:nvPr/>
        </p:nvSpPr>
        <p:spPr>
          <a:xfrm>
            <a:off x="-31892" y="82302"/>
            <a:ext cx="1226997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800000"/>
              </a:buClr>
              <a:buSzPts val="4400"/>
              <a:buFont typeface="Arial"/>
              <a:buNone/>
            </a:pPr>
            <a:r>
              <a:rPr lang="en-US" sz="400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4. Mapping of Regular Entity with derived attributes</a:t>
            </a:r>
            <a:endParaRPr lang="en-US" sz="4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E62C0-866D-4301-416F-5AC8005B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53" y="1626303"/>
            <a:ext cx="6804838" cy="39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976</Words>
  <Application>Microsoft Office PowerPoint</Application>
  <PresentationFormat>Widescreen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Helvetica Neue</vt:lpstr>
      <vt:lpstr>Noto Sans Symbols</vt:lpstr>
      <vt:lpstr>Arial</vt:lpstr>
      <vt:lpstr>Times New Roman</vt:lpstr>
      <vt:lpstr>Office Theme</vt:lpstr>
      <vt:lpstr>Relational Model Mapping</vt:lpstr>
      <vt:lpstr>1.Mapping of Regular Entity with simple attributes</vt:lpstr>
      <vt:lpstr>1.Mapping of Regular Entity with simple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Mapping</dc:title>
  <dc:creator>Hina Binte Haq</dc:creator>
  <cp:lastModifiedBy>hp</cp:lastModifiedBy>
  <cp:revision>49</cp:revision>
  <dcterms:created xsi:type="dcterms:W3CDTF">2022-09-14T03:57:29Z</dcterms:created>
  <dcterms:modified xsi:type="dcterms:W3CDTF">2024-09-10T06:21:36Z</dcterms:modified>
</cp:coreProperties>
</file>