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01"/>
  </p:normalViewPr>
  <p:slideViewPr>
    <p:cSldViewPr snapToGrid="0" snapToObjects="1">
      <p:cViewPr varScale="1">
        <p:scale>
          <a:sx n="95" d="100"/>
          <a:sy n="95" d="100"/>
        </p:scale>
        <p:origin x="68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c/Downloads/dumbbell%20chart%20(1)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6427201528117766E-2"/>
          <c:y val="0.14124213477221598"/>
          <c:w val="0.67076616118503163"/>
          <c:h val="0.7738548004749837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Sheet1!$C$1:$C$5</c:f>
              <c:strCache>
                <c:ptCount val="5"/>
                <c:pt idx="0">
                  <c:v>Thursday, June 1, 2023</c:v>
                </c:pt>
                <c:pt idx="1">
                  <c:v>254.06</c:v>
                </c:pt>
                <c:pt idx="2">
                  <c:v>842.25</c:v>
                </c:pt>
                <c:pt idx="3">
                  <c:v>928.454</c:v>
                </c:pt>
                <c:pt idx="4">
                  <c:v>1160.67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8.6719115419500892E-2"/>
                  <c:y val="-2.717391304347826E-3"/>
                </c:manualLayout>
              </c:layout>
              <c:tx>
                <c:rich>
                  <a:bodyPr/>
                  <a:lstStyle/>
                  <a:p>
                    <a:r>
                      <a:rPr lang="en-US" baseline="0"/>
                      <a:t> </a:t>
                    </a:r>
                    <a:fld id="{66DE409E-558D-6A47-94F6-90B5E788A08A}" type="XVALUE">
                      <a:rPr lang="en-US" baseline="0"/>
                      <a:pPr/>
                      <a:t>[X VALUE]</a:t>
                    </a:fld>
                    <a:endParaRPr lang="en-US" baseline="0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253167263403243"/>
                      <c:h val="9.8940084775746118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2969-D24F-8862-739FBBF416E8}"/>
                </c:ext>
              </c:extLst>
            </c:dLbl>
            <c:dLbl>
              <c:idx val="1"/>
              <c:layout>
                <c:manualLayout>
                  <c:x val="-0.13396977931135823"/>
                  <c:y val="-5.4346756247860319E-3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 </a:t>
                    </a:r>
                    <a:fld id="{663A0E0F-DED9-6B40-B6C0-8DEC5AB8DA56}" type="XVALUE">
                      <a:rPr lang="en-US"/>
                      <a:pPr/>
                      <a:t>[X VALUE]</a:t>
                    </a:fld>
                    <a:endParaRPr lang="en-US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2182643259124505"/>
                      <c:h val="8.7053010113061352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2969-D24F-8862-739FBBF416E8}"/>
                </c:ext>
              </c:extLst>
            </c:dLbl>
            <c:dLbl>
              <c:idx val="2"/>
              <c:layout>
                <c:manualLayout>
                  <c:x val="-0.19659158976319915"/>
                  <c:y val="-2.717391304347826E-3"/>
                </c:manualLayout>
              </c:layout>
              <c:tx>
                <c:rich>
                  <a:bodyPr/>
                  <a:lstStyle/>
                  <a:p>
                    <a:r>
                      <a:rPr lang="en-US" baseline="0"/>
                      <a:t> </a:t>
                    </a:r>
                    <a:fld id="{4B856B47-49BF-404F-8CEC-1C8E39DC3BFA}" type="XVALUE">
                      <a:rPr lang="en-US" baseline="0"/>
                      <a:pPr/>
                      <a:t>[X VALUE]</a:t>
                    </a:fld>
                    <a:endParaRPr lang="en-US" baseline="0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0323688710924351"/>
                      <c:h val="9.8940084775746118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2969-D24F-8862-739FBBF416E8}"/>
                </c:ext>
              </c:extLst>
            </c:dLbl>
            <c:dLbl>
              <c:idx val="3"/>
              <c:layout>
                <c:manualLayout>
                  <c:x val="-0.13168451944927159"/>
                  <c:y val="-5.4347826086957518E-3"/>
                </c:manualLayout>
              </c:layout>
              <c:tx>
                <c:rich>
                  <a:bodyPr/>
                  <a:lstStyle/>
                  <a:p>
                    <a:fld id="{1A1F6C47-93ED-EF46-8B25-271FF817DF4F}" type="XVALUE">
                      <a:rPr lang="en-US" baseline="0"/>
                      <a:pPr/>
                      <a:t>[X VALUE]</a:t>
                    </a:fld>
                    <a:endParaRPr lang="en-US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3400299076722861"/>
                      <c:h val="9.8940084775746118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2969-D24F-8862-739FBBF416E8}"/>
                </c:ext>
              </c:extLst>
            </c:dLbl>
            <c:numFmt formatCode="_(&quot;₦&quot;* #,##0.00_);_(&quot;₦&quot;* \(#,##0.00\);_(&quot;₦&quot;* &quot;-&quot;??_);_(@_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innerShdw blurRad="63500" dist="50800" dir="13500000">
                        <a:prstClr val="black">
                          <a:alpha val="50000"/>
                        </a:prstClr>
                      </a:innerShdw>
                    </a:effectLst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Sheet1!$C$2:$C$5</c:f>
              <c:numCache>
                <c:formatCode>General</c:formatCode>
                <c:ptCount val="4"/>
                <c:pt idx="0">
                  <c:v>254.06</c:v>
                </c:pt>
                <c:pt idx="1">
                  <c:v>842.25</c:v>
                </c:pt>
                <c:pt idx="2">
                  <c:v>928.45399999999995</c:v>
                </c:pt>
                <c:pt idx="3">
                  <c:v>1160.67</c:v>
                </c:pt>
              </c:numCache>
            </c:numRef>
          </c:xVal>
          <c:yVal>
            <c:numRef>
              <c:f>Sheet1!$D$2:$D$5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Sheet1!$A$2:$A$5</c15:f>
                <c15:dlblRangeCache>
                  <c:ptCount val="4"/>
                  <c:pt idx="0">
                    <c:v>Average Price/Litre of petrol</c:v>
                  </c:pt>
                  <c:pt idx="1">
                    <c:v>Average Price/Litre of Diesel</c:v>
                  </c:pt>
                  <c:pt idx="2">
                    <c:v>Average Price/kg of cooking gas</c:v>
                  </c:pt>
                  <c:pt idx="3">
                    <c:v>Average Price/Litre of household kerosene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2969-D24F-8862-739FBBF416E8}"/>
            </c:ext>
          </c:extLst>
        </c:ser>
        <c:ser>
          <c:idx val="1"/>
          <c:order val="1"/>
          <c:tx>
            <c:strRef>
              <c:f>Sheet1!$B$1:$B$5</c:f>
              <c:strCache>
                <c:ptCount val="5"/>
                <c:pt idx="0">
                  <c:v>Friday, April 1, 2022</c:v>
                </c:pt>
                <c:pt idx="1">
                  <c:v>172.61</c:v>
                </c:pt>
                <c:pt idx="2">
                  <c:v>654.46</c:v>
                </c:pt>
                <c:pt idx="3">
                  <c:v>1000</c:v>
                </c:pt>
                <c:pt idx="4">
                  <c:v>589.82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2"/>
              <c:layout>
                <c:manualLayout>
                  <c:x val="-3.9918232649759008E-3"/>
                  <c:y val="-1.9811280383430331E-3"/>
                </c:manualLayout>
              </c:layout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0699135783964207"/>
                      <c:h val="5.145137749667567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2969-D24F-8862-739FBBF416E8}"/>
                </c:ext>
              </c:extLst>
            </c:dLbl>
            <c:numFmt formatCode="_(&quot;₦&quot;* #,##0.00_);_(&quot;₦&quot;* \(#,##0.00\);_(&quot;₦&quot;* &quot;-&quot;??_);_(@_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innerShdw blurRad="63500" dist="50800" dir="13500000">
                        <a:prstClr val="black">
                          <a:alpha val="50000"/>
                        </a:prstClr>
                      </a:innerShdw>
                    </a:effectLst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l"/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Dir val="x"/>
            <c:errBarType val="both"/>
            <c:errValType val="cust"/>
            <c:noEndCap val="1"/>
            <c:plus>
              <c:numRef>
                <c:f>Sheet1!$E$2:$E$5</c:f>
                <c:numCache>
                  <c:formatCode>General</c:formatCode>
                  <c:ptCount val="4"/>
                  <c:pt idx="0">
                    <c:v>81.449999999999989</c:v>
                  </c:pt>
                  <c:pt idx="1">
                    <c:v>187.78999999999996</c:v>
                  </c:pt>
                  <c:pt idx="2">
                    <c:v>0</c:v>
                  </c:pt>
                  <c:pt idx="3">
                    <c:v>570.85</c:v>
                  </c:pt>
                </c:numCache>
              </c:numRef>
            </c:plus>
            <c:minus>
              <c:numRef>
                <c:f>Sheet1!$F$2:$F$5</c:f>
                <c:numCache>
                  <c:formatCode>General</c:formatCode>
                  <c:ptCount val="4"/>
                  <c:pt idx="0">
                    <c:v>0</c:v>
                  </c:pt>
                  <c:pt idx="1">
                    <c:v>0</c:v>
                  </c:pt>
                  <c:pt idx="2">
                    <c:v>71.546000000000049</c:v>
                  </c:pt>
                  <c:pt idx="3">
                    <c:v>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Sheet1!$B$2:$B$5</c:f>
              <c:numCache>
                <c:formatCode>General</c:formatCode>
                <c:ptCount val="4"/>
                <c:pt idx="0">
                  <c:v>172.61</c:v>
                </c:pt>
                <c:pt idx="1">
                  <c:v>654.46</c:v>
                </c:pt>
                <c:pt idx="2">
                  <c:v>1000</c:v>
                </c:pt>
                <c:pt idx="3">
                  <c:v>589.82000000000005</c:v>
                </c:pt>
              </c:numCache>
            </c:numRef>
          </c:xVal>
          <c:yVal>
            <c:numRef>
              <c:f>Sheet1!$D$2:$D$5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2969-D24F-8862-739FBBF416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3094872"/>
        <c:axId val="503097824"/>
      </c:scatterChart>
      <c:valAx>
        <c:axId val="503094872"/>
        <c:scaling>
          <c:orientation val="minMax"/>
        </c:scaling>
        <c:delete val="0"/>
        <c:axPos val="b"/>
        <c:numFmt formatCode="_(&quot;₦&quot;* #,##0.00_);_(&quot;₦&quot;* \(#,##0.00\);_(&quot;₦&quot;* &quot;-&quot;??_);_(@_)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3097824"/>
        <c:crosses val="autoZero"/>
        <c:crossBetween val="midCat"/>
      </c:valAx>
      <c:valAx>
        <c:axId val="5030978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030948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57150" cap="flat" cmpd="sng" algn="ctr">
      <a:solidFill>
        <a:schemeClr val="accent1"/>
      </a:solidFill>
      <a:round/>
    </a:ln>
    <a:effectLst/>
  </c:spPr>
  <c:txPr>
    <a:bodyPr/>
    <a:lstStyle/>
    <a:p>
      <a:pPr>
        <a:defRPr sz="1100">
          <a:effectLst>
            <a:innerShdw blurRad="63500" dist="50800" dir="13500000">
              <a:prstClr val="black">
                <a:alpha val="50000"/>
              </a:prstClr>
            </a:innerShdw>
          </a:effectLst>
        </a:defRPr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tif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0.72738</cdr:x>
      <cdr:y>0.71253</cdr:y>
    </cdr:from>
    <cdr:to>
      <cdr:x>0.97745</cdr:x>
      <cdr:y>0.74624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6637CE85-29EF-734C-A40A-347222DB100B}"/>
            </a:ext>
          </a:extLst>
        </cdr:cNvPr>
        <cdr:cNvSpPr txBox="1"/>
      </cdr:nvSpPr>
      <cdr:spPr>
        <a:xfrm xmlns:a="http://schemas.openxmlformats.org/drawingml/2006/main">
          <a:off x="8538882" y="4666130"/>
          <a:ext cx="2935679" cy="22078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b="0" i="0" u="none" strike="noStrike" dirty="0">
              <a:solidFill>
                <a:schemeClr val="dk1"/>
              </a:solidFill>
              <a:effectLst/>
              <a:latin typeface="+mn-lt"/>
              <a:ea typeface="+mn-ea"/>
              <a:cs typeface="+mn-cs"/>
            </a:rPr>
            <a:t>Average Price/</a:t>
          </a:r>
          <a:r>
            <a:rPr lang="en-US" sz="1200" dirty="0"/>
            <a:t>Litre</a:t>
          </a:r>
          <a:r>
            <a:rPr lang="en-US" sz="1200" b="0" i="0" u="none" strike="noStrike" dirty="0">
              <a:solidFill>
                <a:schemeClr val="dk1"/>
              </a:solidFill>
              <a:effectLst/>
              <a:latin typeface="+mn-lt"/>
              <a:ea typeface="+mn-ea"/>
              <a:cs typeface="+mn-cs"/>
            </a:rPr>
            <a:t> of </a:t>
          </a:r>
          <a:r>
            <a:rPr lang="en-US" sz="1200" dirty="0"/>
            <a:t>household kerosene</a:t>
          </a:r>
        </a:p>
      </cdr:txBody>
    </cdr:sp>
  </cdr:relSizeAnchor>
  <cdr:relSizeAnchor xmlns:cdr="http://schemas.openxmlformats.org/drawingml/2006/chartDrawing">
    <cdr:from>
      <cdr:x>0.7695</cdr:x>
      <cdr:y>0.53822</cdr:y>
    </cdr:from>
    <cdr:to>
      <cdr:x>0.9712</cdr:x>
      <cdr:y>0.57602</cdr:y>
    </cdr:to>
    <cdr:sp macro="" textlink="">
      <cdr:nvSpPr>
        <cdr:cNvPr id="3" name="TextBox 3">
          <a:extLst xmlns:a="http://schemas.openxmlformats.org/drawingml/2006/main">
            <a:ext uri="{FF2B5EF4-FFF2-40B4-BE49-F238E27FC236}">
              <a16:creationId xmlns:a16="http://schemas.microsoft.com/office/drawing/2014/main" id="{087EAD69-988F-9E44-B1BF-DA283A499F3D}"/>
            </a:ext>
          </a:extLst>
        </cdr:cNvPr>
        <cdr:cNvSpPr txBox="1"/>
      </cdr:nvSpPr>
      <cdr:spPr>
        <a:xfrm xmlns:a="http://schemas.openxmlformats.org/drawingml/2006/main">
          <a:off x="9033435" y="3524624"/>
          <a:ext cx="2367803" cy="247556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b="0" i="0" u="none" strike="noStrike" dirty="0">
              <a:solidFill>
                <a:schemeClr val="dk1"/>
              </a:solidFill>
              <a:effectLst/>
              <a:latin typeface="+mn-lt"/>
              <a:ea typeface="+mn-ea"/>
              <a:cs typeface="+mn-cs"/>
            </a:rPr>
            <a:t>Average Price/kg of cooking gas</a:t>
          </a:r>
          <a:r>
            <a:rPr lang="en-US" sz="1200" dirty="0"/>
            <a:t> </a:t>
          </a:r>
        </a:p>
      </cdr:txBody>
    </cdr:sp>
  </cdr:relSizeAnchor>
  <cdr:relSizeAnchor xmlns:cdr="http://schemas.openxmlformats.org/drawingml/2006/chartDrawing">
    <cdr:from>
      <cdr:x>0.76842</cdr:x>
      <cdr:y>0.36562</cdr:y>
    </cdr:from>
    <cdr:to>
      <cdr:x>0.96582</cdr:x>
      <cdr:y>0.39954</cdr:y>
    </cdr:to>
    <cdr:sp macro="" textlink="">
      <cdr:nvSpPr>
        <cdr:cNvPr id="4" name="TextBox 4">
          <a:extLst xmlns:a="http://schemas.openxmlformats.org/drawingml/2006/main">
            <a:ext uri="{FF2B5EF4-FFF2-40B4-BE49-F238E27FC236}">
              <a16:creationId xmlns:a16="http://schemas.microsoft.com/office/drawing/2014/main" id="{C83BF544-6E85-EF48-A0A6-DE653260F0D5}"/>
            </a:ext>
          </a:extLst>
        </cdr:cNvPr>
        <cdr:cNvSpPr txBox="1"/>
      </cdr:nvSpPr>
      <cdr:spPr>
        <a:xfrm xmlns:a="http://schemas.openxmlformats.org/drawingml/2006/main">
          <a:off x="9020735" y="2394324"/>
          <a:ext cx="2317320" cy="222156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b="0" i="0" u="none" strike="noStrike" dirty="0">
              <a:solidFill>
                <a:schemeClr val="dk1"/>
              </a:solidFill>
              <a:effectLst/>
              <a:latin typeface="+mn-lt"/>
              <a:ea typeface="+mn-ea"/>
              <a:cs typeface="+mn-cs"/>
            </a:rPr>
            <a:t>Average Price/</a:t>
          </a:r>
          <a:r>
            <a:rPr lang="en-US" sz="1200" dirty="0"/>
            <a:t>Litre</a:t>
          </a:r>
          <a:r>
            <a:rPr lang="en-US" sz="1200" b="0" i="0" u="none" strike="noStrike" dirty="0">
              <a:solidFill>
                <a:schemeClr val="dk1"/>
              </a:solidFill>
              <a:effectLst/>
              <a:latin typeface="+mn-lt"/>
              <a:ea typeface="+mn-ea"/>
              <a:cs typeface="+mn-cs"/>
            </a:rPr>
            <a:t> of </a:t>
          </a:r>
          <a:r>
            <a:rPr lang="en-US" sz="1200" dirty="0"/>
            <a:t>Diesel </a:t>
          </a:r>
        </a:p>
      </cdr:txBody>
    </cdr:sp>
  </cdr:relSizeAnchor>
  <cdr:relSizeAnchor xmlns:cdr="http://schemas.openxmlformats.org/drawingml/2006/chartDrawing">
    <cdr:from>
      <cdr:x>0.75869</cdr:x>
      <cdr:y>0.19108</cdr:y>
    </cdr:from>
    <cdr:to>
      <cdr:x>0.96351</cdr:x>
      <cdr:y>0.22791</cdr:y>
    </cdr:to>
    <cdr:sp macro="" textlink="">
      <cdr:nvSpPr>
        <cdr:cNvPr id="5" name="TextBox 5">
          <a:extLst xmlns:a="http://schemas.openxmlformats.org/drawingml/2006/main">
            <a:ext uri="{FF2B5EF4-FFF2-40B4-BE49-F238E27FC236}">
              <a16:creationId xmlns:a16="http://schemas.microsoft.com/office/drawing/2014/main" id="{2EFFBFE9-A824-7A4A-AD7F-EA7539C4C211}"/>
            </a:ext>
          </a:extLst>
        </cdr:cNvPr>
        <cdr:cNvSpPr txBox="1"/>
      </cdr:nvSpPr>
      <cdr:spPr>
        <a:xfrm xmlns:a="http://schemas.openxmlformats.org/drawingml/2006/main">
          <a:off x="8906435" y="1251323"/>
          <a:ext cx="2404427" cy="241187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b="0" i="0" u="none" strike="noStrike" dirty="0">
              <a:solidFill>
                <a:schemeClr val="dk1"/>
              </a:solidFill>
              <a:effectLst/>
              <a:latin typeface="+mn-lt"/>
              <a:ea typeface="+mn-ea"/>
              <a:cs typeface="+mn-cs"/>
            </a:rPr>
            <a:t>Average Price/</a:t>
          </a:r>
          <a:r>
            <a:rPr lang="en-US" sz="1200" dirty="0"/>
            <a:t>Litre</a:t>
          </a:r>
          <a:r>
            <a:rPr lang="en-US" sz="1200" b="0" i="0" u="none" strike="noStrike" dirty="0">
              <a:solidFill>
                <a:schemeClr val="dk1"/>
              </a:solidFill>
              <a:effectLst/>
              <a:latin typeface="+mn-lt"/>
              <a:ea typeface="+mn-ea"/>
              <a:cs typeface="+mn-cs"/>
            </a:rPr>
            <a:t> of Petrol </a:t>
          </a:r>
          <a:r>
            <a:rPr lang="en-US" sz="1200" dirty="0"/>
            <a:t> </a:t>
          </a:r>
        </a:p>
      </cdr:txBody>
    </cdr:sp>
  </cdr:relSizeAnchor>
  <cdr:relSizeAnchor xmlns:cdr="http://schemas.openxmlformats.org/drawingml/2006/chartDrawing">
    <cdr:from>
      <cdr:x>0.01107</cdr:x>
      <cdr:y>0.03034</cdr:y>
    </cdr:from>
    <cdr:to>
      <cdr:x>0.67214</cdr:x>
      <cdr:y>0.07999</cdr:y>
    </cdr:to>
    <cdr:sp macro="" textlink="">
      <cdr:nvSpPr>
        <cdr:cNvPr id="6" name="TextBox 6">
          <a:extLst xmlns:a="http://schemas.openxmlformats.org/drawingml/2006/main">
            <a:ext uri="{FF2B5EF4-FFF2-40B4-BE49-F238E27FC236}">
              <a16:creationId xmlns:a16="http://schemas.microsoft.com/office/drawing/2014/main" id="{E6110DB5-3D7F-754D-B76E-600D41FE2ABC}"/>
            </a:ext>
          </a:extLst>
        </cdr:cNvPr>
        <cdr:cNvSpPr txBox="1"/>
      </cdr:nvSpPr>
      <cdr:spPr>
        <a:xfrm xmlns:a="http://schemas.openxmlformats.org/drawingml/2006/main">
          <a:off x="129987" y="198717"/>
          <a:ext cx="7760447" cy="325120"/>
        </a:xfrm>
        <a:prstGeom xmlns:a="http://schemas.openxmlformats.org/drawingml/2006/main" prst="rect">
          <a:avLst/>
        </a:prstGeom>
        <a:solidFill xmlns:a="http://schemas.openxmlformats.org/drawingml/2006/main">
          <a:schemeClr val="lt1"/>
        </a:solidFill>
        <a:ln xmlns:a="http://schemas.openxmlformats.org/drawingml/2006/main" w="9525" cmpd="sng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600" b="1" dirty="0">
              <a:solidFill>
                <a:schemeClr val="tx1"/>
              </a:solidFill>
              <a:latin typeface="APPLE CHANCERY" panose="03020702040506060504" pitchFamily="66" charset="-79"/>
              <a:cs typeface="APPLE CHANCERY" panose="03020702040506060504" pitchFamily="66" charset="-79"/>
            </a:rPr>
            <a:t>Average Price of     Petroleum Product Between April 2022 &amp; April 2023 in Nigeria</a:t>
          </a:r>
          <a:endParaRPr lang="en-US" sz="1600" dirty="0">
            <a:solidFill>
              <a:schemeClr val="tx1"/>
            </a:solidFill>
          </a:endParaRPr>
        </a:p>
      </cdr:txBody>
    </cdr:sp>
  </cdr:relSizeAnchor>
  <cdr:relSizeAnchor xmlns:cdr="http://schemas.openxmlformats.org/drawingml/2006/chartDrawing">
    <cdr:from>
      <cdr:x>0.02146</cdr:x>
      <cdr:y>0.07844</cdr:y>
    </cdr:from>
    <cdr:to>
      <cdr:x>0.11926</cdr:x>
      <cdr:y>0.11878</cdr:y>
    </cdr:to>
    <cdr:sp macro="" textlink="">
      <cdr:nvSpPr>
        <cdr:cNvPr id="7" name="TextBox 8">
          <a:extLst xmlns:a="http://schemas.openxmlformats.org/drawingml/2006/main">
            <a:ext uri="{FF2B5EF4-FFF2-40B4-BE49-F238E27FC236}">
              <a16:creationId xmlns:a16="http://schemas.microsoft.com/office/drawing/2014/main" id="{132652FC-AE87-7347-8025-7BCA72F36EB3}"/>
            </a:ext>
          </a:extLst>
        </cdr:cNvPr>
        <cdr:cNvSpPr txBox="1"/>
      </cdr:nvSpPr>
      <cdr:spPr>
        <a:xfrm xmlns:a="http://schemas.openxmlformats.org/drawingml/2006/main">
          <a:off x="251908" y="513677"/>
          <a:ext cx="1148080" cy="264160"/>
        </a:xfrm>
        <a:prstGeom xmlns:a="http://schemas.openxmlformats.org/drawingml/2006/main" prst="rect">
          <a:avLst/>
        </a:prstGeom>
        <a:solidFill xmlns:a="http://schemas.openxmlformats.org/drawingml/2006/main">
          <a:schemeClr val="lt1"/>
        </a:solidFill>
        <a:ln xmlns:a="http://schemas.openxmlformats.org/drawingml/2006/main" w="9525" cmpd="sng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400" b="1" dirty="0">
              <a:solidFill>
                <a:schemeClr val="accent2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April 2022</a:t>
          </a:r>
        </a:p>
        <a:p xmlns:a="http://schemas.openxmlformats.org/drawingml/2006/main">
          <a:endParaRPr lang="en-US" sz="1400"/>
        </a:p>
      </cdr:txBody>
    </cdr:sp>
  </cdr:relSizeAnchor>
  <cdr:relSizeAnchor xmlns:cdr="http://schemas.openxmlformats.org/drawingml/2006/chartDrawing">
    <cdr:from>
      <cdr:x>0.08291</cdr:x>
      <cdr:y>0.07689</cdr:y>
    </cdr:from>
    <cdr:to>
      <cdr:x>0.18071</cdr:x>
      <cdr:y>0.11723</cdr:y>
    </cdr:to>
    <cdr:sp macro="" textlink="">
      <cdr:nvSpPr>
        <cdr:cNvPr id="8" name="TextBox 9">
          <a:extLst xmlns:a="http://schemas.openxmlformats.org/drawingml/2006/main">
            <a:ext uri="{FF2B5EF4-FFF2-40B4-BE49-F238E27FC236}">
              <a16:creationId xmlns:a16="http://schemas.microsoft.com/office/drawing/2014/main" id="{04FEC61E-71BC-4545-94FE-2060B920132F}"/>
            </a:ext>
          </a:extLst>
        </cdr:cNvPr>
        <cdr:cNvSpPr txBox="1"/>
      </cdr:nvSpPr>
      <cdr:spPr>
        <a:xfrm xmlns:a="http://schemas.openxmlformats.org/drawingml/2006/main">
          <a:off x="973268" y="503517"/>
          <a:ext cx="1148080" cy="264160"/>
        </a:xfrm>
        <a:prstGeom xmlns:a="http://schemas.openxmlformats.org/drawingml/2006/main" prst="rect">
          <a:avLst/>
        </a:prstGeom>
        <a:solidFill xmlns:a="http://schemas.openxmlformats.org/drawingml/2006/main">
          <a:schemeClr val="lt1"/>
        </a:solidFill>
        <a:ln xmlns:a="http://schemas.openxmlformats.org/drawingml/2006/main" w="9525" cmpd="sng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400" b="1" dirty="0">
              <a:solidFill>
                <a:schemeClr val="accent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April 2023</a:t>
          </a:r>
        </a:p>
        <a:p xmlns:a="http://schemas.openxmlformats.org/drawingml/2006/main">
          <a:endParaRPr lang="en-US" sz="1400"/>
        </a:p>
      </cdr:txBody>
    </cdr:sp>
  </cdr:relSizeAnchor>
  <cdr:relSizeAnchor xmlns:cdr="http://schemas.openxmlformats.org/drawingml/2006/chartDrawing">
    <cdr:from>
      <cdr:x>0.13848</cdr:x>
      <cdr:y>0.0348</cdr:y>
    </cdr:from>
    <cdr:to>
      <cdr:x>0.16151</cdr:x>
      <cdr:y>0.0761</cdr:y>
    </cdr:to>
    <cdr:pic>
      <cdr:nvPicPr>
        <cdr:cNvPr id="9" name="Content Placeholder 3">
          <a:extLst xmlns:a="http://schemas.openxmlformats.org/drawingml/2006/main">
            <a:ext uri="{FF2B5EF4-FFF2-40B4-BE49-F238E27FC236}">
              <a16:creationId xmlns:a16="http://schemas.microsoft.com/office/drawing/2014/main" id="{A670483D-A1E9-644F-BC63-76C1A9500A1D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1625600" y="227920"/>
          <a:ext cx="270435" cy="270435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D1A8F2-8610-404F-9980-4D5F158B109E}" type="datetimeFigureOut">
              <a:rPr lang="en-US" smtClean="0"/>
              <a:t>6/9/23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4C6F1-A27D-8C4D-A0B2-11FF3BD49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8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BC9C3-FD93-B949-AAC5-F1087D953B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65E6ED-33DB-7F47-8C47-A3CE2EFA6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F45D0-3D9C-D04A-A8B2-032E8560D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F3AE-C53E-0444-8B2D-60DA1A701561}" type="datetimeFigureOut">
              <a:rPr lang="en-US" smtClean="0"/>
              <a:t>6/9/23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08C69-5635-294E-B0B9-287A4E47A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50F08-9910-344E-965A-A0BB33105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534A-B816-F842-A88B-15F0E7F24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32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3A01E-5BD6-8F44-A8E4-F4658FC9C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2677F0-603F-A14C-A41B-5B11BC2318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B857E-07F4-A148-AF2A-C56C3883C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F3AE-C53E-0444-8B2D-60DA1A701561}" type="datetimeFigureOut">
              <a:rPr lang="en-US" smtClean="0"/>
              <a:t>6/9/23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BA25C-0F77-7843-9E3F-E9D7711A6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B7DDD-1FD1-C745-B6C9-3C5792E7A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534A-B816-F842-A88B-15F0E7F24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876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1015D9-E570-2A42-8BB0-888530EBDB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EA6B1F-7317-E74E-A512-6EBD8813F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F4FC1-9797-1D44-87A8-4E67B061A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F3AE-C53E-0444-8B2D-60DA1A701561}" type="datetimeFigureOut">
              <a:rPr lang="en-US" smtClean="0"/>
              <a:t>6/9/23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D80B2-C1FA-A847-B050-77E7BE458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E09F2-013B-2047-9324-0ECD2847C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534A-B816-F842-A88B-15F0E7F24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991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C45C7-A58F-D24A-B9D5-89294E749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5F235-2B68-F64D-8587-8F9CB3E6F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5C8D5-3BF7-364C-9AD7-26C73DBD9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F3AE-C53E-0444-8B2D-60DA1A701561}" type="datetimeFigureOut">
              <a:rPr lang="en-US" smtClean="0"/>
              <a:t>6/9/23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95A83-0CF5-F344-B607-F622F6F6E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8DB93-77A4-FD46-ACE8-3C7071906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534A-B816-F842-A88B-15F0E7F24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26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AED71-4692-FB4A-9AF4-0A4509688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8EAF0-D566-8A47-8302-849755C78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F805E-F5FC-9F45-A8CE-A9B2A7627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F3AE-C53E-0444-8B2D-60DA1A701561}" type="datetimeFigureOut">
              <a:rPr lang="en-US" smtClean="0"/>
              <a:t>6/9/23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0328B-33BA-764A-BEE7-5D8A97BD1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8C153-B09A-384F-87CB-79F94324C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534A-B816-F842-A88B-15F0E7F24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84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54CD6-822C-A94B-8696-A4E7352BB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C295F-EAAE-A540-B54F-B145106FF9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E20EB9-0437-2D4C-A7B6-A37DF3E18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4D520-CF42-EE48-A4FB-FBAF4C9D1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F3AE-C53E-0444-8B2D-60DA1A701561}" type="datetimeFigureOut">
              <a:rPr lang="en-US" smtClean="0"/>
              <a:t>6/9/23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6A0FD3-C9B5-AD49-92B6-CA8FDDA60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663A35-0F9F-A645-AC75-4D5614B34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534A-B816-F842-A88B-15F0E7F24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61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3273D-FD78-074B-895C-713ADB870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B1AB7-1825-2246-9587-AAE517A6D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C0AA6F-A158-FE45-B07F-DF02284B5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4976FA-D8AD-C84A-8280-08BCE3DA0C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EDCF4E-09F2-4645-A208-811921D450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898BF2-E8D8-D64E-B5E3-EFCE3939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F3AE-C53E-0444-8B2D-60DA1A701561}" type="datetimeFigureOut">
              <a:rPr lang="en-US" smtClean="0"/>
              <a:t>6/9/23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700F4-3DDB-324C-BA09-0658DCBC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7C1A5D-1171-7A41-BC22-9914F4052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534A-B816-F842-A88B-15F0E7F24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29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FE985-9442-CB45-A40C-E597000E1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C5701A-9316-BB4A-A50E-5391D8BCE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F3AE-C53E-0444-8B2D-60DA1A701561}" type="datetimeFigureOut">
              <a:rPr lang="en-US" smtClean="0"/>
              <a:t>6/9/23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750CE0-2E2F-B348-BFAF-976C2FE41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6654CB-90D9-5E40-A076-BFD37C7C4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534A-B816-F842-A88B-15F0E7F24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97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A713D3-0821-F44F-8DE5-BE5C7F7F4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F3AE-C53E-0444-8B2D-60DA1A701561}" type="datetimeFigureOut">
              <a:rPr lang="en-US" smtClean="0"/>
              <a:t>6/9/23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D5553A-938A-334F-A773-AF6F53AE2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F392E8-F9D3-9A40-BF17-37BEEB92E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534A-B816-F842-A88B-15F0E7F24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19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7E77D-321B-2044-8D6B-B2A6EBC67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5793A-5F72-4147-8A09-4E0A0F877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9BC3A7-06C0-964E-8245-C4635CB94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D7813-92E2-9048-8142-D29DE97CC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F3AE-C53E-0444-8B2D-60DA1A701561}" type="datetimeFigureOut">
              <a:rPr lang="en-US" smtClean="0"/>
              <a:t>6/9/23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1B016-A025-5148-8032-CBFF035FE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9E8E30-C0C8-5A49-BB98-7449D9161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534A-B816-F842-A88B-15F0E7F24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0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ADA55-3630-FB4D-B7A3-59E75C1C1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333C14-4B81-B545-A42D-FBFDD992FF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A641C2-20C5-B341-85BE-3BF60D61A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23E07-55F7-FD4D-86FF-7EDF49380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F3AE-C53E-0444-8B2D-60DA1A701561}" type="datetimeFigureOut">
              <a:rPr lang="en-US" smtClean="0"/>
              <a:t>6/9/23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252D6-714C-7B4A-BE4E-FCF659CA6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9E511-5573-9E46-89EA-5ADB3D396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534A-B816-F842-A88B-15F0E7F24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02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EB3841-1E5F-7D49-9307-7EC366033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30E7A-2986-9744-AFB5-BD7A0D798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E7F78-F86F-C341-B5F8-E9B02FB023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0F3AE-C53E-0444-8B2D-60DA1A701561}" type="datetimeFigureOut">
              <a:rPr lang="en-US" smtClean="0"/>
              <a:t>6/9/23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903CF-17FE-5D46-AEBF-156DAED084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F67BA-A0D6-BF47-B8BC-90F0F15AE1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1534A-B816-F842-A88B-15F0E7F24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00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523D668-9DBB-4DE4-8793-70446FD35E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4795472"/>
              </p:ext>
            </p:extLst>
          </p:nvPr>
        </p:nvGraphicFramePr>
        <p:xfrm>
          <a:off x="161365" y="107576"/>
          <a:ext cx="11739282" cy="6548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74811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51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Angsana New</vt:lpstr>
      <vt:lpstr>APPLE CHANCERY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agboola rotimi</dc:creator>
  <cp:lastModifiedBy>agboola rotimi</cp:lastModifiedBy>
  <cp:revision>10</cp:revision>
  <dcterms:created xsi:type="dcterms:W3CDTF">2023-06-08T23:55:44Z</dcterms:created>
  <dcterms:modified xsi:type="dcterms:W3CDTF">2023-06-09T13:40:32Z</dcterms:modified>
</cp:coreProperties>
</file>