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72"/>
  </p:notesMasterIdLst>
  <p:sldIdLst>
    <p:sldId id="256" r:id="rId2"/>
    <p:sldId id="257" r:id="rId3"/>
    <p:sldId id="265" r:id="rId4"/>
    <p:sldId id="266" r:id="rId5"/>
    <p:sldId id="267" r:id="rId6"/>
    <p:sldId id="324" r:id="rId7"/>
    <p:sldId id="304" r:id="rId8"/>
    <p:sldId id="305" r:id="rId9"/>
    <p:sldId id="306" r:id="rId10"/>
    <p:sldId id="307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6" r:id="rId24"/>
    <p:sldId id="268" r:id="rId25"/>
    <p:sldId id="269" r:id="rId26"/>
    <p:sldId id="325" r:id="rId27"/>
    <p:sldId id="270" r:id="rId28"/>
    <p:sldId id="327" r:id="rId29"/>
    <p:sldId id="288" r:id="rId30"/>
    <p:sldId id="328" r:id="rId31"/>
    <p:sldId id="329" r:id="rId32"/>
    <p:sldId id="330" r:id="rId33"/>
    <p:sldId id="331" r:id="rId34"/>
    <p:sldId id="332" r:id="rId35"/>
    <p:sldId id="333" r:id="rId36"/>
    <p:sldId id="345" r:id="rId37"/>
    <p:sldId id="335" r:id="rId38"/>
    <p:sldId id="346" r:id="rId39"/>
    <p:sldId id="336" r:id="rId40"/>
    <p:sldId id="337" r:id="rId41"/>
    <p:sldId id="338" r:id="rId42"/>
    <p:sldId id="339" r:id="rId43"/>
    <p:sldId id="341" r:id="rId44"/>
    <p:sldId id="342" r:id="rId45"/>
    <p:sldId id="343" r:id="rId46"/>
    <p:sldId id="344" r:id="rId47"/>
    <p:sldId id="296" r:id="rId48"/>
    <p:sldId id="347" r:id="rId49"/>
    <p:sldId id="348" r:id="rId50"/>
    <p:sldId id="349" r:id="rId51"/>
    <p:sldId id="350" r:id="rId52"/>
    <p:sldId id="351" r:id="rId53"/>
    <p:sldId id="297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00" r:id="rId67"/>
    <p:sldId id="301" r:id="rId68"/>
    <p:sldId id="323" r:id="rId69"/>
    <p:sldId id="322" r:id="rId70"/>
    <p:sldId id="30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882" autoAdjust="0"/>
    <p:restoredTop sz="94660" autoAdjust="0"/>
  </p:normalViewPr>
  <p:slideViewPr>
    <p:cSldViewPr>
      <p:cViewPr varScale="1">
        <p:scale>
          <a:sx n="73" d="100"/>
          <a:sy n="73" d="100"/>
        </p:scale>
        <p:origin x="16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7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BA879-DFBA-4959-AF21-65ED32D45283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805F-0997-4706-AC91-6789DE027D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805F-0997-4706-AC91-6789DE027D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805F-0997-4706-AC91-6789DE027D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4D9133-9965-4009-81DA-8873DBA65AF8}" type="datetime1">
              <a:rPr lang="en-US" smtClean="0"/>
              <a:t>11/25/2024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298-F32E-4AFF-AF07-2DC1D5897071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ED43-FB80-481E-81FE-D4A55BB60DAD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69A-07DF-40CE-953E-95818BEF60C2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7633-5EA6-460E-968C-B406D553275F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04EE-D051-409F-88C3-65EF76F49095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EE35-060A-4C55-8FDC-F67D5944046C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4F21-52D9-4FA4-80D8-9515F164D725}" type="datetime1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DBAB-58A2-45D8-AA50-702D580C9421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59ACD74-D935-41A4-B3F5-B9FBFE554A5B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9E1C31-8614-4594-8F7D-C3B97709796C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42A76CD-73B8-4CF3-9229-E45A45660ED8}" type="datetime1">
              <a:rPr lang="en-US" smtClean="0"/>
              <a:t>11/25/2024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0AFC39-5B1B-4FC3-AB68-FA0E3B5FF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829761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>
                <a:cs typeface="Times New Roman" pitchFamily="18" charset="0"/>
              </a:rPr>
              <a:t>Protein </a:t>
            </a:r>
            <a:r>
              <a:rPr lang="en-US" sz="2800" b="0" dirty="0" smtClean="0">
                <a:cs typeface="Times New Roman" pitchFamily="18" charset="0"/>
              </a:rPr>
              <a:t>Classification through Interaction Network </a:t>
            </a:r>
            <a:r>
              <a:rPr lang="en-US" sz="2800" b="0" dirty="0">
                <a:cs typeface="Times New Roman" pitchFamily="18" charset="0"/>
              </a:rPr>
              <a:t>Prediction using Multi-objective </a:t>
            </a:r>
            <a:r>
              <a:rPr lang="en-US" sz="2800" b="0" dirty="0" smtClean="0">
                <a:cs typeface="Times New Roman" pitchFamily="18" charset="0"/>
              </a:rPr>
              <a:t>Bat Optimization</a:t>
            </a:r>
            <a:endParaRPr lang="en-US" sz="2800" dirty="0">
              <a:effectLst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Presented  by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Al-Imran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Registration No: Ha-2367,Session: 2009-2010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Shiplu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Hawlader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Lecturer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University of Dhaka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>
                <a:latin typeface="Bookman Old Style" pitchFamily="18" charset="0"/>
              </a:rPr>
              <a:t>The 20 Amino Acids Found in Protein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76200"/>
            <a:ext cx="7772400" cy="868362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3798888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191000"/>
            <a:ext cx="289560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4267200"/>
            <a:ext cx="27432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434340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429000" y="6417303"/>
            <a:ext cx="479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2: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Amino Acid residue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property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1E32-91CF-4119-842B-96DF9E7575E2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make a protein, these amino acids are joined together in a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polypeptide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chain through the formation of a peptide bond.[4]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4 types of protein structure: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 Structure.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Secondary Structure.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Tertiary Structure.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Quaternary Structure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Protein Structure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8189-4D4B-428E-9F29-DB01B9AF4F4A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The primary structure of a protein is the 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linear sequence </a:t>
            </a:r>
            <a:r>
              <a:rPr lang="en-US" dirty="0" smtClean="0">
                <a:latin typeface="Bookman Old Style" pitchFamily="18" charset="0"/>
              </a:rPr>
              <a:t>of its amino acid</a:t>
            </a:r>
            <a:br>
              <a:rPr lang="en-US" dirty="0" smtClean="0">
                <a:latin typeface="Bookman Old Style" pitchFamily="18" charset="0"/>
              </a:rPr>
            </a:br>
            <a:r>
              <a:rPr lang="en-US" dirty="0" smtClean="0">
                <a:latin typeface="Bookman Old Style" pitchFamily="18" charset="0"/>
              </a:rPr>
              <a:t/>
            </a:r>
            <a:br>
              <a:rPr lang="en-US" dirty="0" smtClean="0">
                <a:latin typeface="Bookman Old Style" pitchFamily="18" charset="0"/>
              </a:rPr>
            </a:br>
            <a:endParaRPr lang="en-US" dirty="0">
              <a:latin typeface="Bookman Old Styl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Primary Structure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14600"/>
            <a:ext cx="449580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6096000"/>
            <a:ext cx="503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3: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Amino acid chain as protein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structure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68D1-17A2-4290-B77D-ABEFDA0194BF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Secondary structures are 3D state of primary structures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Non-adjacent atomic acids may be connected by hydrogen bond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Distance, torsion angles,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hydrophobocity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between amino acids defines secondary structure of protein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most important secondary structure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Alpha Helix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Beta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</a:rPr>
              <a:t>Protein Secondary Structure (1/3)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BC6A-FC4C-4118-A914-5C26EB1017F2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8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 4: Alpha Helix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</a:rPr>
              <a:t>Protein Secondary Structure (2/3)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5955767" cy="368246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FAA-EB53-4C57-900E-656E5A092807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Fig 5: Beta Sheet (Parallel &amp; Anti-parallel)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</a:rPr>
              <a:t>Protein Secondary Structure (3/3)</a:t>
            </a:r>
            <a:endParaRPr lang="en-US" b="0" dirty="0">
              <a:latin typeface="Bookman Old Style" pitchFamily="18" charset="0"/>
            </a:endParaRPr>
          </a:p>
        </p:txBody>
      </p:sp>
      <p:pic>
        <p:nvPicPr>
          <p:cNvPr id="5" name="Picture 4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1378"/>
            <a:ext cx="3352800" cy="2907615"/>
          </a:xfrm>
          <a:prstGeom prst="rect">
            <a:avLst/>
          </a:prstGeom>
        </p:spPr>
      </p:pic>
      <p:pic>
        <p:nvPicPr>
          <p:cNvPr id="6" name="Picture 5" descr="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752600"/>
            <a:ext cx="4107836" cy="2819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0780-0499-42F8-B9EE-276B8C616EFF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Defines the rotation of the polypeptide chain around the two bonds on both sides of the C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atom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the flexibility required for the polypeptide backbone to adopt certain structure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called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Ramachandran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angles[5]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torsion angles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Phi (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angle - between Nitrogen and alpha Carbon (N-C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in amino acid chain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Psi (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angle – between alpha Carbon and Carbon (C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C) in amino acid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Torsion Angles (1/3)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6BF1D-F757-491B-8EAB-809E8C2E8B30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      Fig 6: Torsion Angle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Torsion Angles (2/3)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52599"/>
            <a:ext cx="5638800" cy="316939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F29-C4D4-4E23-ACB0-0C9F22A8F740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Fig 7: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Ramachandan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Torsion Angles (3/3)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3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752600"/>
            <a:ext cx="5851071" cy="32766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638B-EB6E-43CE-A7A2-1EB1D01FEFBB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or more secondary structure folded together to produce tertiary structure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of the secondary structure inside a tertiary structure are called Secondary Structure Element (SSE)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Fig 8: Tertiary Structure of Hemoglobin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Protein Tertiary Structure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3" descr="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895600"/>
            <a:ext cx="4114800" cy="240345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643F-CC98-411F-A469-91295153AE61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 Study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Formulation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 of Existing System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Contribution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algorithm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Analysis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Contents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131D-B433-4EFE-98C8-2EA56A4F9C95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define the tertiary structure of the amino acid as a network of amino acid atoms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Vertices represent the amino acid atoms and edges represent interaction between amino acids or bond between them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protein structure, some amino acids highly interacts with each other and forms a group or strong network, called Secondary Structure Element (SSE), and this interaction network is called SSE-IN.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itchFamily="18" charset="0"/>
              </a:rPr>
              <a:t>Problem Formulation(1/4)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A87F-FFEF-4968-BFC1-1ECC07665E7D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81328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Fig 9:  1DTP protein and its expected SSE-IN network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Problem Formulation(2/4)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" y="1295400"/>
            <a:ext cx="3814211" cy="37368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48" y="1295400"/>
            <a:ext cx="4215252" cy="3581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62507" y="3163848"/>
            <a:ext cx="978408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4B24-BF46-495C-A7F9-C1A170FF8A64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predict the network we have to solve three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Predict a network of amino acid inter secondary structure element (SSE-IN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624078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network of amino acid intra secondary structure element (SSE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624078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merge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those two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generate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network.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Problem Formulation(3/4)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82E3-73AE-41C4-A61E-EBE02B537FE9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predict the associated protein family we have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solve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problems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09728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Recognize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graph properties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predicted final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Need to apply a machine learning approach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like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SVM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itchFamily="18" charset="0"/>
              </a:rPr>
              <a:t>Problem </a:t>
            </a:r>
            <a:r>
              <a:rPr lang="en-US" dirty="0" smtClean="0">
                <a:latin typeface="Bookman Old Style" pitchFamily="18" charset="0"/>
              </a:rPr>
              <a:t>Formulation(4/4)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B838-FD08-4CC1-B011-B95FF3E6B1CA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most recent related works are: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Colony Approach to Predict Amino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Acid Interaction Networks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[6]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Amino Acid Interaction Network Prediction in Protein using Multi-objective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Evolutionary Algorithm.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[7]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ookman Old Style" pitchFamily="18" charset="0"/>
                <a:cs typeface="Calibri" pitchFamily="34" charset="0"/>
              </a:rPr>
              <a:t>Related Research works</a:t>
            </a:r>
            <a:endParaRPr lang="en-US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A49-ACF4-4A4D-9994-A95B620F73F6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limitation of those are pointed as:</a:t>
            </a:r>
          </a:p>
          <a:p>
            <a:pPr marL="624078" indent="-514350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knowledge: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both of those previous related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provide the information about it's associate protein family. But in 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method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do not need to provide such kind of previous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marL="624078" indent="-514350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the 1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one author's consider only distance features of Amino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Acid.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work author's consider two features of Amino acid called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torsion angle. In our work we also consider another very important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called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hydrophobicity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  <a:cs typeface="Calibri" pitchFamily="34" charset="0"/>
              </a:rPr>
              <a:t>Limitation of Existing System(1/2)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6B4D-2717-4BDE-94F7-999556E4566E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Converge Time: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Converge time of Bat algorithm is much faster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the previous used algorithms likes,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colony 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Bee colony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algorithm[8].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pitchFamily="18" charset="0"/>
                <a:cs typeface="Calibri" pitchFamily="34" charset="0"/>
              </a:rPr>
              <a:t>Limitation of Existing System(2/2)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3A97-A5F1-4BF8-A3E4-1C846CC1EFBD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Key contributions of the work at a glance are as: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new Framework to predict the Amino Acid Network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 multi-objective Genetic Algorithm (NSGA-II) to predict the inter SSE (Secondary Structure Element) Network.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 Bat Algorithm (BA) to find out the intra SSE interaction network.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Recognize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topological graph properties from predicted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network.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Apply Artificial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Neural Network(ANN) to classify the associated protein family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Contribution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DA14-4F44-4485-A130-2DB2F8FFDF02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8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Protein Data Bank (PDB) is the Database of protein structure.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PDB we can easily get  the dataset of a specific protein by the PDB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58" y="2362200"/>
            <a:ext cx="5906325" cy="3733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6248400"/>
            <a:ext cx="4669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PDB file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1a4f.pdb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protein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F2D4-A030-4820-A524-63D6A718B0BF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problem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solution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Multi-objective Evolutionary Optimization Algorithm to predict inter SSE-IN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Bat Optimization to predict the intra SSE interactions.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machine learning approach to classify.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Proposed Algorithm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A905-0C64-421D-969E-A7B6827F4346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Protein, one of the most important biological macromolecules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Protein performs a vast array of functions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Human Genome Project has identified over 30,000 genes which may encode about 100,000 proteins[1]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Functions of protein are complex and vary from cell to cell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Function of a protein depends on its 3D structure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Solution of protein structure finding and prediction, is solution to different diseases and drug discovery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E6EF-1188-450D-8491-C769CD6CFB71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pitchFamily="18" charset="0"/>
              </a:rPr>
              <a:t>Multi-objective Optimization (1/2)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09600" y="1600200"/>
                <a:ext cx="7924800" cy="4114800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Have more than one objective functions to be optimized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Individual X and Y has n objectives 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… 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y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y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… 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the fitness functions are z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z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… 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Domination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1828800" lvl="4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Y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if and only if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(X) ≥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(Y) for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i,j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1, 2, … 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09600" y="1600200"/>
                <a:ext cx="7924800" cy="4114800"/>
              </a:xfrm>
              <a:prstGeom prst="rect">
                <a:avLst/>
              </a:prstGeom>
              <a:blipFill rotWithShape="1">
                <a:blip r:embed="rId2"/>
                <a:stretch>
                  <a:fillRect t="-1333" r="-231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2331-EAB2-44B3-A1BA-6CE9B508218F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pitchFamily="18" charset="0"/>
              </a:rPr>
              <a:t>Multi-objective Optimization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Amino acid interaction network  prediction are: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Distance between amino acids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Nearer the better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Torsion Angles between amino acids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Have to be inside a threshold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Hydrophobicity 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Hydrophobic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hydrophilic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E0E3-E277-43CB-A2FF-CE4E6F745579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1 (Distance)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09600" y="1600200"/>
                <a:ext cx="7924800" cy="4114800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Try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to minimize the average atomic distance between connected node.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Atomic distance are calculate from PBD file as: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Dis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r>
                  <a:rPr lang="es-ES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s-ES" dirty="0">
                    <a:latin typeface="Times New Roman" pitchFamily="18" charset="0"/>
                    <a:cs typeface="Times New Roman" pitchFamily="18" charset="0"/>
                  </a:rPr>
                </a:br>
                <a:endParaRPr lang="es-E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s-ES" dirty="0" err="1" smtClean="0">
                    <a:latin typeface="Times New Roman" pitchFamily="18" charset="0"/>
                    <a:cs typeface="Times New Roman" pitchFamily="18" charset="0"/>
                  </a:rPr>
                  <a:t>Averagedis</a:t>
                </a:r>
                <a:r>
                  <a:rPr lang="es-ES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𝐷𝑖𝑠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𝑁𝑜</m:t>
                        </m:r>
                        <m:r>
                          <a:rPr lang="en-US" b="0" i="1" smtClean="0">
                            <a:latin typeface="Cambria Math"/>
                          </a:rPr>
                          <m:t>.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α</m:t>
                        </m:r>
                      </m:den>
                    </m:f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09600" y="1600200"/>
                <a:ext cx="7924800" cy="4114800"/>
              </a:xfrm>
              <a:prstGeom prst="rect">
                <a:avLst/>
              </a:prstGeom>
              <a:blipFill rotWithShape="1">
                <a:blip r:embed="rId2"/>
                <a:stretch>
                  <a:fillRect l="-1385" t="-1333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ECB4-7902-42FC-A691-F530E50A1252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 2(1/3)  (Torsion angle)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Ramachandan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plot[5] we know that,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 the torsion angles are in 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quadrant of a XY plane than they are bonded and form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Beat Sheet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shape and If in 3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quadrant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are bonded and 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Helix shape.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we can saw that if the torsion angles into a specific threshold,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 the bonding probability between them is high, otherwise the probability is low.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A7461-1C57-4D9B-A584-27938DA4722C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</a:t>
            </a:r>
            <a:r>
              <a:rPr lang="en-US" dirty="0" smtClean="0"/>
              <a:t>2(2/3</a:t>
            </a:r>
            <a:r>
              <a:rPr lang="en-US" dirty="0"/>
              <a:t>)  (Torsion angle)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Torsion angles are calculated from PDB file like 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4 point like above figure then the torsion angles are calculated by below equations: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=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=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5841"/>
            <a:ext cx="4053113" cy="175276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7CBA-D550-4178-BBDD-D234ABF51655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</a:t>
            </a:r>
            <a:r>
              <a:rPr lang="en-US" dirty="0" smtClean="0"/>
              <a:t>2(3/3</a:t>
            </a:r>
            <a:r>
              <a:rPr lang="en-US" dirty="0"/>
              <a:t>)  (Torsion angle)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09600" y="1600200"/>
                <a:ext cx="7924800" cy="41148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109728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=  A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B  and  n</a:t>
                </a:r>
                <a:r>
                  <a:rPr lang="en-US" sz="28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= 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X=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.x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n</a:t>
                </a:r>
                <a:r>
                  <a:rPr lang="en-US" sz="28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.x +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.y +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.z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.z </a:t>
                </a:r>
              </a:p>
              <a:p>
                <a:pPr marL="0" indent="0">
                  <a:buNone/>
                </a:pP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nor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x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Times New Roman" pitchFamily="18" charset="0"/>
                            <a:cs typeface="Times New Roman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Times New Roman" pitchFamily="18" charset="0"/>
                            <a:cs typeface="Times New Roman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Times New Roman" pitchFamily="18" charset="0"/>
                            <a:cs typeface="Times New Roman" pitchFamily="18" charset="0"/>
                          </a:rPr>
                          <m:t>.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𝑧</m:t>
                        </m:r>
                      </m:e>
                    </m:rad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		y =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.x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Times New Roman" pitchFamily="18" charset="0"/>
                        <a:cs typeface="Times New Roman" pitchFamily="18" charset="0"/>
                      </a:rPr>
                      <m:t>nor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Times New Roman" pitchFamily="18" charset="0"/>
                        <a:cs typeface="Times New Roman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800" baseline="-250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sz="2800" b="0" i="1" dirty="0" smtClean="0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nor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Times New Roman" pitchFamily="18" charset="0"/>
                        <a:cs typeface="Times New Roman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800" baseline="-250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sz="2800" b="0" i="1" dirty="0" smtClean="0">
                        <a:latin typeface="Cambria Math"/>
                      </a:rPr>
                      <m:t>𝑧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m:t>nor</m:t>
                    </m:r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l-GR" sz="2800" dirty="0" smtClean="0">
                    <a:latin typeface="Times New Roman" pitchFamily="18" charset="0"/>
                    <a:cs typeface="Times New Roman" pitchFamily="18" charset="0"/>
                  </a:rPr>
                  <a:t>Φ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=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type m:val="skw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09600" y="1600200"/>
                <a:ext cx="7924800" cy="4114800"/>
              </a:xfrm>
              <a:prstGeom prst="rect">
                <a:avLst/>
              </a:prstGeom>
              <a:blipFill rotWithShape="1">
                <a:blip r:embed="rId2"/>
                <a:stretch>
                  <a:fillRect l="-1538" t="-2519" r="-1000" b="-10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EA4A-DDB9-4B03-8FE1-CE03D522DB6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amino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either Hydrophobic or Hydrophilic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Same types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amino acid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affinity to make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bond to each other and distaste the opposite types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atom.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</a:t>
            </a:r>
            <a:r>
              <a:rPr lang="en-US" dirty="0" smtClean="0"/>
              <a:t>3(1/3) </a:t>
            </a:r>
            <a:r>
              <a:rPr lang="en-US" dirty="0"/>
              <a:t>(Hydrophobicity)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26" y="2743200"/>
            <a:ext cx="7084088" cy="3429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B89-B0FE-41C3-B591-64B9462185E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6172200"/>
            <a:ext cx="656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11: Relationship between Hydrophobicity &amp; protein 3D 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</a:t>
            </a:r>
            <a:r>
              <a:rPr lang="en-US" dirty="0" smtClean="0"/>
              <a:t>3(2/3) (Hydrophobicity)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Figure 2, from the PBD file the can easily identify that a protein is Hydrophilic or Hydrophobic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 just make a XOR operation between them.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.h is the hydrophobic property of a protein and 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hydrophobic property of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protein, then we calculate the Objective 3 like as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2EC2-FB39-4375-80F6-7E69FA59929F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If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.h = 1 (When Hydrophobic)  and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.h 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(When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Hydrophilic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 and</a:t>
                </a:r>
              </a:p>
              <a:p>
                <a:pPr lvl="2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Sum = (p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.h XOR p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.h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Avgsum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Times New Roman" pitchFamily="18" charset="0"/>
                            <a:cs typeface="Times New Roman" pitchFamily="18" charset="0"/>
                          </a:rPr>
                          <m:t>Sum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Times New Roman" pitchFamily="18" charset="0"/>
                            <a:cs typeface="Times New Roman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itchFamily="18" charset="0"/>
                            <a:cs typeface="Times New Roman" pitchFamily="18" charset="0"/>
                          </a:rPr>
                          <m:t>.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itchFamily="18" charset="0"/>
                            <a:cs typeface="Times New Roman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itchFamily="18" charset="0"/>
                            <a:cs typeface="Times New Roman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l-GR" dirty="0">
                            <a:latin typeface="Times New Roman" pitchFamily="18" charset="0"/>
                            <a:cs typeface="Times New Roman" pitchFamily="18" charset="0"/>
                          </a:rPr>
                          <m:t>α</m:t>
                        </m:r>
                      </m:den>
                    </m:f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Because two same types of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amino acid bonded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together.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</a:t>
            </a:r>
            <a:r>
              <a:rPr lang="en-US" dirty="0" smtClean="0"/>
              <a:t>3(3/3) </a:t>
            </a:r>
            <a:r>
              <a:rPr lang="en-US" dirty="0"/>
              <a:t>(Hydrophobicity)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08F5-3E43-4F92-850B-C55C499D12B8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 objective genetic algorithm(1/2)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447800"/>
            <a:ext cx="79248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Genetic Algorithms can provide very efficient solutions for multi-objective optimizations. A generic single objective GA can be modified to find a set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multiple non-dominated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solutions in clustering method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Some well Known MOGAs are :</a:t>
            </a:r>
          </a:p>
          <a:p>
            <a:pPr lvl="1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Vector evaluated GA (VEGA).</a:t>
            </a:r>
          </a:p>
          <a:p>
            <a:pPr lvl="1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Niched Pareto GA (NPGA).</a:t>
            </a:r>
          </a:p>
          <a:p>
            <a:pPr lvl="1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Weighted Based GA (WBGA).</a:t>
            </a:r>
          </a:p>
          <a:p>
            <a:pPr lvl="1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Strength Pareto Evolutionary Algorithm (SPEA)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Non-dominated Sorting Genetic Algorithm (NSGA)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SPEA-2</a:t>
            </a:r>
          </a:p>
          <a:p>
            <a:pPr lvl="1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NSGA-II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DD7F-6B27-4718-AC2C-37AD7B9AA22C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6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Protein,  a amino acid chain of peptide bond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Protein, a network of amino acid in three dimensional space[2]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Protein Data Bank (PDB) contains all the information about coordinate of amino acid atoms in protein[3]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Distance and torsion angles between amino acid atoms can be computed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Hydrophobicity is another important properties of amino acid and affect the structure of protein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29F9-A6F0-4CBC-A0D3-B86141E20C17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 objective genetic </a:t>
            </a:r>
            <a:r>
              <a:rPr lang="en-US" dirty="0" smtClean="0"/>
              <a:t>algorithm(2/2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every other algorithms including genetic algorithms for single objective,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multi-objective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genetic algorithms also have some design issue. It should have a good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fitness function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should preserve the diversity in solutions and a good multi-objective genetic algorithm should maintain elitism.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Some Design Issues of MOGA :</a:t>
            </a:r>
          </a:p>
          <a:p>
            <a:pPr lvl="1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Fitness Function Weighted Sum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Approach.</a:t>
            </a:r>
          </a:p>
          <a:p>
            <a:pPr lvl="1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Altering objective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 lvl="1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Pareto Ranking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Approaches</a:t>
            </a:r>
          </a:p>
          <a:p>
            <a:pPr lvl="1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Diversity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Measure</a:t>
            </a:r>
          </a:p>
          <a:p>
            <a:pPr lvl="1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Elitism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are chose NSGA-II to evaluate our problem.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FC5-32CC-40A6-9B86-9BC1A2481A12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Flow chart of NSGA-II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962400" y="838200"/>
            <a:ext cx="1295400" cy="304800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1369325"/>
            <a:ext cx="426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Define no. of generation g, Population size P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29684" y="1143000"/>
            <a:ext cx="484632" cy="2263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187622" y="1826525"/>
            <a:ext cx="46482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Define No. of Decision variable V, No. of objective 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29684" y="1674125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43100" y="2283725"/>
            <a:ext cx="5257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Initialize the Population and calculate the initial Fitness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329684" y="2131325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2655627" y="3388615"/>
            <a:ext cx="3886200" cy="3810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T&lt;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343400" y="3160015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1877704" y="3922015"/>
            <a:ext cx="54864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parents by assigned Rank &amp; crowding distance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356411" y="3769615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1218803" y="4379215"/>
            <a:ext cx="6858794" cy="33306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Generate offspring chromosome by Genetic Operation Crossover &amp; Mutation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384343" y="4226815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405884" y="4706427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2133600" y="5486400"/>
            <a:ext cx="51816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Calculate the new fitness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375745" y="5247564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2133600" y="6019800"/>
            <a:ext cx="51816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Sort the new population according non domination property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419600" y="5791200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91000" y="6553200"/>
            <a:ext cx="9144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4419600" y="6324600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>
            <a:stCxn id="14" idx="3"/>
          </p:cNvCxnSpPr>
          <p:nvPr/>
        </p:nvCxnSpPr>
        <p:spPr>
          <a:xfrm>
            <a:off x="6541827" y="3579115"/>
            <a:ext cx="1676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3"/>
          </p:cNvCxnSpPr>
          <p:nvPr/>
        </p:nvCxnSpPr>
        <p:spPr>
          <a:xfrm rot="10800000">
            <a:off x="4904232" y="6438900"/>
            <a:ext cx="3401568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81499" y="3112532"/>
            <a:ext cx="49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910AFC39-5B1B-4FC3-AB68-FA0E3B5FF5BB}" type="slidenum">
              <a:rPr lang="en-US" sz="900" smtClean="0">
                <a:latin typeface="Times New Roman" pitchFamily="18" charset="0"/>
                <a:cs typeface="Times New Roman" pitchFamily="18" charset="0"/>
              </a:rPr>
              <a:pPr/>
              <a:t>41</a:t>
            </a:fld>
            <a:endParaRPr lang="en-US"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71700" y="2827077"/>
            <a:ext cx="4800600" cy="332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Sort the population according the non domination issue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48" y="2632312"/>
            <a:ext cx="566977" cy="22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1600200" y="4937076"/>
            <a:ext cx="6019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Generate Intermediate chromosome = Main chromosome  + offspring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218227" y="3598165"/>
            <a:ext cx="0" cy="287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70BC-BA89-4E21-B224-0EB2BED74445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/>
      <p:bldP spid="43" grpId="0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 Optimization(1/6)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pPr marL="109728" indent="0">
              <a:buNone/>
            </a:pPr>
            <a:r>
              <a:rPr lang="en-GB" sz="1800" dirty="0" smtClean="0">
                <a:latin typeface="Bookman Old Style" pitchFamily="18" charset="0"/>
              </a:rPr>
              <a:t>Bat-inspired </a:t>
            </a:r>
            <a:r>
              <a:rPr lang="en-GB" sz="1800" dirty="0">
                <a:latin typeface="Bookman Old Style" pitchFamily="18" charset="0"/>
              </a:rPr>
              <a:t>algorithm is a </a:t>
            </a:r>
            <a:r>
              <a:rPr lang="en-GB" sz="1800" dirty="0" smtClean="0">
                <a:latin typeface="Bookman Old Style" pitchFamily="18" charset="0"/>
              </a:rPr>
              <a:t>meta </a:t>
            </a:r>
            <a:r>
              <a:rPr lang="en-GB" sz="1800" dirty="0" err="1" smtClean="0">
                <a:latin typeface="Bookman Old Style" pitchFamily="18" charset="0"/>
              </a:rPr>
              <a:t>huheuristic</a:t>
            </a:r>
            <a:r>
              <a:rPr lang="en-GB" sz="1800" dirty="0">
                <a:latin typeface="Bookman Old Style" pitchFamily="18" charset="0"/>
              </a:rPr>
              <a:t> optimization algorithm developed by </a:t>
            </a:r>
            <a:r>
              <a:rPr lang="en-GB" sz="1800" dirty="0" err="1">
                <a:latin typeface="Bookman Old Style" pitchFamily="18" charset="0"/>
              </a:rPr>
              <a:t>Xin</a:t>
            </a:r>
            <a:r>
              <a:rPr lang="en-GB" sz="1800" dirty="0">
                <a:latin typeface="Bookman Old Style" pitchFamily="18" charset="0"/>
              </a:rPr>
              <a:t>-She Yang in 2010. </a:t>
            </a:r>
            <a:endParaRPr lang="en-GB" sz="1800" dirty="0" smtClean="0">
              <a:latin typeface="Bookman Old Style" pitchFamily="18" charset="0"/>
            </a:endParaRPr>
          </a:p>
          <a:p>
            <a:r>
              <a:rPr lang="en-GB" sz="1800" dirty="0" smtClean="0">
                <a:latin typeface="Bookman Old Style" pitchFamily="18" charset="0"/>
              </a:rPr>
              <a:t>This</a:t>
            </a:r>
            <a:r>
              <a:rPr lang="en-GB" sz="1800" dirty="0">
                <a:latin typeface="Bookman Old Style" pitchFamily="18" charset="0"/>
              </a:rPr>
              <a:t> bat algorithm is based on the </a:t>
            </a:r>
            <a:r>
              <a:rPr lang="en-GB" sz="1800" dirty="0">
                <a:solidFill>
                  <a:srgbClr val="FF0000"/>
                </a:solidFill>
                <a:latin typeface="Bookman Old Style" pitchFamily="18" charset="0"/>
              </a:rPr>
              <a:t>echolocation</a:t>
            </a:r>
            <a:r>
              <a:rPr lang="en-GB" sz="1800" dirty="0">
                <a:latin typeface="Bookman Old Style" pitchFamily="18" charset="0"/>
              </a:rPr>
              <a:t> behaviour of micro bats with </a:t>
            </a:r>
            <a:r>
              <a:rPr lang="en-GB" sz="1800" dirty="0">
                <a:solidFill>
                  <a:srgbClr val="FF0000"/>
                </a:solidFill>
                <a:latin typeface="Bookman Old Style" pitchFamily="18" charset="0"/>
              </a:rPr>
              <a:t>varying pulse rates</a:t>
            </a:r>
            <a:r>
              <a:rPr lang="en-GB" sz="1800" dirty="0">
                <a:latin typeface="Bookman Old Style" pitchFamily="18" charset="0"/>
              </a:rPr>
              <a:t> of emission and </a:t>
            </a:r>
            <a:r>
              <a:rPr lang="en-GB" sz="1800" dirty="0">
                <a:solidFill>
                  <a:srgbClr val="FF0000"/>
                </a:solidFill>
                <a:latin typeface="Bookman Old Style" pitchFamily="18" charset="0"/>
              </a:rPr>
              <a:t>loudness</a:t>
            </a:r>
            <a:r>
              <a:rPr lang="en-GB" sz="1800" dirty="0">
                <a:latin typeface="Bookman Old Style" pitchFamily="18" charset="0"/>
              </a:rPr>
              <a:t>.[8</a:t>
            </a:r>
            <a:r>
              <a:rPr lang="en-GB" sz="1800" dirty="0" smtClean="0">
                <a:latin typeface="Bookman Old Style" pitchFamily="18" charset="0"/>
              </a:rPr>
              <a:t>]</a:t>
            </a:r>
            <a:endParaRPr lang="en-US" dirty="0" smtClean="0"/>
          </a:p>
          <a:p>
            <a:endParaRPr lang="en-GB" sz="1800" dirty="0">
              <a:solidFill>
                <a:schemeClr val="accent4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7600"/>
            <a:ext cx="7480407" cy="191398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EF9F-9C12-4940-9931-52435A33950A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Bat optimization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/6)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09600" y="1219200"/>
                <a:ext cx="7924800" cy="44958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Steps of Bat Optimization:</a:t>
                </a:r>
              </a:p>
              <a:p>
                <a:pPr marL="457200" lvl="1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Initialization:</a:t>
                </a:r>
              </a:p>
              <a:p>
                <a:pPr marL="457200" lvl="1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Initialize the population, 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000" baseline="-25000" dirty="0" err="1" smtClean="0">
                    <a:latin typeface="Times New Roman" pitchFamily="18" charset="0"/>
                    <a:cs typeface="Times New Roman" pitchFamily="18" charset="0"/>
                  </a:rPr>
                  <a:t>min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000" baseline="-25000" dirty="0" err="1" smtClean="0">
                    <a:latin typeface="Times New Roman" pitchFamily="18" charset="0"/>
                    <a:cs typeface="Times New Roman" pitchFamily="18" charset="0"/>
                  </a:rPr>
                  <a:t>max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A, and r.</a:t>
                </a:r>
              </a:p>
              <a:p>
                <a:pPr marL="457200" lvl="1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Movement of virtual Bat :</a:t>
                </a:r>
              </a:p>
              <a:p>
                <a:pPr marL="914400" lvl="2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are update the Bat movement by flowing equations :</a:t>
                </a:r>
              </a:p>
              <a:p>
                <a:pPr marL="914400" lvl="2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l-GR" sz="2000" dirty="0" smtClean="0"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,           Where </a:t>
                </a:r>
                <a:r>
                  <a:rPr lang="el-GR" sz="2000" dirty="0" smtClean="0"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[0,1]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+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 −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bSup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  <m:sup/>
                    </m:sSubSup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lvl="2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Loudness and Pulse Emission :</a:t>
                </a:r>
              </a:p>
              <a:p>
                <a:pPr marL="914400" lvl="2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are update the Loudness &amp; pulse rate by flowing equations: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0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/>
                        <a:cs typeface="Times New Roman" pitchFamily="18" charset="0"/>
                      </a:rPr>
                      <m:t>α</m:t>
                    </m:r>
                  </m:oMath>
                </a14:m>
                <a:r>
                  <a:rPr lang="en-US" sz="20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cs typeface="Times New Roman" pitchFamily="18" charset="0"/>
                          </a:rPr>
                          <m:t>γ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[ 1 -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cs typeface="Times New Roman" pitchFamily="18" charset="0"/>
                          </a:rPr>
                          <m:t>γ</m:t>
                        </m:r>
                        <m: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]  ,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cs typeface="Times New Roman" pitchFamily="18" charset="0"/>
                      </a:rPr>
                      <m:t>α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cs typeface="Times New Roman" pitchFamily="18" charset="0"/>
                      </a:rPr>
                      <m:t>γ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are constants.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09600" y="1219200"/>
                <a:ext cx="7924800" cy="4495800"/>
              </a:xfrm>
              <a:prstGeom prst="rect">
                <a:avLst/>
              </a:prstGeom>
              <a:blipFill rotWithShape="1">
                <a:blip r:embed="rId2"/>
                <a:stretch>
                  <a:fillRect l="-769" t="-678" b="-15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C54-4E19-4041-B85E-B8A02B4C13E9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 optimization (3/6)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1066800"/>
            <a:ext cx="7924800" cy="464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Make a 3D scenario: 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17489" y="145897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35052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r"/>
            <a:r>
              <a:rPr lang="en-US" b="1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Type &amp; Orientation of Prey</a:t>
            </a:r>
            <a:endParaRPr lang="en-IN" b="1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3069" y="5369789"/>
            <a:ext cx="17184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en-US" b="1" dirty="0" smtClean="0">
                <a:ln w="11430"/>
                <a:solidFill>
                  <a:srgbClr val="7030A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ookman Old Style" pitchFamily="18" charset="0"/>
              </a:rPr>
              <a:t>Distance of Prey</a:t>
            </a:r>
            <a:endParaRPr lang="en-IN" b="1" dirty="0">
              <a:ln w="11430"/>
              <a:solidFill>
                <a:srgbClr val="7030A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910AFC39-5B1B-4FC3-AB68-FA0E3B5FF5BB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91194" y="3166404"/>
            <a:ext cx="1111115" cy="1111115"/>
            <a:chOff x="2021388" y="1849801"/>
            <a:chExt cx="1111115" cy="1111115"/>
          </a:xfrm>
          <a:scene3d>
            <a:camera prst="orthographicFront"/>
            <a:lightRig rig="flat" dir="t"/>
          </a:scene3d>
        </p:grpSpPr>
        <p:sp>
          <p:nvSpPr>
            <p:cNvPr id="10" name="Oval 9"/>
            <p:cNvSpPr/>
            <p:nvPr/>
          </p:nvSpPr>
          <p:spPr>
            <a:xfrm>
              <a:off x="2021388" y="1849801"/>
              <a:ext cx="1111115" cy="1111115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2184107" y="2012520"/>
              <a:ext cx="785677" cy="7856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Bookman Old Style" pitchFamily="18" charset="0"/>
                </a:rPr>
                <a:t>3-D </a:t>
              </a:r>
              <a:r>
                <a:rPr lang="en-IN" sz="1400" kern="1200" dirty="0" smtClean="0">
                  <a:latin typeface="Bookman Old Style" pitchFamily="18" charset="0"/>
                </a:rPr>
                <a:t>scenario</a:t>
              </a:r>
              <a:endParaRPr lang="en-IN" sz="1400" kern="1200" dirty="0">
                <a:latin typeface="Bookman Old Style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43400" y="2790610"/>
            <a:ext cx="377779" cy="321000"/>
            <a:chOff x="2388055" y="1472685"/>
            <a:chExt cx="377779" cy="321000"/>
          </a:xfrm>
          <a:scene3d>
            <a:camera prst="orthographicFront"/>
            <a:lightRig rig="flat" dir="t"/>
          </a:scene3d>
        </p:grpSpPr>
        <p:sp>
          <p:nvSpPr>
            <p:cNvPr id="13" name="Right Arrow 12"/>
            <p:cNvSpPr/>
            <p:nvPr/>
          </p:nvSpPr>
          <p:spPr>
            <a:xfrm rot="5400000">
              <a:off x="2416445" y="1444295"/>
              <a:ext cx="321000" cy="37777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6"/>
            <p:cNvSpPr/>
            <p:nvPr/>
          </p:nvSpPr>
          <p:spPr>
            <a:xfrm rot="5400000">
              <a:off x="2464595" y="1471701"/>
              <a:ext cx="224700" cy="22666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>
                <a:latin typeface="Bookman Old Style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80569" y="1401716"/>
            <a:ext cx="1388894" cy="1388894"/>
            <a:chOff x="1882498" y="14276"/>
            <a:chExt cx="1388894" cy="1388894"/>
          </a:xfrm>
          <a:scene3d>
            <a:camera prst="orthographicFront"/>
            <a:lightRig rig="flat" dir="t"/>
          </a:scene3d>
        </p:grpSpPr>
        <p:sp>
          <p:nvSpPr>
            <p:cNvPr id="16" name="Oval 15"/>
            <p:cNvSpPr/>
            <p:nvPr/>
          </p:nvSpPr>
          <p:spPr>
            <a:xfrm>
              <a:off x="1882498" y="14276"/>
              <a:ext cx="1388894" cy="1388894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8"/>
            <p:cNvSpPr/>
            <p:nvPr/>
          </p:nvSpPr>
          <p:spPr>
            <a:xfrm>
              <a:off x="2085897" y="217675"/>
              <a:ext cx="982096" cy="9820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>
                  <a:latin typeface="Bookman Old Style" pitchFamily="18" charset="0"/>
                </a:rPr>
                <a:t>Time delay between emission and detection</a:t>
              </a:r>
              <a:endParaRPr lang="en-IN" sz="1400" kern="1200" dirty="0">
                <a:latin typeface="Bookman Old Style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66064" y="4227731"/>
            <a:ext cx="281071" cy="377779"/>
            <a:chOff x="3105131" y="2602555"/>
            <a:chExt cx="281071" cy="377779"/>
          </a:xfrm>
          <a:scene3d>
            <a:camera prst="orthographicFront"/>
            <a:lightRig rig="flat" dir="t"/>
          </a:scene3d>
        </p:grpSpPr>
        <p:sp>
          <p:nvSpPr>
            <p:cNvPr id="19" name="Right Arrow 18"/>
            <p:cNvSpPr/>
            <p:nvPr/>
          </p:nvSpPr>
          <p:spPr>
            <a:xfrm rot="12737400">
              <a:off x="3105131" y="2602555"/>
              <a:ext cx="281071" cy="37777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0081594"/>
                <a:satOff val="4384"/>
                <a:lumOff val="1275"/>
                <a:alphaOff val="0"/>
              </a:schemeClr>
            </a:fillRef>
            <a:effectRef idx="2">
              <a:schemeClr val="accent2">
                <a:hueOff val="-10081594"/>
                <a:satOff val="4384"/>
                <a:lumOff val="1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ight Arrow 10"/>
            <p:cNvSpPr/>
            <p:nvPr/>
          </p:nvSpPr>
          <p:spPr>
            <a:xfrm rot="12737400">
              <a:off x="3182932" y="2700633"/>
              <a:ext cx="196750" cy="22666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>
                <a:latin typeface="Bookman Old Style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26308" y="4487845"/>
            <a:ext cx="1388894" cy="1388894"/>
            <a:chOff x="3415146" y="3124199"/>
            <a:chExt cx="1388894" cy="1388894"/>
          </a:xfrm>
          <a:scene3d>
            <a:camera prst="orthographicFront"/>
            <a:lightRig rig="flat" dir="t"/>
          </a:scene3d>
        </p:grpSpPr>
        <p:sp>
          <p:nvSpPr>
            <p:cNvPr id="22" name="Oval 21"/>
            <p:cNvSpPr/>
            <p:nvPr/>
          </p:nvSpPr>
          <p:spPr>
            <a:xfrm>
              <a:off x="3415146" y="3124199"/>
              <a:ext cx="1388894" cy="1388894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0081594"/>
                <a:satOff val="4384"/>
                <a:lumOff val="1275"/>
                <a:alphaOff val="0"/>
              </a:schemeClr>
            </a:fillRef>
            <a:effectRef idx="2">
              <a:schemeClr val="accent2">
                <a:hueOff val="-10081594"/>
                <a:satOff val="4384"/>
                <a:lumOff val="127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12"/>
            <p:cNvSpPr/>
            <p:nvPr/>
          </p:nvSpPr>
          <p:spPr>
            <a:xfrm>
              <a:off x="3643746" y="3200399"/>
              <a:ext cx="982096" cy="9820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>
                  <a:latin typeface="Bookman Old Style" pitchFamily="18" charset="0"/>
                </a:rPr>
                <a:t>Time difference between their two ears</a:t>
              </a:r>
              <a:endParaRPr lang="en-IN" sz="1400" kern="1200" dirty="0">
                <a:latin typeface="Bookman Old Style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90875" y="4109113"/>
            <a:ext cx="263038" cy="377779"/>
            <a:chOff x="1776704" y="2602555"/>
            <a:chExt cx="263038" cy="377779"/>
          </a:xfrm>
          <a:scene3d>
            <a:camera prst="orthographicFront"/>
            <a:lightRig rig="flat" dir="t"/>
          </a:scene3d>
        </p:grpSpPr>
        <p:sp>
          <p:nvSpPr>
            <p:cNvPr id="25" name="Right Arrow 24"/>
            <p:cNvSpPr/>
            <p:nvPr/>
          </p:nvSpPr>
          <p:spPr>
            <a:xfrm rot="20007136">
              <a:off x="1776704" y="2602555"/>
              <a:ext cx="263038" cy="377779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0163188"/>
                <a:satOff val="8769"/>
                <a:lumOff val="2550"/>
                <a:alphaOff val="0"/>
              </a:schemeClr>
            </a:fillRef>
            <a:effectRef idx="2">
              <a:schemeClr val="accent2">
                <a:hueOff val="-20163188"/>
                <a:satOff val="8769"/>
                <a:lumOff val="25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14"/>
            <p:cNvSpPr/>
            <p:nvPr/>
          </p:nvSpPr>
          <p:spPr>
            <a:xfrm rot="30807136">
              <a:off x="1780864" y="2695745"/>
              <a:ext cx="184127" cy="22666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>
                <a:latin typeface="Bookman Old Style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36222" y="4507460"/>
            <a:ext cx="1388894" cy="1388894"/>
            <a:chOff x="413170" y="2559228"/>
            <a:chExt cx="1388894" cy="1388894"/>
          </a:xfrm>
          <a:scene3d>
            <a:camera prst="orthographicFront"/>
            <a:lightRig rig="flat" dir="t"/>
          </a:scene3d>
        </p:grpSpPr>
        <p:sp>
          <p:nvSpPr>
            <p:cNvPr id="28" name="Oval 27"/>
            <p:cNvSpPr/>
            <p:nvPr/>
          </p:nvSpPr>
          <p:spPr>
            <a:xfrm>
              <a:off x="413170" y="2559228"/>
              <a:ext cx="1388894" cy="1388894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0163188"/>
                <a:satOff val="8769"/>
                <a:lumOff val="2550"/>
                <a:alphaOff val="0"/>
              </a:schemeClr>
            </a:fillRef>
            <a:effectRef idx="2">
              <a:schemeClr val="accent2">
                <a:hueOff val="-20163188"/>
                <a:satOff val="8769"/>
                <a:lumOff val="255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16"/>
            <p:cNvSpPr/>
            <p:nvPr/>
          </p:nvSpPr>
          <p:spPr>
            <a:xfrm>
              <a:off x="616569" y="2762627"/>
              <a:ext cx="982096" cy="9820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>
                  <a:latin typeface="Bookman Old Style" pitchFamily="18" charset="0"/>
                </a:rPr>
                <a:t>Loudness variations of the echoes</a:t>
              </a:r>
              <a:endParaRPr lang="en-IN" sz="1400" kern="1200" dirty="0">
                <a:latin typeface="Bookman Old Style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05400" y="3581400"/>
            <a:ext cx="1813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itchFamily="18" charset="0"/>
              </a:rPr>
              <a:t>Moving </a:t>
            </a:r>
          </a:p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itchFamily="18" charset="0"/>
              </a:rPr>
              <a:t>speed of Prey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259E-5160-442F-A8AA-01EAD06E5C38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30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 optimization </a:t>
            </a:r>
            <a:r>
              <a:rPr lang="en-US" dirty="0" smtClean="0"/>
              <a:t>(4/6)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09600" y="1600200"/>
                <a:ext cx="7924800" cy="411480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In our work we initialize the Bat population randomly within a boundary limit.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Suppose, there exist a SSE from residue no 10 to 20, than the limit of random number is within 10-20.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It’s can be written as, </a:t>
                </a:r>
              </a:p>
              <a:p>
                <a:pPr marL="109728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randi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[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lb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ub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],  </a:t>
                </a:r>
              </a:p>
              <a:p>
                <a:pPr marL="109728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Where,  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lb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= Start residue of a particular SSE and</a:t>
                </a:r>
              </a:p>
              <a:p>
                <a:pPr marL="109728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 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ub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= End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residue of a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particular SSE.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The size of each population is the number of residue.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Than define 3 objective functions as like we discuss earlier.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After the Bat movement if in new  population 2 of the 3 objective are better then the previous population than update the new population.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09600" y="1600200"/>
                <a:ext cx="7924800" cy="4114800"/>
              </a:xfrm>
              <a:prstGeom prst="rect">
                <a:avLst/>
              </a:prstGeom>
              <a:blipFill rotWithShape="1">
                <a:blip r:embed="rId2"/>
                <a:stretch>
                  <a:fillRect t="-2519" r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742C-0F04-419B-BAC7-F1DF4C124A4A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Chat of Bat optimization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3962400" y="664191"/>
            <a:ext cx="1295400" cy="304800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1207827"/>
            <a:ext cx="426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Initialize the Population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29684" y="979227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362200" y="1676400"/>
            <a:ext cx="44958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pulse frequency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343400" y="1524000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2140039"/>
            <a:ext cx="5257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Initialize pulse rate &amp; loudness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Ai)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43400" y="1981200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2743200" y="2656268"/>
            <a:ext cx="3886200" cy="29313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T&lt; max 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343400" y="2503868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905000" y="3112532"/>
            <a:ext cx="54864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new solution and updating velocities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419600" y="2949400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3200400" y="3591059"/>
            <a:ext cx="2971800" cy="304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 &lt;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419600" y="3457710"/>
            <a:ext cx="484632" cy="1143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1676400" y="4048259"/>
            <a:ext cx="59436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best solution and generate local solution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419600" y="3895859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2667000" y="4953000"/>
            <a:ext cx="3962400" cy="304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rand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sz="12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)&lt;f(X*)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419600" y="4763294"/>
            <a:ext cx="484632" cy="17493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133600" y="5486400"/>
            <a:ext cx="51816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Accept new 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419600" y="5257800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438400" y="6019800"/>
            <a:ext cx="45720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Rank the best and find the current best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4419600" y="5791200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91000" y="6553200"/>
            <a:ext cx="9144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419600" y="6324600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rot="10800000">
            <a:off x="4904232" y="6438900"/>
            <a:ext cx="3401568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48600" y="2457718"/>
            <a:ext cx="4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910AFC39-5B1B-4FC3-AB68-FA0E3B5FF5B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52B9-CB76-4806-91D7-6E18EA48E020}" type="datetime1">
              <a:rPr lang="en-US" smtClean="0">
                <a:latin typeface="Times New Roman" pitchFamily="18" charset="0"/>
                <a:cs typeface="Times New Roman" pitchFamily="18" charset="0"/>
              </a:rPr>
              <a:t>11/25/2024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1828800" y="4513229"/>
            <a:ext cx="59436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Generate a new solution by flying randomly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4294967295"/>
          </p:nvPr>
        </p:nvSpPr>
        <p:spPr>
          <a:xfrm>
            <a:off x="4467312" y="4360829"/>
            <a:ext cx="437976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2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Connector 33"/>
          <p:cNvCxnSpPr>
            <a:stCxn id="11" idx="3"/>
          </p:cNvCxnSpPr>
          <p:nvPr/>
        </p:nvCxnSpPr>
        <p:spPr>
          <a:xfrm>
            <a:off x="6629400" y="2802834"/>
            <a:ext cx="1714849" cy="2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44249" y="2827050"/>
            <a:ext cx="0" cy="364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/>
      <p:bldP spid="35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Objective function f (x), x = (x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, ...,</a:t>
            </a:r>
            <a:r>
              <a:rPr lang="en-IN" sz="13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300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13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Initialize the bat population x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3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 = 1,2, ...,n) and v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Define pulse frequency </a:t>
            </a:r>
            <a:r>
              <a:rPr lang="en-IN" sz="13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13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 at x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Initialize pulse rates </a:t>
            </a:r>
            <a:r>
              <a:rPr lang="en-IN" sz="13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3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 and the loudness A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3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(t &lt;Max number of iterations)</a:t>
            </a: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Generate new solutions by adjusting frequency, and updating velocities and locations/solutions </a:t>
            </a: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3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( rand &gt; </a:t>
            </a:r>
            <a:r>
              <a:rPr lang="en-IN" sz="13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3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	Select a solution among the best solutions</a:t>
            </a: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	Generate a local solution around the selected best solution</a:t>
            </a:r>
          </a:p>
          <a:p>
            <a:pPr marL="0" indent="0">
              <a:buNone/>
            </a:pPr>
            <a:r>
              <a:rPr lang="en-IN" sz="1300" b="1" dirty="0" smtClean="0">
                <a:latin typeface="Times New Roman" pitchFamily="18" charset="0"/>
                <a:cs typeface="Times New Roman" pitchFamily="18" charset="0"/>
              </a:rPr>
              <a:t>	end if</a:t>
            </a: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	Generate a new solution by flying randomly</a:t>
            </a:r>
          </a:p>
          <a:p>
            <a:pPr marL="0" indent="0">
              <a:buNone/>
            </a:pPr>
            <a:r>
              <a:rPr lang="en-IN" sz="1300" b="1" dirty="0" smtClean="0">
                <a:latin typeface="Times New Roman" pitchFamily="18" charset="0"/>
                <a:cs typeface="Times New Roman" pitchFamily="18" charset="0"/>
              </a:rPr>
              <a:t>	if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(rand &lt;A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&amp; f (x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) &lt; f (x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	Accept the new solutions</a:t>
            </a: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	Increase </a:t>
            </a:r>
            <a:r>
              <a:rPr lang="en-IN" sz="13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3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 and reduce A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300" b="1" dirty="0" smtClean="0">
                <a:latin typeface="Times New Roman" pitchFamily="18" charset="0"/>
                <a:cs typeface="Times New Roman" pitchFamily="18" charset="0"/>
              </a:rPr>
              <a:t>	end if</a:t>
            </a: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Rank the bats and find the current best </a:t>
            </a:r>
            <a:r>
              <a:rPr lang="en-IN" sz="13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1300" baseline="-25000" dirty="0" smtClean="0">
                <a:latin typeface="Times New Roman" pitchFamily="18" charset="0"/>
                <a:cs typeface="Times New Roman" pitchFamily="18" charset="0"/>
              </a:rPr>
              <a:t>∗</a:t>
            </a: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300" b="1" dirty="0" smtClean="0">
                <a:latin typeface="Times New Roman" pitchFamily="18" charset="0"/>
                <a:cs typeface="Times New Roman" pitchFamily="18" charset="0"/>
              </a:rPr>
              <a:t>end while</a:t>
            </a:r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300" dirty="0" err="1" smtClean="0">
                <a:latin typeface="Times New Roman" pitchFamily="18" charset="0"/>
                <a:cs typeface="Times New Roman" pitchFamily="18" charset="0"/>
              </a:rPr>
              <a:t>Postprocess</a:t>
            </a:r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 results and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Bat Algorithm(6/6)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5D4A-80ED-4852-ACC6-66F5BB39164B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Here, we present some measures that we use to describe proteins SSE-IN.</a:t>
                </a:r>
              </a:p>
              <a:p>
                <a:pPr marL="109728" indent="0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Diameter &amp; Mean distance: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distance in a graph G = (V, E) between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two vertices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u,v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V , denoted by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d(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u,v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),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is the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length of the shortest path connecting u and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v. If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there is no path between u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and v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we suppose that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d(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u,v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undefined.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 graph diameter, D, is the longest shortest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path between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any two vertices of a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graph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Diameter  D =  max{d(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u,v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)}, where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u,v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V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and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Mean distance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−1)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)∈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Recognize graph properties(1/2)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5354" y="510540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52F1-F3EA-482E-A582-9E929452EE2A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Density and Mean Degree: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 degree of a vertex 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is the number of edges incident to u. The mean 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of a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graph G is denied as follows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)∈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=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density, denoted </a:t>
                </a:r>
                <a:r>
                  <a:rPr lang="el-GR" sz="2400" dirty="0" smtClean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(G),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defined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as the ratio between the number of edges in a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graph and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maximum number of edges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which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it could have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l-GR" sz="2400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−1)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≈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 b="-9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Recognize graph </a:t>
            </a:r>
            <a:r>
              <a:rPr lang="en-US" dirty="0" smtClean="0"/>
              <a:t>properties(2/2</a:t>
            </a:r>
            <a:r>
              <a:rPr lang="en-US" dirty="0"/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29000" y="236220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22" y="3245521"/>
            <a:ext cx="2317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EA87-17CB-4CC8-BDD3-A69D98BDA0B2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9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 a network of amino acid atoms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NxN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matrix of the graph, representing the network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Edges represents the interaction or bonds between amino acid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Interaction depends not only on distance between amino acid in protein but also the angles between them and on the hydrophobic and hydrophilic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Objective(1/2)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E54A-98FC-4C04-883C-73AFBD5E87F3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research work we have also make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predict the associated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protein family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unknown protein based on the our recognized topological properties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graph.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apply a machine learning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our work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choose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multilayer Feed-Forward Neural Network machine learning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(ANN).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Times New Roman" pitchFamily="18" charset="0"/>
                <a:cs typeface="Times New Roman" pitchFamily="18" charset="0"/>
              </a:rPr>
              <a:t>Classify the Associated Protein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family(1/3)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DBA2-279D-4873-A7AD-07E7A20B9277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Times New Roman" pitchFamily="18" charset="0"/>
                <a:cs typeface="Times New Roman" pitchFamily="18" charset="0"/>
              </a:rPr>
              <a:t>Classify the Associated Protein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family(2/3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495239" cy="38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000" y="5333999"/>
            <a:ext cx="40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 11: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Architecture of an ANN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CF99-966F-455D-B32C-3E648D31DFAF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123" y="29718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Diameter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30122" y="3477468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Density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2119" y="396240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 Degree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7999" y="4366903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Mean Distance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47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Flow Chart of ANN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4114800" y="816591"/>
            <a:ext cx="1295400" cy="304800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1360227"/>
            <a:ext cx="426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the input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482084" y="1131627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240924" y="1828800"/>
            <a:ext cx="5226676" cy="32197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&amp; format network input &amp; target data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495800" y="1676400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2438400"/>
            <a:ext cx="733442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 data into 3 sets : Training data, Test data, Validation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495800" y="2133600"/>
            <a:ext cx="484632" cy="3048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95800" y="2743200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019300" y="3436980"/>
            <a:ext cx="54864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the network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494727" y="3276600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558284" y="3739634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828800" y="4495800"/>
            <a:ext cx="59436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first pattern &amp; train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4572000" y="4343400"/>
            <a:ext cx="484632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/>
          <p:cNvSpPr/>
          <p:nvPr/>
        </p:nvSpPr>
        <p:spPr>
          <a:xfrm>
            <a:off x="2819400" y="5517524"/>
            <a:ext cx="3962400" cy="3810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Current = last pattern</a:t>
            </a:r>
            <a:endParaRPr lang="en-US" sz="1200" dirty="0"/>
          </a:p>
        </p:txBody>
      </p:sp>
      <p:sp>
        <p:nvSpPr>
          <p:cNvPr id="22" name="Down Arrow 21"/>
          <p:cNvSpPr/>
          <p:nvPr/>
        </p:nvSpPr>
        <p:spPr>
          <a:xfrm>
            <a:off x="4572000" y="4800600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1447800" y="5029200"/>
            <a:ext cx="6400800" cy="3048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error for each output neuron &amp; add to total error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4594839" y="5372637"/>
            <a:ext cx="484632" cy="1143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572000" y="5943600"/>
            <a:ext cx="484632" cy="2286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343400" y="6705600"/>
            <a:ext cx="914400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4572000" y="6534218"/>
            <a:ext cx="484632" cy="171381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38"/>
          <p:cNvSpPr txBox="1">
            <a:spLocks/>
          </p:cNvSpPr>
          <p:nvPr/>
        </p:nvSpPr>
        <p:spPr>
          <a:xfrm>
            <a:off x="8799672" y="65603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AFC39-5B1B-4FC3-AB68-FA0E3B5FF5B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219200" y="2971800"/>
            <a:ext cx="6781800" cy="293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feed forward, back propagation 3 layer network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3276600" y="3963542"/>
            <a:ext cx="3048000" cy="32304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marL="109728" indent="0" algn="ctr">
              <a:buNone/>
            </a:pPr>
            <a:r>
              <a:rPr lang="en-US" sz="1800" dirty="0" smtClean="0"/>
              <a:t>Make total error = 0</a:t>
            </a:r>
            <a:endParaRPr lang="en-US" sz="1800" dirty="0"/>
          </a:p>
        </p:txBody>
      </p:sp>
      <p:cxnSp>
        <p:nvCxnSpPr>
          <p:cNvPr id="38" name="Straight Connector 37"/>
          <p:cNvCxnSpPr>
            <a:stCxn id="21" idx="3"/>
          </p:cNvCxnSpPr>
          <p:nvPr/>
        </p:nvCxnSpPr>
        <p:spPr>
          <a:xfrm>
            <a:off x="6781800" y="5708024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772400" y="5372637"/>
            <a:ext cx="0" cy="335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14975" y="535566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2240924" y="6153219"/>
            <a:ext cx="5302876" cy="3810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 Error  &lt; final target error</a:t>
            </a:r>
            <a:endParaRPr lang="en-US" sz="1200" dirty="0"/>
          </a:p>
        </p:txBody>
      </p:sp>
      <p:cxnSp>
        <p:nvCxnSpPr>
          <p:cNvPr id="44" name="Straight Connector 43"/>
          <p:cNvCxnSpPr>
            <a:stCxn id="42" idx="3"/>
          </p:cNvCxnSpPr>
          <p:nvPr/>
        </p:nvCxnSpPr>
        <p:spPr>
          <a:xfrm>
            <a:off x="7543800" y="6343719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534400" y="4191000"/>
            <a:ext cx="0" cy="215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5" idx="3"/>
          </p:cNvCxnSpPr>
          <p:nvPr/>
        </p:nvCxnSpPr>
        <p:spPr>
          <a:xfrm flipH="1" flipV="1">
            <a:off x="6324600" y="4125065"/>
            <a:ext cx="2209800" cy="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48600" y="373963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372D-5C92-4493-A243-F738BFB87028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4" grpId="0" animBg="1"/>
      <p:bldP spid="35" grpId="0" animBg="1"/>
      <p:bldP spid="41" grpId="0"/>
      <p:bldP spid="42" grpId="0" animBg="1"/>
      <p:bldP spid="4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anion binding site in human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aldose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reductase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mechanistic implications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binding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citrate,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cacodylate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glucose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6-phosphate’’ is an protein of human body.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Protein 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Bank(PDB) id of this protein is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3acr.pbd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protein have 315 amino acid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atoms.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Performance Analysis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05200"/>
            <a:ext cx="7086600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0" y="5867400"/>
            <a:ext cx="6015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 12: Predicted interaction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network of 2acr.pdb protein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3BB-60C1-4EB1-BB67-C33CADBEBB4E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 observed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12,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see that, some regions of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are dense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remain area are sparse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also exists few edges between dense and sparse regions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means that, this network predicted the intra SSE-IN and inter SSE-IN connections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protein.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Predicted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Network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5628-CC91-46A7-B336-3A4640C451ED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score is the percentage of correctly predicted shortcut edges between the sequence SSE-IN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and the SSE-IN we have reconstructed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We say that two amino acids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are in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contact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distance between them is below a given threshold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 commonly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used threshold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7ᵒ A[9].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Score = 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 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= No. of predicted edge</a:t>
                </a:r>
              </a:p>
              <a:p>
                <a:pPr marL="109728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o. of real edge.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Times New Roman" pitchFamily="18" charset="0"/>
                <a:cs typeface="Times New Roman" pitchFamily="18" charset="0"/>
              </a:rPr>
              <a:t>Score Analysis of predicted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Network(1/4)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1BA-BA19-4F7E-A2D5-BA1F83E17402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541667"/>
              </p:ext>
            </p:extLst>
          </p:nvPr>
        </p:nvGraphicFramePr>
        <p:xfrm>
          <a:off x="457200" y="1481138"/>
          <a:ext cx="8229600" cy="384048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Protein SCOP family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Protein Size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Score[6]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Score[7]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α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27-46 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98-125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129-135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194-200 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241-281 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377-422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79.136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70.69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74.56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68.35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63.37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61.94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83.973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73.587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76.125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79.125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63.281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62.072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</a:t>
                      </a:r>
                      <a:r>
                        <a:rPr lang="el-GR" dirty="0" smtClean="0"/>
                        <a:t>β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54-66 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90-111 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120-124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125-128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133-224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76.13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72.56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76.69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71.3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74.48</a:t>
                      </a:r>
                      <a:endParaRPr 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79.635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74.006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80.881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76.379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77.969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Times New Roman" pitchFamily="18" charset="0"/>
                <a:cs typeface="Times New Roman" pitchFamily="18" charset="0"/>
              </a:rPr>
              <a:t>Score Analysis of predicted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Network(2/4)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383" y="5498068"/>
            <a:ext cx="829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1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Average Score for SCOP type studied protein family of previous related works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6D1-813A-4C3D-BD00-986D85CA812A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695421"/>
              </p:ext>
            </p:extLst>
          </p:nvPr>
        </p:nvGraphicFramePr>
        <p:xfrm>
          <a:off x="609600" y="1524000"/>
          <a:ext cx="80010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Protein SCOP family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Protein Size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 </a:t>
                      </a:r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/</a:t>
                      </a:r>
                      <a:r>
                        <a:rPr lang="el-GR" dirty="0" smtClean="0"/>
                        <a:t>β</a:t>
                      </a:r>
                      <a:r>
                        <a:rPr lang="en-US" dirty="0" smtClean="0"/>
                        <a:t> barrel</a:t>
                      </a:r>
                      <a:r>
                        <a:rPr lang="en-US" baseline="0" dirty="0" smtClean="0"/>
                        <a:t> ( </a:t>
                      </a:r>
                      <a:r>
                        <a:rPr lang="el-GR" baseline="0" dirty="0" smtClean="0"/>
                        <a:t>α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l-GR" baseline="0" dirty="0" smtClean="0"/>
                        <a:t>β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220-260 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261-310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311-360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86.437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72.090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01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Globin-like (all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70-100 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101-120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120-140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141-153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78.0822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72.5607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68.6954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62.3624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Lysozyme-like (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100-127 </a:t>
                      </a:r>
                    </a:p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128-140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84.8202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82.5369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Times New Roman" pitchFamily="18" charset="0"/>
                <a:cs typeface="Times New Roman" pitchFamily="18" charset="0"/>
              </a:rPr>
              <a:t>Score Analysis of predicted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Network(3/4)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5334000"/>
            <a:ext cx="588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2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Average Score for SCOP type studied protein family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C063-6752-4469-B152-030A9708C31E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 the 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may saw that, In most cases, the number of edges to add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were accurate.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also observed that, for the least size of protein the score is higher than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large size protein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observed table 1 &amp; table 2, we can saw that our framework provide better result without provide any previous knowledge compare to the related work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Times New Roman" pitchFamily="18" charset="0"/>
                <a:cs typeface="Times New Roman" pitchFamily="18" charset="0"/>
              </a:rPr>
              <a:t>Score Analysis of predicted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Network(4/4)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3CE8-0D7A-4ACD-999F-79CFA650DFCF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applied our proposed method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 different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SCOP family, from each family we randomly chose 50 proteins,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became total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150 protein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Measure of calculated graph </a:t>
            </a:r>
            <a:r>
              <a:rPr lang="en-US" b="0" dirty="0" smtClean="0"/>
              <a:t>properties(1/3)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65739"/>
              </p:ext>
            </p:extLst>
          </p:nvPr>
        </p:nvGraphicFramePr>
        <p:xfrm>
          <a:off x="609600" y="2895600"/>
          <a:ext cx="3886200" cy="178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Protein SCOP family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Diameter (D)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Globin-like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13.61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Barrel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17.58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Lysozyme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23.51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55224"/>
              </p:ext>
            </p:extLst>
          </p:nvPr>
        </p:nvGraphicFramePr>
        <p:xfrm>
          <a:off x="4648200" y="2895600"/>
          <a:ext cx="38862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Protein SCOP family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 distance (z)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Globin-like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Barrel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6.87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Lysozyme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2.46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620000" y="34290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4876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3: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Average diameter for SCOP type studied protein family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502276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4: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Average of mean distance for each family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BFAD-68DE-496D-82FE-B10587C2EFED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Evolutionary Optimization Algorithm is used with capability of multi-objective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handling.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Recognize topological properties from the predicted network.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to those topological properties, classify the protein family by machine learning approach.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Objective(2/2)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C2AD-7B0C-4E85-8B12-124D79AA3565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0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779227"/>
              </p:ext>
            </p:extLst>
          </p:nvPr>
        </p:nvGraphicFramePr>
        <p:xfrm>
          <a:off x="279579" y="2591971"/>
          <a:ext cx="411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Protein SCOP family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 degree(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Globin-like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25.25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 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β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Barrel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18.02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Lysozyme-like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12.52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Measure of calculated graph </a:t>
            </a:r>
            <a:r>
              <a:rPr lang="en-US" b="0" dirty="0" smtClean="0"/>
              <a:t>properties(2/3</a:t>
            </a:r>
            <a:r>
              <a:rPr lang="en-US" b="0" dirty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86200" y="2667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567604"/>
              </p:ext>
            </p:extLst>
          </p:nvPr>
        </p:nvGraphicFramePr>
        <p:xfrm>
          <a:off x="4762499" y="2590800"/>
          <a:ext cx="411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Protein SCOP family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Density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Globin-like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0.074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 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β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Barrel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0.1831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Lysozyme-like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0.1038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2480" y="4495800"/>
            <a:ext cx="342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5: Average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mean degree for each SCOP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family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4495800"/>
            <a:ext cx="342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6: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Densityfor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SCOP family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AFE-CE8D-4EC2-807D-7BDC53CB2AAB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table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3, 4, 5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can claim that the diameter and mean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degree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strongly depends on the associated protein family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And also obverse that,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diameter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mean degree are have a inversely proportional relation.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Measure of calculated graph </a:t>
            </a:r>
            <a:r>
              <a:rPr lang="en-US" b="0" dirty="0" smtClean="0"/>
              <a:t>properties(3/3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40C-38B4-4BD4-9A45-9878D96900EF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After observed the result analysis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topological properties,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claim some of the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depends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protein family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other words, we may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the associate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protein family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depends on those properties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So, it is possible to make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classifier according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those properties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100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proteins,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to train 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Artificial Neural Network(ANN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After that test 50 data to classify the associated protein family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different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SCOP family.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Result of </a:t>
            </a:r>
            <a:r>
              <a:rPr lang="en-US" b="0" dirty="0" smtClean="0"/>
              <a:t>classification(1/3)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E8CF-BA34-46C6-BB11-A4B16B65CB1E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81138"/>
            <a:ext cx="6096000" cy="43100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Result of </a:t>
            </a:r>
            <a:r>
              <a:rPr lang="en-US" b="0" dirty="0" smtClean="0"/>
              <a:t>classification(2/3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998335"/>
            <a:ext cx="494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 13: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screen shot of training data for ANN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19F5-3376-461F-BBD3-D6DB36421FE9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Result of </a:t>
            </a:r>
            <a:r>
              <a:rPr lang="en-US" b="0" dirty="0" smtClean="0"/>
              <a:t>classification(3/3</a:t>
            </a:r>
            <a:r>
              <a:rPr lang="en-US" b="0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52131"/>
              </p:ext>
            </p:extLst>
          </p:nvPr>
        </p:nvGraphicFramePr>
        <p:xfrm>
          <a:off x="1524000" y="190500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Protein SCOP family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Classification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Globin-like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81.1%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 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/ </a:t>
                      </a:r>
                      <a:r>
                        <a:rPr kumimoji="0" lang="el-G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β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Barrel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64.45%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Lysozyme-like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92.23%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Overall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79.36%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4038600"/>
            <a:ext cx="492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7: Classification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result for each SCOP family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7F2A-CDA1-442F-8F86-9079E2254F0F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analysis,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can claim that our framework provides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amino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acid interaction network without providing any previous information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contrast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previous related works 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6] [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Also from the analysis, of graph properties we can claim that, our framework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some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meaning-full properties of amino acid interaction network, which were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features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machine learning approach to classify a protein family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computational way.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After observing all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result, 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say that 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method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improvement compare to previous related works in terms of result as well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breadth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research.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Result Summary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9E06-F3D7-469C-97B4-FB2FF4D9166E}" type="datetime1">
              <a:rPr lang="en-US" smtClean="0"/>
              <a:t>11/25/2024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were some limitation in our research methods those we want to overcome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future. Some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our intended future improvements are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follows:</a:t>
            </a:r>
          </a:p>
          <a:p>
            <a:pPr marL="624078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multi-objective handling in Bat optimization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Improvement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 functions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Parallelization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Extend more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predicted network</a:t>
            </a:r>
          </a:p>
          <a:p>
            <a:pPr marL="624078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Future Work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0ADC-3592-440C-99F7-451E5B92C798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have proposed an computational solution to an biological problem.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have proposed a framework to predict the secondary structure element (SSE) network of protein.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According to our proposed framework The first problem was solve by an multi-objective genetic algorithm and the second one solve by Bat optimization approach.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Due to adding another property of protein, hydrophobicity our proposed framework provides better network than the previous related research works.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Conclusion(1/2)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2652-7158-4657-891A-8A0359D26622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Due to the faster computational complexity and convergence time of Bat algorithm,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proposed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framework is faster than related previous works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later half of the thesis, after predicting the amino acid interaction network, we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have extended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some graph theory properties from the network, and those properties are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key to find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associate family of an unknown protein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last part of the thesis, we have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proposed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machine learning approach on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graph properties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classify the protein according to their associated protein family.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Conclusion(2/2)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F5F6-62A7-4A90-A01F-4900A563B961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latin typeface="Bookman Old Style" pitchFamily="18" charset="0"/>
              </a:rPr>
              <a:t>[1] E. </a:t>
            </a:r>
            <a:r>
              <a:rPr lang="en-US" dirty="0" err="1" smtClean="0">
                <a:latin typeface="Bookman Old Style" pitchFamily="18" charset="0"/>
              </a:rPr>
              <a:t>Pennisi</a:t>
            </a:r>
            <a:r>
              <a:rPr lang="en-US" dirty="0" smtClean="0">
                <a:latin typeface="Bookman Old Style" pitchFamily="18" charset="0"/>
              </a:rPr>
              <a:t>. A low number wins the </a:t>
            </a:r>
            <a:r>
              <a:rPr lang="en-US" dirty="0" err="1" smtClean="0">
                <a:latin typeface="Bookman Old Style" pitchFamily="18" charset="0"/>
              </a:rPr>
              <a:t>genesweep</a:t>
            </a:r>
            <a:r>
              <a:rPr lang="en-US" dirty="0" smtClean="0">
                <a:latin typeface="Bookman Old Style" pitchFamily="18" charset="0"/>
              </a:rPr>
              <a:t> pool. In Science, volume 300, page 1484,2003.</a:t>
            </a:r>
          </a:p>
          <a:p>
            <a:r>
              <a:rPr lang="en-US" dirty="0" smtClean="0">
                <a:latin typeface="Bookman Old Style" pitchFamily="18" charset="0"/>
              </a:rPr>
              <a:t>[2] L. Li N. V. </a:t>
            </a:r>
            <a:r>
              <a:rPr lang="en-US" dirty="0" err="1" smtClean="0">
                <a:latin typeface="Bookman Old Style" pitchFamily="18" charset="0"/>
              </a:rPr>
              <a:t>Dokholyan</a:t>
            </a:r>
            <a:r>
              <a:rPr lang="en-US" dirty="0" smtClean="0">
                <a:latin typeface="Bookman Old Style" pitchFamily="18" charset="0"/>
              </a:rPr>
              <a:t>, F. Ding, and E. I. </a:t>
            </a:r>
            <a:r>
              <a:rPr lang="en-US" dirty="0" err="1" smtClean="0">
                <a:latin typeface="Bookman Old Style" pitchFamily="18" charset="0"/>
              </a:rPr>
              <a:t>Shakhnovich</a:t>
            </a:r>
            <a:r>
              <a:rPr lang="en-US" dirty="0" smtClean="0">
                <a:latin typeface="Bookman Old Style" pitchFamily="18" charset="0"/>
              </a:rPr>
              <a:t>. Topological determinants of protein folding. In Proceedings of the National Academy of Sciences of the United States of America, volume 99, pages 86378641, 2002.</a:t>
            </a:r>
          </a:p>
          <a:p>
            <a:r>
              <a:rPr lang="en-US" dirty="0" smtClean="0">
                <a:latin typeface="Bookman Old Style" pitchFamily="18" charset="0"/>
              </a:rPr>
              <a:t>[3] Helen M Berman, John Westbrook, </a:t>
            </a:r>
            <a:r>
              <a:rPr lang="en-US" dirty="0" err="1" smtClean="0">
                <a:latin typeface="Bookman Old Style" pitchFamily="18" charset="0"/>
              </a:rPr>
              <a:t>Zukang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Feng</a:t>
            </a:r>
            <a:r>
              <a:rPr lang="en-US" dirty="0" smtClean="0">
                <a:latin typeface="Bookman Old Style" pitchFamily="18" charset="0"/>
              </a:rPr>
              <a:t>, Gary Gilliland, TN </a:t>
            </a:r>
            <a:r>
              <a:rPr lang="en-US" dirty="0" err="1" smtClean="0">
                <a:latin typeface="Bookman Old Style" pitchFamily="18" charset="0"/>
              </a:rPr>
              <a:t>Bhat</a:t>
            </a:r>
            <a:r>
              <a:rPr lang="en-US" dirty="0" smtClean="0">
                <a:latin typeface="Bookman Old Style" pitchFamily="18" charset="0"/>
              </a:rPr>
              <a:t>, </a:t>
            </a:r>
            <a:r>
              <a:rPr lang="en-US" dirty="0" err="1" smtClean="0">
                <a:latin typeface="Bookman Old Style" pitchFamily="18" charset="0"/>
              </a:rPr>
              <a:t>Helge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Weissig</a:t>
            </a:r>
            <a:r>
              <a:rPr lang="en-US" dirty="0" smtClean="0">
                <a:latin typeface="Bookman Old Style" pitchFamily="18" charset="0"/>
              </a:rPr>
              <a:t>, </a:t>
            </a:r>
            <a:r>
              <a:rPr lang="en-US" dirty="0" err="1" smtClean="0">
                <a:latin typeface="Bookman Old Style" pitchFamily="18" charset="0"/>
              </a:rPr>
              <a:t>Ilya</a:t>
            </a:r>
            <a:r>
              <a:rPr lang="en-US" dirty="0" smtClean="0">
                <a:latin typeface="Bookman Old Style" pitchFamily="18" charset="0"/>
              </a:rPr>
              <a:t> N </a:t>
            </a:r>
            <a:r>
              <a:rPr lang="en-US" dirty="0" err="1" smtClean="0">
                <a:latin typeface="Bookman Old Style" pitchFamily="18" charset="0"/>
              </a:rPr>
              <a:t>Shindyalov</a:t>
            </a:r>
            <a:r>
              <a:rPr lang="en-US" dirty="0" smtClean="0">
                <a:latin typeface="Bookman Old Style" pitchFamily="18" charset="0"/>
              </a:rPr>
              <a:t>, and Philip E Bourne. The protein data bank. Nucleic acids research, 28(1):235242, 2000.</a:t>
            </a:r>
          </a:p>
          <a:p>
            <a:r>
              <a:rPr lang="en-US" dirty="0" smtClean="0"/>
              <a:t>[4] Carl </a:t>
            </a:r>
            <a:r>
              <a:rPr lang="en-US" dirty="0" err="1" smtClean="0"/>
              <a:t>Branden</a:t>
            </a:r>
            <a:r>
              <a:rPr lang="en-US" dirty="0" smtClean="0"/>
              <a:t>, John </a:t>
            </a:r>
            <a:r>
              <a:rPr lang="en-US" dirty="0" err="1" smtClean="0"/>
              <a:t>Tooze</a:t>
            </a:r>
            <a:r>
              <a:rPr lang="en-US" dirty="0" smtClean="0"/>
              <a:t>, et al. Introduction to protein structure, volume 2. Garland New York, 1991.</a:t>
            </a:r>
          </a:p>
          <a:p>
            <a:r>
              <a:rPr lang="en-US" dirty="0" smtClean="0"/>
              <a:t>[5] </a:t>
            </a:r>
            <a:r>
              <a:rPr lang="en-US" dirty="0" err="1" smtClean="0"/>
              <a:t>Debnath</a:t>
            </a:r>
            <a:r>
              <a:rPr lang="en-US" dirty="0" smtClean="0"/>
              <a:t> Pal and </a:t>
            </a:r>
            <a:r>
              <a:rPr lang="en-US" dirty="0" err="1" smtClean="0"/>
              <a:t>Pinak</a:t>
            </a:r>
            <a:r>
              <a:rPr lang="en-US" dirty="0" smtClean="0"/>
              <a:t> </a:t>
            </a:r>
            <a:r>
              <a:rPr lang="en-US" dirty="0" err="1" smtClean="0"/>
              <a:t>Chakrabarti</a:t>
            </a:r>
            <a:r>
              <a:rPr lang="en-US" dirty="0" smtClean="0"/>
              <a:t>. On residues in the disallowed region of the</a:t>
            </a:r>
            <a:br>
              <a:rPr lang="en-US" dirty="0" smtClean="0"/>
            </a:br>
            <a:r>
              <a:rPr lang="en-US" dirty="0" err="1" smtClean="0"/>
              <a:t>ramachandran</a:t>
            </a:r>
            <a:r>
              <a:rPr lang="en-US" dirty="0" smtClean="0"/>
              <a:t> map. Biopolymers, 63(3):195206, 2002.</a:t>
            </a:r>
          </a:p>
          <a:p>
            <a:r>
              <a:rPr lang="en-US" dirty="0" smtClean="0"/>
              <a:t>[6] </a:t>
            </a:r>
            <a:r>
              <a:rPr lang="en-US" dirty="0" err="1"/>
              <a:t>Gaci</a:t>
            </a:r>
            <a:r>
              <a:rPr lang="en-US" dirty="0"/>
              <a:t> Omar </a:t>
            </a:r>
            <a:r>
              <a:rPr lang="en-US" dirty="0" err="1"/>
              <a:t>Balev</a:t>
            </a:r>
            <a:r>
              <a:rPr lang="en-US" dirty="0"/>
              <a:t> Stefan. Ant colony approach to predict amino acid interaction</a:t>
            </a:r>
          </a:p>
          <a:p>
            <a:r>
              <a:rPr lang="en-US" dirty="0"/>
              <a:t>networks. In World Congress on Nature &amp; Biologically Inspired Computing, volume 1,</a:t>
            </a:r>
          </a:p>
          <a:p>
            <a:r>
              <a:rPr lang="en-US" dirty="0"/>
              <a:t>pages 1725{1730, 2009</a:t>
            </a:r>
            <a:r>
              <a:rPr lang="en-US" dirty="0" smtClean="0"/>
              <a:t>.</a:t>
            </a:r>
          </a:p>
          <a:p>
            <a:r>
              <a:rPr lang="en-US" dirty="0" smtClean="0"/>
              <a:t>[7] Amino Acid Interaction Network Prediction Using Multi-Objective</a:t>
            </a:r>
            <a:br>
              <a:rPr lang="en-US" dirty="0" smtClean="0"/>
            </a:br>
            <a:r>
              <a:rPr lang="en-US" dirty="0" smtClean="0"/>
              <a:t>Optimization Md. </a:t>
            </a:r>
            <a:r>
              <a:rPr lang="en-US" dirty="0" err="1" smtClean="0"/>
              <a:t>Shiplu</a:t>
            </a:r>
            <a:r>
              <a:rPr lang="en-US" dirty="0" smtClean="0"/>
              <a:t> </a:t>
            </a:r>
            <a:r>
              <a:rPr lang="en-US" dirty="0" err="1" smtClean="0"/>
              <a:t>Hawlader</a:t>
            </a:r>
            <a:r>
              <a:rPr lang="en-US" dirty="0" smtClean="0"/>
              <a:t> and </a:t>
            </a:r>
            <a:r>
              <a:rPr lang="en-US" dirty="0" err="1" smtClean="0"/>
              <a:t>Saifuddin</a:t>
            </a:r>
            <a:r>
              <a:rPr lang="en-US" dirty="0" smtClean="0"/>
              <a:t> Md. </a:t>
            </a:r>
            <a:r>
              <a:rPr lang="en-US" dirty="0" err="1" smtClean="0"/>
              <a:t>Tareeq</a:t>
            </a:r>
            <a:r>
              <a:rPr lang="en-US" dirty="0" smtClean="0"/>
              <a:t>, 2014</a:t>
            </a:r>
          </a:p>
          <a:p>
            <a:r>
              <a:rPr lang="en-US" dirty="0" smtClean="0"/>
              <a:t>[8]. X.-S. Yang, A New </a:t>
            </a:r>
            <a:r>
              <a:rPr lang="en-US" dirty="0" err="1" smtClean="0"/>
              <a:t>Metaheuristic</a:t>
            </a:r>
            <a:r>
              <a:rPr lang="en-US" dirty="0" smtClean="0"/>
              <a:t> Bat-Inspired Algorithm, in: Nature Inspired</a:t>
            </a:r>
            <a:br>
              <a:rPr lang="en-US" dirty="0" smtClean="0"/>
            </a:br>
            <a:r>
              <a:rPr lang="en-US" dirty="0" smtClean="0"/>
              <a:t>Cooperative Strategies for Optimization (NICSO 2010) (Eds. J. R. Gonzalez et al.), SCI 284, 65-74 (2010).</a:t>
            </a:r>
          </a:p>
          <a:p>
            <a:r>
              <a:rPr lang="en-US" dirty="0" smtClean="0"/>
              <a:t>[9]</a:t>
            </a:r>
            <a:r>
              <a:rPr lang="en-US" dirty="0" err="1" smtClean="0"/>
              <a:t>Dokholyan</a:t>
            </a:r>
            <a:r>
              <a:rPr lang="en-US" dirty="0" smtClean="0"/>
              <a:t> </a:t>
            </a:r>
            <a:r>
              <a:rPr lang="en-US" dirty="0" err="1"/>
              <a:t>Nikolay</a:t>
            </a:r>
            <a:r>
              <a:rPr lang="en-US" dirty="0"/>
              <a:t> V, Li </a:t>
            </a:r>
            <a:r>
              <a:rPr lang="en-US" dirty="0" err="1"/>
              <a:t>Lewyn</a:t>
            </a:r>
            <a:r>
              <a:rPr lang="en-US" dirty="0"/>
              <a:t>, and Ding </a:t>
            </a:r>
            <a:r>
              <a:rPr lang="en-US" dirty="0" err="1"/>
              <a:t>Feng</a:t>
            </a:r>
            <a:r>
              <a:rPr lang="en-US" dirty="0"/>
              <a:t> </a:t>
            </a:r>
            <a:r>
              <a:rPr lang="en-US" dirty="0" err="1"/>
              <a:t>Shakhnovich</a:t>
            </a:r>
            <a:r>
              <a:rPr lang="en-US" dirty="0"/>
              <a:t> Eugene I. </a:t>
            </a:r>
            <a:r>
              <a:rPr lang="en-US" dirty="0" smtClean="0"/>
              <a:t>Topological determinants </a:t>
            </a:r>
            <a:r>
              <a:rPr lang="en-US" dirty="0"/>
              <a:t>of protein folding. Proceedings of the National Academy of </a:t>
            </a:r>
            <a:r>
              <a:rPr lang="en-US" dirty="0" smtClean="0"/>
              <a:t>Sciences,99(13</a:t>
            </a:r>
            <a:r>
              <a:rPr lang="en-US" dirty="0"/>
              <a:t>):8637{8641, 2002.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References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5C38-2135-4762-B0DD-44C5399A4DEA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X-ray Crystallography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NMR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spectography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Electronic microscopy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Homology modeling (e.g. Swiss model)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Small Angle X-ray Scattering (SAXS)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Small Angle Neutron Scattering (SANS)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</a:rPr>
              <a:t>Experimental method to Protein Structure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C7-337F-4AB7-8FE3-FDA65D5E151B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241792" cy="3048000"/>
          </a:xfrm>
          <a:prstGeom prst="rect">
            <a:avLst/>
          </a:prstGeom>
        </p:spPr>
      </p:pic>
      <p:pic>
        <p:nvPicPr>
          <p:cNvPr id="3" name="Picture 2" descr="Pic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24200"/>
            <a:ext cx="8229600" cy="28527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44C-0E04-4E2F-B515-DCB3E04260C1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Artificial Neural Network (MISMATCH, PHD, NNPREDICT)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Vector Machine (SVM)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Nearest Neighbor method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initio protein modeling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Energy and fragment based methods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Evolutionary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okman Old Style" pitchFamily="18" charset="0"/>
              </a:rPr>
              <a:t>Computational approaches to Protein Structure Prediction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B72D-07A6-47AB-9D12-1C67411FA069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Amino acids are the building blocks of proteins.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Protein is nothing but sequences of amino acids linked by peptide bonds.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C39-5B1B-4FC3-AB68-FA0E3B5FF5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Amino Acid</a:t>
            </a:r>
            <a:endParaRPr lang="en-US" dirty="0">
              <a:latin typeface="Bookman Old Style" pitchFamily="18" charset="0"/>
            </a:endParaRP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17" y="3657600"/>
            <a:ext cx="3217333" cy="2286000"/>
          </a:xfrm>
          <a:prstGeom prst="rect">
            <a:avLst/>
          </a:prstGeo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17" y="3505200"/>
            <a:ext cx="3217333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6044347"/>
            <a:ext cx="354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1: Basic structure of Amino acid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7E40-41BF-447F-8592-059BE595E962}" type="datetime1">
              <a:rPr lang="en-US" smtClean="0"/>
              <a:t>11/25/2024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1625</TotalTime>
  <Words>3649</Words>
  <Application>Microsoft Office PowerPoint</Application>
  <PresentationFormat>On-screen Show (4:3)</PresentationFormat>
  <Paragraphs>753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Bookman Old Style</vt:lpstr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Protein Classification through Interaction Network Prediction using Multi-objective Bat Optimization</vt:lpstr>
      <vt:lpstr>Contents</vt:lpstr>
      <vt:lpstr>Introduction</vt:lpstr>
      <vt:lpstr>Motivation</vt:lpstr>
      <vt:lpstr>Objective(1/2)</vt:lpstr>
      <vt:lpstr>Objective(2/2)</vt:lpstr>
      <vt:lpstr>Experimental method to Protein Structure</vt:lpstr>
      <vt:lpstr>Computational approaches to Protein Structure Prediction</vt:lpstr>
      <vt:lpstr>Amino Acid</vt:lpstr>
      <vt:lpstr>The 20 Amino Acids Found in Protein</vt:lpstr>
      <vt:lpstr>Protein Structure</vt:lpstr>
      <vt:lpstr>Primary Structure</vt:lpstr>
      <vt:lpstr>Protein Secondary Structure (1/3)</vt:lpstr>
      <vt:lpstr>Protein Secondary Structure (2/3)</vt:lpstr>
      <vt:lpstr>Protein Secondary Structure (3/3)</vt:lpstr>
      <vt:lpstr>Torsion Angles (1/3)</vt:lpstr>
      <vt:lpstr>Torsion Angles (2/3)</vt:lpstr>
      <vt:lpstr>Torsion Angles (3/3)</vt:lpstr>
      <vt:lpstr>Protein Tertiary Structure</vt:lpstr>
      <vt:lpstr>Problem Formulation(1/4)</vt:lpstr>
      <vt:lpstr>Problem Formulation(2/4)</vt:lpstr>
      <vt:lpstr>Problem Formulation(3/4)</vt:lpstr>
      <vt:lpstr>Problem Formulation(4/4)</vt:lpstr>
      <vt:lpstr>Related Research works</vt:lpstr>
      <vt:lpstr>Limitation of Existing System(1/2)</vt:lpstr>
      <vt:lpstr>Limitation of Existing System(2/2)</vt:lpstr>
      <vt:lpstr>Contribution</vt:lpstr>
      <vt:lpstr>Dataset</vt:lpstr>
      <vt:lpstr>Proposed Algorithm </vt:lpstr>
      <vt:lpstr>Multi-objective Optimization (1/2)</vt:lpstr>
      <vt:lpstr>Multi-objective Optimization (2/2)</vt:lpstr>
      <vt:lpstr>Objective 1 (Distance)</vt:lpstr>
      <vt:lpstr>Objective 2(1/3)  (Torsion angle)</vt:lpstr>
      <vt:lpstr>Objective 2(2/3)  (Torsion angle)</vt:lpstr>
      <vt:lpstr>Objective 2(3/3)  (Torsion angle)</vt:lpstr>
      <vt:lpstr>Objective 3(1/3) (Hydrophobicity)</vt:lpstr>
      <vt:lpstr>Objective 3(2/3) (Hydrophobicity)</vt:lpstr>
      <vt:lpstr>Objective 3(3/3) (Hydrophobicity)</vt:lpstr>
      <vt:lpstr>Multi- objective genetic algorithm(1/2)</vt:lpstr>
      <vt:lpstr>Multi- objective genetic algorithm(2/2)</vt:lpstr>
      <vt:lpstr>Flow chart of NSGA-II</vt:lpstr>
      <vt:lpstr>Bat Optimization(1/6)</vt:lpstr>
      <vt:lpstr>Bat optimization (2/6)</vt:lpstr>
      <vt:lpstr>Bat optimization (3/6)</vt:lpstr>
      <vt:lpstr>Bat optimization (4/6)</vt:lpstr>
      <vt:lpstr>Flow Chat of Bat optimization</vt:lpstr>
      <vt:lpstr>Bat Algorithm(6/6)</vt:lpstr>
      <vt:lpstr>Recognize graph properties(1/2)</vt:lpstr>
      <vt:lpstr>Recognize graph properties(2/2)</vt:lpstr>
      <vt:lpstr>Classify the Associated Protein family(1/3)</vt:lpstr>
      <vt:lpstr>Classify the Associated Protein family(2/3)</vt:lpstr>
      <vt:lpstr>Flow Chart of ANN</vt:lpstr>
      <vt:lpstr>Performance Analysis</vt:lpstr>
      <vt:lpstr>Predicted Network</vt:lpstr>
      <vt:lpstr>Score Analysis of predicted Network(1/4)</vt:lpstr>
      <vt:lpstr>Score Analysis of predicted Network(2/4)</vt:lpstr>
      <vt:lpstr>Score Analysis of predicted Network(3/4)</vt:lpstr>
      <vt:lpstr>Score Analysis of predicted Network(4/4)</vt:lpstr>
      <vt:lpstr>Measure of calculated graph properties(1/3)</vt:lpstr>
      <vt:lpstr>Measure of calculated graph properties(2/3)</vt:lpstr>
      <vt:lpstr>Measure of calculated graph properties(3/3)</vt:lpstr>
      <vt:lpstr>Result of classification(1/3)</vt:lpstr>
      <vt:lpstr>Result of classification(2/3)</vt:lpstr>
      <vt:lpstr>Result of classification(3/3)</vt:lpstr>
      <vt:lpstr>Result Summary</vt:lpstr>
      <vt:lpstr>Future Work</vt:lpstr>
      <vt:lpstr>Conclusion(1/2)</vt:lpstr>
      <vt:lpstr>Conclusion(2/2)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EliteBook</dc:creator>
  <cp:lastModifiedBy>pc</cp:lastModifiedBy>
  <cp:revision>175</cp:revision>
  <dcterms:created xsi:type="dcterms:W3CDTF">2016-08-01T14:14:11Z</dcterms:created>
  <dcterms:modified xsi:type="dcterms:W3CDTF">2024-11-25T09:48:46Z</dcterms:modified>
</cp:coreProperties>
</file>