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0">
          <p15:clr>
            <a:srgbClr val="9AA0A6"/>
          </p15:clr>
        </p15:guide>
        <p15:guide id="4" pos="5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40"/>
        <p:guide pos="5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49a60118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0649a60118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0649a60118_0_1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649a60118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649a6011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3 main modules: </a:t>
            </a:r>
            <a:endParaRPr sz="15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400">
                <a:solidFill>
                  <a:schemeClr val="dk1"/>
                </a:solidFill>
              </a:rPr>
              <a:t>Importobs</a:t>
            </a:r>
            <a:r>
              <a:rPr lang="en" sz="1400">
                <a:solidFill>
                  <a:schemeClr val="dk1"/>
                </a:solidFill>
              </a:rPr>
              <a:t>: import data from MESA and make necessary conversions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400">
                <a:solidFill>
                  <a:schemeClr val="dk1"/>
                </a:solidFill>
              </a:rPr>
              <a:t>Makeobs</a:t>
            </a:r>
            <a:r>
              <a:rPr lang="en" sz="1400">
                <a:solidFill>
                  <a:schemeClr val="dk1"/>
                </a:solidFill>
              </a:rPr>
              <a:t>: simulate bad weather, altitude of the star, simulate night, create new light curve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400">
                <a:solidFill>
                  <a:schemeClr val="dk1"/>
                </a:solidFill>
              </a:rPr>
              <a:t>Outputobs</a:t>
            </a:r>
            <a:r>
              <a:rPr lang="en" sz="1400">
                <a:solidFill>
                  <a:schemeClr val="dk1"/>
                </a:solidFill>
              </a:rPr>
              <a:t>:  save output light curve and data to a file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649a60118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649a60118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Function: </a:t>
            </a:r>
            <a:r>
              <a:rPr b="1" lang="en" sz="1500">
                <a:solidFill>
                  <a:schemeClr val="dk1"/>
                </a:solidFill>
              </a:rPr>
              <a:t>weather</a:t>
            </a:r>
            <a:endParaRPr b="1" sz="15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>
                <a:solidFill>
                  <a:schemeClr val="dk1"/>
                </a:solidFill>
              </a:rPr>
              <a:t>Simulates bad weather by using one random number generator to select the instances of bad weather and a second one to choose the duration of the bad weather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>
                <a:solidFill>
                  <a:schemeClr val="dk1"/>
                </a:solidFill>
              </a:rPr>
              <a:t>Flags these selected data points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Function: </a:t>
            </a:r>
            <a:r>
              <a:rPr b="1" lang="en" sz="1500">
                <a:solidFill>
                  <a:schemeClr val="dk1"/>
                </a:solidFill>
              </a:rPr>
              <a:t>daynight</a:t>
            </a:r>
            <a:endParaRPr b="1" sz="15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>
                <a:solidFill>
                  <a:schemeClr val="dk1"/>
                </a:solidFill>
              </a:rPr>
              <a:t>Calculates duration of darkness per night during different times of year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>
                <a:solidFill>
                  <a:schemeClr val="dk1"/>
                </a:solidFill>
              </a:rPr>
              <a:t>Flag fraction of data points that would correspond to daylight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Function: </a:t>
            </a:r>
            <a:r>
              <a:rPr b="1" lang="en" sz="1500">
                <a:solidFill>
                  <a:schemeClr val="dk1"/>
                </a:solidFill>
              </a:rPr>
              <a:t>abovehorizon</a:t>
            </a:r>
            <a:endParaRPr b="1" sz="15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>
                <a:solidFill>
                  <a:schemeClr val="dk1"/>
                </a:solidFill>
              </a:rPr>
              <a:t>Calculates when the star was visible to the telescope 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>
                <a:solidFill>
                  <a:schemeClr val="dk1"/>
                </a:solidFill>
              </a:rPr>
              <a:t>Flags points corresponding to times of year when star is below horizon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649a6011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649a6011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E2A34"/>
              </a:buClr>
              <a:buSzPts val="1600"/>
              <a:buChar char="●"/>
            </a:pPr>
            <a:r>
              <a:rPr lang="en" sz="1600">
                <a:solidFill>
                  <a:srgbClr val="1E2A34"/>
                </a:solidFill>
              </a:rPr>
              <a:t>Once coded: simulation will produce theoretical models that will allow the analysis of the variations between theory and observations</a:t>
            </a:r>
            <a:endParaRPr sz="1600">
              <a:solidFill>
                <a:srgbClr val="1E2A34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A34"/>
              </a:buClr>
              <a:buSzPts val="1600"/>
              <a:buChar char="●"/>
            </a:pPr>
            <a:r>
              <a:rPr lang="en" sz="1600">
                <a:solidFill>
                  <a:srgbClr val="1E2A34"/>
                </a:solidFill>
              </a:rPr>
              <a:t>These differences could help understand:</a:t>
            </a:r>
            <a:endParaRPr sz="1600">
              <a:solidFill>
                <a:srgbClr val="1E2A34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A34"/>
              </a:buClr>
              <a:buSzPts val="1200"/>
              <a:buChar char="○"/>
            </a:pPr>
            <a:r>
              <a:rPr lang="en" sz="1400">
                <a:solidFill>
                  <a:srgbClr val="1E2A34"/>
                </a:solidFill>
              </a:rPr>
              <a:t> behavioral physics behind these stars</a:t>
            </a:r>
            <a:endParaRPr sz="1400">
              <a:solidFill>
                <a:srgbClr val="1E2A34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A34"/>
              </a:buClr>
              <a:buSzPts val="1200"/>
              <a:buChar char="○"/>
            </a:pPr>
            <a:r>
              <a:rPr lang="en" sz="1400">
                <a:solidFill>
                  <a:srgbClr val="1E2A34"/>
                </a:solidFill>
              </a:rPr>
              <a:t> Cepheids and their role in the universe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649a60118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649a60118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What happens to light data as it travels from the Cepheid to the telescope?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Simulation leaves room for additional modules if previous 3 modules are insufficient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Further modules that might be needed: </a:t>
            </a:r>
            <a:endParaRPr sz="15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>
                <a:solidFill>
                  <a:schemeClr val="dk1"/>
                </a:solidFill>
              </a:rPr>
              <a:t>factor in how many exposures ROTSE III took per night per area 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>
                <a:solidFill>
                  <a:schemeClr val="dk1"/>
                </a:solidFill>
              </a:rPr>
              <a:t>simulate the effects of using a CCD camera for observations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Bulk of astrophysical effects are accounted for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649a60118_0_10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0649a60118_0_10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0649a60118_0_10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649a60118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649a60118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649a60118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649a6011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649a6011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649a6011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★"/>
            </a:pPr>
            <a:r>
              <a:rPr lang="en" sz="1600">
                <a:solidFill>
                  <a:schemeClr val="dk1"/>
                </a:solidFill>
              </a:rPr>
              <a:t>Cepheids are intrinsic variable stars </a:t>
            </a:r>
            <a:endParaRPr sz="16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500">
                <a:solidFill>
                  <a:schemeClr val="dk1"/>
                </a:solidFill>
              </a:rPr>
              <a:t>Variable luminosity: periodic expansion and contraction of outer layers</a:t>
            </a:r>
            <a:endParaRPr sz="15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500">
                <a:solidFill>
                  <a:schemeClr val="dk1"/>
                </a:solidFill>
              </a:rPr>
              <a:t>Period-luminosity direct relationship</a:t>
            </a:r>
            <a:endParaRPr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★"/>
            </a:pPr>
            <a:r>
              <a:rPr lang="en" sz="1600">
                <a:solidFill>
                  <a:schemeClr val="dk1"/>
                </a:solidFill>
              </a:rPr>
              <a:t>Best tool to make extragalactic distance measurements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49a6011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649a6011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lang="en" sz="1500">
                <a:solidFill>
                  <a:schemeClr val="dk1"/>
                </a:solidFill>
              </a:rPr>
              <a:t>Compare Cepheid light curve observations to models 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lang="en" sz="1500">
                <a:solidFill>
                  <a:schemeClr val="dk1"/>
                </a:solidFill>
              </a:rPr>
              <a:t>Analyze the variations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lang="en" sz="1500">
                <a:solidFill>
                  <a:schemeClr val="dk1"/>
                </a:solidFill>
              </a:rPr>
              <a:t>More information about Cepheids' physical properties and behavior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lang="en" sz="1500">
                <a:solidFill>
                  <a:schemeClr val="dk1"/>
                </a:solidFill>
              </a:rPr>
              <a:t>Possibly discover other important properties of Cepheids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649a6011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649a6011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1E2A34"/>
              </a:buClr>
              <a:buSzPts val="1400"/>
              <a:buChar char="●"/>
            </a:pPr>
            <a:r>
              <a:rPr lang="en" sz="1400">
                <a:solidFill>
                  <a:srgbClr val="1E2A34"/>
                </a:solidFill>
              </a:rPr>
              <a:t>Write code that improves upon the VSP's MESA Cepheid simulation </a:t>
            </a:r>
            <a:endParaRPr sz="1400">
              <a:solidFill>
                <a:srgbClr val="1E2A34"/>
              </a:solidFill>
            </a:endParaRPr>
          </a:p>
          <a:p>
            <a:pPr indent="-3175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2A34"/>
              </a:buClr>
              <a:buSzPts val="1400"/>
              <a:buChar char="○"/>
            </a:pPr>
            <a:r>
              <a:rPr lang="en" sz="1400">
                <a:solidFill>
                  <a:srgbClr val="1E2A34"/>
                </a:solidFill>
              </a:rPr>
              <a:t>Make the theoretical model account for the data quality effects on the observed data</a:t>
            </a:r>
            <a:endParaRPr sz="1400">
              <a:solidFill>
                <a:srgbClr val="1E2A34"/>
              </a:solidFill>
            </a:endParaRPr>
          </a:p>
          <a:p>
            <a:pPr indent="-3175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2A34"/>
              </a:buClr>
              <a:buSzPts val="1400"/>
              <a:buChar char="○"/>
            </a:pPr>
            <a:r>
              <a:rPr lang="en" sz="1400">
                <a:solidFill>
                  <a:srgbClr val="1E2A34"/>
                </a:solidFill>
              </a:rPr>
              <a:t>Flag data points ROTSE III telescope would not observe due to astrophysical effects</a:t>
            </a:r>
            <a:endParaRPr sz="1400">
              <a:solidFill>
                <a:srgbClr val="1E2A34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A34"/>
              </a:buClr>
              <a:buSzPts val="1400"/>
              <a:buChar char="●"/>
            </a:pPr>
            <a:r>
              <a:rPr lang="en" sz="1400">
                <a:solidFill>
                  <a:srgbClr val="1E2A34"/>
                </a:solidFill>
              </a:rPr>
              <a:t>Creating a model will enable more accurate measurements of period changes through comparison to observations</a:t>
            </a:r>
            <a:endParaRPr sz="1400">
              <a:solidFill>
                <a:srgbClr val="1E2A34"/>
              </a:solidFill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A34"/>
              </a:buClr>
              <a:buSzPts val="1400"/>
              <a:buChar char="○"/>
            </a:pPr>
            <a:r>
              <a:rPr lang="en" sz="1400">
                <a:solidFill>
                  <a:srgbClr val="1E2A34"/>
                </a:solidFill>
              </a:rPr>
              <a:t>Period changes of Cepheids are one of main contributors to usefulness</a:t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49a60118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649a60118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Cepheids are in the instability strip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Outer layers become unstable and pulsate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 unbalanced forces from the pressure caused by radiation outward and the inward gravitational force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Period-Luminosity Equation: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49a60118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49a60118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Different stars are visible at different times of the year </a:t>
            </a:r>
            <a:endParaRPr sz="15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>
                <a:solidFill>
                  <a:schemeClr val="dk1"/>
                </a:solidFill>
              </a:rPr>
              <a:t>Altitude of star:</a:t>
            </a:r>
            <a:endParaRPr sz="15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>
                <a:solidFill>
                  <a:schemeClr val="dk1"/>
                </a:solidFill>
              </a:rPr>
              <a:t>Local sidereal time =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>
                <a:solidFill>
                  <a:schemeClr val="dk1"/>
                </a:solidFill>
              </a:rPr>
              <a:t>GST  approx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The declination and right ascension are basically the coordinates of the star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GST is the distance of the telescope's location from the reference meridian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Number of hours of darkness per night that observations can be taken</a:t>
            </a:r>
            <a:endParaRPr sz="15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>
                <a:solidFill>
                  <a:schemeClr val="dk1"/>
                </a:solidFill>
              </a:rPr>
              <a:t>Exact calculation TBD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>
                <a:solidFill>
                  <a:schemeClr val="dk1"/>
                </a:solidFill>
              </a:rPr>
              <a:t>Calculate duration of night time by calculating sunrise/sunset times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649a60118_0_5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0649a60118_0_5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500">
                <a:solidFill>
                  <a:schemeClr val="dk1"/>
                </a:solidFill>
              </a:rPr>
              <a:t>MESA: Modules for Experiments in Stellar Astrophysics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500">
                <a:solidFill>
                  <a:schemeClr val="dk1"/>
                </a:solidFill>
              </a:rPr>
              <a:t>Code to model a star’s stellar evolution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500">
                <a:solidFill>
                  <a:schemeClr val="dk1"/>
                </a:solidFill>
              </a:rPr>
              <a:t>Can model Cepheids’ evolution</a:t>
            </a:r>
            <a:endParaRPr/>
          </a:p>
        </p:txBody>
      </p:sp>
      <p:sp>
        <p:nvSpPr>
          <p:cNvPr id="194" name="Google Shape;194;g10649a60118_0_5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649a60118_0_6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649a60118_0_6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500">
                <a:solidFill>
                  <a:schemeClr val="dk1"/>
                </a:solidFill>
              </a:rPr>
              <a:t>Input initial parameters of star into MESA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500">
                <a:solidFill>
                  <a:schemeClr val="dk1"/>
                </a:solidFill>
              </a:rPr>
              <a:t>Take MESA output and input to excel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500">
                <a:solidFill>
                  <a:schemeClr val="dk1"/>
                </a:solidFill>
              </a:rPr>
              <a:t>Select input data to use for </a:t>
            </a:r>
            <a:r>
              <a:rPr i="1" lang="en" sz="1500">
                <a:solidFill>
                  <a:schemeClr val="dk1"/>
                </a:solidFill>
              </a:rPr>
              <a:t>phot_per_sec.py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500">
                <a:solidFill>
                  <a:schemeClr val="dk1"/>
                </a:solidFill>
              </a:rPr>
              <a:t>Use output in excel to plot photons vs. time (light curve)</a:t>
            </a:r>
            <a:endParaRPr/>
          </a:p>
        </p:txBody>
      </p:sp>
      <p:sp>
        <p:nvSpPr>
          <p:cNvPr id="206" name="Google Shape;206;g10649a60118_0_6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649a60118_0_8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0649a60118_0_8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Produce ideal lightcurve using the output of MESA and photons per sec </a:t>
            </a:r>
            <a:r>
              <a:rPr lang="en"/>
              <a:t>python script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Then use a series of functions to filter out data points that will not be observed by the telescope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First: simulate the duration of night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Simulate the altitude of the star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Simulate bad weather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Produce the new realistic light curve</a:t>
            </a:r>
            <a:endParaRPr/>
          </a:p>
        </p:txBody>
      </p:sp>
      <p:sp>
        <p:nvSpPr>
          <p:cNvPr id="218" name="Google Shape;218;g10649a60118_0_8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684472" y="1028700"/>
            <a:ext cx="44517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84472" y="3438659"/>
            <a:ext cx="44517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400" cap="none"/>
            </a:lvl1pPr>
            <a:lvl2pPr lvl="1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500"/>
            </a:lvl2pPr>
            <a:lvl3pPr lvl="2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/>
            </a:lvl3pPr>
            <a:lvl4pPr lvl="3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/>
            </a:lvl4pPr>
            <a:lvl5pPr lvl="4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8447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5075716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85800" y="1028700"/>
            <a:ext cx="77724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85799" y="2140027"/>
            <a:ext cx="77724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indent="-3048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3048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8447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5075716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84472" y="1282304"/>
            <a:ext cx="69111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84471" y="3763925"/>
            <a:ext cx="59304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8447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5075716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85800" y="1028700"/>
            <a:ext cx="77724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85800" y="2137144"/>
            <a:ext cx="38289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indent="-3048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3048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29150" y="2137144"/>
            <a:ext cx="38289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indent="-3048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3048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68447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5075716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84471" y="1028699"/>
            <a:ext cx="78321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84471" y="1733515"/>
            <a:ext cx="3813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400" cap="none"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400"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200"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684471" y="2255044"/>
            <a:ext cx="3813600" cy="23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indent="-3048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3048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629150" y="1733515"/>
            <a:ext cx="3887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400" cap="none"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400"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200"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629150" y="2255044"/>
            <a:ext cx="3887400" cy="23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indent="-3048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3048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68447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5075716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85800" y="1028700"/>
            <a:ext cx="77724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8447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5075716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8447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5075716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84471" y="1097278"/>
            <a:ext cx="28944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/>
            </a:lvl2pPr>
            <a:lvl3pPr indent="-31115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500"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00"/>
            </a:lvl4pPr>
            <a:lvl5pPr indent="-3048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4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84471" y="2200939"/>
            <a:ext cx="2894400" cy="22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00"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8447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5075716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84471" y="1097278"/>
            <a:ext cx="28944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84471" y="2200939"/>
            <a:ext cx="2894400" cy="22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00"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8447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5075716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85800" y="1028700"/>
            <a:ext cx="77724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3413849" y="-588023"/>
            <a:ext cx="23163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indent="-3048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3048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8447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5075716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915999" y="2033473"/>
            <a:ext cx="35820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924693" y="-245177"/>
            <a:ext cx="3582000" cy="6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indent="-3048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3048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68447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5075716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0" y="0"/>
            <a:ext cx="9144000" cy="21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4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4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1400">
                <a:solidFill>
                  <a:schemeClr val="dk2"/>
                </a:solidFill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0" y="0"/>
            <a:ext cx="9144000" cy="21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4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4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1400">
                <a:solidFill>
                  <a:schemeClr val="dk2"/>
                </a:solidFill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1028700"/>
            <a:ext cx="77724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799" y="2140027"/>
            <a:ext cx="77724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8447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075716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742950" y="773251"/>
            <a:ext cx="7341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ilky way galaxy with stars and space dust in the universe" id="144" name="Google Shape;144;p27"/>
          <p:cNvPicPr preferRelativeResize="0"/>
          <p:nvPr/>
        </p:nvPicPr>
        <p:blipFill rotWithShape="1">
          <a:blip r:embed="rId3">
            <a:alphaModFix/>
          </a:blip>
          <a:srcRect b="0" l="0" r="0" t="15732"/>
          <a:stretch/>
        </p:blipFill>
        <p:spPr>
          <a:xfrm>
            <a:off x="15" y="8"/>
            <a:ext cx="9143982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/>
          <p:nvPr/>
        </p:nvSpPr>
        <p:spPr>
          <a:xfrm rot="10800000">
            <a:off x="2736299" y="0"/>
            <a:ext cx="64077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4901"/>
                </a:srgbClr>
              </a:gs>
              <a:gs pos="93000">
                <a:srgbClr val="000000">
                  <a:alpha val="63921"/>
                </a:srgbClr>
              </a:gs>
              <a:gs pos="100000">
                <a:srgbClr val="000000">
                  <a:alpha val="63921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>
            <p:ph type="ctrTitle"/>
          </p:nvPr>
        </p:nvSpPr>
        <p:spPr>
          <a:xfrm>
            <a:off x="4816297" y="685800"/>
            <a:ext cx="3669600" cy="25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Simulating Realistic Light Curves of Cepheid Variable Stars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subTitle"/>
          </p:nvPr>
        </p:nvSpPr>
        <p:spPr>
          <a:xfrm>
            <a:off x="4780127" y="3779883"/>
            <a:ext cx="37059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</a:pPr>
            <a:r>
              <a:rPr lang="en" sz="800">
                <a:solidFill>
                  <a:srgbClr val="FFFFFF"/>
                </a:solidFill>
              </a:rPr>
              <a:t>CAROLINE KUCZEK ’22</a:t>
            </a:r>
            <a:endParaRPr sz="500"/>
          </a:p>
          <a:p>
            <a:pPr indent="0" lvl="0" marL="0" rtl="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</a:pPr>
            <a:r>
              <a:rPr lang="en" sz="800">
                <a:solidFill>
                  <a:srgbClr val="FFFFFF"/>
                </a:solidFill>
              </a:rPr>
              <a:t>PHYSICS</a:t>
            </a:r>
            <a:endParaRPr sz="500"/>
          </a:p>
          <a:p>
            <a:pPr indent="0" lvl="0" marL="0" rtl="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</a:pPr>
            <a:r>
              <a:rPr lang="en" sz="800">
                <a:solidFill>
                  <a:srgbClr val="FFFFFF"/>
                </a:solidFill>
              </a:rPr>
              <a:t>SENIOR RESEARCH PROJECT </a:t>
            </a:r>
            <a:endParaRPr sz="500"/>
          </a:p>
          <a:p>
            <a:pPr indent="0" lvl="0" marL="0" rtl="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</a:pPr>
            <a:r>
              <a:rPr lang="en" sz="800">
                <a:solidFill>
                  <a:srgbClr val="FFFFFF"/>
                </a:solidFill>
              </a:rPr>
              <a:t>DECEMBER 16, 2021</a:t>
            </a:r>
            <a:endParaRPr sz="500"/>
          </a:p>
          <a:p>
            <a:pPr indent="0" lvl="0" marL="0" rtl="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t/>
            </a:r>
            <a:endParaRPr sz="300">
              <a:solidFill>
                <a:srgbClr val="FFFFFF"/>
              </a:solidFill>
            </a:endParaRPr>
          </a:p>
        </p:txBody>
      </p:sp>
      <p:cxnSp>
        <p:nvCxnSpPr>
          <p:cNvPr id="148" name="Google Shape;148;p27"/>
          <p:cNvCxnSpPr/>
          <p:nvPr/>
        </p:nvCxnSpPr>
        <p:spPr>
          <a:xfrm>
            <a:off x="7666532" y="3645904"/>
            <a:ext cx="7341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6112325" y="2088625"/>
            <a:ext cx="73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685800" y="1028700"/>
            <a:ext cx="7772400" cy="98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685799" y="2140027"/>
            <a:ext cx="7772400" cy="231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3 main modules: 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Importobs</a:t>
            </a:r>
            <a:r>
              <a:rPr lang="en"/>
              <a:t>: import data from MESA and make necessary conversions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Makeobs</a:t>
            </a:r>
            <a:r>
              <a:rPr lang="en"/>
              <a:t>: simulate bad weather, altitude of the star, simulate </a:t>
            </a:r>
            <a:r>
              <a:rPr lang="en"/>
              <a:t>night, create new light curve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Outputobs</a:t>
            </a:r>
            <a:r>
              <a:rPr lang="en"/>
              <a:t>:  save output light curve and data to a file 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685800" y="855075"/>
            <a:ext cx="7772400" cy="98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</a:t>
            </a:r>
            <a:r>
              <a:rPr b="1" lang="en"/>
              <a:t>Makeobs</a:t>
            </a:r>
            <a:endParaRPr b="1"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627900" y="1619025"/>
            <a:ext cx="7626900" cy="144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Function: </a:t>
            </a:r>
            <a:r>
              <a:rPr b="1" lang="en"/>
              <a:t>weather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Simulates bad weather by using one random number generator to select the instances of bad weather and a second one to choose the duration of the bad weather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Flags these </a:t>
            </a:r>
            <a:r>
              <a:rPr lang="en"/>
              <a:t>selected data points</a:t>
            </a:r>
            <a:endParaRPr/>
          </a:p>
        </p:txBody>
      </p:sp>
      <p:sp>
        <p:nvSpPr>
          <p:cNvPr id="257" name="Google Shape;257;p37"/>
          <p:cNvSpPr txBox="1"/>
          <p:nvPr/>
        </p:nvSpPr>
        <p:spPr>
          <a:xfrm>
            <a:off x="627900" y="2974475"/>
            <a:ext cx="75690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Function: </a:t>
            </a:r>
            <a:r>
              <a:rPr b="1" lang="en" sz="1500">
                <a:solidFill>
                  <a:schemeClr val="dk1"/>
                </a:solidFill>
              </a:rPr>
              <a:t>daynight</a:t>
            </a:r>
            <a:endParaRPr b="1" sz="15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Calculates duration of darkness per night during different times of year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Flag fraction of data points that would correspond to daylight</a:t>
            </a:r>
            <a:endParaRPr/>
          </a:p>
        </p:txBody>
      </p:sp>
      <p:sp>
        <p:nvSpPr>
          <p:cNvPr id="258" name="Google Shape;258;p37"/>
          <p:cNvSpPr txBox="1"/>
          <p:nvPr/>
        </p:nvSpPr>
        <p:spPr>
          <a:xfrm>
            <a:off x="627900" y="3910175"/>
            <a:ext cx="76269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Function: </a:t>
            </a:r>
            <a:r>
              <a:rPr b="1" lang="en" sz="1500">
                <a:solidFill>
                  <a:schemeClr val="dk1"/>
                </a:solidFill>
              </a:rPr>
              <a:t>abovehorizon</a:t>
            </a:r>
            <a:endParaRPr b="1" sz="15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Calculates when the star was visible to the telescope 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Flags points corresponding to times of year when star is below horizon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Once coded: simulation will produce theoretical models that will allow the analysis of the variations between theory and observations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These differences could help understand: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behavioral physics behind these stars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Cepheids and their role in the universe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685800" y="1028700"/>
            <a:ext cx="7772400" cy="98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685799" y="2140027"/>
            <a:ext cx="7772400" cy="231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What happens to light data as it travels from the Cepheid to the telescope?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Simulation leaves room for additional modules if previous 3 modules are insufficient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Further modules that might be needed: 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factor in how many exposures ROTSE III took per night per area 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simulate the effects of using a CCD camera for observations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Bulk of astrophysical effects are accounted for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685800" y="1028700"/>
            <a:ext cx="77724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685799" y="2140027"/>
            <a:ext cx="77724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"/>
              <a:t>A special thanks to Dr. Robert Kehoe from Southern Methodist University, Dr. Kara and the John Carroll University Physics Department, and SURF program for this opportunity and all the help.</a:t>
            </a:r>
            <a:endParaRPr/>
          </a:p>
          <a:p>
            <a:pPr indent="-889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"/>
              <a:t>Thank you also to all the members of the Variable Star Project who have helped me work on this simulation.</a:t>
            </a:r>
            <a:endParaRPr/>
          </a:p>
        </p:txBody>
      </p:sp>
      <p:sp>
        <p:nvSpPr>
          <p:cNvPr id="278" name="Google Shape;278;p40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Google Shape;2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3463" y="270745"/>
            <a:ext cx="985833" cy="99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5283" y="270745"/>
            <a:ext cx="985832" cy="985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685800" y="1028700"/>
            <a:ext cx="7772400" cy="98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685800" y="1592000"/>
            <a:ext cx="7772400" cy="286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aseline="30000" lang="en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Commonwealth Scientific and Industrial Research Organisation,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Pulsating Variable Stars,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(Australia Telescope National Facility, 2021).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aseline="30000" lang="e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P. Newman,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Cepheids,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(NASA Star Child, 2018).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aseline="30000" lang="en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H. Singh, S. Das, A. Bhardwaj, S. Kanbur and M. Marconi,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Light Curve Parameters of Cepheid and RR Lyrae Variables at Multiple Wavelengths − Models vs. Observations,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(arXiv, 2019).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aseline="30000" lang="en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A. Bhardwaj, S. Kanbur, M. Marconi, M. Rejkuba, H. Singh and C. Ngeow, 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A comparative study of multiwavelength theoretical and observed light curves of Cepheid variables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(Monthly Notices of the Royal Astronomical Society, 2017) Vol. 466, Issue 3, p. 2805–2824.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685800" y="1028700"/>
            <a:ext cx="7772400" cy="98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685800" y="1883400"/>
            <a:ext cx="7772400" cy="326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95"/>
              <a:buFont typeface="Arial"/>
              <a:buNone/>
            </a:pPr>
            <a:r>
              <a:rPr baseline="30000" lang="en" sz="1697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1697">
                <a:latin typeface="Times New Roman"/>
                <a:ea typeface="Times New Roman"/>
                <a:cs typeface="Times New Roman"/>
                <a:sym typeface="Times New Roman"/>
              </a:rPr>
              <a:t> G. Benedict, B. McArthur, L. Fredrick, T. Harrison, C. Slesnik, J. Rhee, R. Patterson, M. Skrutskie, O. Franz, L. Wasserman, W. Jeffreys, E. Nelan, W. VanAltena, P. Shelus, P. Hemenway, R. Duncombe, D. Story, A. Whipple and A. Bradley, </a:t>
            </a:r>
            <a:r>
              <a:rPr i="1" lang="en" sz="1697">
                <a:latin typeface="Times New Roman"/>
                <a:ea typeface="Times New Roman"/>
                <a:cs typeface="Times New Roman"/>
                <a:sym typeface="Times New Roman"/>
              </a:rPr>
              <a:t>Astrometry with Hubble Space Telescope: A Parallax of the Fundamental Distance Calibrator delta Cephei, </a:t>
            </a:r>
            <a:r>
              <a:rPr lang="en" sz="1697">
                <a:latin typeface="Times New Roman"/>
                <a:ea typeface="Times New Roman"/>
                <a:cs typeface="Times New Roman"/>
                <a:sym typeface="Times New Roman"/>
              </a:rPr>
              <a:t>(arXiv, 2002).</a:t>
            </a:r>
            <a:endParaRPr sz="169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95"/>
              <a:buFont typeface="Arial"/>
              <a:buNone/>
            </a:pPr>
            <a:r>
              <a:rPr baseline="30000" lang="en" sz="1697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" sz="1697">
                <a:latin typeface="Times New Roman"/>
                <a:ea typeface="Times New Roman"/>
                <a:cs typeface="Times New Roman"/>
                <a:sym typeface="Times New Roman"/>
              </a:rPr>
              <a:t>S. Zeilik, M. Gregory, </a:t>
            </a:r>
            <a:r>
              <a:rPr i="1" lang="en" sz="1697">
                <a:latin typeface="Times New Roman"/>
                <a:ea typeface="Times New Roman"/>
                <a:cs typeface="Times New Roman"/>
                <a:sym typeface="Times New Roman"/>
              </a:rPr>
              <a:t>Introductory Astronomy and Astrophysics </a:t>
            </a:r>
            <a:r>
              <a:rPr lang="en" sz="1697">
                <a:latin typeface="Times New Roman"/>
                <a:ea typeface="Times New Roman"/>
                <a:cs typeface="Times New Roman"/>
                <a:sym typeface="Times New Roman"/>
              </a:rPr>
              <a:t>(Brooks/Cole/Thomson Learning, 1998), Vol. 4 p. A32-A35.</a:t>
            </a:r>
            <a:endParaRPr sz="169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95"/>
              <a:buFont typeface="Arial"/>
              <a:buNone/>
            </a:pPr>
            <a:r>
              <a:rPr baseline="30000" lang="en" sz="1697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 sz="1697">
                <a:latin typeface="Times New Roman"/>
                <a:ea typeface="Times New Roman"/>
                <a:cs typeface="Times New Roman"/>
                <a:sym typeface="Times New Roman"/>
              </a:rPr>
              <a:t>D. De Rooij, </a:t>
            </a:r>
            <a:r>
              <a:rPr i="1" lang="en" sz="1697">
                <a:latin typeface="Times New Roman"/>
                <a:ea typeface="Times New Roman"/>
                <a:cs typeface="Times New Roman"/>
                <a:sym typeface="Times New Roman"/>
              </a:rPr>
              <a:t>Declination Angle, </a:t>
            </a:r>
            <a:r>
              <a:rPr lang="en" sz="1697">
                <a:latin typeface="Times New Roman"/>
                <a:ea typeface="Times New Roman"/>
                <a:cs typeface="Times New Roman"/>
                <a:sym typeface="Times New Roman"/>
              </a:rPr>
              <a:t>(Sino Voltaics)</a:t>
            </a:r>
            <a:endParaRPr sz="169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41"/>
              <a:buFont typeface="Arial"/>
              <a:buNone/>
            </a:pPr>
            <a:r>
              <a:rPr baseline="30000" lang="en" sz="2497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" sz="169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697">
                <a:latin typeface="Times New Roman"/>
                <a:ea typeface="Times New Roman"/>
                <a:cs typeface="Times New Roman"/>
                <a:sym typeface="Times New Roman"/>
              </a:rPr>
              <a:t>The Sunrise Equation. </a:t>
            </a:r>
            <a:r>
              <a:rPr lang="en" sz="1697">
                <a:latin typeface="Times New Roman"/>
                <a:ea typeface="Times New Roman"/>
                <a:cs typeface="Times New Roman"/>
                <a:sym typeface="Times New Roman"/>
              </a:rPr>
              <a:t>Trailnotes.org</a:t>
            </a:r>
            <a:endParaRPr sz="169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685800" y="1028700"/>
            <a:ext cx="7772400" cy="98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685799" y="2403527"/>
            <a:ext cx="7772400" cy="231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Cepheids are intrinsic variable stars </a:t>
            </a:r>
            <a:endParaRPr sz="16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500"/>
              <a:t>Variable luminosity: periodic expansion and contraction of outer layers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500"/>
              <a:t>Period-luminosity direct relationship</a:t>
            </a:r>
            <a:endParaRPr sz="15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Best tool to make extragalactic distance measurements</a:t>
            </a:r>
            <a:endParaRPr sz="1600"/>
          </a:p>
        </p:txBody>
      </p:sp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5325" y="359900"/>
            <a:ext cx="2989000" cy="22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8342450" y="4789500"/>
            <a:ext cx="111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Gifer.com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685800" y="912950"/>
            <a:ext cx="7772400" cy="98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685799" y="1674977"/>
            <a:ext cx="7772400" cy="231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Compare Cepheid light curve observations to models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Analyze the variations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More information about Cepheids' physical properties and behavior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Possibly discover other important properties of Cepheids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125" y="3274600"/>
            <a:ext cx="4487774" cy="15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8342450" y="4789500"/>
            <a:ext cx="111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Space FM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143700" y="2571750"/>
            <a:ext cx="8827800" cy="257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25559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6107"/>
              <a:t>Write </a:t>
            </a:r>
            <a:r>
              <a:rPr lang="en" sz="6107"/>
              <a:t>code</a:t>
            </a:r>
            <a:r>
              <a:rPr lang="en" sz="6107"/>
              <a:t> that improves upon the VSP</a:t>
            </a:r>
            <a:r>
              <a:rPr lang="en" sz="6107"/>
              <a:t>'s MESA Cepheid simulation </a:t>
            </a:r>
            <a:endParaRPr sz="6107"/>
          </a:p>
          <a:p>
            <a:pPr indent="-325559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107"/>
              <a:t>Make the theoretical model account for the data quality effects on the observed data</a:t>
            </a:r>
            <a:endParaRPr sz="6107"/>
          </a:p>
          <a:p>
            <a:pPr indent="-325559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107"/>
              <a:t>Flag data points ROTSE III telescope would not observe due to astrophysical effects</a:t>
            </a:r>
            <a:endParaRPr sz="6107"/>
          </a:p>
          <a:p>
            <a:pPr indent="-3255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107"/>
              <a:t>Creating a model will enable more accurate measurements of period changes </a:t>
            </a:r>
            <a:r>
              <a:rPr lang="en" sz="6107"/>
              <a:t>through</a:t>
            </a:r>
            <a:r>
              <a:rPr lang="en" sz="6107"/>
              <a:t> comparison to observations</a:t>
            </a:r>
            <a:endParaRPr sz="6107"/>
          </a:p>
          <a:p>
            <a:pPr indent="-325559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107"/>
              <a:t>Period changes of Cepheids are one of main contributors to usefulness</a:t>
            </a:r>
            <a:endParaRPr sz="6107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685800" y="1028700"/>
            <a:ext cx="7772400" cy="98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685800" y="1747625"/>
            <a:ext cx="7772400" cy="225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Cepheids</a:t>
            </a:r>
            <a:r>
              <a:rPr lang="en" sz="1600"/>
              <a:t> are in the instability strip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Outer layers become unstable and pulsate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unbalanced forces from the pressure caused by radiation outward and the inward gravitational force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Period-Luminosity Equation: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91"/>
              <a:t>M= – [2.43(log</a:t>
            </a:r>
            <a:r>
              <a:rPr baseline="-25000" i="1" lang="en" sz="1691"/>
              <a:t>10</a:t>
            </a:r>
            <a:r>
              <a:rPr i="1" lang="en" sz="1691"/>
              <a:t>(P)-1)]-4.05</a:t>
            </a:r>
            <a:endParaRPr i="1" sz="1691"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685800" y="1028700"/>
            <a:ext cx="7772400" cy="98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685800" y="1574825"/>
            <a:ext cx="7772400" cy="339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Different stars are visible at different times of the year 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Altitude of star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-304800" lvl="1" marL="914400" rtl="0" algn="l">
              <a:lnSpc>
                <a:spcPct val="18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Local sidereal time</a:t>
            </a:r>
            <a:endParaRPr i="1" sz="1600"/>
          </a:p>
          <a:p>
            <a:pPr indent="-3048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GST </a:t>
            </a:r>
            <a:endParaRPr i="1" sz="1800"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/>
        </p:nvSpPr>
        <p:spPr>
          <a:xfrm>
            <a:off x="6045900" y="0"/>
            <a:ext cx="3098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a=altitude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𝛿=declination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𝜙=observer's latitude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𝒉=local sidereal time-right ascension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λ=observer's </a:t>
            </a:r>
            <a:r>
              <a:rPr lang="en" sz="1100"/>
              <a:t>longitude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/>
        </p:nvSpPr>
        <p:spPr>
          <a:xfrm>
            <a:off x="685800" y="2150375"/>
            <a:ext cx="52236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sin(a) = sin(</a:t>
            </a:r>
            <a:r>
              <a:rPr lang="en" sz="1700">
                <a:solidFill>
                  <a:schemeClr val="dk1"/>
                </a:solidFill>
              </a:rPr>
              <a:t>𝛅</a:t>
            </a:r>
            <a:r>
              <a:rPr i="1" lang="en" sz="1600">
                <a:solidFill>
                  <a:schemeClr val="dk1"/>
                </a:solidFill>
              </a:rPr>
              <a:t>)sin(𝝓) + cos(</a:t>
            </a:r>
            <a:r>
              <a:rPr lang="en" sz="1700">
                <a:solidFill>
                  <a:schemeClr val="dk1"/>
                </a:solidFill>
              </a:rPr>
              <a:t>𝛅</a:t>
            </a:r>
            <a:r>
              <a:rPr i="1" lang="en" sz="1600">
                <a:solidFill>
                  <a:schemeClr val="dk1"/>
                </a:solidFill>
              </a:rPr>
              <a:t>)cos(h)cos(𝝓)</a:t>
            </a:r>
            <a:endParaRPr b="1"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2244750" y="2518475"/>
            <a:ext cx="210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= </a:t>
            </a:r>
            <a:r>
              <a:rPr i="1" lang="en" sz="1600">
                <a:solidFill>
                  <a:schemeClr val="dk1"/>
                </a:solidFill>
              </a:rPr>
              <a:t>GST – λ</a:t>
            </a:r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1098775" y="2851475"/>
            <a:ext cx="5890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≈ </a:t>
            </a:r>
            <a:r>
              <a:rPr i="1" lang="en" sz="1600">
                <a:solidFill>
                  <a:schemeClr val="dk1"/>
                </a:solidFill>
              </a:rPr>
              <a:t>(360º (months since March 21)(30.4333))</a:t>
            </a:r>
            <a:r>
              <a:rPr i="1" lang="en" sz="1900">
                <a:solidFill>
                  <a:schemeClr val="dk1"/>
                </a:solidFill>
              </a:rPr>
              <a:t>/</a:t>
            </a:r>
            <a:r>
              <a:rPr i="1" lang="en" sz="1600">
                <a:solidFill>
                  <a:schemeClr val="dk1"/>
                </a:solidFill>
              </a:rPr>
              <a:t>365.25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688125" y="3304600"/>
            <a:ext cx="77724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Number of hours of darkness per night that observations can be taken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688125" y="3673350"/>
            <a:ext cx="7772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Exact calculation TBD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Calculate duration of night time by calculating sunrise/sunset times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685800" y="1028700"/>
            <a:ext cx="3060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Methods: MESA</a:t>
            </a:r>
            <a:endParaRPr/>
          </a:p>
        </p:txBody>
      </p:sp>
      <p:cxnSp>
        <p:nvCxnSpPr>
          <p:cNvPr id="198" name="Google Shape;198;p33"/>
          <p:cNvCxnSpPr/>
          <p:nvPr/>
        </p:nvCxnSpPr>
        <p:spPr>
          <a:xfrm>
            <a:off x="742950" y="773251"/>
            <a:ext cx="7341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685800" y="1885060"/>
            <a:ext cx="36642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/>
              <a:t>MESA: Modules for Experiments in Stellar Astrophysics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/>
              <a:t>Code to model a star’s stellar evolution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/>
              <a:t>Can model Cepheids’ evolution</a:t>
            </a:r>
            <a:endParaRPr/>
          </a:p>
        </p:txBody>
      </p:sp>
      <p:pic>
        <p:nvPicPr>
          <p:cNvPr descr="Text, application&#10;&#10;Description automatically generated" id="200" name="Google Shape;2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24396"/>
            <a:ext cx="4349972" cy="289470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7668576" y="4777226"/>
            <a:ext cx="708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Techcrunch.com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Mesastar.org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685799" y="685801"/>
            <a:ext cx="36576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4800599" y="720090"/>
            <a:ext cx="38478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/>
              <a:t>Input initial parameters of star into MESA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/>
              <a:t>Take MESA output and input to excel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/>
              <a:t>Select input data to use for </a:t>
            </a:r>
            <a:r>
              <a:rPr i="1" lang="en"/>
              <a:t>phot_per_sec.py</a:t>
            </a:r>
            <a:endParaRPr i="1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/>
              <a:t>Use output in excel to plot photons vs. time (light curve)</a:t>
            </a:r>
            <a:endParaRPr/>
          </a:p>
        </p:txBody>
      </p:sp>
      <p:cxnSp>
        <p:nvCxnSpPr>
          <p:cNvPr id="211" name="Google Shape;211;p34"/>
          <p:cNvCxnSpPr/>
          <p:nvPr/>
        </p:nvCxnSpPr>
        <p:spPr>
          <a:xfrm>
            <a:off x="744428" y="4366499"/>
            <a:ext cx="76566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hart, line chart&#10;&#10;Description automatically generated" id="213" name="Google Shape;2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1508481"/>
            <a:ext cx="3657600" cy="224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>
            <a:off x="7977467" y="4175323"/>
            <a:ext cx="847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rotsehub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5"/>
          <p:cNvSpPr txBox="1"/>
          <p:nvPr>
            <p:ph type="title"/>
          </p:nvPr>
        </p:nvSpPr>
        <p:spPr>
          <a:xfrm>
            <a:off x="685800" y="1028701"/>
            <a:ext cx="3400500" cy="24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Experiment</a:t>
            </a:r>
            <a:endParaRPr/>
          </a:p>
        </p:txBody>
      </p:sp>
      <p:cxnSp>
        <p:nvCxnSpPr>
          <p:cNvPr id="222" name="Google Shape;222;p35"/>
          <p:cNvCxnSpPr/>
          <p:nvPr/>
        </p:nvCxnSpPr>
        <p:spPr>
          <a:xfrm>
            <a:off x="742950" y="773251"/>
            <a:ext cx="7341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3" name="Google Shape;223;p35"/>
          <p:cNvGrpSpPr/>
          <p:nvPr/>
        </p:nvGrpSpPr>
        <p:grpSpPr>
          <a:xfrm>
            <a:off x="4636894" y="749666"/>
            <a:ext cx="3821306" cy="3704981"/>
            <a:chOff x="1" y="2562"/>
            <a:chExt cx="5095074" cy="4939974"/>
          </a:xfrm>
        </p:grpSpPr>
        <p:sp>
          <p:nvSpPr>
            <p:cNvPr id="224" name="Google Shape;224;p35"/>
            <p:cNvSpPr/>
            <p:nvPr/>
          </p:nvSpPr>
          <p:spPr>
            <a:xfrm rot="5400000">
              <a:off x="-162294" y="164861"/>
              <a:ext cx="1081800" cy="757200"/>
            </a:xfrm>
            <a:prstGeom prst="chevron">
              <a:avLst>
                <a:gd fmla="val 50000" name="adj"/>
              </a:avLst>
            </a:prstGeom>
            <a:solidFill>
              <a:srgbClr val="8225C4"/>
            </a:solidFill>
            <a:ln cap="flat" cmpd="sng" w="12700">
              <a:solidFill>
                <a:srgbClr val="8225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5"/>
            <p:cNvSpPr txBox="1"/>
            <p:nvPr/>
          </p:nvSpPr>
          <p:spPr>
            <a:xfrm>
              <a:off x="1" y="381164"/>
              <a:ext cx="7572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00" lIns="10000" spcFirstLastPara="1" rIns="10000" wrap="square" tIns="1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5"/>
            <p:cNvSpPr/>
            <p:nvPr/>
          </p:nvSpPr>
          <p:spPr>
            <a:xfrm rot="5400000">
              <a:off x="2574475" y="-1814837"/>
              <a:ext cx="703200" cy="4338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12700">
              <a:solidFill>
                <a:srgbClr val="8225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5"/>
            <p:cNvSpPr txBox="1"/>
            <p:nvPr/>
          </p:nvSpPr>
          <p:spPr>
            <a:xfrm>
              <a:off x="757207" y="36885"/>
              <a:ext cx="4303500" cy="6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900" lIns="133350" spcFirstLastPara="1" rIns="11900" wrap="square" tIns="11900">
              <a:noAutofit/>
            </a:bodyPr>
            <a:lstStyle/>
            <a:p>
              <a:pPr indent="-1841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" sz="1900">
                  <a:solidFill>
                    <a:schemeClr val="dk1"/>
                  </a:solidFill>
                </a:rPr>
                <a:t>Produce Ideal light curve (MESA)</a:t>
              </a:r>
              <a:endParaRPr sz="1100"/>
            </a:p>
          </p:txBody>
        </p:sp>
        <p:sp>
          <p:nvSpPr>
            <p:cNvPr id="228" name="Google Shape;228;p35"/>
            <p:cNvSpPr/>
            <p:nvPr/>
          </p:nvSpPr>
          <p:spPr>
            <a:xfrm rot="5400000">
              <a:off x="-162294" y="1129404"/>
              <a:ext cx="1081800" cy="757200"/>
            </a:xfrm>
            <a:prstGeom prst="chevron">
              <a:avLst>
                <a:gd fmla="val 50000" name="adj"/>
              </a:avLst>
            </a:prstGeom>
            <a:solidFill>
              <a:srgbClr val="8225C4"/>
            </a:solidFill>
            <a:ln cap="flat" cmpd="sng" w="12700">
              <a:solidFill>
                <a:srgbClr val="8225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5"/>
            <p:cNvSpPr txBox="1"/>
            <p:nvPr/>
          </p:nvSpPr>
          <p:spPr>
            <a:xfrm>
              <a:off x="1" y="1345707"/>
              <a:ext cx="7572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00" lIns="10000" spcFirstLastPara="1" rIns="10000" wrap="square" tIns="1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5"/>
            <p:cNvSpPr/>
            <p:nvPr/>
          </p:nvSpPr>
          <p:spPr>
            <a:xfrm rot="5400000">
              <a:off x="2574475" y="-850295"/>
              <a:ext cx="703200" cy="4338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12700">
              <a:solidFill>
                <a:srgbClr val="8225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5"/>
            <p:cNvSpPr txBox="1"/>
            <p:nvPr/>
          </p:nvSpPr>
          <p:spPr>
            <a:xfrm>
              <a:off x="757207" y="1001428"/>
              <a:ext cx="4303500" cy="6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900" lIns="133350" spcFirstLastPara="1" rIns="11900" wrap="square" tIns="11900">
              <a:noAutofit/>
            </a:bodyPr>
            <a:lstStyle/>
            <a:p>
              <a:pPr indent="-1841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" sz="1900">
                  <a:solidFill>
                    <a:schemeClr val="dk1"/>
                  </a:solidFill>
                </a:rPr>
                <a:t>Simulate night duration</a:t>
              </a:r>
              <a:endParaRPr sz="1100"/>
            </a:p>
          </p:txBody>
        </p:sp>
        <p:sp>
          <p:nvSpPr>
            <p:cNvPr id="232" name="Google Shape;232;p35"/>
            <p:cNvSpPr/>
            <p:nvPr/>
          </p:nvSpPr>
          <p:spPr>
            <a:xfrm rot="5400000">
              <a:off x="-162294" y="2093948"/>
              <a:ext cx="1081800" cy="757200"/>
            </a:xfrm>
            <a:prstGeom prst="chevron">
              <a:avLst>
                <a:gd fmla="val 50000" name="adj"/>
              </a:avLst>
            </a:prstGeom>
            <a:solidFill>
              <a:srgbClr val="8225C4"/>
            </a:solidFill>
            <a:ln cap="flat" cmpd="sng" w="12700">
              <a:solidFill>
                <a:srgbClr val="8225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5"/>
            <p:cNvSpPr txBox="1"/>
            <p:nvPr/>
          </p:nvSpPr>
          <p:spPr>
            <a:xfrm>
              <a:off x="1" y="2310251"/>
              <a:ext cx="7572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00" lIns="10000" spcFirstLastPara="1" rIns="10000" wrap="square" tIns="1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5"/>
            <p:cNvSpPr/>
            <p:nvPr/>
          </p:nvSpPr>
          <p:spPr>
            <a:xfrm rot="5400000">
              <a:off x="2574475" y="114248"/>
              <a:ext cx="703200" cy="4338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12700">
              <a:solidFill>
                <a:srgbClr val="8225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 txBox="1"/>
            <p:nvPr/>
          </p:nvSpPr>
          <p:spPr>
            <a:xfrm>
              <a:off x="757207" y="1965972"/>
              <a:ext cx="4303500" cy="6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900" lIns="133350" spcFirstLastPara="1" rIns="11900" wrap="square" tIns="11900">
              <a:noAutofit/>
            </a:bodyPr>
            <a:lstStyle/>
            <a:p>
              <a:pPr indent="-1841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" sz="1900">
                  <a:solidFill>
                    <a:schemeClr val="dk1"/>
                  </a:solidFill>
                </a:rPr>
                <a:t>Simulate altitude of star</a:t>
              </a:r>
              <a:endParaRPr sz="1100"/>
            </a:p>
          </p:txBody>
        </p:sp>
        <p:sp>
          <p:nvSpPr>
            <p:cNvPr id="236" name="Google Shape;236;p35"/>
            <p:cNvSpPr/>
            <p:nvPr/>
          </p:nvSpPr>
          <p:spPr>
            <a:xfrm rot="5400000">
              <a:off x="-162294" y="3058491"/>
              <a:ext cx="1081800" cy="757200"/>
            </a:xfrm>
            <a:prstGeom prst="chevron">
              <a:avLst>
                <a:gd fmla="val 50000" name="adj"/>
              </a:avLst>
            </a:prstGeom>
            <a:solidFill>
              <a:srgbClr val="8225C4"/>
            </a:solidFill>
            <a:ln cap="flat" cmpd="sng" w="12700">
              <a:solidFill>
                <a:srgbClr val="8225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 txBox="1"/>
            <p:nvPr/>
          </p:nvSpPr>
          <p:spPr>
            <a:xfrm>
              <a:off x="1" y="3274794"/>
              <a:ext cx="7572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00" lIns="10000" spcFirstLastPara="1" rIns="10000" wrap="square" tIns="1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5"/>
            <p:cNvSpPr/>
            <p:nvPr/>
          </p:nvSpPr>
          <p:spPr>
            <a:xfrm rot="5400000">
              <a:off x="2574475" y="1078791"/>
              <a:ext cx="703200" cy="4338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12700">
              <a:solidFill>
                <a:srgbClr val="8225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5"/>
            <p:cNvSpPr txBox="1"/>
            <p:nvPr/>
          </p:nvSpPr>
          <p:spPr>
            <a:xfrm>
              <a:off x="757207" y="2930515"/>
              <a:ext cx="4303500" cy="6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900" lIns="133350" spcFirstLastPara="1" rIns="11900" wrap="square" tIns="11900">
              <a:noAutofit/>
            </a:bodyPr>
            <a:lstStyle/>
            <a:p>
              <a:pPr indent="-1841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Simul</a:t>
              </a:r>
              <a:r>
                <a:rPr lang="en" sz="1900">
                  <a:solidFill>
                    <a:schemeClr val="dk1"/>
                  </a:solidFill>
                </a:rPr>
                <a:t>ate bad weather</a:t>
              </a:r>
              <a:endParaRPr sz="1100"/>
            </a:p>
          </p:txBody>
        </p:sp>
        <p:sp>
          <p:nvSpPr>
            <p:cNvPr id="240" name="Google Shape;240;p35"/>
            <p:cNvSpPr/>
            <p:nvPr/>
          </p:nvSpPr>
          <p:spPr>
            <a:xfrm rot="5400000">
              <a:off x="-162294" y="4023036"/>
              <a:ext cx="1081800" cy="757200"/>
            </a:xfrm>
            <a:prstGeom prst="chevron">
              <a:avLst>
                <a:gd fmla="val 50000" name="adj"/>
              </a:avLst>
            </a:prstGeom>
            <a:solidFill>
              <a:srgbClr val="8225C4"/>
            </a:solidFill>
            <a:ln cap="flat" cmpd="sng" w="12700">
              <a:solidFill>
                <a:srgbClr val="8225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5"/>
            <p:cNvSpPr txBox="1"/>
            <p:nvPr/>
          </p:nvSpPr>
          <p:spPr>
            <a:xfrm>
              <a:off x="1" y="4239338"/>
              <a:ext cx="7572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00" lIns="10000" spcFirstLastPara="1" rIns="10000" wrap="square" tIns="1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5"/>
            <p:cNvSpPr/>
            <p:nvPr/>
          </p:nvSpPr>
          <p:spPr>
            <a:xfrm rot="5400000">
              <a:off x="2574475" y="2043334"/>
              <a:ext cx="703200" cy="4338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12700">
              <a:solidFill>
                <a:srgbClr val="8225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5"/>
            <p:cNvSpPr txBox="1"/>
            <p:nvPr/>
          </p:nvSpPr>
          <p:spPr>
            <a:xfrm>
              <a:off x="757207" y="3895058"/>
              <a:ext cx="4303500" cy="6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900" lIns="133350" spcFirstLastPara="1" rIns="11900" wrap="square" tIns="11900">
              <a:noAutofit/>
            </a:bodyPr>
            <a:lstStyle/>
            <a:p>
              <a:pPr indent="-1841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" sz="1900">
                  <a:solidFill>
                    <a:schemeClr val="dk1"/>
                  </a:solidFill>
                </a:rPr>
                <a:t>Produce new light curve</a:t>
              </a:r>
              <a:endParaRPr sz="1100"/>
            </a:p>
          </p:txBody>
        </p:sp>
      </p:grpSp>
      <p:pic>
        <p:nvPicPr>
          <p:cNvPr descr="Chart, box and whisker chart&#10;&#10;Description automatically generated" id="244" name="Google Shape;2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50" y="2059789"/>
            <a:ext cx="3400425" cy="175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shVTI">
  <a:themeElements>
    <a:clrScheme name="AnalogousFromDarkSeedLeftStep">
      <a:dk1>
        <a:srgbClr val="000000"/>
      </a:dk1>
      <a:lt1>
        <a:srgbClr val="FFFFFF"/>
      </a:lt1>
      <a:dk2>
        <a:srgbClr val="1E2A34"/>
      </a:dk2>
      <a:lt2>
        <a:srgbClr val="E2E8E2"/>
      </a:lt2>
      <a:accent1>
        <a:srgbClr val="D63AD5"/>
      </a:accent1>
      <a:accent2>
        <a:srgbClr val="8328C4"/>
      </a:accent2>
      <a:accent3>
        <a:srgbClr val="543AD6"/>
      </a:accent3>
      <a:accent4>
        <a:srgbClr val="284FC4"/>
      </a:accent4>
      <a:accent5>
        <a:srgbClr val="3AA2D6"/>
      </a:accent5>
      <a:accent6>
        <a:srgbClr val="25B5AA"/>
      </a:accent6>
      <a:hlink>
        <a:srgbClr val="3F7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