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191128" y="-618805"/>
            <a:ext cx="4750405" cy="8739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  <a:defRPr b="1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digitalocean.com/community/tutorials/how-to-use-git-branch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ortoisegit.org/download/" TargetMode="External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://marketplace.eclipse.org/content/eclipse-gitblit?mpc=true&amp;mpc_state=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rotshtein/gitintro.git" TargetMode="External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4400"/>
              <a:buFont typeface="Comic Sans MS"/>
              <a:buNone/>
            </a:pPr>
            <a:r>
              <a:rPr i="0" lang="en-US" sz="4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Git - theory</a:t>
            </a:r>
            <a:endParaRPr i="0" sz="44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Ancestry graph features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versions of interest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“releases”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533" y="2564190"/>
            <a:ext cx="3469754" cy="385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328" y="991816"/>
            <a:ext cx="3286125" cy="475830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24190" y="-15119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Ancestry graph features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current checkout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points to a branch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“staging area”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to be</a:t>
            </a:r>
            <a:b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committed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134" y="931333"/>
            <a:ext cx="4871962" cy="561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2730731" cy="41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/>
          <p:nvPr/>
        </p:nvCxnSpPr>
        <p:spPr>
          <a:xfrm flipH="1" rot="-5400000">
            <a:off x="2023327" y="853472"/>
            <a:ext cx="513900" cy="156300"/>
          </a:xfrm>
          <a:prstGeom prst="bentConnector3">
            <a:avLst>
              <a:gd fmla="val 2942" name="adj1"/>
            </a:avLst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8" name="Shape 168"/>
          <p:cNvSpPr txBox="1"/>
          <p:nvPr/>
        </p:nvSpPr>
        <p:spPr>
          <a:xfrm>
            <a:off x="1356537" y="5901993"/>
            <a:ext cx="5602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database, stored in directory “.git”.</a:t>
            </a:r>
            <a:endParaRPr sz="2400">
              <a:solidFill>
                <a:srgbClr val="3366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5601739" cy="41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 flipH="1" rot="-5400000">
            <a:off x="4223867" y="808546"/>
            <a:ext cx="513900" cy="156300"/>
          </a:xfrm>
          <a:prstGeom prst="bentConnector3">
            <a:avLst>
              <a:gd fmla="val 2942" name="adj1"/>
            </a:avLst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6" name="Shape 176"/>
          <p:cNvSpPr txBox="1"/>
          <p:nvPr/>
        </p:nvSpPr>
        <p:spPr>
          <a:xfrm>
            <a:off x="1356537" y="5901993"/>
            <a:ext cx="460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Also stored in directory “.git”.</a:t>
            </a:r>
            <a:endParaRPr sz="2400">
              <a:solidFill>
                <a:srgbClr val="3366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	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Files you edit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19" y="1188720"/>
            <a:ext cx="8383944" cy="4069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 flipH="1" rot="-5400000">
            <a:off x="6849066" y="722551"/>
            <a:ext cx="513900" cy="326700"/>
          </a:xfrm>
          <a:prstGeom prst="bentConnector3">
            <a:avLst>
              <a:gd fmla="val 2942" name="adj1"/>
            </a:avLst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4" name="Shape 184"/>
          <p:cNvSpPr txBox="1"/>
          <p:nvPr/>
        </p:nvSpPr>
        <p:spPr>
          <a:xfrm>
            <a:off x="880306" y="5671160"/>
            <a:ext cx="743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 in the directory containing directory “.git”.</a:t>
            </a:r>
            <a:endParaRPr sz="2400">
              <a:solidFill>
                <a:srgbClr val="3366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8424198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745238" y="3105239"/>
            <a:ext cx="537790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Committing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848850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2767961" y="3153619"/>
            <a:ext cx="928534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sz="16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Push - Update remote repo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45" y="1371600"/>
            <a:ext cx="848851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Checking out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8505762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562342" y="3729204"/>
            <a:ext cx="928534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380342" y="3729204"/>
            <a:ext cx="928534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needs Git?</a:t>
            </a:r>
            <a:endParaRPr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597" y="1722113"/>
            <a:ext cx="8844643" cy="279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Local checkout/brunch Operations</a:t>
            </a:r>
            <a:endParaRPr sz="4000" u="sng">
              <a:solidFill>
                <a:schemeClr val="dk2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466472" y="3696772"/>
            <a:ext cx="2830200" cy="8487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(stage) files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421906" y="1331533"/>
            <a:ext cx="1760700" cy="833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directory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52529" y="1331533"/>
            <a:ext cx="2226300" cy="833100"/>
          </a:xfrm>
          <a:prstGeom prst="roundRect">
            <a:avLst>
              <a:gd fmla="val 16667" name="adj"/>
            </a:avLst>
          </a:prstGeom>
          <a:solidFill>
            <a:srgbClr val="D2645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584795" y="1331533"/>
            <a:ext cx="1760700" cy="833100"/>
          </a:xfrm>
          <a:prstGeom prst="roundRect">
            <a:avLst>
              <a:gd fmla="val 16667" name="adj"/>
            </a:avLst>
          </a:prstGeom>
          <a:solidFill>
            <a:srgbClr val="6ECD8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</a:t>
            </a:r>
            <a:b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(staging area)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" name="Shape 223"/>
          <p:cNvCxnSpPr/>
          <p:nvPr/>
        </p:nvCxnSpPr>
        <p:spPr>
          <a:xfrm flipH="1" rot="-5400000">
            <a:off x="-274038" y="4314645"/>
            <a:ext cx="4343400" cy="4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4" name="Shape 224"/>
          <p:cNvCxnSpPr/>
          <p:nvPr/>
        </p:nvCxnSpPr>
        <p:spPr>
          <a:xfrm flipH="1" rot="-5400000">
            <a:off x="2316372" y="4314645"/>
            <a:ext cx="4343400" cy="4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5" name="Shape 225"/>
          <p:cNvCxnSpPr/>
          <p:nvPr/>
        </p:nvCxnSpPr>
        <p:spPr>
          <a:xfrm flipH="1" rot="-5400000">
            <a:off x="5146700" y="4314644"/>
            <a:ext cx="4343400" cy="4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6" name="Shape 226"/>
          <p:cNvSpPr/>
          <p:nvPr/>
        </p:nvSpPr>
        <p:spPr>
          <a:xfrm>
            <a:off x="1876062" y="2435386"/>
            <a:ext cx="5404800" cy="8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checkout the project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19355" y="4906302"/>
            <a:ext cx="2590500" cy="82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ECD8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commit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ara\Desktop\x2.png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2" y="663575"/>
            <a:ext cx="7677300" cy="6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Full picture</a:t>
            </a:r>
            <a:endParaRPr sz="40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321625" y="14758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502225" y="1399600"/>
            <a:ext cx="2133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Initial commit</a:t>
            </a:r>
            <a:endParaRPr/>
          </a:p>
        </p:txBody>
      </p:sp>
      <p:cxnSp>
        <p:nvCxnSpPr>
          <p:cNvPr id="242" name="Shape 242"/>
          <p:cNvCxnSpPr/>
          <p:nvPr/>
        </p:nvCxnSpPr>
        <p:spPr>
          <a:xfrm flipH="1" rot="10800000">
            <a:off x="3635825" y="1628287"/>
            <a:ext cx="5334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3" name="Shape 243"/>
          <p:cNvSpPr/>
          <p:nvPr/>
        </p:nvSpPr>
        <p:spPr>
          <a:xfrm>
            <a:off x="4321625" y="23902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44" name="Shape 244"/>
          <p:cNvCxnSpPr/>
          <p:nvPr/>
        </p:nvCxnSpPr>
        <p:spPr>
          <a:xfrm rot="10800000">
            <a:off x="4550225" y="19330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45" name="Shape 245"/>
          <p:cNvSpPr txBox="1"/>
          <p:nvPr/>
        </p:nvSpPr>
        <p:spPr>
          <a:xfrm>
            <a:off x="1502225" y="2309225"/>
            <a:ext cx="2307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Second commit</a:t>
            </a:r>
            <a:endParaRPr/>
          </a:p>
        </p:txBody>
      </p:sp>
      <p:cxnSp>
        <p:nvCxnSpPr>
          <p:cNvPr id="246" name="Shape 246"/>
          <p:cNvCxnSpPr/>
          <p:nvPr/>
        </p:nvCxnSpPr>
        <p:spPr>
          <a:xfrm flipH="1" rot="10800000">
            <a:off x="3712025" y="2537712"/>
            <a:ext cx="533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7" name="Shape 247"/>
          <p:cNvSpPr/>
          <p:nvPr/>
        </p:nvSpPr>
        <p:spPr>
          <a:xfrm>
            <a:off x="4321625" y="33046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48" name="Shape 248"/>
          <p:cNvCxnSpPr/>
          <p:nvPr/>
        </p:nvCxnSpPr>
        <p:spPr>
          <a:xfrm rot="10800000">
            <a:off x="4550225" y="28474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49" name="Shape 249"/>
          <p:cNvSpPr txBox="1"/>
          <p:nvPr/>
        </p:nvSpPr>
        <p:spPr>
          <a:xfrm>
            <a:off x="1502225" y="3223637"/>
            <a:ext cx="220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Third commit</a:t>
            </a:r>
            <a:endParaRPr/>
          </a:p>
        </p:txBody>
      </p:sp>
      <p:cxnSp>
        <p:nvCxnSpPr>
          <p:cNvPr id="250" name="Shape 250"/>
          <p:cNvCxnSpPr/>
          <p:nvPr/>
        </p:nvCxnSpPr>
        <p:spPr>
          <a:xfrm flipH="1" rot="10800000">
            <a:off x="3712025" y="3452112"/>
            <a:ext cx="533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1" name="Shape 251"/>
          <p:cNvSpPr/>
          <p:nvPr/>
        </p:nvSpPr>
        <p:spPr>
          <a:xfrm>
            <a:off x="5617025" y="38380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6683825" y="3761800"/>
            <a:ext cx="2307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>
                <a:solidFill>
                  <a:schemeClr val="dk1"/>
                </a:solidFill>
              </a:rPr>
              <a:t>Bob’s commit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t/>
            </a:r>
            <a:endParaRPr sz="2400"/>
          </a:p>
        </p:txBody>
      </p:sp>
      <p:cxnSp>
        <p:nvCxnSpPr>
          <p:cNvPr id="253" name="Shape 253"/>
          <p:cNvCxnSpPr/>
          <p:nvPr/>
        </p:nvCxnSpPr>
        <p:spPr>
          <a:xfrm rot="10800000">
            <a:off x="6226625" y="39904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4778825" y="3533200"/>
            <a:ext cx="83820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55" name="Shape 255"/>
          <p:cNvSpPr/>
          <p:nvPr/>
        </p:nvSpPr>
        <p:spPr>
          <a:xfrm>
            <a:off x="4321625" y="42190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4550225" y="37618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57" name="Shape 257"/>
          <p:cNvSpPr txBox="1"/>
          <p:nvPr/>
        </p:nvSpPr>
        <p:spPr>
          <a:xfrm>
            <a:off x="1502225" y="4138037"/>
            <a:ext cx="220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Fourth commit</a:t>
            </a:r>
            <a:endParaRPr/>
          </a:p>
        </p:txBody>
      </p:sp>
      <p:cxnSp>
        <p:nvCxnSpPr>
          <p:cNvPr id="258" name="Shape 258"/>
          <p:cNvCxnSpPr/>
          <p:nvPr/>
        </p:nvCxnSpPr>
        <p:spPr>
          <a:xfrm flipH="1" rot="10800000">
            <a:off x="3712025" y="4366512"/>
            <a:ext cx="533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9" name="Shape 259"/>
          <p:cNvSpPr/>
          <p:nvPr/>
        </p:nvSpPr>
        <p:spPr>
          <a:xfrm>
            <a:off x="5617025" y="47524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5845625" y="42952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61" name="Shape 261"/>
          <p:cNvSpPr/>
          <p:nvPr/>
        </p:nvSpPr>
        <p:spPr>
          <a:xfrm>
            <a:off x="4321625" y="512705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62" name="Shape 262"/>
          <p:cNvCxnSpPr/>
          <p:nvPr/>
        </p:nvCxnSpPr>
        <p:spPr>
          <a:xfrm rot="10800000">
            <a:off x="4550225" y="466985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63" name="Shape 263"/>
          <p:cNvCxnSpPr/>
          <p:nvPr/>
        </p:nvCxnSpPr>
        <p:spPr>
          <a:xfrm flipH="1" rot="10800000">
            <a:off x="4778825" y="4980950"/>
            <a:ext cx="838200" cy="37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64" name="Shape 264"/>
          <p:cNvSpPr txBox="1"/>
          <p:nvPr/>
        </p:nvSpPr>
        <p:spPr>
          <a:xfrm>
            <a:off x="2645225" y="5133400"/>
            <a:ext cx="1066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Merge</a:t>
            </a:r>
            <a:endParaRPr/>
          </a:p>
        </p:txBody>
      </p:sp>
      <p:cxnSp>
        <p:nvCxnSpPr>
          <p:cNvPr id="265" name="Shape 265"/>
          <p:cNvCxnSpPr/>
          <p:nvPr/>
        </p:nvCxnSpPr>
        <p:spPr>
          <a:xfrm flipH="1" rot="10800000">
            <a:off x="3712025" y="5362087"/>
            <a:ext cx="5334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66" name="Shape 266"/>
          <p:cNvSpPr txBox="1"/>
          <p:nvPr/>
        </p:nvSpPr>
        <p:spPr>
          <a:xfrm>
            <a:off x="6683825" y="4747625"/>
            <a:ext cx="2307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Bob’s commit</a:t>
            </a:r>
            <a:endParaRPr/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6226625" y="4976237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8" name="Shape 268"/>
          <p:cNvCxnSpPr/>
          <p:nvPr/>
        </p:nvCxnSpPr>
        <p:spPr>
          <a:xfrm>
            <a:off x="513175" y="1254450"/>
            <a:ext cx="0" cy="46497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9" name="Shape 269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B</a:t>
            </a:r>
            <a:r>
              <a:rPr lang="en-US" sz="4000" u="sng">
                <a:solidFill>
                  <a:schemeClr val="dk2"/>
                </a:solidFill>
              </a:rPr>
              <a:t>runch Operations</a:t>
            </a:r>
            <a:endParaRPr sz="40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other repository files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.git/config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.git/description – used by gitweb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.git/info/exclude – files to ignore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תכלס</a:t>
            </a:r>
            <a:endParaRPr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96564" y="1375758"/>
            <a:ext cx="8739600" cy="47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Create brunch (Unique name)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git checkout -b develop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Switch back to the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master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git checkout master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Merge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git merge develop --no-ff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hlink"/>
                </a:solidFill>
                <a:hlinkClick r:id="rId3"/>
              </a:rPr>
              <a:t>see details of using brunch</a:t>
            </a:r>
            <a:endParaRPr i="1" sz="24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96564" y="1375758"/>
            <a:ext cx="8739600" cy="47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3"/>
              </a:rPr>
              <a:t>tortoisegit </a:t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4"/>
              </a:rPr>
              <a:t>gitHub desktop</a:t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5"/>
              </a:rPr>
              <a:t>eclipse build in support</a:t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Hand on</a:t>
            </a:r>
            <a:endParaRPr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5125" y="1142999"/>
            <a:ext cx="8739600" cy="540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clone repo </a:t>
            </a:r>
            <a:r>
              <a:rPr i="1" lang="en-US" sz="2400" u="sng">
                <a:solidFill>
                  <a:schemeClr val="hlink"/>
                </a:solidFill>
                <a:hlinkClick r:id="rId3"/>
              </a:rPr>
              <a:t>https://github.com/rotshtein/gitintro.git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add file to the master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create branch called &lt;your name&gt;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add file and commit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switch to master - verify no new file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Merge </a:t>
            </a:r>
            <a:r>
              <a:rPr lang="en-US" sz="2400"/>
              <a:t>&lt;your name&gt; branch into the master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commit and push (poll if needed)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wait until all finish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pull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see log</a:t>
            </a:r>
            <a:endParaRPr sz="2400"/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475" y="4292225"/>
            <a:ext cx="4152900" cy="196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</a:rPr>
              <a:t>Q &amp; a</a:t>
            </a:r>
            <a:endParaRPr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Git?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SCM concepts used in Git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object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of Git objects as 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tools developed by Linux kernel group for SCM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Now used by several other groups, and apparently growing in popularity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i="0" lang="en-US" sz="4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has a </a:t>
            </a:r>
            <a:r>
              <a:rPr b="1" i="0" lang="en-US" sz="40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i="0" lang="en-US" sz="40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4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commands</a:t>
            </a:r>
            <a:endParaRPr i="0" sz="4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 core subset of them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one of the GUI tools (e.g., gitk)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learn the rest as you need them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Groups of </a:t>
            </a:r>
            <a:r>
              <a:rPr i="0" lang="en-US" sz="44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and branch management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init, checkout, branch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add, delete, rename, commit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status, diff, log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reference points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tag, branch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954" y="1143000"/>
            <a:ext cx="4499648" cy="375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96" y="1570869"/>
            <a:ext cx="4457700" cy="48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i="0" sz="44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ancestry relationships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Ancestry relationships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a directed acyclic graph</a:t>
            </a:r>
            <a:b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DAG</a:t>
            </a: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359" y="2576286"/>
            <a:ext cx="2857642" cy="395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