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191128" y="-618805"/>
            <a:ext cx="4750405" cy="8739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196564" y="1375758"/>
            <a:ext cx="8739532" cy="4750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  <a:defRPr b="1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 b="1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 b="1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96564" y="1375758"/>
            <a:ext cx="8739532" cy="4750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digitalocean.com/community/tutorials/how-to-use-git-branche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ortoisegit.org/download/" TargetMode="External"/><Relationship Id="rId4" Type="http://schemas.openxmlformats.org/officeDocument/2006/relationships/hyperlink" Target="https://desktop.github.com/" TargetMode="External"/><Relationship Id="rId5" Type="http://schemas.openxmlformats.org/officeDocument/2006/relationships/hyperlink" Target="http://marketplace.eclipse.org/content/eclipse-gitblit?mpc=true&amp;mpc_state=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thub.com/rotshtein/gitintro.git" TargetMode="External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4400"/>
              <a:buFont typeface="Comic Sans MS"/>
              <a:buNone/>
            </a:pPr>
            <a:r>
              <a:rPr i="0" lang="en-US" sz="4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Git - theory</a:t>
            </a:r>
            <a:endParaRPr i="0" sz="4400" u="none" cap="none" strike="noStrike">
              <a:solidFill>
                <a:srgbClr val="3366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i="0" lang="en-US" sz="4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Ancestry graph features</a:t>
            </a:r>
            <a:endParaRPr i="0" sz="44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196564" y="1375758"/>
            <a:ext cx="8739532" cy="4750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Tags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versions of interest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including “releases”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6533" y="2564190"/>
            <a:ext cx="3469754" cy="3855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7328" y="991816"/>
            <a:ext cx="3286125" cy="475830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>
            <p:ph type="title"/>
          </p:nvPr>
        </p:nvSpPr>
        <p:spPr>
          <a:xfrm>
            <a:off x="24190" y="-15119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i="0" lang="en-US" sz="4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Ancestry graph features</a:t>
            </a:r>
            <a:endParaRPr i="0" sz="44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96564" y="1375758"/>
            <a:ext cx="8739532" cy="4750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current checkout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usually points to a branch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i="0" lang="en-US" sz="4400" u="sng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i="0" lang="en-US" sz="4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components</a:t>
            </a:r>
            <a:endParaRPr i="0" sz="44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96564" y="1375758"/>
            <a:ext cx="8739532" cy="4750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“staging area”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to be</a:t>
            </a:r>
            <a:br>
              <a:rPr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committed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4134" y="931333"/>
            <a:ext cx="4871962" cy="5615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4400"/>
              <a:buFont typeface="Comic Sans MS"/>
              <a:buNone/>
            </a:pPr>
            <a:r>
              <a:rPr i="0" lang="en-US" sz="4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History</a:t>
            </a:r>
            <a:endParaRPr i="0" sz="44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" y="1188720"/>
            <a:ext cx="2730731" cy="411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Shape 167"/>
          <p:cNvCxnSpPr/>
          <p:nvPr/>
        </p:nvCxnSpPr>
        <p:spPr>
          <a:xfrm flipH="1" rot="-5400000">
            <a:off x="2023327" y="853472"/>
            <a:ext cx="513900" cy="156300"/>
          </a:xfrm>
          <a:prstGeom prst="bentConnector3">
            <a:avLst>
              <a:gd fmla="val 2942" name="adj1"/>
            </a:avLst>
          </a:prstGeom>
          <a:noFill/>
          <a:ln cap="flat" cmpd="sng" w="38100">
            <a:solidFill>
              <a:srgbClr val="008000"/>
            </a:solidFill>
            <a:prstDash val="solid"/>
            <a:round/>
            <a:headEnd len="sm" w="sm" type="none"/>
            <a:tailEnd len="lg" w="lg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68" name="Shape 168"/>
          <p:cNvSpPr txBox="1"/>
          <p:nvPr/>
        </p:nvSpPr>
        <p:spPr>
          <a:xfrm>
            <a:off x="1356537" y="5901993"/>
            <a:ext cx="560231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66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database, stored in directory “.git”.</a:t>
            </a:r>
            <a:endParaRPr sz="2400">
              <a:solidFill>
                <a:srgbClr val="3366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4400"/>
              <a:buFont typeface="Comic Sans MS"/>
              <a:buNone/>
            </a:pPr>
            <a:r>
              <a:rPr b="0" i="0" lang="en-US" sz="44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i="0" lang="en-US" sz="4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Staging area</a:t>
            </a:r>
            <a:endParaRPr i="0" sz="44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" y="1188720"/>
            <a:ext cx="5601739" cy="411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Shape 175"/>
          <p:cNvCxnSpPr/>
          <p:nvPr/>
        </p:nvCxnSpPr>
        <p:spPr>
          <a:xfrm flipH="1" rot="-5400000">
            <a:off x="4223867" y="808546"/>
            <a:ext cx="513900" cy="156300"/>
          </a:xfrm>
          <a:prstGeom prst="bentConnector3">
            <a:avLst>
              <a:gd fmla="val 2942" name="adj1"/>
            </a:avLst>
          </a:prstGeom>
          <a:noFill/>
          <a:ln cap="flat" cmpd="sng" w="38100">
            <a:solidFill>
              <a:srgbClr val="008000"/>
            </a:solidFill>
            <a:prstDash val="solid"/>
            <a:round/>
            <a:headEnd len="sm" w="sm" type="none"/>
            <a:tailEnd len="lg" w="lg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76" name="Shape 176"/>
          <p:cNvSpPr txBox="1"/>
          <p:nvPr/>
        </p:nvSpPr>
        <p:spPr>
          <a:xfrm>
            <a:off x="1356537" y="5901993"/>
            <a:ext cx="460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66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Also stored in directory “.git”.</a:t>
            </a:r>
            <a:endParaRPr sz="2400">
              <a:solidFill>
                <a:srgbClr val="3366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4400"/>
              <a:buFont typeface="Comic Sans MS"/>
              <a:buNone/>
            </a:pPr>
            <a:r>
              <a:rPr b="0" i="0" lang="en-US" sz="44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				</a:t>
            </a:r>
            <a:r>
              <a:rPr i="0" lang="en-US" sz="4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Files you edit</a:t>
            </a:r>
            <a:endParaRPr i="0" sz="44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19" y="1188720"/>
            <a:ext cx="8383944" cy="4069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Shape 183"/>
          <p:cNvCxnSpPr/>
          <p:nvPr/>
        </p:nvCxnSpPr>
        <p:spPr>
          <a:xfrm flipH="1" rot="-5400000">
            <a:off x="6849066" y="722551"/>
            <a:ext cx="513900" cy="326700"/>
          </a:xfrm>
          <a:prstGeom prst="bentConnector3">
            <a:avLst>
              <a:gd fmla="val 2942" name="adj1"/>
            </a:avLst>
          </a:prstGeom>
          <a:noFill/>
          <a:ln cap="flat" cmpd="sng" w="38100">
            <a:solidFill>
              <a:srgbClr val="008000"/>
            </a:solidFill>
            <a:prstDash val="solid"/>
            <a:round/>
            <a:headEnd len="sm" w="sm" type="none"/>
            <a:tailEnd len="lg" w="lg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84" name="Shape 184"/>
          <p:cNvSpPr txBox="1"/>
          <p:nvPr/>
        </p:nvSpPr>
        <p:spPr>
          <a:xfrm>
            <a:off x="880306" y="5671160"/>
            <a:ext cx="74378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66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Stored in the directory containing directory “.git”.</a:t>
            </a:r>
            <a:endParaRPr sz="2400">
              <a:solidFill>
                <a:srgbClr val="3366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i="0" lang="en-US" sz="4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Staging</a:t>
            </a:r>
            <a:endParaRPr i="0" sz="44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" y="1188720"/>
            <a:ext cx="8424198" cy="402336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5745238" y="3105239"/>
            <a:ext cx="537790" cy="2743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i="0" lang="en-US" sz="4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Committing</a:t>
            </a:r>
            <a:endParaRPr i="0" sz="44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" y="1188720"/>
            <a:ext cx="8488509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x="2767961" y="3153619"/>
            <a:ext cx="928534" cy="2743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endParaRPr sz="16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lang="en-US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Push - Update remote repo</a:t>
            </a:r>
            <a:endParaRPr i="0" sz="44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745" y="1371600"/>
            <a:ext cx="848851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i="0" lang="en-US" sz="4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Checking out</a:t>
            </a:r>
            <a:endParaRPr i="0" sz="44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" y="1188720"/>
            <a:ext cx="8505762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2562342" y="3729204"/>
            <a:ext cx="928534" cy="2743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checkout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5380342" y="3729204"/>
            <a:ext cx="928534" cy="2743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checkout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Who needs Git?</a:t>
            </a:r>
            <a:endParaRPr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597" y="1722113"/>
            <a:ext cx="8844643" cy="2798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/>
        </p:nvSpPr>
        <p:spPr>
          <a:xfrm>
            <a:off x="0" y="0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chemeClr val="dk2"/>
                </a:solidFill>
              </a:rPr>
              <a:t>Local checkout/brunch Operations</a:t>
            </a:r>
            <a:endParaRPr sz="4000" u="sng">
              <a:solidFill>
                <a:schemeClr val="dk2"/>
              </a:solidFill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4466472" y="3696772"/>
            <a:ext cx="2830200" cy="848700"/>
          </a:xfrm>
          <a:prstGeom prst="lef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 (stage) files</a:t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6421906" y="1331533"/>
            <a:ext cx="1760700" cy="833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Working directory</a:t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752529" y="1331533"/>
            <a:ext cx="2226300" cy="833100"/>
          </a:xfrm>
          <a:prstGeom prst="roundRect">
            <a:avLst>
              <a:gd fmla="val 16667" name="adj"/>
            </a:avLst>
          </a:prstGeom>
          <a:solidFill>
            <a:srgbClr val="D26457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Local </a:t>
            </a: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Repo</a:t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3584795" y="1331533"/>
            <a:ext cx="1760700" cy="833100"/>
          </a:xfrm>
          <a:prstGeom prst="roundRect">
            <a:avLst>
              <a:gd fmla="val 16667" name="adj"/>
            </a:avLst>
          </a:prstGeom>
          <a:solidFill>
            <a:srgbClr val="6ECD88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Index</a:t>
            </a:r>
            <a:b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(staging area)</a:t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23" name="Shape 223"/>
          <p:cNvCxnSpPr/>
          <p:nvPr/>
        </p:nvCxnSpPr>
        <p:spPr>
          <a:xfrm flipH="1" rot="-5400000">
            <a:off x="-274038" y="4314645"/>
            <a:ext cx="4343400" cy="43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24" name="Shape 224"/>
          <p:cNvCxnSpPr/>
          <p:nvPr/>
        </p:nvCxnSpPr>
        <p:spPr>
          <a:xfrm flipH="1" rot="-5400000">
            <a:off x="2316372" y="4314645"/>
            <a:ext cx="4343400" cy="43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25" name="Shape 225"/>
          <p:cNvCxnSpPr/>
          <p:nvPr/>
        </p:nvCxnSpPr>
        <p:spPr>
          <a:xfrm flipH="1" rot="-5400000">
            <a:off x="5146700" y="4314644"/>
            <a:ext cx="4343400" cy="43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26" name="Shape 226"/>
          <p:cNvSpPr/>
          <p:nvPr/>
        </p:nvSpPr>
        <p:spPr>
          <a:xfrm>
            <a:off x="1876062" y="2435386"/>
            <a:ext cx="5404800" cy="85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504D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checkout the project</a:t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1919355" y="4906302"/>
            <a:ext cx="2590500" cy="822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ECD88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commit</a:t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Kara\Desktop\x2.png" id="233" name="Shape 2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112" y="663575"/>
            <a:ext cx="7677300" cy="62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/>
        </p:nvSpPr>
        <p:spPr>
          <a:xfrm>
            <a:off x="0" y="0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chemeClr val="dk2"/>
                </a:solidFill>
              </a:rPr>
              <a:t>Full picture</a:t>
            </a:r>
            <a:endParaRPr sz="4000"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4321625" y="1475800"/>
            <a:ext cx="457200" cy="457200"/>
          </a:xfrm>
          <a:prstGeom prst="ellipse">
            <a:avLst/>
          </a:prstGeom>
          <a:solidFill>
            <a:srgbClr val="D6CC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1502225" y="1399600"/>
            <a:ext cx="2133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None/>
            </a:pPr>
            <a:r>
              <a:rPr i="0" lang="en-US" sz="2400" u="none">
                <a:solidFill>
                  <a:srgbClr val="000000"/>
                </a:solidFill>
              </a:rPr>
              <a:t>Initial commit</a:t>
            </a:r>
            <a:endParaRPr/>
          </a:p>
        </p:txBody>
      </p:sp>
      <p:cxnSp>
        <p:nvCxnSpPr>
          <p:cNvPr id="242" name="Shape 242"/>
          <p:cNvCxnSpPr/>
          <p:nvPr/>
        </p:nvCxnSpPr>
        <p:spPr>
          <a:xfrm flipH="1" rot="10800000">
            <a:off x="3635825" y="1628287"/>
            <a:ext cx="533400" cy="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43" name="Shape 243"/>
          <p:cNvSpPr/>
          <p:nvPr/>
        </p:nvSpPr>
        <p:spPr>
          <a:xfrm>
            <a:off x="4321625" y="2390200"/>
            <a:ext cx="457200" cy="457200"/>
          </a:xfrm>
          <a:prstGeom prst="ellipse">
            <a:avLst/>
          </a:prstGeom>
          <a:solidFill>
            <a:srgbClr val="D6CC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244" name="Shape 244"/>
          <p:cNvCxnSpPr/>
          <p:nvPr/>
        </p:nvCxnSpPr>
        <p:spPr>
          <a:xfrm rot="10800000">
            <a:off x="4550225" y="1933000"/>
            <a:ext cx="0" cy="45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245" name="Shape 245"/>
          <p:cNvSpPr txBox="1"/>
          <p:nvPr/>
        </p:nvSpPr>
        <p:spPr>
          <a:xfrm>
            <a:off x="1502225" y="2309225"/>
            <a:ext cx="2307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None/>
            </a:pPr>
            <a:r>
              <a:rPr i="0" lang="en-US" sz="2400" u="none">
                <a:solidFill>
                  <a:srgbClr val="000000"/>
                </a:solidFill>
              </a:rPr>
              <a:t>Second commit</a:t>
            </a:r>
            <a:endParaRPr/>
          </a:p>
        </p:txBody>
      </p:sp>
      <p:cxnSp>
        <p:nvCxnSpPr>
          <p:cNvPr id="246" name="Shape 246"/>
          <p:cNvCxnSpPr/>
          <p:nvPr/>
        </p:nvCxnSpPr>
        <p:spPr>
          <a:xfrm flipH="1" rot="10800000">
            <a:off x="3712025" y="2537712"/>
            <a:ext cx="5334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47" name="Shape 247"/>
          <p:cNvSpPr/>
          <p:nvPr/>
        </p:nvSpPr>
        <p:spPr>
          <a:xfrm>
            <a:off x="4321625" y="3304600"/>
            <a:ext cx="457200" cy="457200"/>
          </a:xfrm>
          <a:prstGeom prst="ellipse">
            <a:avLst/>
          </a:prstGeom>
          <a:solidFill>
            <a:srgbClr val="D6CC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248" name="Shape 248"/>
          <p:cNvCxnSpPr/>
          <p:nvPr/>
        </p:nvCxnSpPr>
        <p:spPr>
          <a:xfrm rot="10800000">
            <a:off x="4550225" y="2847400"/>
            <a:ext cx="0" cy="45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249" name="Shape 249"/>
          <p:cNvSpPr txBox="1"/>
          <p:nvPr/>
        </p:nvSpPr>
        <p:spPr>
          <a:xfrm>
            <a:off x="1502225" y="3223637"/>
            <a:ext cx="2209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None/>
            </a:pPr>
            <a:r>
              <a:rPr i="0" lang="en-US" sz="2400" u="none">
                <a:solidFill>
                  <a:srgbClr val="000000"/>
                </a:solidFill>
              </a:rPr>
              <a:t>Third commit</a:t>
            </a:r>
            <a:endParaRPr/>
          </a:p>
        </p:txBody>
      </p:sp>
      <p:cxnSp>
        <p:nvCxnSpPr>
          <p:cNvPr id="250" name="Shape 250"/>
          <p:cNvCxnSpPr/>
          <p:nvPr/>
        </p:nvCxnSpPr>
        <p:spPr>
          <a:xfrm flipH="1" rot="10800000">
            <a:off x="3712025" y="3452112"/>
            <a:ext cx="5334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51" name="Shape 251"/>
          <p:cNvSpPr/>
          <p:nvPr/>
        </p:nvSpPr>
        <p:spPr>
          <a:xfrm>
            <a:off x="5617025" y="3838000"/>
            <a:ext cx="457200" cy="457200"/>
          </a:xfrm>
          <a:prstGeom prst="ellipse">
            <a:avLst/>
          </a:prstGeom>
          <a:solidFill>
            <a:srgbClr val="D6CC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6683825" y="3761800"/>
            <a:ext cx="2307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>
                <a:solidFill>
                  <a:schemeClr val="dk1"/>
                </a:solidFill>
              </a:rPr>
              <a:t>Bob’s commit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None/>
            </a:pPr>
            <a:r>
              <a:t/>
            </a:r>
            <a:endParaRPr sz="2400"/>
          </a:p>
        </p:txBody>
      </p:sp>
      <p:cxnSp>
        <p:nvCxnSpPr>
          <p:cNvPr id="253" name="Shape 253"/>
          <p:cNvCxnSpPr/>
          <p:nvPr/>
        </p:nvCxnSpPr>
        <p:spPr>
          <a:xfrm rot="10800000">
            <a:off x="6226625" y="39904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54" name="Shape 254"/>
          <p:cNvCxnSpPr/>
          <p:nvPr/>
        </p:nvCxnSpPr>
        <p:spPr>
          <a:xfrm rot="10800000">
            <a:off x="4778825" y="3533200"/>
            <a:ext cx="838200" cy="45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255" name="Shape 255"/>
          <p:cNvSpPr/>
          <p:nvPr/>
        </p:nvSpPr>
        <p:spPr>
          <a:xfrm>
            <a:off x="4321625" y="4219000"/>
            <a:ext cx="457200" cy="457200"/>
          </a:xfrm>
          <a:prstGeom prst="ellipse">
            <a:avLst/>
          </a:prstGeom>
          <a:solidFill>
            <a:srgbClr val="D6CC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256" name="Shape 256"/>
          <p:cNvCxnSpPr/>
          <p:nvPr/>
        </p:nvCxnSpPr>
        <p:spPr>
          <a:xfrm rot="10800000">
            <a:off x="4550225" y="3761800"/>
            <a:ext cx="0" cy="45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257" name="Shape 257"/>
          <p:cNvSpPr txBox="1"/>
          <p:nvPr/>
        </p:nvSpPr>
        <p:spPr>
          <a:xfrm>
            <a:off x="1502225" y="4138037"/>
            <a:ext cx="2209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None/>
            </a:pPr>
            <a:r>
              <a:rPr i="0" lang="en-US" sz="2400" u="none">
                <a:solidFill>
                  <a:srgbClr val="000000"/>
                </a:solidFill>
              </a:rPr>
              <a:t>Fourth commit</a:t>
            </a:r>
            <a:endParaRPr/>
          </a:p>
        </p:txBody>
      </p:sp>
      <p:cxnSp>
        <p:nvCxnSpPr>
          <p:cNvPr id="258" name="Shape 258"/>
          <p:cNvCxnSpPr/>
          <p:nvPr/>
        </p:nvCxnSpPr>
        <p:spPr>
          <a:xfrm flipH="1" rot="10800000">
            <a:off x="3712025" y="4366512"/>
            <a:ext cx="5334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59" name="Shape 259"/>
          <p:cNvSpPr/>
          <p:nvPr/>
        </p:nvSpPr>
        <p:spPr>
          <a:xfrm>
            <a:off x="5617025" y="4752400"/>
            <a:ext cx="457200" cy="457200"/>
          </a:xfrm>
          <a:prstGeom prst="ellipse">
            <a:avLst/>
          </a:prstGeom>
          <a:solidFill>
            <a:srgbClr val="D6CC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260" name="Shape 260"/>
          <p:cNvCxnSpPr/>
          <p:nvPr/>
        </p:nvCxnSpPr>
        <p:spPr>
          <a:xfrm rot="10800000">
            <a:off x="5845625" y="4295200"/>
            <a:ext cx="0" cy="45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261" name="Shape 261"/>
          <p:cNvSpPr/>
          <p:nvPr/>
        </p:nvSpPr>
        <p:spPr>
          <a:xfrm>
            <a:off x="4321625" y="5127050"/>
            <a:ext cx="457200" cy="457200"/>
          </a:xfrm>
          <a:prstGeom prst="ellipse">
            <a:avLst/>
          </a:prstGeom>
          <a:solidFill>
            <a:srgbClr val="D6CC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262" name="Shape 262"/>
          <p:cNvCxnSpPr/>
          <p:nvPr/>
        </p:nvCxnSpPr>
        <p:spPr>
          <a:xfrm rot="10800000">
            <a:off x="4550225" y="4669850"/>
            <a:ext cx="0" cy="45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263" name="Shape 263"/>
          <p:cNvCxnSpPr/>
          <p:nvPr/>
        </p:nvCxnSpPr>
        <p:spPr>
          <a:xfrm flipH="1" rot="10800000">
            <a:off x="4778825" y="4980950"/>
            <a:ext cx="838200" cy="374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264" name="Shape 264"/>
          <p:cNvSpPr txBox="1"/>
          <p:nvPr/>
        </p:nvSpPr>
        <p:spPr>
          <a:xfrm>
            <a:off x="2645225" y="5133400"/>
            <a:ext cx="1066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None/>
            </a:pPr>
            <a:r>
              <a:rPr i="0" lang="en-US" sz="2400" u="none">
                <a:solidFill>
                  <a:srgbClr val="000000"/>
                </a:solidFill>
              </a:rPr>
              <a:t>Merge</a:t>
            </a:r>
            <a:endParaRPr/>
          </a:p>
        </p:txBody>
      </p:sp>
      <p:cxnSp>
        <p:nvCxnSpPr>
          <p:cNvPr id="265" name="Shape 265"/>
          <p:cNvCxnSpPr/>
          <p:nvPr/>
        </p:nvCxnSpPr>
        <p:spPr>
          <a:xfrm flipH="1" rot="10800000">
            <a:off x="3712025" y="5362087"/>
            <a:ext cx="533400" cy="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66" name="Shape 266"/>
          <p:cNvSpPr txBox="1"/>
          <p:nvPr/>
        </p:nvSpPr>
        <p:spPr>
          <a:xfrm>
            <a:off x="6683825" y="4747625"/>
            <a:ext cx="2307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None/>
            </a:pPr>
            <a:r>
              <a:rPr i="0" lang="en-US" sz="2400" u="none">
                <a:solidFill>
                  <a:srgbClr val="000000"/>
                </a:solidFill>
              </a:rPr>
              <a:t>Bob’s commit</a:t>
            </a:r>
            <a:endParaRPr/>
          </a:p>
        </p:txBody>
      </p:sp>
      <p:cxnSp>
        <p:nvCxnSpPr>
          <p:cNvPr id="267" name="Shape 267"/>
          <p:cNvCxnSpPr/>
          <p:nvPr/>
        </p:nvCxnSpPr>
        <p:spPr>
          <a:xfrm rot="10800000">
            <a:off x="6226625" y="4976237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68" name="Shape 268"/>
          <p:cNvCxnSpPr/>
          <p:nvPr/>
        </p:nvCxnSpPr>
        <p:spPr>
          <a:xfrm>
            <a:off x="513175" y="1254450"/>
            <a:ext cx="0" cy="46497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69" name="Shape 269"/>
          <p:cNvSpPr txBox="1"/>
          <p:nvPr/>
        </p:nvSpPr>
        <p:spPr>
          <a:xfrm>
            <a:off x="0" y="0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chemeClr val="dk2"/>
                </a:solidFill>
              </a:rPr>
              <a:t>B</a:t>
            </a:r>
            <a:r>
              <a:rPr lang="en-US" sz="4000" u="sng">
                <a:solidFill>
                  <a:schemeClr val="dk2"/>
                </a:solidFill>
              </a:rPr>
              <a:t>runch Operations</a:t>
            </a:r>
            <a:endParaRPr sz="4000"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400" y="1365875"/>
            <a:ext cx="3657600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 txBox="1"/>
          <p:nvPr/>
        </p:nvSpPr>
        <p:spPr>
          <a:xfrm>
            <a:off x="0" y="0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chemeClr val="dk2"/>
                </a:solidFill>
              </a:rPr>
              <a:t>Feature branches (topic branches)</a:t>
            </a:r>
            <a:endParaRPr sz="4000" u="sng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 u="sng">
              <a:solidFill>
                <a:schemeClr val="dk2"/>
              </a:solidFill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0" y="1365875"/>
            <a:ext cx="7459800" cy="53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May branch off from:</a:t>
            </a:r>
            <a:endParaRPr sz="30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○ develop</a:t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● May merge back into:</a:t>
            </a:r>
            <a:endParaRPr sz="30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○ develop</a:t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● Branching name convention:</a:t>
            </a:r>
            <a:endParaRPr sz="30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○ anything except master, </a:t>
            </a:r>
            <a:endParaRPr sz="3000"/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develop,release-* or hotfix-*</a:t>
            </a:r>
            <a:endParaRPr sz="3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/>
        </p:nvSpPr>
        <p:spPr>
          <a:xfrm>
            <a:off x="0" y="0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chemeClr val="dk2"/>
                </a:solidFill>
              </a:rPr>
              <a:t>The main branches</a:t>
            </a:r>
            <a:endParaRPr sz="4000" u="sng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 u="sng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 u="sng">
              <a:solidFill>
                <a:schemeClr val="dk2"/>
              </a:solidFill>
            </a:endParaRPr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6888" y="1285875"/>
            <a:ext cx="2809875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 txBox="1"/>
          <p:nvPr/>
        </p:nvSpPr>
        <p:spPr>
          <a:xfrm>
            <a:off x="0" y="1365875"/>
            <a:ext cx="7459800" cy="53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master</a:t>
            </a:r>
            <a:endParaRPr sz="3200">
              <a:solidFill>
                <a:schemeClr val="dk1"/>
              </a:solidFill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</a:rPr>
              <a:t>○ contains production ready code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develop</a:t>
            </a:r>
            <a:endParaRPr sz="3200">
              <a:solidFill>
                <a:schemeClr val="dk1"/>
              </a:solidFill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</a:rPr>
              <a:t>○ an integration branch</a:t>
            </a:r>
            <a:endParaRPr sz="3200">
              <a:solidFill>
                <a:schemeClr val="dk1"/>
              </a:solidFill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</a:rPr>
              <a:t>○ contains the latest changes</a:t>
            </a:r>
            <a:endParaRPr sz="3200">
              <a:solidFill>
                <a:schemeClr val="dk1"/>
              </a:solidFill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</a:rPr>
              <a:t>○ used for nightly builds</a:t>
            </a:r>
            <a:endParaRPr sz="3200">
              <a:solidFill>
                <a:schemeClr val="dk1"/>
              </a:solidFill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</a:rPr>
              <a:t>○ getting a production </a:t>
            </a:r>
            <a:br>
              <a:rPr lang="en-US" sz="3200">
                <a:solidFill>
                  <a:schemeClr val="dk1"/>
                </a:solidFill>
              </a:rPr>
            </a:br>
            <a:r>
              <a:rPr lang="en-US" sz="3200">
                <a:solidFill>
                  <a:schemeClr val="dk1"/>
                </a:solidFill>
              </a:rPr>
              <a:t>release when merging with </a:t>
            </a:r>
            <a:br>
              <a:rPr lang="en-US" sz="3200">
                <a:solidFill>
                  <a:schemeClr val="dk1"/>
                </a:solidFill>
              </a:rPr>
            </a:br>
            <a:r>
              <a:rPr lang="en-US" sz="3200">
                <a:solidFill>
                  <a:schemeClr val="dk1"/>
                </a:solidFill>
              </a:rPr>
              <a:t>master</a:t>
            </a:r>
            <a:endParaRPr sz="3200">
              <a:solidFill>
                <a:schemeClr val="dk1"/>
              </a:solidFill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400" y="1365875"/>
            <a:ext cx="3657600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Shape 292"/>
          <p:cNvSpPr txBox="1"/>
          <p:nvPr/>
        </p:nvSpPr>
        <p:spPr>
          <a:xfrm>
            <a:off x="0" y="0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chemeClr val="dk2"/>
                </a:solidFill>
              </a:rPr>
              <a:t>Feature branches (topic branches)</a:t>
            </a:r>
            <a:endParaRPr sz="4000" u="sng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 u="sng">
              <a:solidFill>
                <a:schemeClr val="dk2"/>
              </a:solidFill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0" y="1365875"/>
            <a:ext cx="7459800" cy="53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May branch off from:</a:t>
            </a:r>
            <a:endParaRPr sz="30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○ develop</a:t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● May merge back into:</a:t>
            </a:r>
            <a:endParaRPr sz="30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○ develop</a:t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● Branching name convention:</a:t>
            </a:r>
            <a:endParaRPr sz="3000"/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○ anything except master, </a:t>
            </a:r>
            <a:endParaRPr sz="3000"/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develop,release-* or hotfix-*</a:t>
            </a:r>
            <a:endParaRPr sz="3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i="0" lang="en-US" sz="4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Some other repository files</a:t>
            </a:r>
            <a:endParaRPr i="0" sz="44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196564" y="1375758"/>
            <a:ext cx="8739532" cy="4750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.git/config</a:t>
            </a:r>
            <a:endParaRPr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.git/description – used by gitweb</a:t>
            </a:r>
            <a:endParaRPr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.git/info/exclude – files to ignore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תכלס</a:t>
            </a:r>
            <a:endParaRPr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196564" y="1375758"/>
            <a:ext cx="8739600" cy="47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Create brunch (Unique name)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64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git checkout -b develop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Switch back to the 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master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git checkout master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Merge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git merge develop --no-ff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>
              <a:spcBef>
                <a:spcPts val="640"/>
              </a:spcBef>
              <a:spcAft>
                <a:spcPts val="0"/>
              </a:spcAft>
              <a:buNone/>
            </a:pPr>
            <a:r>
              <a:rPr i="1" lang="en-US" sz="2400" u="sng">
                <a:solidFill>
                  <a:schemeClr val="hlink"/>
                </a:solidFill>
                <a:hlinkClick r:id="rId3"/>
              </a:rPr>
              <a:t>see details of using brunch</a:t>
            </a:r>
            <a:endParaRPr i="1" sz="2400"/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  <a:endParaRPr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196564" y="1375758"/>
            <a:ext cx="8739600" cy="47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rPr i="1" lang="en-US" u="sng">
                <a:solidFill>
                  <a:schemeClr val="hlink"/>
                </a:solidFill>
                <a:hlinkClick r:id="rId3"/>
              </a:rPr>
              <a:t>tortoisegit </a:t>
            </a:r>
            <a:endParaRPr i="1"/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rPr i="1" lang="en-US" u="sng">
                <a:solidFill>
                  <a:schemeClr val="hlink"/>
                </a:solidFill>
                <a:hlinkClick r:id="rId4"/>
              </a:rPr>
              <a:t>gitHub desktop</a:t>
            </a:r>
            <a:endParaRPr i="1"/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rPr i="1" lang="en-US" u="sng">
                <a:solidFill>
                  <a:schemeClr val="hlink"/>
                </a:solidFill>
                <a:hlinkClick r:id="rId5"/>
              </a:rPr>
              <a:t>eclipse build in support</a:t>
            </a:r>
            <a:endParaRPr i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lang="en-US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Hand on</a:t>
            </a:r>
            <a:endParaRPr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135125" y="1142999"/>
            <a:ext cx="8739600" cy="540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clone repo </a:t>
            </a:r>
            <a:r>
              <a:rPr i="1" lang="en-US" sz="2400" u="sng">
                <a:solidFill>
                  <a:schemeClr val="hlink"/>
                </a:solidFill>
                <a:hlinkClick r:id="rId3"/>
              </a:rPr>
              <a:t>https://github.com/rotshtein/gitintro.git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add file to the master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create branch called &lt;your name&gt; </a:t>
            </a:r>
            <a:r>
              <a:rPr b="1" lang="en-US" sz="2400" u="sng">
                <a:solidFill>
                  <a:srgbClr val="4A86E8"/>
                </a:solidFill>
              </a:rPr>
              <a:t>and switch</a:t>
            </a:r>
            <a:endParaRPr b="1" sz="2400" u="sng">
              <a:solidFill>
                <a:srgbClr val="4A86E8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add file and commit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switch to master - verify no new file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Merge </a:t>
            </a:r>
            <a:r>
              <a:rPr lang="en-US" sz="2400"/>
              <a:t>&lt;your name&gt; branch into the master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commit and push (poll if needed)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wait until all finish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pull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see log</a:t>
            </a:r>
            <a:endParaRPr sz="2400"/>
          </a:p>
        </p:txBody>
      </p:sp>
      <p:pic>
        <p:nvPicPr>
          <p:cNvPr id="321" name="Shape 3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7475" y="4292225"/>
            <a:ext cx="4152900" cy="19621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i="0" lang="en-US" sz="4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Topics</a:t>
            </a:r>
            <a:endParaRPr i="0" sz="44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196564" y="1375758"/>
            <a:ext cx="8739532" cy="4750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Git?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SCM concepts used in Git</a:t>
            </a:r>
            <a:endParaRPr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object model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Representation of Git objects as files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dk2"/>
                </a:solidFill>
              </a:rPr>
              <a:t>Q &amp; a</a:t>
            </a:r>
            <a:endParaRPr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i="0" lang="en-US" sz="4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endParaRPr i="0" sz="44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196564" y="1375758"/>
            <a:ext cx="8739532" cy="4750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collection of tools developed by Linux kernel group for SCM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3366FF"/>
              </a:buClr>
              <a:buSzPts val="2800"/>
              <a:buFont typeface="Arial"/>
              <a:buChar char="–"/>
            </a:pPr>
            <a:r>
              <a:rPr i="0" lang="en-US" sz="28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Now used by several other groups, and apparently growing in popularity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i="0" lang="en-US" sz="40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Git has a </a:t>
            </a:r>
            <a:r>
              <a:rPr b="1" i="0" lang="en-US" sz="4000" u="sng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lot</a:t>
            </a:r>
            <a:r>
              <a:rPr i="0" lang="en-US" sz="4000" u="sng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0" lang="en-US" sz="40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of commands</a:t>
            </a:r>
            <a:endParaRPr i="0" sz="40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196564" y="1375758"/>
            <a:ext cx="8739532" cy="4750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a core subset of them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one of the GUI tools (e.g., gitk)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learn the rest as you need them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i="0" lang="en-US" sz="4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Groups of </a:t>
            </a:r>
            <a:r>
              <a:rPr i="0" lang="en-US" sz="4400" u="sng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i="0" lang="en-US" sz="4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commands</a:t>
            </a:r>
            <a:endParaRPr i="0" sz="44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96564" y="1375758"/>
            <a:ext cx="8739532" cy="4750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Setup and branch management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3366FF"/>
              </a:buClr>
              <a:buSzPts val="2800"/>
              <a:buFont typeface="Arial"/>
              <a:buChar char="–"/>
            </a:pPr>
            <a:r>
              <a:rPr i="0" lang="en-US" sz="28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init, checkout, branch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3366FF"/>
              </a:buClr>
              <a:buSzPts val="2800"/>
              <a:buFont typeface="Arial"/>
              <a:buChar char="–"/>
            </a:pPr>
            <a:r>
              <a:rPr i="0" lang="en-US" sz="28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add, delete, rename, commit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information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3366FF"/>
              </a:buClr>
              <a:buSzPts val="2800"/>
              <a:buFont typeface="Arial"/>
              <a:buChar char="–"/>
            </a:pPr>
            <a:r>
              <a:rPr i="0" lang="en-US" sz="28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status, diff, log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reference points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3366FF"/>
              </a:buClr>
              <a:buSzPts val="2800"/>
              <a:buFont typeface="Arial"/>
              <a:buChar char="–"/>
            </a:pPr>
            <a:r>
              <a:rPr i="0" lang="en-US" sz="28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tag, branch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i="0" lang="en-US" sz="4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Source code</a:t>
            </a:r>
            <a:endParaRPr i="0" sz="44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96564" y="1375758"/>
            <a:ext cx="8739532" cy="4750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Directories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4954" y="1143000"/>
            <a:ext cx="4499648" cy="3751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8396" y="1570869"/>
            <a:ext cx="4457700" cy="48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i="0" lang="en-US" sz="4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Repository</a:t>
            </a:r>
            <a:endParaRPr i="0" sz="4400" u="sng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196564" y="1375758"/>
            <a:ext cx="8739532" cy="4750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ancestry relationships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i="0" lang="en-US" sz="4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Ancestry relationships</a:t>
            </a:r>
            <a:endParaRPr i="0" sz="44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196564" y="1375758"/>
            <a:ext cx="8739532" cy="4750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 a directed acyclic graph</a:t>
            </a:r>
            <a:b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i="1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DAG</a:t>
            </a: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0359" y="2576286"/>
            <a:ext cx="2857642" cy="3955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