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9" r:id="rId4"/>
    <p:sldId id="260" r:id="rId5"/>
    <p:sldId id="261" r:id="rId6"/>
    <p:sldId id="262" r:id="rId7"/>
    <p:sldId id="264" r:id="rId8"/>
    <p:sldId id="275" r:id="rId9"/>
    <p:sldId id="265" r:id="rId10"/>
    <p:sldId id="272" r:id="rId11"/>
    <p:sldId id="268" r:id="rId12"/>
    <p:sldId id="269" r:id="rId13"/>
    <p:sldId id="270" r:id="rId14"/>
    <p:sldId id="276" r:id="rId15"/>
    <p:sldId id="277" r:id="rId16"/>
    <p:sldId id="278" r:id="rId17"/>
    <p:sldId id="279" r:id="rId18"/>
    <p:sldId id="280"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8E463A-FA1D-459A-8470-3C19B0DC4D67}"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1820928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E463A-FA1D-459A-8470-3C19B0DC4D67}"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339364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E463A-FA1D-459A-8470-3C19B0DC4D67}"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3694084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E463A-FA1D-459A-8470-3C19B0DC4D67}"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6A3A3-3F41-4B68-A46B-88627D1938C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8258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E463A-FA1D-459A-8470-3C19B0DC4D67}"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2047336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8E463A-FA1D-459A-8470-3C19B0DC4D67}"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2503872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38E463A-FA1D-459A-8470-3C19B0DC4D67}"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3697954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E463A-FA1D-459A-8470-3C19B0DC4D67}"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2329463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E463A-FA1D-459A-8470-3C19B0DC4D67}"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146565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38E463A-FA1D-459A-8470-3C19B0DC4D67}" type="datetimeFigureOut">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12/16/2021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76A3A3-3F41-4B68-A46B-88627D1938CE}"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664098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38E463A-FA1D-459A-8470-3C19B0DC4D67}" type="datetimeFigureOut">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12/16/2021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876A3A3-3F41-4B68-A46B-88627D1938CE}"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81571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8E463A-FA1D-459A-8470-3C19B0DC4D67}"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86190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E463A-FA1D-459A-8470-3C19B0DC4D67}" type="datetimeFigureOut">
              <a:rPr lang="en-US" smtClean="0"/>
              <a:t>12/16/2021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222163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8E463A-FA1D-459A-8470-3C19B0DC4D67}"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127368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8E463A-FA1D-459A-8470-3C19B0DC4D67}" type="datetimeFigureOut">
              <a:rPr lang="en-US" smtClean="0"/>
              <a:t>12/16/2021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263015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8E463A-FA1D-459A-8470-3C19B0DC4D67}" type="datetimeFigureOut">
              <a:rPr lang="en-US" smtClean="0"/>
              <a:t>12/16/2021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287864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38E463A-FA1D-459A-8470-3C19B0DC4D67}" type="datetimeFigureOut">
              <a:rPr lang="en-US" smtClean="0"/>
              <a:t>12/16/2021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265030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E463A-FA1D-459A-8470-3C19B0DC4D67}"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42390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8E463A-FA1D-459A-8470-3C19B0DC4D67}" type="datetimeFigureOut">
              <a:rPr lang="en-US" smtClean="0"/>
              <a:t>12/16/2021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6A3A3-3F41-4B68-A46B-88627D1938CE}" type="slidenum">
              <a:rPr lang="en-US" smtClean="0"/>
              <a:t>‹#›</a:t>
            </a:fld>
            <a:endParaRPr lang="en-US"/>
          </a:p>
        </p:txBody>
      </p:sp>
    </p:spTree>
    <p:extLst>
      <p:ext uri="{BB962C8B-B14F-4D97-AF65-F5344CB8AC3E}">
        <p14:creationId xmlns:p14="http://schemas.microsoft.com/office/powerpoint/2010/main" val="3053277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38E463A-FA1D-459A-8470-3C19B0DC4D67}" type="datetimeFigureOut">
              <a:rPr lang="en-US" smtClean="0"/>
              <a:t>12/16/2021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876A3A3-3F41-4B68-A46B-88627D1938CE}" type="slidenum">
              <a:rPr lang="en-US" smtClean="0"/>
              <a:t>‹#›</a:t>
            </a:fld>
            <a:endParaRPr lang="en-US"/>
          </a:p>
        </p:txBody>
      </p:sp>
    </p:spTree>
    <p:extLst>
      <p:ext uri="{BB962C8B-B14F-4D97-AF65-F5344CB8AC3E}">
        <p14:creationId xmlns:p14="http://schemas.microsoft.com/office/powerpoint/2010/main" val="184880042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4F19-BA51-4685-8CF5-EBA323BCEF70}"/>
              </a:ext>
            </a:extLst>
          </p:cNvPr>
          <p:cNvSpPr>
            <a:spLocks noGrp="1"/>
          </p:cNvSpPr>
          <p:nvPr>
            <p:ph type="ctrTitle"/>
          </p:nvPr>
        </p:nvSpPr>
        <p:spPr/>
        <p:txBody>
          <a:bodyPr/>
          <a:lstStyle/>
          <a:p>
            <a:r>
              <a:rPr lang="en-US" dirty="0"/>
              <a:t>Text Summarization</a:t>
            </a:r>
          </a:p>
        </p:txBody>
      </p:sp>
      <p:sp>
        <p:nvSpPr>
          <p:cNvPr id="3" name="Subtitle 2">
            <a:extLst>
              <a:ext uri="{FF2B5EF4-FFF2-40B4-BE49-F238E27FC236}">
                <a16:creationId xmlns:a16="http://schemas.microsoft.com/office/drawing/2014/main" id="{13B060D5-24E2-4729-9972-28BDDA4BEABA}"/>
              </a:ext>
            </a:extLst>
          </p:cNvPr>
          <p:cNvSpPr>
            <a:spLocks noGrp="1"/>
          </p:cNvSpPr>
          <p:nvPr>
            <p:ph type="subTitle" idx="1"/>
          </p:nvPr>
        </p:nvSpPr>
        <p:spPr/>
        <p:txBody>
          <a:bodyPr>
            <a:normAutofit fontScale="92500" lnSpcReduction="10000"/>
          </a:bodyPr>
          <a:lstStyle/>
          <a:p>
            <a:r>
              <a:rPr lang="en-US" dirty="0"/>
              <a:t>Kiel Rotz</a:t>
            </a:r>
          </a:p>
          <a:p>
            <a:r>
              <a:rPr lang="en-US" dirty="0"/>
              <a:t>Springboard Data Science Capstone</a:t>
            </a:r>
          </a:p>
          <a:p>
            <a:r>
              <a:rPr lang="en-US" dirty="0"/>
              <a:t>December 2021</a:t>
            </a:r>
          </a:p>
        </p:txBody>
      </p:sp>
    </p:spTree>
    <p:extLst>
      <p:ext uri="{BB962C8B-B14F-4D97-AF65-F5344CB8AC3E}">
        <p14:creationId xmlns:p14="http://schemas.microsoft.com/office/powerpoint/2010/main" val="288753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62EE-9C82-4854-8334-6E90167270B4}"/>
              </a:ext>
            </a:extLst>
          </p:cNvPr>
          <p:cNvSpPr>
            <a:spLocks noGrp="1"/>
          </p:cNvSpPr>
          <p:nvPr>
            <p:ph type="title"/>
          </p:nvPr>
        </p:nvSpPr>
        <p:spPr/>
        <p:txBody>
          <a:bodyPr/>
          <a:lstStyle/>
          <a:p>
            <a:r>
              <a:rPr lang="en-US" dirty="0"/>
              <a:t>Abstractive Models</a:t>
            </a:r>
          </a:p>
        </p:txBody>
      </p:sp>
      <p:sp>
        <p:nvSpPr>
          <p:cNvPr id="3" name="Text Placeholder 2">
            <a:extLst>
              <a:ext uri="{FF2B5EF4-FFF2-40B4-BE49-F238E27FC236}">
                <a16:creationId xmlns:a16="http://schemas.microsoft.com/office/drawing/2014/main" id="{6C7966EA-E5D8-40FB-AE18-7E1C25A64A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8030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A70D-CCFF-4019-99F3-66F507CBDCEE}"/>
              </a:ext>
            </a:extLst>
          </p:cNvPr>
          <p:cNvSpPr>
            <a:spLocks noGrp="1"/>
          </p:cNvSpPr>
          <p:nvPr>
            <p:ph type="title"/>
          </p:nvPr>
        </p:nvSpPr>
        <p:spPr/>
        <p:txBody>
          <a:bodyPr/>
          <a:lstStyle/>
          <a:p>
            <a:r>
              <a:rPr lang="en-US" dirty="0"/>
              <a:t>Encoder-Decoder Seq2Seq RNN (walkthrough)</a:t>
            </a:r>
          </a:p>
        </p:txBody>
      </p:sp>
      <p:sp>
        <p:nvSpPr>
          <p:cNvPr id="3" name="Content Placeholder 2">
            <a:extLst>
              <a:ext uri="{FF2B5EF4-FFF2-40B4-BE49-F238E27FC236}">
                <a16:creationId xmlns:a16="http://schemas.microsoft.com/office/drawing/2014/main" id="{21442FDA-9177-42B3-B8CF-FBFB4D58747E}"/>
              </a:ext>
            </a:extLst>
          </p:cNvPr>
          <p:cNvSpPr>
            <a:spLocks noGrp="1"/>
          </p:cNvSpPr>
          <p:nvPr>
            <p:ph idx="1"/>
          </p:nvPr>
        </p:nvSpPr>
        <p:spPr/>
        <p:txBody>
          <a:bodyPr>
            <a:normAutofit fontScale="85000" lnSpcReduction="20000"/>
          </a:bodyPr>
          <a:lstStyle/>
          <a:p>
            <a:r>
              <a:rPr lang="en-US" u="sng" dirty="0"/>
              <a:t>RNNs</a:t>
            </a:r>
            <a:r>
              <a:rPr lang="en-US" dirty="0"/>
              <a:t> usually have fixed size input and output vectors. This is obviously quite undesirable for machine translation. </a:t>
            </a:r>
          </a:p>
          <a:p>
            <a:r>
              <a:rPr lang="en-US" u="sng" dirty="0"/>
              <a:t>Seq2Seq</a:t>
            </a:r>
            <a:r>
              <a:rPr lang="en-US" dirty="0"/>
              <a:t> models can help us solve this problem. How? </a:t>
            </a:r>
          </a:p>
          <a:p>
            <a:pPr lvl="1"/>
            <a:r>
              <a:rPr lang="en-US" dirty="0"/>
              <a:t>Because the fixed size output vector generated by the encoder need not be the same size as the input vector given to the decoder. </a:t>
            </a:r>
          </a:p>
          <a:p>
            <a:pPr lvl="1"/>
            <a:r>
              <a:rPr lang="en-US" dirty="0"/>
              <a:t>It can be passed in whole or can be connected to the hidden units of the decoder unit at every time step.</a:t>
            </a:r>
          </a:p>
          <a:p>
            <a:r>
              <a:rPr lang="en-US" dirty="0"/>
              <a:t>our model has an encoder that accepts the pre-processed Plot and Overview, trains the model to create an encoded representation, and sends it to a decoder which decodes the encoded representation into a reliable summary. </a:t>
            </a:r>
          </a:p>
          <a:p>
            <a:pPr lvl="1"/>
            <a:r>
              <a:rPr lang="en-US" dirty="0"/>
              <a:t>With more and more training, the model can be used to perform inference on new texts to generate new summaries.</a:t>
            </a:r>
          </a:p>
        </p:txBody>
      </p:sp>
    </p:spTree>
    <p:extLst>
      <p:ext uri="{BB962C8B-B14F-4D97-AF65-F5344CB8AC3E}">
        <p14:creationId xmlns:p14="http://schemas.microsoft.com/office/powerpoint/2010/main" val="183003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329A-4469-4897-84A2-A25A81396445}"/>
              </a:ext>
            </a:extLst>
          </p:cNvPr>
          <p:cNvSpPr>
            <a:spLocks noGrp="1"/>
          </p:cNvSpPr>
          <p:nvPr>
            <p:ph type="title"/>
          </p:nvPr>
        </p:nvSpPr>
        <p:spPr/>
        <p:txBody>
          <a:bodyPr/>
          <a:lstStyle/>
          <a:p>
            <a:r>
              <a:rPr lang="en-US" dirty="0"/>
              <a:t>Transformers library (pre-trained)</a:t>
            </a:r>
          </a:p>
        </p:txBody>
      </p:sp>
      <p:sp>
        <p:nvSpPr>
          <p:cNvPr id="3" name="Content Placeholder 2">
            <a:extLst>
              <a:ext uri="{FF2B5EF4-FFF2-40B4-BE49-F238E27FC236}">
                <a16:creationId xmlns:a16="http://schemas.microsoft.com/office/drawing/2014/main" id="{0615E290-9F6F-4922-BC13-AF4A2BA10E52}"/>
              </a:ext>
            </a:extLst>
          </p:cNvPr>
          <p:cNvSpPr>
            <a:spLocks noGrp="1"/>
          </p:cNvSpPr>
          <p:nvPr>
            <p:ph idx="1"/>
          </p:nvPr>
        </p:nvSpPr>
        <p:spPr/>
        <p:txBody>
          <a:bodyPr>
            <a:normAutofit lnSpcReduction="10000"/>
          </a:bodyPr>
          <a:lstStyle/>
          <a:p>
            <a:r>
              <a:rPr lang="en-US" dirty="0"/>
              <a:t>Transformers represented a huge step up in text summarization</a:t>
            </a:r>
          </a:p>
          <a:p>
            <a:r>
              <a:rPr lang="en-US" dirty="0"/>
              <a:t>The biggest benefit comes from how the transformer lends itself to </a:t>
            </a:r>
            <a:r>
              <a:rPr lang="en-US" u="sng" dirty="0"/>
              <a:t>parallelization</a:t>
            </a:r>
            <a:r>
              <a:rPr lang="en-US" dirty="0"/>
              <a:t>. </a:t>
            </a:r>
          </a:p>
          <a:p>
            <a:pPr lvl="1"/>
            <a:r>
              <a:rPr lang="en-US" dirty="0"/>
              <a:t>Unlike RNNs, transformers do not require the sequential data to be processed in order. </a:t>
            </a:r>
          </a:p>
          <a:p>
            <a:pPr lvl="1"/>
            <a:r>
              <a:rPr lang="en-US" dirty="0"/>
              <a:t>This, among other things, drastically reduces training times.</a:t>
            </a:r>
          </a:p>
          <a:p>
            <a:r>
              <a:rPr lang="en-US" dirty="0"/>
              <a:t>We will look at 2 implementations of transformers from the </a:t>
            </a:r>
            <a:r>
              <a:rPr lang="en-US" dirty="0" err="1"/>
              <a:t>hugginngface's</a:t>
            </a:r>
            <a:r>
              <a:rPr lang="en-US" dirty="0"/>
              <a:t> transformers library, </a:t>
            </a:r>
            <a:r>
              <a:rPr lang="en-US" u="sng" dirty="0"/>
              <a:t>T5</a:t>
            </a:r>
            <a:r>
              <a:rPr lang="en-US" dirty="0"/>
              <a:t> and </a:t>
            </a:r>
            <a:r>
              <a:rPr lang="en-US" u="sng" dirty="0"/>
              <a:t>Bart</a:t>
            </a:r>
            <a:r>
              <a:rPr lang="en-US" dirty="0"/>
              <a:t>. </a:t>
            </a:r>
          </a:p>
          <a:p>
            <a:pPr lvl="1"/>
            <a:r>
              <a:rPr lang="en-US" dirty="0"/>
              <a:t>Each is a pre-trained model with its own architecture and weights.</a:t>
            </a:r>
          </a:p>
        </p:txBody>
      </p:sp>
    </p:spTree>
    <p:extLst>
      <p:ext uri="{BB962C8B-B14F-4D97-AF65-F5344CB8AC3E}">
        <p14:creationId xmlns:p14="http://schemas.microsoft.com/office/powerpoint/2010/main" val="131737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78520-2FA5-47FD-AB22-B83D45D8B9D4}"/>
              </a:ext>
            </a:extLst>
          </p:cNvPr>
          <p:cNvSpPr>
            <a:spLocks noGrp="1"/>
          </p:cNvSpPr>
          <p:nvPr>
            <p:ph type="title"/>
          </p:nvPr>
        </p:nvSpPr>
        <p:spPr/>
        <p:txBody>
          <a:bodyPr/>
          <a:lstStyle/>
          <a:p>
            <a:r>
              <a:rPr lang="en-US" dirty="0"/>
              <a:t>Transformers library (pre-trained)</a:t>
            </a:r>
          </a:p>
        </p:txBody>
      </p:sp>
      <p:sp>
        <p:nvSpPr>
          <p:cNvPr id="3" name="Content Placeholder 2">
            <a:extLst>
              <a:ext uri="{FF2B5EF4-FFF2-40B4-BE49-F238E27FC236}">
                <a16:creationId xmlns:a16="http://schemas.microsoft.com/office/drawing/2014/main" id="{B3A2EE77-FA9C-4B37-BBC5-8145F6AB00E1}"/>
              </a:ext>
            </a:extLst>
          </p:cNvPr>
          <p:cNvSpPr>
            <a:spLocks noGrp="1"/>
          </p:cNvSpPr>
          <p:nvPr>
            <p:ph idx="1"/>
          </p:nvPr>
        </p:nvSpPr>
        <p:spPr/>
        <p:txBody>
          <a:bodyPr>
            <a:normAutofit fontScale="77500" lnSpcReduction="20000"/>
          </a:bodyPr>
          <a:lstStyle/>
          <a:p>
            <a:r>
              <a:rPr lang="en-US" b="1" u="sng" dirty="0"/>
              <a:t>T5</a:t>
            </a:r>
          </a:p>
          <a:p>
            <a:pPr lvl="1"/>
            <a:r>
              <a:rPr lang="en-US" dirty="0"/>
              <a:t>T5 is pre-trained on a multi-task mixture of unsupervised and supervised tasks and for which each task is converted into a text-to-text format.</a:t>
            </a:r>
          </a:p>
          <a:p>
            <a:pPr lvl="1"/>
            <a:r>
              <a:rPr lang="en-US" dirty="0"/>
              <a:t>It uses relative scalar embeddings and encoder input padding can be done on the left and the right.</a:t>
            </a:r>
          </a:p>
          <a:p>
            <a:r>
              <a:rPr lang="en-US" b="1" u="sng" dirty="0"/>
              <a:t>BART</a:t>
            </a:r>
          </a:p>
          <a:p>
            <a:pPr lvl="1"/>
            <a:r>
              <a:rPr lang="en-US" dirty="0"/>
              <a:t>BART is a denoising autoencoder for pre-training seq2seq models.</a:t>
            </a:r>
          </a:p>
          <a:p>
            <a:pPr lvl="1"/>
            <a:r>
              <a:rPr lang="en-US" dirty="0"/>
              <a:t>uses both BERT (bidirectional encoder) and GPT (left to the right decoder) architecture.</a:t>
            </a:r>
          </a:p>
          <a:p>
            <a:pPr lvl="1"/>
            <a:r>
              <a:rPr lang="en-US" dirty="0"/>
              <a:t>As described by </a:t>
            </a:r>
            <a:r>
              <a:rPr lang="en-US" dirty="0" err="1"/>
              <a:t>huggingface</a:t>
            </a:r>
            <a:r>
              <a:rPr lang="en-US" dirty="0"/>
              <a:t>, BART is trained by:</a:t>
            </a:r>
          </a:p>
          <a:p>
            <a:pPr lvl="2"/>
            <a:r>
              <a:rPr lang="en-US" dirty="0"/>
              <a:t>(1) corrupting text with an arbitrary noising function, and</a:t>
            </a:r>
          </a:p>
          <a:p>
            <a:pPr lvl="2"/>
            <a:r>
              <a:rPr lang="en-US" dirty="0"/>
              <a:t>(2) learning a model to reconstruct the original text.</a:t>
            </a:r>
          </a:p>
          <a:p>
            <a:pPr lvl="1"/>
            <a:r>
              <a:rPr lang="en-US" dirty="0"/>
              <a:t>BART does well on many tasks like abstractive dialogue, question answering and summarization.</a:t>
            </a:r>
          </a:p>
          <a:p>
            <a:pPr lvl="1"/>
            <a:r>
              <a:rPr lang="en-US" dirty="0"/>
              <a:t>It is trained on the CNN/Daily Mail data set</a:t>
            </a:r>
          </a:p>
        </p:txBody>
      </p:sp>
    </p:spTree>
    <p:extLst>
      <p:ext uri="{BB962C8B-B14F-4D97-AF65-F5344CB8AC3E}">
        <p14:creationId xmlns:p14="http://schemas.microsoft.com/office/powerpoint/2010/main" val="286398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87D7D-9167-49C1-BB62-AAE54AA1D34D}"/>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1E974C7A-3509-4118-989C-9359C717CC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759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1667-4F5B-4DF9-A83B-6769C226629F}"/>
              </a:ext>
            </a:extLst>
          </p:cNvPr>
          <p:cNvSpPr>
            <a:spLocks noGrp="1"/>
          </p:cNvSpPr>
          <p:nvPr>
            <p:ph type="title"/>
          </p:nvPr>
        </p:nvSpPr>
        <p:spPr/>
        <p:txBody>
          <a:bodyPr/>
          <a:lstStyle/>
          <a:p>
            <a:r>
              <a:rPr lang="en-US" dirty="0"/>
              <a:t>Subjective analysis</a:t>
            </a:r>
          </a:p>
        </p:txBody>
      </p:sp>
      <p:pic>
        <p:nvPicPr>
          <p:cNvPr id="9" name="Picture 8">
            <a:extLst>
              <a:ext uri="{FF2B5EF4-FFF2-40B4-BE49-F238E27FC236}">
                <a16:creationId xmlns:a16="http://schemas.microsoft.com/office/drawing/2014/main" id="{561A35ED-95A1-4604-BD73-A0961A0DBA84}"/>
              </a:ext>
            </a:extLst>
          </p:cNvPr>
          <p:cNvPicPr>
            <a:picLocks noChangeAspect="1"/>
          </p:cNvPicPr>
          <p:nvPr/>
        </p:nvPicPr>
        <p:blipFill>
          <a:blip r:embed="rId2"/>
          <a:stretch>
            <a:fillRect/>
          </a:stretch>
        </p:blipFill>
        <p:spPr>
          <a:xfrm>
            <a:off x="1594496" y="2128540"/>
            <a:ext cx="9002381" cy="4258269"/>
          </a:xfrm>
          <a:prstGeom prst="rect">
            <a:avLst/>
          </a:prstGeom>
        </p:spPr>
      </p:pic>
    </p:spTree>
    <p:extLst>
      <p:ext uri="{BB962C8B-B14F-4D97-AF65-F5344CB8AC3E}">
        <p14:creationId xmlns:p14="http://schemas.microsoft.com/office/powerpoint/2010/main" val="242255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55E7-8390-4D4E-B574-735FB129B0B0}"/>
              </a:ext>
            </a:extLst>
          </p:cNvPr>
          <p:cNvSpPr>
            <a:spLocks noGrp="1"/>
          </p:cNvSpPr>
          <p:nvPr>
            <p:ph type="title"/>
          </p:nvPr>
        </p:nvSpPr>
        <p:spPr/>
        <p:txBody>
          <a:bodyPr/>
          <a:lstStyle/>
          <a:p>
            <a:r>
              <a:rPr lang="en-US" dirty="0"/>
              <a:t>Subjective analysis (cont’d)</a:t>
            </a:r>
          </a:p>
        </p:txBody>
      </p:sp>
      <p:pic>
        <p:nvPicPr>
          <p:cNvPr id="9" name="Content Placeholder 8">
            <a:extLst>
              <a:ext uri="{FF2B5EF4-FFF2-40B4-BE49-F238E27FC236}">
                <a16:creationId xmlns:a16="http://schemas.microsoft.com/office/drawing/2014/main" id="{BE12D995-B401-4B6F-97B3-509B6BC69D1F}"/>
              </a:ext>
            </a:extLst>
          </p:cNvPr>
          <p:cNvPicPr>
            <a:picLocks noGrp="1" noChangeAspect="1"/>
          </p:cNvPicPr>
          <p:nvPr>
            <p:ph sz="quarter" idx="13"/>
          </p:nvPr>
        </p:nvPicPr>
        <p:blipFill>
          <a:blip r:embed="rId2"/>
          <a:stretch>
            <a:fillRect/>
          </a:stretch>
        </p:blipFill>
        <p:spPr>
          <a:xfrm>
            <a:off x="1667980" y="2209801"/>
            <a:ext cx="8856039" cy="4148006"/>
          </a:xfrm>
        </p:spPr>
      </p:pic>
    </p:spTree>
    <p:extLst>
      <p:ext uri="{BB962C8B-B14F-4D97-AF65-F5344CB8AC3E}">
        <p14:creationId xmlns:p14="http://schemas.microsoft.com/office/powerpoint/2010/main" val="195030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06071-AC8C-4436-A5F9-CCFC642F63BB}"/>
              </a:ext>
            </a:extLst>
          </p:cNvPr>
          <p:cNvSpPr>
            <a:spLocks noGrp="1"/>
          </p:cNvSpPr>
          <p:nvPr>
            <p:ph type="title"/>
          </p:nvPr>
        </p:nvSpPr>
        <p:spPr/>
        <p:txBody>
          <a:bodyPr/>
          <a:lstStyle/>
          <a:p>
            <a:r>
              <a:rPr lang="en-US" dirty="0"/>
              <a:t>Cosine similarity</a:t>
            </a:r>
          </a:p>
        </p:txBody>
      </p:sp>
      <p:pic>
        <p:nvPicPr>
          <p:cNvPr id="5" name="Content Placeholder 4" descr="Chart, box and whisker chart&#10;&#10;Description automatically generated">
            <a:extLst>
              <a:ext uri="{FF2B5EF4-FFF2-40B4-BE49-F238E27FC236}">
                <a16:creationId xmlns:a16="http://schemas.microsoft.com/office/drawing/2014/main" id="{E969EC04-4176-483F-A6F4-14325B71C45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33913" y="1843088"/>
            <a:ext cx="8724173" cy="4491037"/>
          </a:xfrm>
        </p:spPr>
      </p:pic>
    </p:spTree>
    <p:extLst>
      <p:ext uri="{BB962C8B-B14F-4D97-AF65-F5344CB8AC3E}">
        <p14:creationId xmlns:p14="http://schemas.microsoft.com/office/powerpoint/2010/main" val="4885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C444-22BF-480C-8E8F-5C327E99EB75}"/>
              </a:ext>
            </a:extLst>
          </p:cNvPr>
          <p:cNvSpPr>
            <a:spLocks noGrp="1"/>
          </p:cNvSpPr>
          <p:nvPr>
            <p:ph type="title"/>
          </p:nvPr>
        </p:nvSpPr>
        <p:spPr/>
        <p:txBody>
          <a:bodyPr/>
          <a:lstStyle/>
          <a:p>
            <a:r>
              <a:rPr lang="en-US" dirty="0"/>
              <a:t>Rouge scores</a:t>
            </a:r>
          </a:p>
        </p:txBody>
      </p:sp>
      <p:pic>
        <p:nvPicPr>
          <p:cNvPr id="5" name="Content Placeholder 4" descr="Graphical user interface, chart, application&#10;&#10;Description automatically generated">
            <a:extLst>
              <a:ext uri="{FF2B5EF4-FFF2-40B4-BE49-F238E27FC236}">
                <a16:creationId xmlns:a16="http://schemas.microsoft.com/office/drawing/2014/main" id="{AEBEC87A-F831-44A0-A6C8-390D6252A8F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09486" y="1862137"/>
            <a:ext cx="9773028" cy="4831721"/>
          </a:xfrm>
        </p:spPr>
      </p:pic>
    </p:spTree>
    <p:extLst>
      <p:ext uri="{BB962C8B-B14F-4D97-AF65-F5344CB8AC3E}">
        <p14:creationId xmlns:p14="http://schemas.microsoft.com/office/powerpoint/2010/main" val="978202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0069-F61D-4CFD-A663-5B6FB6E98DB7}"/>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9EA3574E-D3BE-4614-934F-99125A97A713}"/>
              </a:ext>
            </a:extLst>
          </p:cNvPr>
          <p:cNvSpPr>
            <a:spLocks noGrp="1"/>
          </p:cNvSpPr>
          <p:nvPr>
            <p:ph idx="1"/>
          </p:nvPr>
        </p:nvSpPr>
        <p:spPr>
          <a:xfrm>
            <a:off x="913775" y="2367093"/>
            <a:ext cx="10364452" cy="4209198"/>
          </a:xfrm>
        </p:spPr>
        <p:txBody>
          <a:bodyPr>
            <a:normAutofit fontScale="77500" lnSpcReduction="20000"/>
          </a:bodyPr>
          <a:lstStyle/>
          <a:p>
            <a:r>
              <a:rPr lang="en-US" dirty="0"/>
              <a:t>the extractive approaches do similarly to the abstractive approaches with cosine similarity. </a:t>
            </a:r>
          </a:p>
          <a:p>
            <a:pPr lvl="1"/>
            <a:r>
              <a:rPr lang="en-US" dirty="0"/>
              <a:t>This is likely because the extractive approach literally lifts full sentences from the original text. </a:t>
            </a:r>
          </a:p>
          <a:p>
            <a:r>
              <a:rPr lang="en-US" dirty="0"/>
              <a:t>With the ROUGE scores, the clear winner is the Bart model. </a:t>
            </a:r>
          </a:p>
          <a:p>
            <a:pPr lvl="1"/>
            <a:r>
              <a:rPr lang="en-US" dirty="0"/>
              <a:t>It has by far the highest precision and f1 scores for all three ROUGE scores. </a:t>
            </a:r>
          </a:p>
          <a:p>
            <a:pPr lvl="1"/>
            <a:r>
              <a:rPr lang="en-US" dirty="0"/>
              <a:t>Spacy does notably well with recall, but poorly in precision and f1.</a:t>
            </a:r>
          </a:p>
          <a:p>
            <a:r>
              <a:rPr lang="en-US" dirty="0"/>
              <a:t>the real test is the human subjective test. </a:t>
            </a:r>
          </a:p>
          <a:p>
            <a:pPr lvl="1"/>
            <a:r>
              <a:rPr lang="en-US" dirty="0"/>
              <a:t>With the extractive approaches, it is pretty hit or miss if the generated summary is actually able to capture the essence of the original plot</a:t>
            </a:r>
          </a:p>
          <a:p>
            <a:pPr lvl="2"/>
            <a:r>
              <a:rPr lang="en-US" dirty="0"/>
              <a:t>because they use fully lifted sentences, most of the sentences of the generated summaries do not flow into one another naturally. They all seem out of place. This is where the abstractive methods really shine. </a:t>
            </a:r>
          </a:p>
          <a:p>
            <a:pPr lvl="1"/>
            <a:r>
              <a:rPr lang="en-US" dirty="0"/>
              <a:t>the abstractive models, although not perfect, do well to capture the essence of the plot in a concise manner and the sentences flow much more naturally into each other</a:t>
            </a:r>
          </a:p>
          <a:p>
            <a:r>
              <a:rPr lang="en-US" dirty="0"/>
              <a:t>Overall </a:t>
            </a:r>
            <a:r>
              <a:rPr lang="en-US" u="sng" dirty="0"/>
              <a:t>winner</a:t>
            </a:r>
            <a:r>
              <a:rPr lang="en-US" dirty="0"/>
              <a:t>: Bart</a:t>
            </a:r>
          </a:p>
          <a:p>
            <a:pPr lvl="1"/>
            <a:r>
              <a:rPr lang="en-US" dirty="0"/>
              <a:t>It is perhaps hard to choose between T5 and Bart by comparing summaries alone, but along with the objective scores, it seems Bart is the clear winner here.</a:t>
            </a:r>
          </a:p>
        </p:txBody>
      </p:sp>
    </p:spTree>
    <p:extLst>
      <p:ext uri="{BB962C8B-B14F-4D97-AF65-F5344CB8AC3E}">
        <p14:creationId xmlns:p14="http://schemas.microsoft.com/office/powerpoint/2010/main" val="270015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1E91-A6E5-491C-AAB9-1AF9979DAB5A}"/>
              </a:ext>
            </a:extLst>
          </p:cNvPr>
          <p:cNvSpPr>
            <a:spLocks noGrp="1"/>
          </p:cNvSpPr>
          <p:nvPr>
            <p:ph type="title"/>
          </p:nvPr>
        </p:nvSpPr>
        <p:spPr/>
        <p:txBody>
          <a:bodyPr/>
          <a:lstStyle/>
          <a:p>
            <a:r>
              <a:rPr lang="en-US" dirty="0"/>
              <a:t>What is text summarization?</a:t>
            </a:r>
          </a:p>
        </p:txBody>
      </p:sp>
      <p:sp>
        <p:nvSpPr>
          <p:cNvPr id="3" name="Content Placeholder 2">
            <a:extLst>
              <a:ext uri="{FF2B5EF4-FFF2-40B4-BE49-F238E27FC236}">
                <a16:creationId xmlns:a16="http://schemas.microsoft.com/office/drawing/2014/main" id="{35D329EA-29CC-4B9A-8E13-441FD464B599}"/>
              </a:ext>
            </a:extLst>
          </p:cNvPr>
          <p:cNvSpPr>
            <a:spLocks noGrp="1"/>
          </p:cNvSpPr>
          <p:nvPr>
            <p:ph idx="1"/>
          </p:nvPr>
        </p:nvSpPr>
        <p:spPr/>
        <p:txBody>
          <a:bodyPr>
            <a:normAutofit fontScale="92500" lnSpcReduction="10000"/>
          </a:bodyPr>
          <a:lstStyle/>
          <a:p>
            <a:r>
              <a:rPr lang="en-US" b="0" i="0" dirty="0">
                <a:solidFill>
                  <a:srgbClr val="000000"/>
                </a:solidFill>
                <a:effectLst/>
                <a:latin typeface="Helvetica Neue"/>
              </a:rPr>
              <a:t>Text summarization is the method of extracting summaries from original text without losing any vital information</a:t>
            </a:r>
          </a:p>
          <a:p>
            <a:pPr lvl="1"/>
            <a:r>
              <a:rPr lang="en-US" dirty="0"/>
              <a:t>It is typically grouped into two categories of methods: Extractive &amp; Abstractive</a:t>
            </a:r>
          </a:p>
          <a:p>
            <a:r>
              <a:rPr lang="en-US" b="0" i="0" u="sng" dirty="0">
                <a:solidFill>
                  <a:srgbClr val="000000"/>
                </a:solidFill>
                <a:effectLst/>
                <a:latin typeface="Helvetica Neue"/>
              </a:rPr>
              <a:t>Extractive summarization </a:t>
            </a:r>
            <a:r>
              <a:rPr lang="en-US" b="0" i="0" dirty="0">
                <a:solidFill>
                  <a:srgbClr val="000000"/>
                </a:solidFill>
                <a:effectLst/>
                <a:latin typeface="Helvetica Neue"/>
              </a:rPr>
              <a:t>seeks to identify the most significant sentences of the text and use them to create a summary. </a:t>
            </a:r>
          </a:p>
          <a:p>
            <a:pPr lvl="1"/>
            <a:r>
              <a:rPr lang="en-US" b="0" i="0" dirty="0">
                <a:solidFill>
                  <a:srgbClr val="000000"/>
                </a:solidFill>
                <a:effectLst/>
                <a:latin typeface="Helvetica Neue"/>
              </a:rPr>
              <a:t>Thus, the summary contains the exact sentences from the original text.</a:t>
            </a:r>
          </a:p>
          <a:p>
            <a:r>
              <a:rPr lang="en-US" b="0" i="0" u="sng" dirty="0">
                <a:solidFill>
                  <a:srgbClr val="000000"/>
                </a:solidFill>
                <a:effectLst/>
                <a:latin typeface="Helvetica Neue"/>
              </a:rPr>
              <a:t>Abstractive summarization </a:t>
            </a:r>
            <a:r>
              <a:rPr lang="en-US" b="0" i="0" dirty="0">
                <a:solidFill>
                  <a:srgbClr val="000000"/>
                </a:solidFill>
                <a:effectLst/>
                <a:latin typeface="Helvetica Neue"/>
              </a:rPr>
              <a:t>seeks to identify the important sections and interpret the context in order to generate sentences for the summary. </a:t>
            </a:r>
            <a:endParaRPr lang="en-US" dirty="0"/>
          </a:p>
        </p:txBody>
      </p:sp>
    </p:spTree>
    <p:extLst>
      <p:ext uri="{BB962C8B-B14F-4D97-AF65-F5344CB8AC3E}">
        <p14:creationId xmlns:p14="http://schemas.microsoft.com/office/powerpoint/2010/main" val="415338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8A9EC-DDFE-4271-93FC-13C783CA9C6B}"/>
              </a:ext>
            </a:extLst>
          </p:cNvPr>
          <p:cNvSpPr>
            <a:spLocks noGrp="1"/>
          </p:cNvSpPr>
          <p:nvPr>
            <p:ph type="title"/>
          </p:nvPr>
        </p:nvSpPr>
        <p:spPr/>
        <p:txBody>
          <a:bodyPr/>
          <a:lstStyle/>
          <a:p>
            <a:r>
              <a:rPr lang="en-US" dirty="0"/>
              <a:t>Our Goals</a:t>
            </a:r>
          </a:p>
        </p:txBody>
      </p:sp>
      <p:sp>
        <p:nvSpPr>
          <p:cNvPr id="3" name="Content Placeholder 2">
            <a:extLst>
              <a:ext uri="{FF2B5EF4-FFF2-40B4-BE49-F238E27FC236}">
                <a16:creationId xmlns:a16="http://schemas.microsoft.com/office/drawing/2014/main" id="{C163A630-5B6A-4F20-9E7B-08857D0EADD2}"/>
              </a:ext>
            </a:extLst>
          </p:cNvPr>
          <p:cNvSpPr>
            <a:spLocks noGrp="1"/>
          </p:cNvSpPr>
          <p:nvPr>
            <p:ph idx="1"/>
          </p:nvPr>
        </p:nvSpPr>
        <p:spPr/>
        <p:txBody>
          <a:bodyPr/>
          <a:lstStyle/>
          <a:p>
            <a:r>
              <a:rPr lang="en-US" dirty="0"/>
              <a:t>To explore the current state of text summarization and compare different models and different approaches.</a:t>
            </a:r>
          </a:p>
          <a:p>
            <a:r>
              <a:rPr lang="en-US" dirty="0"/>
              <a:t>To give a guided walkthrough of building a text summarization model for both an extractive and abstractive approach, and to compare various pre-built and pre-trained models. </a:t>
            </a:r>
          </a:p>
          <a:p>
            <a:r>
              <a:rPr lang="en-US" dirty="0"/>
              <a:t>To give a brief introduction in how to compare text summarization models. </a:t>
            </a:r>
          </a:p>
        </p:txBody>
      </p:sp>
    </p:spTree>
    <p:extLst>
      <p:ext uri="{BB962C8B-B14F-4D97-AF65-F5344CB8AC3E}">
        <p14:creationId xmlns:p14="http://schemas.microsoft.com/office/powerpoint/2010/main" val="104996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DEEC-FCA3-4D99-AADE-CEE6B4F83B37}"/>
              </a:ext>
            </a:extLst>
          </p:cNvPr>
          <p:cNvSpPr>
            <a:spLocks noGrp="1"/>
          </p:cNvSpPr>
          <p:nvPr>
            <p:ph type="title"/>
          </p:nvPr>
        </p:nvSpPr>
        <p:spPr/>
        <p:txBody>
          <a:bodyPr/>
          <a:lstStyle/>
          <a:p>
            <a:pPr algn="ctr"/>
            <a:r>
              <a:rPr lang="en-US" dirty="0"/>
              <a:t>The Data</a:t>
            </a:r>
            <a:br>
              <a:rPr lang="en-US" dirty="0"/>
            </a:br>
            <a:r>
              <a:rPr lang="en-US" sz="2000" dirty="0"/>
              <a:t>from Kaggle website</a:t>
            </a:r>
          </a:p>
        </p:txBody>
      </p:sp>
      <p:sp>
        <p:nvSpPr>
          <p:cNvPr id="3" name="Text Placeholder 2">
            <a:extLst>
              <a:ext uri="{FF2B5EF4-FFF2-40B4-BE49-F238E27FC236}">
                <a16:creationId xmlns:a16="http://schemas.microsoft.com/office/drawing/2014/main" id="{8D7F3768-680F-409D-8F6B-1AE1084D58F5}"/>
              </a:ext>
            </a:extLst>
          </p:cNvPr>
          <p:cNvSpPr>
            <a:spLocks noGrp="1"/>
          </p:cNvSpPr>
          <p:nvPr>
            <p:ph type="body" idx="1"/>
          </p:nvPr>
        </p:nvSpPr>
        <p:spPr/>
        <p:txBody>
          <a:bodyPr/>
          <a:lstStyle/>
          <a:p>
            <a:r>
              <a:rPr lang="en-US" dirty="0"/>
              <a:t>Original data features</a:t>
            </a:r>
          </a:p>
        </p:txBody>
      </p:sp>
      <p:sp>
        <p:nvSpPr>
          <p:cNvPr id="4" name="Content Placeholder 3">
            <a:extLst>
              <a:ext uri="{FF2B5EF4-FFF2-40B4-BE49-F238E27FC236}">
                <a16:creationId xmlns:a16="http://schemas.microsoft.com/office/drawing/2014/main" id="{7561DF9B-2C33-40E7-B7AC-05C39F468688}"/>
              </a:ext>
            </a:extLst>
          </p:cNvPr>
          <p:cNvSpPr>
            <a:spLocks noGrp="1"/>
          </p:cNvSpPr>
          <p:nvPr>
            <p:ph sz="half" idx="2"/>
          </p:nvPr>
        </p:nvSpPr>
        <p:spPr/>
        <p:txBody>
          <a:bodyPr>
            <a:normAutofit fontScale="77500" lnSpcReduction="20000"/>
          </a:bodyPr>
          <a:lstStyle/>
          <a:p>
            <a:r>
              <a:rPr lang="en-US" dirty="0"/>
              <a:t>wiki_movie_plots_deduped.csv</a:t>
            </a:r>
          </a:p>
          <a:p>
            <a:pPr lvl="1"/>
            <a:r>
              <a:rPr lang="en-US" dirty="0"/>
              <a:t>Release Year, Title, Origin/Ethnicity, Director, Cast, Genre, Wiki Page, Plot</a:t>
            </a:r>
          </a:p>
          <a:p>
            <a:pPr lvl="1"/>
            <a:endParaRPr lang="en-US" dirty="0"/>
          </a:p>
          <a:p>
            <a:r>
              <a:rPr lang="en-US" dirty="0"/>
              <a:t>movies_metadata.csv</a:t>
            </a:r>
          </a:p>
          <a:p>
            <a:pPr lvl="1"/>
            <a:r>
              <a:rPr lang="en-US" dirty="0"/>
              <a:t>adult, </a:t>
            </a:r>
            <a:r>
              <a:rPr lang="en-US" dirty="0" err="1"/>
              <a:t>belongs_to_collection</a:t>
            </a:r>
            <a:r>
              <a:rPr lang="en-US" dirty="0"/>
              <a:t>, budget, genres, homepage, id, </a:t>
            </a:r>
            <a:r>
              <a:rPr lang="en-US" dirty="0" err="1"/>
              <a:t>imdb_id</a:t>
            </a:r>
            <a:r>
              <a:rPr lang="en-US" dirty="0"/>
              <a:t>, </a:t>
            </a:r>
            <a:r>
              <a:rPr lang="en-US" dirty="0" err="1"/>
              <a:t>original_language</a:t>
            </a:r>
            <a:r>
              <a:rPr lang="en-US" dirty="0"/>
              <a:t>, </a:t>
            </a:r>
            <a:r>
              <a:rPr lang="en-US" dirty="0" err="1"/>
              <a:t>original_title</a:t>
            </a:r>
            <a:r>
              <a:rPr lang="en-US" dirty="0"/>
              <a:t>, overview, popularity, </a:t>
            </a:r>
            <a:r>
              <a:rPr lang="en-US" dirty="0" err="1"/>
              <a:t>poster_path</a:t>
            </a:r>
            <a:r>
              <a:rPr lang="en-US" dirty="0"/>
              <a:t>, </a:t>
            </a:r>
            <a:r>
              <a:rPr lang="en-US" dirty="0" err="1"/>
              <a:t>production_companies</a:t>
            </a:r>
            <a:r>
              <a:rPr lang="en-US" dirty="0"/>
              <a:t>, </a:t>
            </a:r>
            <a:r>
              <a:rPr lang="en-US" dirty="0" err="1"/>
              <a:t>release_date</a:t>
            </a:r>
            <a:r>
              <a:rPr lang="en-US" dirty="0"/>
              <a:t>, revenue, runtime, </a:t>
            </a:r>
            <a:r>
              <a:rPr lang="en-US" dirty="0" err="1"/>
              <a:t>spoken_languages</a:t>
            </a:r>
            <a:r>
              <a:rPr lang="en-US" dirty="0"/>
              <a:t>, status, tagline, title, video, </a:t>
            </a:r>
            <a:r>
              <a:rPr lang="en-US" dirty="0" err="1"/>
              <a:t>vote_average</a:t>
            </a:r>
            <a:r>
              <a:rPr lang="en-US" dirty="0"/>
              <a:t>, </a:t>
            </a:r>
            <a:r>
              <a:rPr lang="en-US" dirty="0" err="1"/>
              <a:t>vote_count</a:t>
            </a:r>
            <a:endParaRPr lang="en-US" dirty="0"/>
          </a:p>
        </p:txBody>
      </p:sp>
      <p:sp>
        <p:nvSpPr>
          <p:cNvPr id="5" name="Text Placeholder 4">
            <a:extLst>
              <a:ext uri="{FF2B5EF4-FFF2-40B4-BE49-F238E27FC236}">
                <a16:creationId xmlns:a16="http://schemas.microsoft.com/office/drawing/2014/main" id="{1775A78E-67F4-4E3F-B558-D670016157AA}"/>
              </a:ext>
            </a:extLst>
          </p:cNvPr>
          <p:cNvSpPr>
            <a:spLocks noGrp="1"/>
          </p:cNvSpPr>
          <p:nvPr>
            <p:ph type="body" sz="quarter" idx="3"/>
          </p:nvPr>
        </p:nvSpPr>
        <p:spPr/>
        <p:txBody>
          <a:bodyPr/>
          <a:lstStyle/>
          <a:p>
            <a:r>
              <a:rPr lang="en-US" dirty="0"/>
              <a:t>Pre-processed data features</a:t>
            </a:r>
          </a:p>
        </p:txBody>
      </p:sp>
      <p:sp>
        <p:nvSpPr>
          <p:cNvPr id="6" name="Content Placeholder 5">
            <a:extLst>
              <a:ext uri="{FF2B5EF4-FFF2-40B4-BE49-F238E27FC236}">
                <a16:creationId xmlns:a16="http://schemas.microsoft.com/office/drawing/2014/main" id="{8E3C5DEF-5832-4320-BD1C-B647660D9A7F}"/>
              </a:ext>
            </a:extLst>
          </p:cNvPr>
          <p:cNvSpPr>
            <a:spLocks noGrp="1"/>
          </p:cNvSpPr>
          <p:nvPr>
            <p:ph sz="quarter" idx="4"/>
          </p:nvPr>
        </p:nvSpPr>
        <p:spPr/>
        <p:txBody>
          <a:bodyPr>
            <a:normAutofit fontScale="77500" lnSpcReduction="20000"/>
          </a:bodyPr>
          <a:lstStyle/>
          <a:p>
            <a:r>
              <a:rPr lang="en-US" dirty="0"/>
              <a:t>df_final.csv</a:t>
            </a:r>
          </a:p>
          <a:p>
            <a:pPr lvl="1"/>
            <a:r>
              <a:rPr lang="en-US" dirty="0"/>
              <a:t>Release Year</a:t>
            </a:r>
          </a:p>
          <a:p>
            <a:pPr lvl="1"/>
            <a:r>
              <a:rPr lang="en-US" dirty="0"/>
              <a:t>Title</a:t>
            </a:r>
          </a:p>
          <a:p>
            <a:pPr lvl="1"/>
            <a:r>
              <a:rPr lang="en-US" dirty="0"/>
              <a:t>Plot</a:t>
            </a:r>
          </a:p>
          <a:p>
            <a:pPr lvl="1"/>
            <a:r>
              <a:rPr lang="en-US" dirty="0"/>
              <a:t>Overview</a:t>
            </a:r>
          </a:p>
          <a:p>
            <a:pPr lvl="1"/>
            <a:r>
              <a:rPr lang="en-US" dirty="0" err="1"/>
              <a:t>cleaned_plot</a:t>
            </a:r>
            <a:endParaRPr lang="en-US" dirty="0"/>
          </a:p>
          <a:p>
            <a:pPr lvl="1"/>
            <a:r>
              <a:rPr lang="en-US" dirty="0" err="1"/>
              <a:t>cleaned_overview</a:t>
            </a:r>
            <a:endParaRPr lang="en-US" dirty="0"/>
          </a:p>
        </p:txBody>
      </p:sp>
    </p:spTree>
    <p:extLst>
      <p:ext uri="{BB962C8B-B14F-4D97-AF65-F5344CB8AC3E}">
        <p14:creationId xmlns:p14="http://schemas.microsoft.com/office/powerpoint/2010/main" val="142578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8B6D-C684-49BF-9BA0-61B4727EFD6B}"/>
              </a:ext>
            </a:extLst>
          </p:cNvPr>
          <p:cNvSpPr>
            <a:spLocks noGrp="1"/>
          </p:cNvSpPr>
          <p:nvPr>
            <p:ph type="title"/>
          </p:nvPr>
        </p:nvSpPr>
        <p:spPr/>
        <p:txBody>
          <a:bodyPr/>
          <a:lstStyle/>
          <a:p>
            <a:pPr algn="ctr"/>
            <a:r>
              <a:rPr lang="en-US" dirty="0"/>
              <a:t>Data preprocessing</a:t>
            </a:r>
          </a:p>
        </p:txBody>
      </p:sp>
      <p:sp>
        <p:nvSpPr>
          <p:cNvPr id="3" name="Content Placeholder 2">
            <a:extLst>
              <a:ext uri="{FF2B5EF4-FFF2-40B4-BE49-F238E27FC236}">
                <a16:creationId xmlns:a16="http://schemas.microsoft.com/office/drawing/2014/main" id="{5FFDB6FD-CC60-4503-8331-B53B0D80B6B9}"/>
              </a:ext>
            </a:extLst>
          </p:cNvPr>
          <p:cNvSpPr>
            <a:spLocks noGrp="1"/>
          </p:cNvSpPr>
          <p:nvPr>
            <p:ph idx="1"/>
          </p:nvPr>
        </p:nvSpPr>
        <p:spPr/>
        <p:txBody>
          <a:bodyPr>
            <a:normAutofit fontScale="70000" lnSpcReduction="20000"/>
          </a:bodyPr>
          <a:lstStyle/>
          <a:p>
            <a:r>
              <a:rPr lang="en-US" dirty="0"/>
              <a:t>Loaded and merged the two csv files</a:t>
            </a:r>
          </a:p>
          <a:p>
            <a:r>
              <a:rPr lang="en-US" dirty="0"/>
              <a:t>Dropped all unnecessary columns</a:t>
            </a:r>
          </a:p>
          <a:p>
            <a:r>
              <a:rPr lang="en-US" dirty="0"/>
              <a:t>Created the </a:t>
            </a:r>
            <a:r>
              <a:rPr lang="en-US" dirty="0" err="1"/>
              <a:t>cleaned_overview</a:t>
            </a:r>
            <a:r>
              <a:rPr lang="en-US" dirty="0"/>
              <a:t> and </a:t>
            </a:r>
            <a:r>
              <a:rPr lang="en-US" dirty="0" err="1"/>
              <a:t>cleaned_plot</a:t>
            </a:r>
            <a:r>
              <a:rPr lang="en-US" dirty="0"/>
              <a:t> columns by:</a:t>
            </a:r>
          </a:p>
          <a:p>
            <a:pPr lvl="1"/>
            <a:r>
              <a:rPr lang="en-US" dirty="0"/>
              <a:t>Convert everything to lowercase</a:t>
            </a:r>
          </a:p>
          <a:p>
            <a:pPr lvl="1"/>
            <a:r>
              <a:rPr lang="en-US" dirty="0"/>
              <a:t>Remove HTML tags</a:t>
            </a:r>
          </a:p>
          <a:p>
            <a:pPr lvl="1"/>
            <a:r>
              <a:rPr lang="en-US" dirty="0"/>
              <a:t>Contraction mapping (Don’t </a:t>
            </a:r>
            <a:r>
              <a:rPr lang="en-US" dirty="0">
                <a:sym typeface="Wingdings" panose="05000000000000000000" pitchFamily="2" charset="2"/>
              </a:rPr>
              <a:t> do not)</a:t>
            </a:r>
          </a:p>
          <a:p>
            <a:pPr lvl="1"/>
            <a:r>
              <a:rPr lang="en-US" dirty="0">
                <a:sym typeface="Wingdings" panose="05000000000000000000" pitchFamily="2" charset="2"/>
              </a:rPr>
              <a:t>Remove possessives (-’s)</a:t>
            </a:r>
          </a:p>
          <a:p>
            <a:pPr lvl="1"/>
            <a:r>
              <a:rPr lang="en-US" dirty="0">
                <a:sym typeface="Wingdings" panose="05000000000000000000" pitchFamily="2" charset="2"/>
              </a:rPr>
              <a:t>Remove text inside parenthesis </a:t>
            </a:r>
          </a:p>
          <a:p>
            <a:pPr lvl="1"/>
            <a:r>
              <a:rPr lang="en-US" dirty="0">
                <a:sym typeface="Wingdings" panose="05000000000000000000" pitchFamily="2" charset="2"/>
              </a:rPr>
              <a:t>Eliminate punctuations and special characters</a:t>
            </a:r>
          </a:p>
          <a:p>
            <a:pPr lvl="1"/>
            <a:r>
              <a:rPr lang="en-US" dirty="0">
                <a:sym typeface="Wingdings" panose="05000000000000000000" pitchFamily="2" charset="2"/>
              </a:rPr>
              <a:t>Remove </a:t>
            </a:r>
            <a:r>
              <a:rPr lang="en-US" dirty="0" err="1">
                <a:sym typeface="Wingdings" panose="05000000000000000000" pitchFamily="2" charset="2"/>
              </a:rPr>
              <a:t>stopwords</a:t>
            </a:r>
            <a:endParaRPr lang="en-US" dirty="0"/>
          </a:p>
          <a:p>
            <a:r>
              <a:rPr lang="en-US" dirty="0"/>
              <a:t>Why is it necessary to preprocess in NLP?</a:t>
            </a:r>
          </a:p>
          <a:p>
            <a:pPr lvl="1"/>
            <a:r>
              <a:rPr lang="en-US" dirty="0"/>
              <a:t>Machine learning algorithms perform better if the text is given in a more digestible form. </a:t>
            </a:r>
          </a:p>
        </p:txBody>
      </p:sp>
    </p:spTree>
    <p:extLst>
      <p:ext uri="{BB962C8B-B14F-4D97-AF65-F5344CB8AC3E}">
        <p14:creationId xmlns:p14="http://schemas.microsoft.com/office/powerpoint/2010/main" val="2271807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D334-F664-44A7-BCC2-0D9108F0F6C5}"/>
              </a:ext>
            </a:extLst>
          </p:cNvPr>
          <p:cNvSpPr>
            <a:spLocks noGrp="1"/>
          </p:cNvSpPr>
          <p:nvPr>
            <p:ph type="title"/>
          </p:nvPr>
        </p:nvSpPr>
        <p:spPr>
          <a:xfrm>
            <a:off x="913774" y="-145202"/>
            <a:ext cx="10364451" cy="1596177"/>
          </a:xfrm>
        </p:spPr>
        <p:txBody>
          <a:bodyPr/>
          <a:lstStyle/>
          <a:p>
            <a:r>
              <a:rPr lang="en-US" dirty="0"/>
              <a:t>Data Exploration and trimming</a:t>
            </a:r>
          </a:p>
        </p:txBody>
      </p:sp>
      <p:pic>
        <p:nvPicPr>
          <p:cNvPr id="14" name="Content Placeholder 13" descr="Chart, histogram&#10;&#10;Description automatically generated">
            <a:extLst>
              <a:ext uri="{FF2B5EF4-FFF2-40B4-BE49-F238E27FC236}">
                <a16:creationId xmlns:a16="http://schemas.microsoft.com/office/drawing/2014/main" id="{D59E0A37-A77A-4769-BBF2-838AC47FB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1166" y="1301749"/>
            <a:ext cx="7729665" cy="3443288"/>
          </a:xfrm>
        </p:spPr>
      </p:pic>
      <p:sp>
        <p:nvSpPr>
          <p:cNvPr id="15" name="Content Placeholder 2">
            <a:extLst>
              <a:ext uri="{FF2B5EF4-FFF2-40B4-BE49-F238E27FC236}">
                <a16:creationId xmlns:a16="http://schemas.microsoft.com/office/drawing/2014/main" id="{7A930700-93CD-4308-AE77-EC4C4273BEB5}"/>
              </a:ext>
            </a:extLst>
          </p:cNvPr>
          <p:cNvSpPr txBox="1">
            <a:spLocks/>
          </p:cNvSpPr>
          <p:nvPr/>
        </p:nvSpPr>
        <p:spPr>
          <a:xfrm>
            <a:off x="838200" y="4745037"/>
            <a:ext cx="10515600" cy="19328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Plots greater than 600 words and overviews greater than 125 words were cut.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w Cen MT" panose="020B0602020104020603"/>
                <a:ea typeface="+mn-ea"/>
                <a:cs typeface="+mn-cs"/>
              </a:rPr>
              <a:t>The extreme outliers would have been cut anyway to help the models learn better, but most importantly we needed to trim to ease the computational burden on the computer.  </a:t>
            </a:r>
          </a:p>
        </p:txBody>
      </p:sp>
    </p:spTree>
    <p:extLst>
      <p:ext uri="{BB962C8B-B14F-4D97-AF65-F5344CB8AC3E}">
        <p14:creationId xmlns:p14="http://schemas.microsoft.com/office/powerpoint/2010/main" val="214574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081F-EC58-44A8-9B0D-4D3F2DFD0E11}"/>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9416ED2D-9609-40E2-9715-748602C9F8D1}"/>
              </a:ext>
            </a:extLst>
          </p:cNvPr>
          <p:cNvSpPr>
            <a:spLocks noGrp="1"/>
          </p:cNvSpPr>
          <p:nvPr>
            <p:ph idx="1"/>
          </p:nvPr>
        </p:nvSpPr>
        <p:spPr/>
        <p:txBody>
          <a:bodyPr>
            <a:normAutofit lnSpcReduction="10000"/>
          </a:bodyPr>
          <a:lstStyle/>
          <a:p>
            <a:r>
              <a:rPr lang="en-US" dirty="0"/>
              <a:t>Human Subjective evaluation</a:t>
            </a:r>
          </a:p>
          <a:p>
            <a:r>
              <a:rPr lang="en-US" u="sng" dirty="0"/>
              <a:t>Cosine similarity</a:t>
            </a:r>
          </a:p>
          <a:p>
            <a:pPr lvl="1"/>
            <a:r>
              <a:rPr lang="en-US" b="0" i="0" dirty="0">
                <a:solidFill>
                  <a:srgbClr val="000000"/>
                </a:solidFill>
                <a:effectLst/>
                <a:latin typeface="Georgia" panose="02040502050405020303" pitchFamily="18" charset="0"/>
              </a:rPr>
              <a:t>measures how similar two documents are regardless of their size by using the cosine of the angle between two vectors projected in a multi-dimensional space. </a:t>
            </a:r>
          </a:p>
          <a:p>
            <a:pPr lvl="1"/>
            <a:r>
              <a:rPr lang="en-US" b="0" i="0" dirty="0">
                <a:solidFill>
                  <a:srgbClr val="000000"/>
                </a:solidFill>
                <a:effectLst/>
                <a:latin typeface="Georgia" panose="02040502050405020303" pitchFamily="18" charset="0"/>
              </a:rPr>
              <a:t>advantageous because even if the two documents are far apart in their Euclidean distance (because of the difference in document sizes), they may still be oriented close together. </a:t>
            </a:r>
          </a:p>
          <a:p>
            <a:r>
              <a:rPr lang="en-US" u="sng" dirty="0">
                <a:solidFill>
                  <a:srgbClr val="000000"/>
                </a:solidFill>
                <a:latin typeface="Georgia" panose="02040502050405020303" pitchFamily="18" charset="0"/>
              </a:rPr>
              <a:t>ROUGE scores</a:t>
            </a:r>
            <a:endParaRPr lang="en-US" u="sng" dirty="0"/>
          </a:p>
          <a:p>
            <a:endParaRPr lang="en-US" dirty="0"/>
          </a:p>
        </p:txBody>
      </p:sp>
    </p:spTree>
    <p:extLst>
      <p:ext uri="{BB962C8B-B14F-4D97-AF65-F5344CB8AC3E}">
        <p14:creationId xmlns:p14="http://schemas.microsoft.com/office/powerpoint/2010/main" val="329499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9EAB-01D6-47CD-8DDF-9DDEDE015C8D}"/>
              </a:ext>
            </a:extLst>
          </p:cNvPr>
          <p:cNvSpPr>
            <a:spLocks noGrp="1"/>
          </p:cNvSpPr>
          <p:nvPr>
            <p:ph type="title"/>
          </p:nvPr>
        </p:nvSpPr>
        <p:spPr>
          <a:xfrm>
            <a:off x="913149" y="119753"/>
            <a:ext cx="10364451" cy="1596177"/>
          </a:xfrm>
        </p:spPr>
        <p:txBody>
          <a:bodyPr/>
          <a:lstStyle/>
          <a:p>
            <a:r>
              <a:rPr lang="en-US" dirty="0" err="1"/>
              <a:t>ROUge</a:t>
            </a:r>
            <a:r>
              <a:rPr lang="en-US" dirty="0"/>
              <a:t> scores</a:t>
            </a:r>
          </a:p>
        </p:txBody>
      </p:sp>
      <p:sp>
        <p:nvSpPr>
          <p:cNvPr id="3" name="Content Placeholder 2">
            <a:extLst>
              <a:ext uri="{FF2B5EF4-FFF2-40B4-BE49-F238E27FC236}">
                <a16:creationId xmlns:a16="http://schemas.microsoft.com/office/drawing/2014/main" id="{144E37D7-FC5C-47D0-AF72-CF32E992C64E}"/>
              </a:ext>
            </a:extLst>
          </p:cNvPr>
          <p:cNvSpPr>
            <a:spLocks noGrp="1"/>
          </p:cNvSpPr>
          <p:nvPr>
            <p:ph sz="quarter" idx="13"/>
          </p:nvPr>
        </p:nvSpPr>
        <p:spPr>
          <a:xfrm>
            <a:off x="913774" y="1468582"/>
            <a:ext cx="10363826" cy="5467928"/>
          </a:xfrm>
        </p:spPr>
        <p:txBody>
          <a:bodyPr>
            <a:normAutofit fontScale="77500" lnSpcReduction="20000"/>
          </a:bodyPr>
          <a:lstStyle/>
          <a:p>
            <a:r>
              <a:rPr lang="en-US" dirty="0"/>
              <a:t>ROUGE is a set of metrics comprised of a ROUGE-N (ROUGE-1, ROUGE-2, etc.) and ROUGE-L, both of which have a recall, precision and F1 score.</a:t>
            </a:r>
          </a:p>
          <a:p>
            <a:r>
              <a:rPr lang="en-US" b="1" u="sng" dirty="0"/>
              <a:t>ROUGE-N</a:t>
            </a:r>
            <a:r>
              <a:rPr lang="en-US" dirty="0"/>
              <a:t>: Measures the number of matching 'n-grams' between generated text and the reference text. </a:t>
            </a:r>
          </a:p>
          <a:p>
            <a:pPr lvl="1"/>
            <a:r>
              <a:rPr lang="en-US" dirty="0"/>
              <a:t>ROUGE-1 measures the matching number of unigrams (1 token/word). ROUGE-2 measures the matching number of bigrams (2 consecutive tokens/words).</a:t>
            </a:r>
          </a:p>
          <a:p>
            <a:r>
              <a:rPr lang="en-US" b="1" u="sng" dirty="0"/>
              <a:t>Recall</a:t>
            </a:r>
            <a:r>
              <a:rPr lang="en-US" dirty="0"/>
              <a:t>: counts the number of overlapping n-grams found in both the model output and reference divided by the total number of n-grams in the reference. </a:t>
            </a:r>
          </a:p>
          <a:p>
            <a:pPr lvl="1"/>
            <a:r>
              <a:rPr lang="en-US" dirty="0"/>
              <a:t>This ensures our model is getting all the information in the reference, but does NOT ensure our model isn't just producing a large number of words to improve the recall score.</a:t>
            </a:r>
          </a:p>
          <a:p>
            <a:r>
              <a:rPr lang="en-US" b="1" u="sng" dirty="0"/>
              <a:t>Precision</a:t>
            </a:r>
            <a:r>
              <a:rPr lang="en-US" dirty="0"/>
              <a:t>: counts the number of overlapping n-grams found in the model output and reference, and then divides this by the model n-gram count (rather than the reference n-gram count). </a:t>
            </a:r>
          </a:p>
          <a:p>
            <a:pPr lvl="1"/>
            <a:r>
              <a:rPr lang="en-US" dirty="0"/>
              <a:t>essentially measures how much of the output of the machine generated summary was in fact relevant or needed. This helps us to avoid the problem with recall mentioned above. Thus, precision is crucial when you are trying to generate summaries that are concise rather than verbose.</a:t>
            </a:r>
          </a:p>
          <a:p>
            <a:r>
              <a:rPr lang="en-US" b="1" u="sng" dirty="0"/>
              <a:t>F1</a:t>
            </a:r>
            <a:r>
              <a:rPr lang="en-US" dirty="0"/>
              <a:t>: The best of both worlds, F1 is 2 * ((precision * recall) / (precision + recall)). </a:t>
            </a:r>
          </a:p>
          <a:p>
            <a:r>
              <a:rPr lang="en-US" b="1" u="sng" dirty="0"/>
              <a:t>ROUGE-L</a:t>
            </a:r>
            <a:r>
              <a:rPr lang="en-US" dirty="0"/>
              <a:t>: measures the LCS (longest common sequence) of tokens between the model output and the reference. </a:t>
            </a:r>
          </a:p>
          <a:p>
            <a:pPr lvl="1"/>
            <a:r>
              <a:rPr lang="en-US" dirty="0"/>
              <a:t>the idea is that a longer shared sequence indicates more similarity. </a:t>
            </a:r>
          </a:p>
          <a:p>
            <a:pPr lvl="1"/>
            <a:r>
              <a:rPr lang="en-US" dirty="0"/>
              <a:t>Recall, Precision and F1 are used just as before but instead of matched n-grams we use LCS as the numerator.</a:t>
            </a:r>
          </a:p>
        </p:txBody>
      </p:sp>
    </p:spTree>
    <p:extLst>
      <p:ext uri="{BB962C8B-B14F-4D97-AF65-F5344CB8AC3E}">
        <p14:creationId xmlns:p14="http://schemas.microsoft.com/office/powerpoint/2010/main" val="1851218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C537-2106-49DD-967A-35B1672B0621}"/>
              </a:ext>
            </a:extLst>
          </p:cNvPr>
          <p:cNvSpPr>
            <a:spLocks noGrp="1"/>
          </p:cNvSpPr>
          <p:nvPr>
            <p:ph type="title"/>
          </p:nvPr>
        </p:nvSpPr>
        <p:spPr/>
        <p:txBody>
          <a:bodyPr/>
          <a:lstStyle/>
          <a:p>
            <a:r>
              <a:rPr lang="en-US" dirty="0"/>
              <a:t>Extractive models</a:t>
            </a:r>
          </a:p>
        </p:txBody>
      </p:sp>
      <p:sp>
        <p:nvSpPr>
          <p:cNvPr id="3" name="Content Placeholder 2">
            <a:extLst>
              <a:ext uri="{FF2B5EF4-FFF2-40B4-BE49-F238E27FC236}">
                <a16:creationId xmlns:a16="http://schemas.microsoft.com/office/drawing/2014/main" id="{86CD833E-38EC-4A93-801A-BEEA5BE5A214}"/>
              </a:ext>
            </a:extLst>
          </p:cNvPr>
          <p:cNvSpPr>
            <a:spLocks noGrp="1"/>
          </p:cNvSpPr>
          <p:nvPr>
            <p:ph idx="1"/>
          </p:nvPr>
        </p:nvSpPr>
        <p:spPr>
          <a:xfrm>
            <a:off x="913775" y="2214694"/>
            <a:ext cx="10364452" cy="4537087"/>
          </a:xfrm>
        </p:spPr>
        <p:txBody>
          <a:bodyPr>
            <a:normAutofit fontScale="85000" lnSpcReduction="10000"/>
          </a:bodyPr>
          <a:lstStyle/>
          <a:p>
            <a:r>
              <a:rPr lang="en-US" b="1" u="sng" dirty="0"/>
              <a:t>Spacy</a:t>
            </a:r>
            <a:r>
              <a:rPr lang="en-US" dirty="0"/>
              <a:t>: </a:t>
            </a:r>
          </a:p>
          <a:p>
            <a:pPr lvl="1"/>
            <a:r>
              <a:rPr lang="en-US" dirty="0"/>
              <a:t>Utilizes TF-IDF (Term-Frequency-Inverse Data Frequency) to weigh the importance of each sentence</a:t>
            </a:r>
          </a:p>
          <a:p>
            <a:pPr lvl="1"/>
            <a:r>
              <a:rPr lang="en-US" dirty="0"/>
              <a:t>TF: measures how frequently a term occurs in a document (divided by document length)</a:t>
            </a:r>
          </a:p>
          <a:p>
            <a:pPr lvl="1"/>
            <a:r>
              <a:rPr lang="en-US" dirty="0"/>
              <a:t>IDF: measures how important the term is.</a:t>
            </a:r>
          </a:p>
          <a:p>
            <a:pPr lvl="1"/>
            <a:r>
              <a:rPr lang="en-US" dirty="0"/>
              <a:t>Each sentence will be weighed based on the frequency of the token present in each sentence.</a:t>
            </a:r>
          </a:p>
          <a:p>
            <a:r>
              <a:rPr lang="en-US" b="1" u="sng" dirty="0"/>
              <a:t>LSA</a:t>
            </a:r>
            <a:r>
              <a:rPr lang="en-US" dirty="0"/>
              <a:t> (latent semantic analysis): From the </a:t>
            </a:r>
            <a:r>
              <a:rPr lang="en-US" dirty="0" err="1"/>
              <a:t>sumy</a:t>
            </a:r>
            <a:r>
              <a:rPr lang="en-US" dirty="0"/>
              <a:t> library</a:t>
            </a:r>
          </a:p>
          <a:p>
            <a:pPr lvl="1"/>
            <a:r>
              <a:rPr lang="en-US" dirty="0"/>
              <a:t>An unsupervised method that combines term frequency techniques with SVD (singular value decomposition).</a:t>
            </a:r>
          </a:p>
          <a:p>
            <a:pPr lvl="2"/>
            <a:r>
              <a:rPr lang="en-US" dirty="0"/>
              <a:t>SVD can identify the patterns of relationships between the terms</a:t>
            </a:r>
          </a:p>
          <a:p>
            <a:pPr lvl="2"/>
            <a:r>
              <a:rPr lang="en-US" dirty="0"/>
              <a:t>Based on the principle that words which occur in the same contexts tend to have similar meanings</a:t>
            </a:r>
          </a:p>
          <a:p>
            <a:pPr lvl="2"/>
            <a:r>
              <a:rPr lang="en-US" dirty="0"/>
              <a:t>Computes a set of matrices which give the similarity between the documents</a:t>
            </a:r>
          </a:p>
          <a:p>
            <a:r>
              <a:rPr lang="en-US" b="1" u="sng" dirty="0" err="1"/>
              <a:t>Luhn</a:t>
            </a:r>
            <a:r>
              <a:rPr lang="en-US" dirty="0"/>
              <a:t>: from the </a:t>
            </a:r>
            <a:r>
              <a:rPr lang="en-US" dirty="0" err="1"/>
              <a:t>sumy</a:t>
            </a:r>
            <a:r>
              <a:rPr lang="en-US" dirty="0"/>
              <a:t> library</a:t>
            </a:r>
          </a:p>
          <a:p>
            <a:pPr lvl="1"/>
            <a:r>
              <a:rPr lang="en-US" dirty="0"/>
              <a:t>Also utilizes TF-IDF, but it assigns higher weights to sentences occurring near the beginning of a document.</a:t>
            </a:r>
          </a:p>
        </p:txBody>
      </p:sp>
    </p:spTree>
    <p:extLst>
      <p:ext uri="{BB962C8B-B14F-4D97-AF65-F5344CB8AC3E}">
        <p14:creationId xmlns:p14="http://schemas.microsoft.com/office/powerpoint/2010/main" val="21689849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4196</TotalTime>
  <Words>1522</Words>
  <Application>Microsoft Office PowerPoint</Application>
  <PresentationFormat>Widescreen</PresentationFormat>
  <Paragraphs>120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Georgia</vt:lpstr>
      <vt:lpstr>Helvetica Neue</vt:lpstr>
      <vt:lpstr>Tw Cen MT</vt:lpstr>
      <vt:lpstr>Droplet</vt:lpstr>
      <vt:lpstr>Text Summarization</vt:lpstr>
      <vt:lpstr>What is text summarization?</vt:lpstr>
      <vt:lpstr>Our Goals</vt:lpstr>
      <vt:lpstr>The Data from Kaggle website</vt:lpstr>
      <vt:lpstr>Data preprocessing</vt:lpstr>
      <vt:lpstr>Data Exploration and trimming</vt:lpstr>
      <vt:lpstr>Evaluation Metrics</vt:lpstr>
      <vt:lpstr>ROUge scores</vt:lpstr>
      <vt:lpstr>Extractive models</vt:lpstr>
      <vt:lpstr>Abstractive Models</vt:lpstr>
      <vt:lpstr>Encoder-Decoder Seq2Seq RNN (walkthrough)</vt:lpstr>
      <vt:lpstr>Transformers library (pre-trained)</vt:lpstr>
      <vt:lpstr>Transformers library (pre-trained)</vt:lpstr>
      <vt:lpstr>Results</vt:lpstr>
      <vt:lpstr>Subjective analysis</vt:lpstr>
      <vt:lpstr>Subjective analysis (cont’d)</vt:lpstr>
      <vt:lpstr>Cosine similarity</vt:lpstr>
      <vt:lpstr>Rouge scores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Kiel Rotz</dc:creator>
  <cp:lastModifiedBy>Kiel Rotz</cp:lastModifiedBy>
  <cp:revision>4</cp:revision>
  <dcterms:created xsi:type="dcterms:W3CDTF">2021-12-11T00:36:14Z</dcterms:created>
  <dcterms:modified xsi:type="dcterms:W3CDTF">2021-12-16T20:11:14Z</dcterms:modified>
</cp:coreProperties>
</file>