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72" r:id="rId15"/>
    <p:sldId id="268" r:id="rId16"/>
    <p:sldId id="269" r:id="rId17"/>
    <p:sldId id="270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3D9C-0FDB-4353-A964-E0EA6CEEF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B51FD-4481-4F93-BCAC-D9CC30BE9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B3797-F4E4-4C90-8755-993FE46C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463A-FA1D-459A-8470-3C19B0DC4D6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F87E-17F8-4DC0-8012-DCBE967B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FDB13-ADD1-481A-A710-697AB2A2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A3A3-3F41-4B68-A46B-88627D19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4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1A7A-5CBD-45E3-BA4D-07958125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088B8-34B0-4589-9C57-0D3D66CCF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8BB6B-71FE-4500-835F-66AB91C1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463A-FA1D-459A-8470-3C19B0DC4D6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FF2E4-E270-415F-8269-E715C2EA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02CD9-6080-4BEF-B7D9-1E2DFAC6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A3A3-3F41-4B68-A46B-88627D19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9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E0110-6206-45D1-BE46-063A9E1EA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9DB1D-F412-4ED2-88AE-09C9F7EF3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A135B-1483-4AEB-B9C2-2F825F1B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463A-FA1D-459A-8470-3C19B0DC4D6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EBE86-5413-4518-A7C8-94D85C0F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DCE32-FAA2-4D81-BDB6-F5E2F0D1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A3A3-3F41-4B68-A46B-88627D19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6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5F08-6A1F-4396-A686-CAAFD130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85A6-A10A-4C0E-945D-DD067ABFA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7E744-DA4E-4214-A480-CECF0CBB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463A-FA1D-459A-8470-3C19B0DC4D6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B47B0-5ADE-42F0-AE18-BE351C02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7AC45-6644-4530-AAF9-64C4F0C4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A3A3-3F41-4B68-A46B-88627D19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1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9CBA-6A57-4A9A-8548-644FB79F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59682-415B-4682-BF70-30CBE23A6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5B80E-B69F-4348-93A8-40CA79EE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463A-FA1D-459A-8470-3C19B0DC4D6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EE306-DBD5-42AD-A17E-274AFFFB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6007-D279-48F0-A7D1-BEC076E7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A3A3-3F41-4B68-A46B-88627D19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8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8A08-477E-42C8-A1AF-8748625F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9FF8-696D-4124-BEB1-59AF4FBA9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34AC3-5BAD-4A44-9213-87C8785AA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78D0F-FD8B-48A7-8BA4-FC1597A6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463A-FA1D-459A-8470-3C19B0DC4D6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15173-861B-4250-A303-A147A6AF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0E658-3718-4D4D-A911-06070BC3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A3A3-3F41-4B68-A46B-88627D19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2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BF26-70E3-4E75-834B-62EF6E707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3CD0D-5284-4B17-963A-C0C79884C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4C41A-4B8B-4473-A07F-6000857C1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5F433-827A-4CD7-A130-B3CC6A5AB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C64AB-F9EB-4C9D-A1C4-C315EAE39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EEF2E-4915-4582-8B23-7457BBC0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463A-FA1D-459A-8470-3C19B0DC4D6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41500-413C-4857-AA77-EB78CD04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D80A6-64C7-4909-AF47-9B1B24BA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A3A3-3F41-4B68-A46B-88627D19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C970-E61F-4849-B51B-183373CD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C95B2-CAD4-44B8-B3DB-BF5F3441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463A-FA1D-459A-8470-3C19B0DC4D6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18696-8DB2-4460-A75A-4324F9E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CE740-B1E5-43FC-A2A8-F5669630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A3A3-3F41-4B68-A46B-88627D19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7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D3761-BDAE-4795-AA79-163C142C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463A-FA1D-459A-8470-3C19B0DC4D6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3912D-411B-4040-89DD-32AB367E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F9036-0A08-4F51-AE24-993819B8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A3A3-3F41-4B68-A46B-88627D19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3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881D-F5E2-47D4-BB7E-0F797F87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E85F-0176-4EBC-9956-D9B6E4697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3AF33-8D59-4B88-9DDE-E25FBB5D9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0DA03-09EF-4FEB-A8BE-10BEF441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463A-FA1D-459A-8470-3C19B0DC4D6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228D6-7E2B-4F61-8F02-6AE11756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82214-0BE6-446E-B3AC-A99ABE87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A3A3-3F41-4B68-A46B-88627D19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9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58B9-9229-4D63-A9CC-7DEFF1B4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A77CF-1F7C-4141-A550-F71D98F44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B7343-25D8-433A-9B1F-2F7898976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5DE0E-E2A5-4700-83C1-9A338DB7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463A-FA1D-459A-8470-3C19B0DC4D6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AA410-5C21-4312-B39D-7E2BEBEA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59988-0A73-41A8-9D1B-0A9DAB23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A3A3-3F41-4B68-A46B-88627D19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1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1C6FB-5F21-4375-A758-BC6C32F5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743BA-6F6F-404D-AEE2-DEBCFE51C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BF30-CB2A-4923-A918-61C0E792F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463A-FA1D-459A-8470-3C19B0DC4D6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2665C-06D0-49C8-9367-F85590E24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D818-FD58-41B6-92BB-200ABFB72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6A3A3-3F41-4B68-A46B-88627D193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3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4F19-BA51-4685-8CF5-EBA323BCE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Summarization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060D5-24E2-4729-9972-28BDDA4BE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Kiel Rotz</a:t>
            </a:r>
          </a:p>
          <a:p>
            <a:r>
              <a:rPr lang="en-US" dirty="0"/>
              <a:t>Springboard Data Science Capstone</a:t>
            </a:r>
          </a:p>
          <a:p>
            <a:r>
              <a:rPr lang="en-US" dirty="0"/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2887530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3D7B-552E-4A9B-81CA-C38556A1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Extractive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B2305-3495-48D8-9345-147AE6C09D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1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C537-2106-49DD-967A-35B1672B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833E-38EC-4A93-801A-BEEA5BE5A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98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4ABF-3D17-4CE2-97B6-123BBC4D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ECF49-8E04-4E10-A303-EACC5A25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A7DA-8EB4-40DF-B07B-8A643BB6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Luhn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D370-F2F3-4D9D-BEA2-71FA9804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64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62EE-9C82-4854-8334-6E901672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Abstractive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966EA-E5D8-40FB-AE18-7E1C25A64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A70D-CCFF-4019-99F3-66F507CB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Seq2Seq RNN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2FDA-9177-42B3-B8CF-FBFB4D58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35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329A-4469-4897-84A2-A25A8139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5E290-9F6F-4922-BC13-AF4A2BA10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7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8520-2FA5-47FD-AB22-B83D45D8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EE77-FA9C-4B37-BBC5-8145F6AB0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8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46EF-36EF-4F74-A74D-C2C3A8F2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A7A4-F599-440A-A8A1-BD0D0103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26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0069-F61D-4CFD-A663-5B6FB6E9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3574E-D3BE-4614-934F-99125A97A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5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1E91-A6E5-491C-AAB9-1AF9979D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summarization?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29EA-29CC-4B9A-8E13-441FD464B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Text summarization is the method of extracting summaries from original text without losing any vital information</a:t>
            </a:r>
          </a:p>
          <a:p>
            <a:r>
              <a:rPr lang="en-US" dirty="0"/>
              <a:t>It is typically grouped into two categories of methods: Extractive &amp; Abstractive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Extractive summarization seeks to identify the most significant sentences of the text and use them to create a summary.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Thus, the summary contains the exact sentences from the original text.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Abstractive summarization seeks to identify the important sections and interpret the context in order to generate sentences for the summary.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8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83E5-A3DB-410E-815B-E01396AD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used for? OR other noteworthy questions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5E88-BAD1-4D15-8331-DDF2E44C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6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A9EC-DDFE-4271-93FC-13C783CA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A630-5B6A-4F20-9E7B-08857D0EA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explore the current state of text summarization and compare different models and different approaches.</a:t>
            </a:r>
          </a:p>
          <a:p>
            <a:r>
              <a:rPr lang="en-US" dirty="0"/>
              <a:t>To give a guided walkthrough of building a text summarization model for both an extractive and abstractive approach, and to compare various pre-build and pre-trained models. </a:t>
            </a:r>
          </a:p>
          <a:p>
            <a:r>
              <a:rPr lang="en-US" dirty="0"/>
              <a:t>To give a brief introduction in how to compare text summarization models. </a:t>
            </a:r>
          </a:p>
        </p:txBody>
      </p:sp>
    </p:spTree>
    <p:extLst>
      <p:ext uri="{BB962C8B-B14F-4D97-AF65-F5344CB8AC3E}">
        <p14:creationId xmlns:p14="http://schemas.microsoft.com/office/powerpoint/2010/main" val="104996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DEEC-FCA3-4D99-AADE-CEE6B4F8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  <a:br>
              <a:rPr lang="en-US" dirty="0"/>
            </a:br>
            <a:r>
              <a:rPr lang="en-US" sz="2000" dirty="0"/>
              <a:t>from Kaggle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F3768-680F-409D-8F6B-1AE1084D5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data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1DF9B-2C33-40E7-B7AC-05C39F4686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wiki_movie_plots_deduped.csv</a:t>
            </a:r>
          </a:p>
          <a:p>
            <a:pPr lvl="1"/>
            <a:r>
              <a:rPr lang="en-US" dirty="0"/>
              <a:t>Release Year, Title, Origin/Ethnicity, Director, Cast, Genre, Wiki Page, Plot</a:t>
            </a:r>
          </a:p>
          <a:p>
            <a:pPr lvl="1"/>
            <a:endParaRPr lang="en-US" dirty="0"/>
          </a:p>
          <a:p>
            <a:r>
              <a:rPr lang="en-US" dirty="0"/>
              <a:t>movies_metadata.csv</a:t>
            </a:r>
          </a:p>
          <a:p>
            <a:pPr lvl="1"/>
            <a:r>
              <a:rPr lang="en-US" dirty="0"/>
              <a:t>adult, </a:t>
            </a:r>
            <a:r>
              <a:rPr lang="en-US" dirty="0" err="1"/>
              <a:t>belongs_to_collection</a:t>
            </a:r>
            <a:r>
              <a:rPr lang="en-US" dirty="0"/>
              <a:t>, budget, genres, homepage, id, </a:t>
            </a:r>
            <a:r>
              <a:rPr lang="en-US" dirty="0" err="1"/>
              <a:t>imdb_id</a:t>
            </a:r>
            <a:r>
              <a:rPr lang="en-US" dirty="0"/>
              <a:t>, </a:t>
            </a:r>
            <a:r>
              <a:rPr lang="en-US" dirty="0" err="1"/>
              <a:t>original_language</a:t>
            </a:r>
            <a:r>
              <a:rPr lang="en-US" dirty="0"/>
              <a:t>, </a:t>
            </a:r>
            <a:r>
              <a:rPr lang="en-US" dirty="0" err="1"/>
              <a:t>original_title</a:t>
            </a:r>
            <a:r>
              <a:rPr lang="en-US" dirty="0"/>
              <a:t>, overview, popularity, </a:t>
            </a:r>
            <a:r>
              <a:rPr lang="en-US" dirty="0" err="1"/>
              <a:t>poster_path</a:t>
            </a:r>
            <a:r>
              <a:rPr lang="en-US" dirty="0"/>
              <a:t>, </a:t>
            </a:r>
            <a:r>
              <a:rPr lang="en-US" dirty="0" err="1"/>
              <a:t>production_companies</a:t>
            </a:r>
            <a:r>
              <a:rPr lang="en-US" dirty="0"/>
              <a:t>, </a:t>
            </a:r>
            <a:r>
              <a:rPr lang="en-US" dirty="0" err="1"/>
              <a:t>release_date</a:t>
            </a:r>
            <a:r>
              <a:rPr lang="en-US" dirty="0"/>
              <a:t>, revenue, runtime, </a:t>
            </a:r>
            <a:r>
              <a:rPr lang="en-US" dirty="0" err="1"/>
              <a:t>spoken_languages</a:t>
            </a:r>
            <a:r>
              <a:rPr lang="en-US" dirty="0"/>
              <a:t>, status, tagline, title, video, </a:t>
            </a:r>
            <a:r>
              <a:rPr lang="en-US" dirty="0" err="1"/>
              <a:t>vote_average</a:t>
            </a:r>
            <a:r>
              <a:rPr lang="en-US" dirty="0"/>
              <a:t>, </a:t>
            </a:r>
            <a:r>
              <a:rPr lang="en-US" dirty="0" err="1"/>
              <a:t>vote_count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5A78E-67F4-4E3F-B558-D67001615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Pre-processed data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C5DEF-5832-4320-BD1C-B647660D9A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df_final.csv</a:t>
            </a:r>
          </a:p>
          <a:p>
            <a:pPr lvl="1"/>
            <a:r>
              <a:rPr lang="en-US" dirty="0"/>
              <a:t>Release Year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Plot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 err="1"/>
              <a:t>cleaned_plot</a:t>
            </a:r>
            <a:endParaRPr lang="en-US" dirty="0"/>
          </a:p>
          <a:p>
            <a:pPr lvl="1"/>
            <a:r>
              <a:rPr lang="en-US" dirty="0" err="1"/>
              <a:t>cleaned_overview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8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8B6D-C684-49BF-9BA0-61B4727E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DB6FD-CC60-4503-8331-B53B0D80B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Loaded and merged the two csv files</a:t>
            </a:r>
          </a:p>
          <a:p>
            <a:r>
              <a:rPr lang="en-US" dirty="0"/>
              <a:t>Dropped all unnecessary columns</a:t>
            </a:r>
          </a:p>
          <a:p>
            <a:r>
              <a:rPr lang="en-US" dirty="0"/>
              <a:t>Created the </a:t>
            </a:r>
            <a:r>
              <a:rPr lang="en-US" dirty="0" err="1"/>
              <a:t>cleaned_overview</a:t>
            </a:r>
            <a:r>
              <a:rPr lang="en-US" dirty="0"/>
              <a:t> and </a:t>
            </a:r>
            <a:r>
              <a:rPr lang="en-US" dirty="0" err="1"/>
              <a:t>cleaned_plot</a:t>
            </a:r>
            <a:r>
              <a:rPr lang="en-US" dirty="0"/>
              <a:t> columns by:</a:t>
            </a:r>
          </a:p>
          <a:p>
            <a:pPr lvl="1"/>
            <a:r>
              <a:rPr lang="en-US" dirty="0"/>
              <a:t>Convert everything to lowercase</a:t>
            </a:r>
          </a:p>
          <a:p>
            <a:pPr lvl="1"/>
            <a:r>
              <a:rPr lang="en-US" dirty="0"/>
              <a:t>Remove HTML tags</a:t>
            </a:r>
          </a:p>
          <a:p>
            <a:pPr lvl="1"/>
            <a:r>
              <a:rPr lang="en-US" dirty="0"/>
              <a:t>Contraction mapping (Don’t </a:t>
            </a:r>
            <a:r>
              <a:rPr lang="en-US" dirty="0">
                <a:sym typeface="Wingdings" panose="05000000000000000000" pitchFamily="2" charset="2"/>
              </a:rPr>
              <a:t> do not)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Remove possessives (-’s)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Remove text inside parenthesis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Eliminate punctuations and special characters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Remove </a:t>
            </a:r>
            <a:r>
              <a:rPr lang="en-US" dirty="0" err="1">
                <a:sym typeface="Wingdings" panose="05000000000000000000" pitchFamily="2" charset="2"/>
              </a:rPr>
              <a:t>stopwords</a:t>
            </a:r>
            <a:endParaRPr lang="en-US" dirty="0"/>
          </a:p>
          <a:p>
            <a:r>
              <a:rPr lang="en-US" dirty="0"/>
              <a:t>Why is it necessary to preprocess in NLP?</a:t>
            </a:r>
          </a:p>
          <a:p>
            <a:pPr lvl="1"/>
            <a:r>
              <a:rPr lang="en-US" dirty="0"/>
              <a:t>Machine learning algorithms perform better if the text is given in a more digestible form. </a:t>
            </a:r>
          </a:p>
        </p:txBody>
      </p:sp>
    </p:spTree>
    <p:extLst>
      <p:ext uri="{BB962C8B-B14F-4D97-AF65-F5344CB8AC3E}">
        <p14:creationId xmlns:p14="http://schemas.microsoft.com/office/powerpoint/2010/main" val="227180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D334-F664-44A7-BCC2-0D9108F0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trimming</a:t>
            </a:r>
          </a:p>
        </p:txBody>
      </p:sp>
      <p:pic>
        <p:nvPicPr>
          <p:cNvPr id="14" name="Content Placeholder 13" descr="Chart, histogram&#10;&#10;Description automatically generated">
            <a:extLst>
              <a:ext uri="{FF2B5EF4-FFF2-40B4-BE49-F238E27FC236}">
                <a16:creationId xmlns:a16="http://schemas.microsoft.com/office/drawing/2014/main" id="{D59E0A37-A77A-4769-BBF2-838AC47FB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76" y="1585912"/>
            <a:ext cx="6788848" cy="3024188"/>
          </a:xfr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930700-93CD-4308-AE77-EC4C4273BEB5}"/>
              </a:ext>
            </a:extLst>
          </p:cNvPr>
          <p:cNvSpPr txBox="1">
            <a:spLocks/>
          </p:cNvSpPr>
          <p:nvPr/>
        </p:nvSpPr>
        <p:spPr>
          <a:xfrm>
            <a:off x="838200" y="4745037"/>
            <a:ext cx="10515600" cy="19328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Plots greater than 600 words and overviews greater than 125 words were cut. </a:t>
            </a:r>
          </a:p>
          <a:p>
            <a:r>
              <a:rPr lang="en-US" dirty="0"/>
              <a:t>The extreme outliers would have been cut anyway to help the models learn better, but most importantly we needed to trim to ease the computational burden on the computer.  </a:t>
            </a:r>
          </a:p>
        </p:txBody>
      </p:sp>
    </p:spTree>
    <p:extLst>
      <p:ext uri="{BB962C8B-B14F-4D97-AF65-F5344CB8AC3E}">
        <p14:creationId xmlns:p14="http://schemas.microsoft.com/office/powerpoint/2010/main" val="214574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84B0-FCF9-4232-B60B-CC3813F2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9E93-A8AC-498E-BEF7-E7380C5F4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CUDA </a:t>
            </a:r>
          </a:p>
        </p:txBody>
      </p:sp>
    </p:spTree>
    <p:extLst>
      <p:ext uri="{BB962C8B-B14F-4D97-AF65-F5344CB8AC3E}">
        <p14:creationId xmlns:p14="http://schemas.microsoft.com/office/powerpoint/2010/main" val="77867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081F-EC58-44A8-9B0D-4D3F2DFD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ED2D-9609-40E2-9715-748602C9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9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4150</TotalTime>
  <Words>446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Office Theme</vt:lpstr>
      <vt:lpstr>Text Summarization</vt:lpstr>
      <vt:lpstr>What is text summarization?</vt:lpstr>
      <vt:lpstr>What is it used for? OR other noteworthy questions to explore</vt:lpstr>
      <vt:lpstr>Our Goals</vt:lpstr>
      <vt:lpstr>The Data from Kaggle website</vt:lpstr>
      <vt:lpstr>Data preprocessing</vt:lpstr>
      <vt:lpstr>Data Exploration and trimming</vt:lpstr>
      <vt:lpstr>Problems</vt:lpstr>
      <vt:lpstr>Evaluation Metrics</vt:lpstr>
      <vt:lpstr>Extractive Models</vt:lpstr>
      <vt:lpstr>Spacy</vt:lpstr>
      <vt:lpstr>LSA</vt:lpstr>
      <vt:lpstr>Luhn</vt:lpstr>
      <vt:lpstr>Abstractive Models</vt:lpstr>
      <vt:lpstr>Encoder-Decoder Seq2Seq RNN walkthrough</vt:lpstr>
      <vt:lpstr>T5</vt:lpstr>
      <vt:lpstr>BART</vt:lpstr>
      <vt:lpstr>Results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dc:creator>Kiel Rotz</dc:creator>
  <cp:lastModifiedBy>Kiel Rotz</cp:lastModifiedBy>
  <cp:revision>2</cp:revision>
  <dcterms:created xsi:type="dcterms:W3CDTF">2021-12-11T00:36:14Z</dcterms:created>
  <dcterms:modified xsi:type="dcterms:W3CDTF">2021-12-13T21:46:57Z</dcterms:modified>
</cp:coreProperties>
</file>