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4"/>
  </p:sldMasterIdLst>
  <p:notesMasterIdLst>
    <p:notesMasterId r:id="rId12"/>
  </p:notesMasterIdLst>
  <p:handoutMasterIdLst>
    <p:handoutMasterId r:id="rId13"/>
  </p:handoutMasterIdLst>
  <p:sldIdLst>
    <p:sldId id="270" r:id="rId5"/>
    <p:sldId id="265" r:id="rId6"/>
    <p:sldId id="257" r:id="rId7"/>
    <p:sldId id="258" r:id="rId8"/>
    <p:sldId id="259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8" autoAdjust="0"/>
    <p:restoredTop sz="95170" autoAdjust="0"/>
  </p:normalViewPr>
  <p:slideViewPr>
    <p:cSldViewPr snapToGrid="0">
      <p:cViewPr>
        <p:scale>
          <a:sx n="75" d="100"/>
          <a:sy n="75" d="100"/>
        </p:scale>
        <p:origin x="-45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2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9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1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2" y="2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2" y="3599897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xmlns="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2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3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9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80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8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3" y="2910721"/>
            <a:ext cx="4011411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xmlns="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5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5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9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4" y="498930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8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27" r:id="rId17"/>
    <p:sldLayoutId id="2147483653" r:id="rId18"/>
    <p:sldLayoutId id="2147483654" r:id="rId1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0" y="1590260"/>
            <a:ext cx="12192000" cy="3140766"/>
          </a:xfrm>
        </p:spPr>
        <p:txBody>
          <a:bodyPr/>
          <a:lstStyle/>
          <a:p>
            <a:r>
              <a:rPr lang="fr-FR" dirty="0"/>
              <a:t>Rapport </a:t>
            </a:r>
            <a:r>
              <a:rPr lang="fr-FR" dirty="0" smtClean="0"/>
              <a:t>Marketing </a:t>
            </a:r>
            <a:br>
              <a:rPr lang="fr-FR" dirty="0" smtClean="0"/>
            </a:br>
            <a:r>
              <a:rPr lang="fr-FR" dirty="0" smtClean="0"/>
              <a:t>FEVRIER 2020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0" y="4772679"/>
            <a:ext cx="12192000" cy="842930"/>
          </a:xfrm>
        </p:spPr>
        <p:txBody>
          <a:bodyPr>
            <a:normAutofit/>
          </a:bodyPr>
          <a:lstStyle/>
          <a:p>
            <a:r>
              <a:rPr lang="fr-FR" sz="1300" dirty="0" smtClean="0"/>
              <a:t>ROUABAH </a:t>
            </a:r>
            <a:r>
              <a:rPr lang="fr-FR" sz="1300" dirty="0" err="1" smtClean="0"/>
              <a:t>Lahlal</a:t>
            </a:r>
            <a:endParaRPr lang="fr-FR" sz="1300" dirty="0" smtClean="0"/>
          </a:p>
          <a:p>
            <a:r>
              <a:rPr lang="fr-FR" sz="1050" dirty="0" smtClean="0"/>
              <a:t>(</a:t>
            </a:r>
            <a:r>
              <a:rPr lang="fr-FR" sz="1050" dirty="0"/>
              <a:t>Data </a:t>
            </a:r>
            <a:r>
              <a:rPr lang="fr-FR" sz="1050" dirty="0" err="1" smtClean="0"/>
              <a:t>Analyst</a:t>
            </a:r>
            <a:r>
              <a:rPr lang="fr-FR" sz="1050" dirty="0" smtClean="0"/>
              <a:t>)</a:t>
            </a:r>
            <a:endParaRPr lang="fr-FR" sz="13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442" y="2990106"/>
            <a:ext cx="5748475" cy="233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xmlns="" id="{C558E8B1-0215-4BC8-AF46-4F9A87F2AE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6000" y="3532218"/>
            <a:ext cx="40361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pc="50" dirty="0" smtClean="0">
                <a:solidFill>
                  <a:srgbClr val="685135"/>
                </a:solidFill>
              </a:rPr>
              <a:t>Augmentation C.A. </a:t>
            </a:r>
            <a:r>
              <a:rPr lang="en-US" sz="1800" spc="50" dirty="0" err="1" smtClean="0">
                <a:solidFill>
                  <a:srgbClr val="685135"/>
                </a:solidFill>
              </a:rPr>
              <a:t>nourriture</a:t>
            </a:r>
            <a:endParaRPr lang="en-US" sz="1800" spc="50" dirty="0">
              <a:solidFill>
                <a:srgbClr val="685135"/>
              </a:solidFill>
            </a:endParaRPr>
          </a:p>
        </p:txBody>
      </p:sp>
      <p:pic>
        <p:nvPicPr>
          <p:cNvPr id="12" name="Image 11" descr="Une image contenant texte, capture d’écran, ligne, Caractère coloré&#10;&#10;Description générée automatiqu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0" y="1548000"/>
            <a:ext cx="6912000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540000" y="432000"/>
            <a:ext cx="87635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L</a:t>
            </a:r>
            <a:r>
              <a:rPr lang="fr-FR" sz="2000" b="1" dirty="0" smtClean="0"/>
              <a:t>es </a:t>
            </a:r>
            <a:r>
              <a:rPr lang="fr-FR" sz="2000" b="1" dirty="0"/>
              <a:t>dépenses des clients et la proportion des ventes par catégorie des produits. </a:t>
            </a:r>
          </a:p>
          <a:p>
            <a:r>
              <a:rPr lang="fr-FR" sz="2000" b="1" dirty="0"/>
              <a:t>La perspective sur l'évolution prévue du chiffre d'affaires dans les mois à venir.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56000" y="2823031"/>
            <a:ext cx="3276600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SzPct val="60000"/>
            </a:pPr>
            <a:r>
              <a:rPr lang="fr-FR" spc="50" dirty="0">
                <a:solidFill>
                  <a:srgbClr val="685135"/>
                </a:solidFill>
              </a:rPr>
              <a:t>Suppression high tech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799EEADB-FF08-E395-F32D-841892615543}"/>
              </a:ext>
            </a:extLst>
          </p:cNvPr>
          <p:cNvSpPr txBox="1"/>
          <p:nvPr/>
        </p:nvSpPr>
        <p:spPr>
          <a:xfrm>
            <a:off x="756000" y="4316188"/>
            <a:ext cx="3428076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SzPct val="60000"/>
            </a:pPr>
            <a:r>
              <a:rPr lang="fr-FR" spc="50" dirty="0">
                <a:solidFill>
                  <a:srgbClr val="685135"/>
                </a:solidFill>
              </a:rPr>
              <a:t>Prévision pour les mois à venir</a:t>
            </a:r>
          </a:p>
        </p:txBody>
      </p:sp>
    </p:spTree>
    <p:extLst>
      <p:ext uri="{BB962C8B-B14F-4D97-AF65-F5344CB8AC3E}">
        <p14:creationId xmlns:p14="http://schemas.microsoft.com/office/powerpoint/2010/main" val="21340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14" grpId="0"/>
      <p:bldP spid="1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capture d’écran, Tracé, ligne&#10;&#10;Description générée automatiqu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0" y="1548000"/>
            <a:ext cx="6912000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38E3964-EE54-4BDC-A0A3-DC7D197FF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540000"/>
            <a:ext cx="10850641" cy="53526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fr-FR" b="1" dirty="0">
                <a:solidFill>
                  <a:schemeClr val="tx1"/>
                </a:solidFill>
              </a:rPr>
              <a:t>Le nombre de visites et le  nombre d'achats effectués par les clients  sur le site.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6000" y="2832105"/>
            <a:ext cx="372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685135"/>
                </a:solidFill>
              </a:rPr>
              <a:t>Une légère augmentation du </a:t>
            </a:r>
            <a:r>
              <a:rPr lang="fr-FR" dirty="0">
                <a:solidFill>
                  <a:srgbClr val="685135"/>
                </a:solidFill>
              </a:rPr>
              <a:t>nombre de ventes </a:t>
            </a:r>
            <a:r>
              <a:rPr lang="fr-FR" dirty="0" smtClean="0">
                <a:solidFill>
                  <a:srgbClr val="685135"/>
                </a:solidFill>
              </a:rPr>
              <a:t>à partir du mois septembre</a:t>
            </a:r>
            <a:endParaRPr lang="fr-FR" dirty="0">
              <a:solidFill>
                <a:srgbClr val="685135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56000" y="3879082"/>
            <a:ext cx="372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85135"/>
                </a:solidFill>
              </a:rPr>
              <a:t>Nombre de visiteurs augmente d’une manière exponentielle. </a:t>
            </a:r>
          </a:p>
        </p:txBody>
      </p:sp>
    </p:spTree>
    <p:extLst>
      <p:ext uri="{BB962C8B-B14F-4D97-AF65-F5344CB8AC3E}">
        <p14:creationId xmlns:p14="http://schemas.microsoft.com/office/powerpoint/2010/main" val="20600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ligne, Tracé, diagramme, capture d’écran&#10;&#10;Description générée automatiqu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0" y="1548000"/>
            <a:ext cx="6912000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999" y="2712025"/>
            <a:ext cx="4281667" cy="1368907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685135"/>
                </a:solidFill>
              </a:rPr>
              <a:t>Diminution du </a:t>
            </a:r>
            <a:r>
              <a:rPr lang="en-US" sz="1800" dirty="0" err="1">
                <a:solidFill>
                  <a:srgbClr val="685135"/>
                </a:solidFill>
              </a:rPr>
              <a:t>taux</a:t>
            </a:r>
            <a:r>
              <a:rPr lang="en-US" sz="1800" dirty="0">
                <a:solidFill>
                  <a:srgbClr val="685135"/>
                </a:solidFill>
              </a:rPr>
              <a:t> de </a:t>
            </a:r>
            <a:r>
              <a:rPr lang="en-US" sz="1800" dirty="0" smtClean="0">
                <a:solidFill>
                  <a:srgbClr val="685135"/>
                </a:solidFill>
              </a:rPr>
              <a:t>conversion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685135"/>
                </a:solidFill>
              </a:rPr>
              <a:t>(nombre d’achats des clients</a:t>
            </a:r>
            <a:r>
              <a:rPr lang="fr-FR" dirty="0" smtClean="0">
                <a:solidFill>
                  <a:srgbClr val="685135"/>
                </a:solidFill>
              </a:rPr>
              <a:t>) /(</a:t>
            </a:r>
            <a:r>
              <a:rPr lang="fr-FR" dirty="0">
                <a:solidFill>
                  <a:srgbClr val="685135"/>
                </a:solidFill>
              </a:rPr>
              <a:t>nombre de visites)</a:t>
            </a:r>
            <a:endParaRPr lang="en-US" dirty="0">
              <a:solidFill>
                <a:srgbClr val="685135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44135" y="472440"/>
            <a:ext cx="704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Ratio du </a:t>
            </a:r>
            <a:r>
              <a:rPr lang="fr-FR" sz="2000" b="1" dirty="0"/>
              <a:t>nombre d’achats </a:t>
            </a:r>
            <a:r>
              <a:rPr lang="fr-FR" sz="2000" b="1" dirty="0" smtClean="0"/>
              <a:t>avec le </a:t>
            </a:r>
            <a:r>
              <a:rPr lang="fr-FR" sz="2000" b="1" dirty="0" smtClean="0"/>
              <a:t>nombre </a:t>
            </a:r>
            <a:r>
              <a:rPr lang="fr-FR" sz="2000" b="1" dirty="0"/>
              <a:t>de visiteurs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C558E8B1-0215-4BC8-AF46-4F9A87F2AEF8}"/>
              </a:ext>
            </a:extLst>
          </p:cNvPr>
          <p:cNvSpPr txBox="1">
            <a:spLocks/>
          </p:cNvSpPr>
          <p:nvPr/>
        </p:nvSpPr>
        <p:spPr>
          <a:xfrm>
            <a:off x="756000" y="4273977"/>
            <a:ext cx="3330812" cy="12801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400" kern="1200" cap="none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Clr>
                <a:schemeClr val="accent2"/>
              </a:buClr>
              <a:buSzPct val="60000"/>
            </a:pPr>
            <a:r>
              <a:rPr lang="en-US" sz="1800" dirty="0">
                <a:solidFill>
                  <a:srgbClr val="685135"/>
                </a:solidFill>
              </a:rPr>
              <a:t>Beaucoup plus de </a:t>
            </a:r>
            <a:r>
              <a:rPr lang="en-US" sz="1800" dirty="0" err="1">
                <a:solidFill>
                  <a:srgbClr val="685135"/>
                </a:solidFill>
              </a:rPr>
              <a:t>visiteurs</a:t>
            </a:r>
            <a:r>
              <a:rPr lang="en-US" sz="1800" dirty="0">
                <a:solidFill>
                  <a:srgbClr val="685135"/>
                </a:solidFill>
              </a:rPr>
              <a:t> sans </a:t>
            </a:r>
            <a:r>
              <a:rPr lang="fr-FR" sz="1800" dirty="0">
                <a:solidFill>
                  <a:srgbClr val="685135"/>
                </a:solidFill>
              </a:rPr>
              <a:t>abouti à un achat</a:t>
            </a:r>
            <a:endParaRPr lang="en-US" sz="1800" dirty="0">
              <a:solidFill>
                <a:srgbClr val="6851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05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diagramme, capture d’écran, Rectangle&#10;&#10;Description générée automatiqu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0" y="1548000"/>
            <a:ext cx="6912000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40000" y="540000"/>
            <a:ext cx="5141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Le </a:t>
            </a:r>
            <a:r>
              <a:rPr lang="fr-FR" sz="2000" b="1" dirty="0"/>
              <a:t>temps passé par les visiteurs sur le site web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56000" y="2776503"/>
            <a:ext cx="368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2"/>
              </a:buClr>
              <a:buSzPct val="60000"/>
            </a:pPr>
            <a:r>
              <a:rPr lang="fr-FR" spc="50" dirty="0" smtClean="0">
                <a:solidFill>
                  <a:srgbClr val="685135"/>
                </a:solidFill>
              </a:rPr>
              <a:t>La </a:t>
            </a:r>
            <a:r>
              <a:rPr lang="fr-FR" spc="50" dirty="0">
                <a:solidFill>
                  <a:srgbClr val="685135"/>
                </a:solidFill>
              </a:rPr>
              <a:t>variabilité du temps passé sur le </a:t>
            </a:r>
            <a:r>
              <a:rPr lang="fr-FR" spc="50" dirty="0" smtClean="0">
                <a:solidFill>
                  <a:srgbClr val="685135"/>
                </a:solidFill>
              </a:rPr>
              <a:t>site</a:t>
            </a:r>
            <a:endParaRPr lang="fr-FR" spc="50" dirty="0">
              <a:solidFill>
                <a:srgbClr val="685135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56000" y="3991379"/>
            <a:ext cx="373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2"/>
              </a:buClr>
              <a:buSzPct val="60000"/>
            </a:pPr>
            <a:r>
              <a:rPr lang="fr-FR" spc="50" dirty="0" smtClean="0">
                <a:solidFill>
                  <a:srgbClr val="685135"/>
                </a:solidFill>
              </a:rPr>
              <a:t>Changement </a:t>
            </a:r>
            <a:r>
              <a:rPr lang="fr-FR" spc="50" dirty="0">
                <a:solidFill>
                  <a:srgbClr val="685135"/>
                </a:solidFill>
              </a:rPr>
              <a:t>dans la distribution des données</a:t>
            </a:r>
            <a:endParaRPr lang="fr-FR" spc="50" dirty="0">
              <a:solidFill>
                <a:srgbClr val="6851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 descr="Une image contenant capture d’écran, visualisation&#10;&#10;Description générée automatiquemen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8000" y="1548000"/>
            <a:ext cx="6912000" cy="468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06CDEB7-77E8-4351-9B76-07896E7317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6000" y="2601015"/>
            <a:ext cx="3408218" cy="59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dirty="0" smtClean="0">
                <a:solidFill>
                  <a:srgbClr val="685135"/>
                </a:solidFill>
              </a:rPr>
              <a:t>Corrélation </a:t>
            </a:r>
            <a:r>
              <a:rPr lang="fr-FR" dirty="0">
                <a:solidFill>
                  <a:srgbClr val="685135"/>
                </a:solidFill>
              </a:rPr>
              <a:t>positive.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06CDEB7-77E8-4351-9B76-07896E7317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6000" y="3521488"/>
            <a:ext cx="3408218" cy="1824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rgbClr val="685135"/>
              </a:solidFill>
            </a:endParaRPr>
          </a:p>
          <a:p>
            <a:pPr algn="just"/>
            <a:r>
              <a:rPr lang="fr-FR" dirty="0" smtClean="0">
                <a:solidFill>
                  <a:srgbClr val="685135"/>
                </a:solidFill>
              </a:rPr>
              <a:t>Variation du montant </a:t>
            </a:r>
            <a:r>
              <a:rPr lang="fr-FR" dirty="0">
                <a:solidFill>
                  <a:srgbClr val="685135"/>
                </a:solidFill>
              </a:rPr>
              <a:t>du </a:t>
            </a:r>
            <a:r>
              <a:rPr lang="fr-FR" dirty="0" smtClean="0">
                <a:solidFill>
                  <a:srgbClr val="685135"/>
                </a:solidFill>
              </a:rPr>
              <a:t>panier, et la concentration du </a:t>
            </a:r>
            <a:r>
              <a:rPr lang="fr-FR" dirty="0">
                <a:solidFill>
                  <a:srgbClr val="685135"/>
                </a:solidFill>
              </a:rPr>
              <a:t>temps passé sur le </a:t>
            </a:r>
            <a:r>
              <a:rPr lang="fr-FR" dirty="0" smtClean="0">
                <a:solidFill>
                  <a:srgbClr val="685135"/>
                </a:solidFill>
              </a:rPr>
              <a:t>site</a:t>
            </a:r>
            <a:r>
              <a:rPr lang="fr-FR" dirty="0">
                <a:solidFill>
                  <a:srgbClr val="685135"/>
                </a:solidFill>
              </a:rPr>
              <a:t>.</a:t>
            </a:r>
            <a:r>
              <a:rPr lang="fr-FR" dirty="0" smtClean="0">
                <a:solidFill>
                  <a:srgbClr val="685135"/>
                </a:solidFill>
              </a:rPr>
              <a:t> </a:t>
            </a:r>
            <a:endParaRPr lang="fr-FR" dirty="0">
              <a:solidFill>
                <a:srgbClr val="685135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40000" y="540000"/>
            <a:ext cx="382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Le montant du panier</a:t>
            </a:r>
          </a:p>
        </p:txBody>
      </p:sp>
    </p:spTree>
    <p:extLst>
      <p:ext uri="{BB962C8B-B14F-4D97-AF65-F5344CB8AC3E}">
        <p14:creationId xmlns:p14="http://schemas.microsoft.com/office/powerpoint/2010/main" val="13888073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540000" y="540000"/>
            <a:ext cx="4011411" cy="7766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922103" y="2571659"/>
            <a:ext cx="5900164" cy="923330"/>
          </a:xfrm>
          <a:prstGeom prst="rect">
            <a:avLst/>
          </a:prstGeom>
          <a:noFill/>
        </p:spPr>
        <p:txBody>
          <a:bodyPr vert="horz" wrap="square" rtlCol="0" anchor="t">
            <a:spAutoFit/>
          </a:bodyPr>
          <a:lstStyle>
            <a:lvl1pPr indent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Segoe UI Light" panose="020B0502040204020203" pitchFamily="34" charset="0"/>
              <a:buNone/>
              <a:defRPr kumimoji="0" b="0" i="0" spc="50" baseline="0">
                <a:solidFill>
                  <a:srgbClr val="685135"/>
                </a:solidFill>
              </a:defRPr>
            </a:lvl1pPr>
            <a:lvl2pPr marL="640080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/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/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/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/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/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/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/>
            </a:lvl9pPr>
          </a:lstStyle>
          <a:p>
            <a:r>
              <a:rPr lang="fr-FR" dirty="0" smtClean="0"/>
              <a:t>La </a:t>
            </a:r>
            <a:r>
              <a:rPr lang="fr-FR" dirty="0"/>
              <a:t>suppression de la </a:t>
            </a:r>
            <a:r>
              <a:rPr lang="fr-FR" dirty="0" smtClean="0"/>
              <a:t>catégorie High Tech </a:t>
            </a:r>
            <a:r>
              <a:rPr lang="fr-FR" dirty="0" smtClean="0"/>
              <a:t>a </a:t>
            </a:r>
            <a:r>
              <a:rPr lang="fr-FR" dirty="0"/>
              <a:t>eu un impact négatif sur </a:t>
            </a:r>
            <a:r>
              <a:rPr lang="fr-FR" dirty="0" smtClean="0"/>
              <a:t>le </a:t>
            </a:r>
            <a:r>
              <a:rPr lang="fr-FR" dirty="0"/>
              <a:t>chiffre d'affaires à court terme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22102" y="3797398"/>
            <a:ext cx="6062869" cy="507831"/>
          </a:xfrm>
          <a:prstGeom prst="rect">
            <a:avLst/>
          </a:prstGeom>
          <a:noFill/>
        </p:spPr>
        <p:txBody>
          <a:bodyPr vert="horz" wrap="square" rtlCol="0" anchor="t">
            <a:sp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Segoe UI Light" panose="020B0502040204020203" pitchFamily="34" charset="0"/>
              <a:buNone/>
              <a:defRPr kumimoji="0" b="0" i="0" spc="50" baseline="0">
                <a:solidFill>
                  <a:srgbClr val="685135"/>
                </a:solidFill>
              </a:defRPr>
            </a:lvl1pPr>
            <a:lvl2pPr marL="640080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/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/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/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/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/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/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/>
            </a:lvl9pPr>
          </a:lstStyle>
          <a:p>
            <a:pPr algn="just"/>
            <a:r>
              <a:rPr lang="fr-FR" dirty="0" smtClean="0"/>
              <a:t>Une perspective optimiste </a:t>
            </a:r>
            <a:r>
              <a:rPr lang="fr-FR" dirty="0"/>
              <a:t>pour l'avenir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922101" y="4604108"/>
            <a:ext cx="570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SzPct val="60000"/>
            </a:pPr>
            <a:r>
              <a:rPr lang="fr-FR" spc="50" dirty="0">
                <a:solidFill>
                  <a:srgbClr val="685135"/>
                </a:solidFill>
              </a:rPr>
              <a:t>Encourager les clients à prolonger leur durée de visite sur le </a:t>
            </a:r>
            <a:r>
              <a:rPr lang="fr-FR" spc="50" dirty="0" smtClean="0">
                <a:solidFill>
                  <a:srgbClr val="685135"/>
                </a:solidFill>
              </a:rPr>
              <a:t>site</a:t>
            </a:r>
            <a:endParaRPr lang="fr-FR" spc="50" dirty="0">
              <a:solidFill>
                <a:srgbClr val="6851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AF5DA8-6387-4138-BF96-B65D39F2FC21}">
  <ds:schemaRefs>
    <ds:schemaRef ds:uri="http://purl.org/dc/terms/"/>
    <ds:schemaRef ds:uri="230e9df3-be65-4c73-a93b-d1236ebd677e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3EF380A-18DE-4A59-8A28-3F29B5D01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79BBA1-1277-4614-8DDE-B2EB2275122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4377</TotalTime>
  <Words>203</Words>
  <Application>Microsoft Office PowerPoint</Application>
  <PresentationFormat>Personnalisé</PresentationFormat>
  <Paragraphs>26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Médian</vt:lpstr>
      <vt:lpstr>Rapport Marketing  FEVRIER 2020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Lahlal</dc:creator>
  <cp:lastModifiedBy>User</cp:lastModifiedBy>
  <cp:revision>61</cp:revision>
  <dcterms:created xsi:type="dcterms:W3CDTF">2024-04-17T20:40:41Z</dcterms:created>
  <dcterms:modified xsi:type="dcterms:W3CDTF">2024-04-27T10:11:32Z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