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7" r:id="rId4"/>
  </p:sldMasterIdLst>
  <p:notesMasterIdLst>
    <p:notesMasterId r:id="rId12"/>
  </p:notesMasterIdLst>
  <p:handoutMasterIdLst>
    <p:handoutMasterId r:id="rId13"/>
  </p:handoutMasterIdLst>
  <p:sldIdLst>
    <p:sldId id="270" r:id="rId5"/>
    <p:sldId id="269" r:id="rId6"/>
    <p:sldId id="257" r:id="rId7"/>
    <p:sldId id="265" r:id="rId8"/>
    <p:sldId id="258" r:id="rId9"/>
    <p:sldId id="259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8" autoAdjust="0"/>
    <p:restoredTop sz="95170" autoAdjust="0"/>
  </p:normalViewPr>
  <p:slideViewPr>
    <p:cSldViewPr snapToGrid="0">
      <p:cViewPr>
        <p:scale>
          <a:sx n="75" d="100"/>
          <a:sy n="75" d="100"/>
        </p:scale>
        <p:origin x="-45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5/8/2024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C8E96375-73CE-4ED7-90B6-293AB27ED0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4E8AED7C-EFC3-4427-AD37-E7AA4AF0C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1181912"/>
            <a:ext cx="12192000" cy="3352227"/>
          </a:xfrm>
          <a:custGeom>
            <a:avLst/>
            <a:gdLst>
              <a:gd name="connsiteX0" fmla="*/ 11721830 w 12192000"/>
              <a:gd name="connsiteY0" fmla="*/ 0 h 3352227"/>
              <a:gd name="connsiteX1" fmla="*/ 12192000 w 12192000"/>
              <a:gd name="connsiteY1" fmla="*/ 0 h 3352227"/>
              <a:gd name="connsiteX2" fmla="*/ 12192000 w 12192000"/>
              <a:gd name="connsiteY2" fmla="*/ 3352227 h 3352227"/>
              <a:gd name="connsiteX3" fmla="*/ 11721830 w 12192000"/>
              <a:gd name="connsiteY3" fmla="*/ 3352227 h 3352227"/>
              <a:gd name="connsiteX4" fmla="*/ 0 w 12192000"/>
              <a:gd name="connsiteY4" fmla="*/ 0 h 3352227"/>
              <a:gd name="connsiteX5" fmla="*/ 5525311 w 12192000"/>
              <a:gd name="connsiteY5" fmla="*/ 0 h 3352227"/>
              <a:gd name="connsiteX6" fmla="*/ 5525311 w 12192000"/>
              <a:gd name="connsiteY6" fmla="*/ 3352227 h 3352227"/>
              <a:gd name="connsiteX7" fmla="*/ 0 w 12192000"/>
              <a:gd name="connsiteY7" fmla="*/ 3352227 h 335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352227">
                <a:moveTo>
                  <a:pt x="11721830" y="0"/>
                </a:moveTo>
                <a:lnTo>
                  <a:pt x="12192000" y="0"/>
                </a:lnTo>
                <a:lnTo>
                  <a:pt x="12192000" y="3352227"/>
                </a:lnTo>
                <a:lnTo>
                  <a:pt x="11721830" y="3352227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3352227"/>
                </a:lnTo>
                <a:lnTo>
                  <a:pt x="0" y="3352227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rIns="7315200" anchor="b"/>
          <a:lstStyle>
            <a:lvl1pPr>
              <a:defRPr lang="en-US" sz="3200" cap="all" spc="200" baseline="0" dirty="0"/>
            </a:lvl1pPr>
          </a:lstStyle>
          <a:p>
            <a:pPr marL="0" lvl="0"/>
            <a:r>
              <a:rPr lang="en-US" dirty="0"/>
              <a:t>Click to add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72FF0B66-A4D6-423A-AC8B-48E8CD7DF8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4534139"/>
            <a:ext cx="12192000" cy="1141953"/>
          </a:xfrm>
          <a:custGeom>
            <a:avLst/>
            <a:gdLst>
              <a:gd name="connsiteX0" fmla="*/ 11721830 w 12192000"/>
              <a:gd name="connsiteY0" fmla="*/ 1 h 1141953"/>
              <a:gd name="connsiteX1" fmla="*/ 12192000 w 12192000"/>
              <a:gd name="connsiteY1" fmla="*/ 1 h 1141953"/>
              <a:gd name="connsiteX2" fmla="*/ 12192000 w 12192000"/>
              <a:gd name="connsiteY2" fmla="*/ 1141953 h 1141953"/>
              <a:gd name="connsiteX3" fmla="*/ 11721830 w 12192000"/>
              <a:gd name="connsiteY3" fmla="*/ 1141953 h 1141953"/>
              <a:gd name="connsiteX4" fmla="*/ 0 w 12192000"/>
              <a:gd name="connsiteY4" fmla="*/ 0 h 1141953"/>
              <a:gd name="connsiteX5" fmla="*/ 5525311 w 12192000"/>
              <a:gd name="connsiteY5" fmla="*/ 0 h 1141953"/>
              <a:gd name="connsiteX6" fmla="*/ 5525311 w 12192000"/>
              <a:gd name="connsiteY6" fmla="*/ 1141952 h 1141953"/>
              <a:gd name="connsiteX7" fmla="*/ 0 w 12192000"/>
              <a:gd name="connsiteY7" fmla="*/ 1141952 h 114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141953">
                <a:moveTo>
                  <a:pt x="11721830" y="1"/>
                </a:moveTo>
                <a:lnTo>
                  <a:pt x="12192000" y="1"/>
                </a:lnTo>
                <a:lnTo>
                  <a:pt x="12192000" y="1141953"/>
                </a:lnTo>
                <a:lnTo>
                  <a:pt x="11721830" y="1141953"/>
                </a:lnTo>
                <a:close/>
                <a:moveTo>
                  <a:pt x="0" y="0"/>
                </a:moveTo>
                <a:lnTo>
                  <a:pt x="5525311" y="0"/>
                </a:lnTo>
                <a:lnTo>
                  <a:pt x="5525311" y="1141952"/>
                </a:lnTo>
                <a:lnTo>
                  <a:pt x="0" y="1141952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  <a:alpha val="85000"/>
            </a:schemeClr>
          </a:solidFill>
        </p:spPr>
        <p:txBody>
          <a:bodyPr lIns="960120" tIns="137160" rIns="6400800" anchor="t"/>
          <a:lstStyle>
            <a:lvl1pPr marL="0" indent="0">
              <a:buNone/>
              <a:defRPr lang="en-US" sz="2000" b="0" i="0" spc="200" baseline="0" dirty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C52883E-0EA3-4DCA-BB78-AD84BBE5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31860F9-7B15-486D-B68B-1D5E02F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90B89DE-8ADC-4391-8EAF-C713EA69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63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44C813-EE84-4C00-BDF7-2FD444FA42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1581" y="942423"/>
            <a:ext cx="4694420" cy="1124392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41FB44AB-9520-4C96-A83D-2FABD15CBE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10587" y="2329867"/>
            <a:ext cx="4058872" cy="31565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cap="none" spc="50" baseline="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6B1A04-4BA1-4FCF-B19E-6A05291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DD33EA-800C-403C-867B-B4178A7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0285C91D-2914-4BB9-A857-7DFA168C761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83362" y="2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6896BB5-7888-43CA-A76C-BF7DE06DF2B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83362" y="3599897"/>
            <a:ext cx="3598052" cy="325810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C8D158-80CE-4259-AE40-6EC8A072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2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FEC8E4-E66E-43DD-B7F9-77510035AC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7600" y="2921000"/>
            <a:ext cx="4749800" cy="52705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3DA549A2-F99E-46CF-BFF2-0F2D5834E1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92125"/>
            <a:ext cx="4114800" cy="5372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xmlns="" id="{8E76B184-0041-41D4-948C-64DE4AB097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97600" y="3429002"/>
            <a:ext cx="4749800" cy="212997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400" cap="none" spc="50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9B09CA-52A5-4AB5-AF1F-8A219418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F5B9A3-008F-4631-AAAD-66E8363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547ADF-979E-4B05-BD10-4C2F2796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61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imary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38C8EB8A-A968-4E47-AE69-9A01E7717E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98403" y="598401"/>
            <a:ext cx="9645056" cy="566119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A198BF-0DCC-40E9-B9E5-892F3CCF54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69979" y="3443968"/>
            <a:ext cx="6022021" cy="882499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tIns="457200" anchor="ctr" anchorCtr="0"/>
          <a:lstStyle>
            <a:lvl1pPr>
              <a:defRPr sz="3200" cap="all" spc="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xmlns="" id="{FAD04F8B-0B18-4B5F-B3A8-8EEDC439F5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69980" y="4326467"/>
            <a:ext cx="6022021" cy="830414"/>
          </a:xfrm>
          <a:prstGeom prst="rect">
            <a:avLst/>
          </a:prstGeom>
          <a:solidFill>
            <a:schemeClr val="accent4">
              <a:alpha val="80000"/>
            </a:schemeClr>
          </a:solidFill>
        </p:spPr>
        <p:txBody>
          <a:bodyPr lIns="1371600" bIns="365760" anchor="ctr"/>
          <a:lstStyle>
            <a:lvl1pPr marL="0" indent="0" algn="l">
              <a:buNone/>
              <a:defRPr sz="2000" i="0" cap="none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593073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18F63EB3-EB79-4150-A7A5-F675662724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3238" y="1096375"/>
            <a:ext cx="4045527" cy="1590790"/>
          </a:xfrm>
          <a:prstGeom prst="rect">
            <a:avLst/>
          </a:prstGeom>
        </p:spPr>
        <p:txBody>
          <a:bodyPr anchor="b"/>
          <a:lstStyle>
            <a:lvl1pPr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xmlns="" id="{289D0B50-E879-41B9-9B1B-EBB40605D1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951274"/>
            <a:ext cx="2743201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xmlns="" id="{EB4D3EE7-1F3B-4AAB-A04D-3162C35A1A9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07353" y="2910721"/>
            <a:ext cx="4011411" cy="2061261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200000"/>
              </a:lnSpc>
              <a:spcBef>
                <a:spcPts val="0"/>
              </a:spcBef>
              <a:buFont typeface="Segoe UI Light" panose="020B0502040204020203" pitchFamily="34" charset="0"/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xmlns="" id="{2A57A12F-74B8-4CBC-816C-F2AC890D1B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448800" y="951274"/>
            <a:ext cx="2743200" cy="474756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A19A048-F803-428B-9A66-6DE56F4D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B42CDA7-93A6-45DB-9062-E70E51ACB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1F08F63-561A-455E-8ED8-20CCE58E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93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1769" y="2683895"/>
            <a:ext cx="5278515" cy="286222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636" y="5568698"/>
            <a:ext cx="5278515" cy="6181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143875" y="947739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1278060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rterly Perform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9EE33C-7BB8-4644-AC43-EAFCF071A5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9664" y="498930"/>
            <a:ext cx="9972675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36A6D30-3C9B-4105-8529-1FC3C4799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F6CE03B-D3BE-49C6-B2A4-0E17803F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DEB961D-2B84-4E52-A71A-1C55CFFD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719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eas of 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AA794-F088-4753-95A0-021064EE6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94168"/>
            <a:ext cx="10515600" cy="567873"/>
          </a:xfrm>
          <a:prstGeom prst="rect">
            <a:avLst/>
          </a:prstGeom>
        </p:spPr>
        <p:txBody>
          <a:bodyPr/>
          <a:lstStyle>
            <a:lvl1pPr algn="ctr">
              <a:defRPr sz="3200" cap="all" spc="200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C3E83D-2F76-4F03-9EF6-81DED406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3D99F77-FE1A-4CD5-8B1C-50D8981A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84CA1C4-7C3D-4FAE-B5FC-D235F6D9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729D4-A164-47A3-830D-E792BCE699E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 dirty="0"/>
          </a:p>
        </p:txBody>
      </p:sp>
      <p:sp>
        <p:nvSpPr>
          <p:cNvPr id="16" name="Espace réservé du texte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27" r:id="rId17"/>
    <p:sldLayoutId id="2147483653" r:id="rId18"/>
    <p:sldLayoutId id="2147483654" r:id="rId19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0" y="1590260"/>
            <a:ext cx="12192000" cy="3140766"/>
          </a:xfrm>
        </p:spPr>
        <p:txBody>
          <a:bodyPr/>
          <a:lstStyle/>
          <a:p>
            <a:r>
              <a:rPr lang="fr-FR" dirty="0" smtClean="0"/>
              <a:t>Rapport</a:t>
            </a:r>
            <a:br>
              <a:rPr lang="fr-FR" dirty="0" smtClean="0"/>
            </a:br>
            <a:r>
              <a:rPr lang="fr-FR" dirty="0" smtClean="0"/>
              <a:t>bases de </a:t>
            </a:r>
            <a:r>
              <a:rPr lang="fr-FR" dirty="0" err="1" smtClean="0"/>
              <a:t>donnees</a:t>
            </a:r>
            <a:r>
              <a:rPr lang="fr-FR" dirty="0" smtClean="0"/>
              <a:t> avec </a:t>
            </a:r>
            <a:r>
              <a:rPr lang="fr-FR" dirty="0" err="1" smtClean="0"/>
              <a:t>sql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0" y="4772679"/>
            <a:ext cx="12192000" cy="842930"/>
          </a:xfrm>
        </p:spPr>
        <p:txBody>
          <a:bodyPr>
            <a:normAutofit/>
          </a:bodyPr>
          <a:lstStyle/>
          <a:p>
            <a:r>
              <a:rPr lang="fr-FR" sz="1300" dirty="0" smtClean="0"/>
              <a:t>ROUABAH </a:t>
            </a:r>
            <a:r>
              <a:rPr lang="fr-FR" sz="1300" dirty="0" err="1" smtClean="0"/>
              <a:t>Lahlal</a:t>
            </a:r>
            <a:r>
              <a:rPr lang="fr-FR" sz="1300" dirty="0" smtClean="0"/>
              <a:t> (Data </a:t>
            </a:r>
            <a:r>
              <a:rPr lang="fr-FR" sz="1300" dirty="0" err="1" smtClean="0"/>
              <a:t>analyst</a:t>
            </a:r>
            <a:r>
              <a:rPr lang="fr-FR" sz="1300" dirty="0" smtClean="0"/>
              <a:t>)</a:t>
            </a:r>
            <a:endParaRPr lang="fr-FR" sz="1300" dirty="0"/>
          </a:p>
        </p:txBody>
      </p:sp>
      <p:sp>
        <p:nvSpPr>
          <p:cNvPr id="5" name="ZoneTexte 4"/>
          <p:cNvSpPr txBox="1"/>
          <p:nvPr/>
        </p:nvSpPr>
        <p:spPr>
          <a:xfrm>
            <a:off x="6502399" y="2566831"/>
            <a:ext cx="4656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rgbClr val="685135"/>
                </a:solidFill>
              </a:rPr>
              <a:t>Importation </a:t>
            </a:r>
            <a:r>
              <a:rPr lang="fr-FR" dirty="0">
                <a:solidFill>
                  <a:srgbClr val="685135"/>
                </a:solidFill>
              </a:rPr>
              <a:t>des données dans une base de </a:t>
            </a:r>
            <a:r>
              <a:rPr lang="fr-FR" dirty="0" smtClean="0">
                <a:solidFill>
                  <a:srgbClr val="685135"/>
                </a:solidFill>
              </a:rPr>
              <a:t>données</a:t>
            </a:r>
            <a:endParaRPr lang="fr-FR" dirty="0">
              <a:solidFill>
                <a:srgbClr val="685135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502399" y="3750733"/>
            <a:ext cx="465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rgbClr val="685135"/>
                </a:solidFill>
              </a:rPr>
              <a:t>Création d’un </a:t>
            </a:r>
            <a:r>
              <a:rPr lang="fr-FR" dirty="0">
                <a:solidFill>
                  <a:srgbClr val="685135"/>
                </a:solidFill>
              </a:rPr>
              <a:t>schéma d'une base de </a:t>
            </a:r>
            <a:r>
              <a:rPr lang="fr-FR" dirty="0" smtClean="0">
                <a:solidFill>
                  <a:srgbClr val="685135"/>
                </a:solidFill>
              </a:rPr>
              <a:t>données</a:t>
            </a:r>
            <a:endParaRPr lang="fr-FR" dirty="0">
              <a:solidFill>
                <a:srgbClr val="685135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02399" y="4741331"/>
            <a:ext cx="391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rgbClr val="685135"/>
                </a:solidFill>
              </a:rPr>
              <a:t>Rédaction </a:t>
            </a:r>
            <a:r>
              <a:rPr lang="fr-FR" dirty="0">
                <a:solidFill>
                  <a:srgbClr val="685135"/>
                </a:solidFill>
              </a:rPr>
              <a:t>des </a:t>
            </a:r>
            <a:r>
              <a:rPr lang="fr-FR" dirty="0" smtClean="0">
                <a:solidFill>
                  <a:srgbClr val="685135"/>
                </a:solidFill>
              </a:rPr>
              <a:t>requêtes SQL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80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06CDEB7-77E8-4351-9B76-07896E7317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6000" y="2514600"/>
            <a:ext cx="3408218" cy="12615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685135"/>
                </a:solidFill>
              </a:rPr>
              <a:t>Téléchargement des fichiers Contrat.csv et </a:t>
            </a:r>
            <a:r>
              <a:rPr lang="fr-FR" dirty="0" smtClean="0">
                <a:solidFill>
                  <a:srgbClr val="685135"/>
                </a:solidFill>
              </a:rPr>
              <a:t>region.csv</a:t>
            </a:r>
            <a:endParaRPr lang="fr-FR" dirty="0">
              <a:solidFill>
                <a:srgbClr val="68513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06CDEB7-77E8-4351-9B76-07896E7317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56000" y="4165960"/>
            <a:ext cx="3408218" cy="1311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rgbClr val="685135"/>
                </a:solidFill>
              </a:rPr>
              <a:t>Le</a:t>
            </a:r>
            <a:r>
              <a:rPr lang="fr-FR" dirty="0">
                <a:solidFill>
                  <a:srgbClr val="685135"/>
                </a:solidFill>
              </a:rPr>
              <a:t> dictionnaire des données (type de données, taille, la description) </a:t>
            </a:r>
            <a:endParaRPr lang="fr-FR" dirty="0">
              <a:solidFill>
                <a:srgbClr val="685135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539999" y="540000"/>
            <a:ext cx="7274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D</a:t>
            </a:r>
            <a:r>
              <a:rPr lang="fr-FR" sz="2000" b="1" dirty="0" smtClean="0"/>
              <a:t>écouvrir </a:t>
            </a:r>
            <a:r>
              <a:rPr lang="fr-FR" sz="2000" b="1" dirty="0"/>
              <a:t>les différents types de données</a:t>
            </a:r>
            <a:endParaRPr lang="fr-FR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733" y="1964266"/>
            <a:ext cx="7276166" cy="3623733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88073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938E3964-EE54-4BDC-A0A3-DC7D197FF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0000" y="540000"/>
            <a:ext cx="10850641" cy="535267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fr-FR" b="1" dirty="0" smtClean="0">
                <a:solidFill>
                  <a:schemeClr val="tx1"/>
                </a:solidFill>
              </a:rPr>
              <a:t>Conception </a:t>
            </a:r>
            <a:r>
              <a:rPr lang="fr-FR" b="1" dirty="0">
                <a:solidFill>
                  <a:schemeClr val="tx1"/>
                </a:solidFill>
              </a:rPr>
              <a:t>schéma relationnel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56000" y="2832105"/>
            <a:ext cx="372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85135"/>
                </a:solidFill>
              </a:rPr>
              <a:t>SQL Power </a:t>
            </a:r>
            <a:r>
              <a:rPr lang="fr-FR" dirty="0" err="1" smtClean="0">
                <a:solidFill>
                  <a:srgbClr val="685135"/>
                </a:solidFill>
              </a:rPr>
              <a:t>Architects</a:t>
            </a:r>
            <a:endParaRPr lang="fr-FR" dirty="0">
              <a:solidFill>
                <a:srgbClr val="685135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467" y="1945652"/>
            <a:ext cx="7323666" cy="4022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042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39998" y="566699"/>
            <a:ext cx="34762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Conception schéma relationnel</a:t>
            </a:r>
            <a:endParaRPr lang="fr-FR" sz="2000" b="1" dirty="0"/>
          </a:p>
        </p:txBody>
      </p:sp>
      <p:sp>
        <p:nvSpPr>
          <p:cNvPr id="18" name="ZoneTexte 17"/>
          <p:cNvSpPr txBox="1"/>
          <p:nvPr/>
        </p:nvSpPr>
        <p:spPr>
          <a:xfrm>
            <a:off x="831738" y="228846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685135"/>
                </a:solidFill>
              </a:rPr>
              <a:t>Code </a:t>
            </a:r>
            <a:r>
              <a:rPr lang="fr-FR" dirty="0" smtClean="0">
                <a:solidFill>
                  <a:srgbClr val="685135"/>
                </a:solidFill>
              </a:rPr>
              <a:t>SQL</a:t>
            </a:r>
            <a:endParaRPr lang="fr-FR" dirty="0">
              <a:solidFill>
                <a:srgbClr val="685135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828" y="1643392"/>
            <a:ext cx="4501468" cy="47499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00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C558E8B1-0215-4BC8-AF46-4F9A87F2AE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55009" y="2263293"/>
            <a:ext cx="3368040" cy="78924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685135"/>
                </a:solidFill>
              </a:rPr>
              <a:t>DB Browser</a:t>
            </a:r>
            <a:endParaRPr lang="en-US" sz="1800" dirty="0">
              <a:solidFill>
                <a:srgbClr val="685135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44135" y="472440"/>
            <a:ext cx="7040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/>
              <a:t>Création </a:t>
            </a:r>
            <a:r>
              <a:rPr lang="fr-FR" sz="2000" b="1" dirty="0"/>
              <a:t>et chargement de base de données</a:t>
            </a:r>
            <a:endParaRPr lang="fr-FR" sz="20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886" y="2764896"/>
            <a:ext cx="8316913" cy="33964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9051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0000" y="540000"/>
            <a:ext cx="16325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Requêtes SQL</a:t>
            </a:r>
            <a:endParaRPr lang="fr-FR" sz="20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756000" y="2463224"/>
            <a:ext cx="368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accent2"/>
              </a:buClr>
              <a:buSzPct val="60000"/>
            </a:pPr>
            <a:r>
              <a:rPr lang="fr-FR" spc="50" dirty="0">
                <a:solidFill>
                  <a:srgbClr val="685135"/>
                </a:solidFill>
              </a:rPr>
              <a:t>Trame en format </a:t>
            </a:r>
            <a:r>
              <a:rPr lang="fr-FR" spc="50" dirty="0" smtClean="0">
                <a:solidFill>
                  <a:srgbClr val="685135"/>
                </a:solidFill>
              </a:rPr>
              <a:t>Word</a:t>
            </a:r>
            <a:endParaRPr lang="fr-FR" spc="50" dirty="0">
              <a:solidFill>
                <a:srgbClr val="685135"/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C558E8B1-0215-4BC8-AF46-4F9A87F2AE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6365" y="3280324"/>
            <a:ext cx="3741035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spc="50" dirty="0" smtClean="0">
                <a:solidFill>
                  <a:srgbClr val="685135"/>
                </a:solidFill>
              </a:rPr>
              <a:t>Code SQL</a:t>
            </a:r>
          </a:p>
          <a:p>
            <a:pPr>
              <a:lnSpc>
                <a:spcPct val="100000"/>
              </a:lnSpc>
            </a:pPr>
            <a:r>
              <a:rPr lang="fr-FR" sz="1800" spc="50" dirty="0" smtClean="0">
                <a:solidFill>
                  <a:srgbClr val="685135"/>
                </a:solidFill>
              </a:rPr>
              <a:t>Sélection </a:t>
            </a:r>
            <a:r>
              <a:rPr lang="fr-FR" sz="1800" spc="50" dirty="0">
                <a:solidFill>
                  <a:srgbClr val="685135"/>
                </a:solidFill>
              </a:rPr>
              <a:t>de donnée</a:t>
            </a:r>
          </a:p>
          <a:p>
            <a:pPr>
              <a:lnSpc>
                <a:spcPct val="100000"/>
              </a:lnSpc>
            </a:pPr>
            <a:r>
              <a:rPr lang="fr-FR" sz="1800" spc="50" dirty="0">
                <a:solidFill>
                  <a:srgbClr val="685135"/>
                </a:solidFill>
              </a:rPr>
              <a:t>Jointure</a:t>
            </a:r>
          </a:p>
          <a:p>
            <a:pPr>
              <a:lnSpc>
                <a:spcPct val="100000"/>
              </a:lnSpc>
            </a:pPr>
            <a:r>
              <a:rPr lang="fr-FR" sz="1800" spc="50" dirty="0">
                <a:solidFill>
                  <a:srgbClr val="685135"/>
                </a:solidFill>
              </a:rPr>
              <a:t>Fonction agrégation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799EEADB-FF08-E395-F32D-841892615543}"/>
              </a:ext>
            </a:extLst>
          </p:cNvPr>
          <p:cNvSpPr txBox="1"/>
          <p:nvPr/>
        </p:nvSpPr>
        <p:spPr>
          <a:xfrm>
            <a:off x="749148" y="5373717"/>
            <a:ext cx="461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SzPct val="60000"/>
            </a:pPr>
            <a:r>
              <a:rPr lang="fr-FR" spc="50" dirty="0" smtClean="0">
                <a:solidFill>
                  <a:srgbClr val="685135"/>
                </a:solidFill>
              </a:rPr>
              <a:t>Cours</a:t>
            </a:r>
            <a:endParaRPr lang="fr-FR" spc="50" dirty="0">
              <a:solidFill>
                <a:srgbClr val="685135"/>
              </a:solidFill>
            </a:endParaRPr>
          </a:p>
          <a:p>
            <a:pPr>
              <a:buClr>
                <a:schemeClr val="accent2"/>
              </a:buClr>
              <a:buSzPct val="60000"/>
            </a:pPr>
            <a:r>
              <a:rPr lang="fr-FR" spc="50" dirty="0">
                <a:solidFill>
                  <a:srgbClr val="685135"/>
                </a:solidFill>
              </a:rPr>
              <a:t>Requêtez une base de données avec SQL</a:t>
            </a:r>
            <a:endParaRPr lang="fr-FR" spc="50" dirty="0">
              <a:solidFill>
                <a:srgbClr val="685135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666" y="2324069"/>
            <a:ext cx="5782733" cy="360987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31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6" grpId="0" uiExpand="1" build="p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16"/>
          </p:nvPr>
        </p:nvSpPr>
        <p:spPr>
          <a:xfrm>
            <a:off x="540000" y="540000"/>
            <a:ext cx="4011411" cy="77669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b="1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922102" y="2564296"/>
            <a:ext cx="6062869" cy="923330"/>
          </a:xfrm>
          <a:prstGeom prst="rect">
            <a:avLst/>
          </a:prstGeom>
          <a:noFill/>
        </p:spPr>
        <p:txBody>
          <a:bodyPr vert="horz" wrap="square" rtlCol="0" anchor="t">
            <a:spAutoFit/>
          </a:bodyPr>
          <a:lstStyle>
            <a:lvl1pPr indent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Segoe UI Light" panose="020B0502040204020203" pitchFamily="34" charset="0"/>
              <a:buNone/>
              <a:defRPr kumimoji="0" b="0" i="0" spc="50" baseline="0">
                <a:solidFill>
                  <a:srgbClr val="685135"/>
                </a:solidFill>
              </a:defRPr>
            </a:lvl1pPr>
            <a:lvl2pPr marL="640080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/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/>
            </a:lvl3pPr>
            <a:lvl4pPr indent="-228600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/>
            </a:lvl4pPr>
            <a:lvl5pPr indent="-22860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/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baseline="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baseline="0"/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baseline="0"/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baseline="0"/>
            </a:lvl9pPr>
          </a:lstStyle>
          <a:p>
            <a:pPr algn="just"/>
            <a:r>
              <a:rPr lang="fr-FR" dirty="0"/>
              <a:t>Importance du chargement de données efficace et de la création d'un schéma de base de données bien </a:t>
            </a:r>
            <a:r>
              <a:rPr lang="fr-FR" dirty="0" smtClean="0"/>
              <a:t>conçu.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2922102" y="4051396"/>
            <a:ext cx="6062869" cy="923330"/>
          </a:xfrm>
          <a:prstGeom prst="rect">
            <a:avLst/>
          </a:prstGeom>
          <a:noFill/>
        </p:spPr>
        <p:txBody>
          <a:bodyPr vert="horz" wrap="square" rtlCol="0" anchor="t">
            <a:spAutoFit/>
          </a:bodyPr>
          <a:lstStyle>
            <a:defPPr>
              <a:defRPr lang="en-US"/>
            </a:defPPr>
            <a:lvl1pPr indent="0">
              <a:lnSpc>
                <a:spcPct val="150000"/>
              </a:lnSpc>
              <a:spcBef>
                <a:spcPts val="0"/>
              </a:spcBef>
              <a:buClr>
                <a:schemeClr val="accent2"/>
              </a:buClr>
              <a:buSzPct val="60000"/>
              <a:buFont typeface="Segoe UI Light" panose="020B0502040204020203" pitchFamily="34" charset="0"/>
              <a:buNone/>
              <a:defRPr kumimoji="0" b="0" i="0" spc="50" baseline="0">
                <a:solidFill>
                  <a:srgbClr val="685135"/>
                </a:solidFill>
              </a:defRPr>
            </a:lvl1pPr>
            <a:lvl2pPr marL="640080" indent="-274320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/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/>
            </a:lvl3pPr>
            <a:lvl4pPr indent="-228600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/>
            </a:lvl4pPr>
            <a:lvl5pPr indent="-22860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/>
            </a:lvl5pPr>
            <a:lvl6pPr marL="2103120" indent="-228600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baseline="0"/>
            </a:lvl6pPr>
            <a:lvl7pPr marL="2377440" indent="-228600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baseline="0"/>
            </a:lvl7pPr>
            <a:lvl8pPr marL="2651760" indent="-228600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baseline="0"/>
            </a:lvl8pPr>
            <a:lvl9pPr marL="2926080" indent="-228600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baseline="0"/>
            </a:lvl9pPr>
          </a:lstStyle>
          <a:p>
            <a:pPr algn="just"/>
            <a:r>
              <a:rPr lang="fr-FR" dirty="0"/>
              <a:t>Impact des </a:t>
            </a:r>
            <a:r>
              <a:rPr lang="fr-FR" dirty="0" smtClean="0"/>
              <a:t>requêtes </a:t>
            </a:r>
            <a:r>
              <a:rPr lang="fr-FR" dirty="0"/>
              <a:t>SQL dans le processus de prise de </a:t>
            </a:r>
            <a:r>
              <a:rPr lang="fr-FR" dirty="0" smtClean="0"/>
              <a:t>décision.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572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édian">
  <a:themeElements>
    <a:clrScheme name="Mé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é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é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AF5DA8-6387-4138-BF96-B65D39F2FC21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microsoft.com/sharepoint/v3"/>
    <ds:schemaRef ds:uri="230e9df3-be65-4c73-a93b-d1236ebd677e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3EF380A-18DE-4A59-8A28-3F29B5D01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279BBA1-1277-4614-8DDE-B2EB2275122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4058</TotalTime>
  <Words>113</Words>
  <Application>Microsoft Office PowerPoint</Application>
  <PresentationFormat>Personnalisé</PresentationFormat>
  <Paragraphs>25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Médian</vt:lpstr>
      <vt:lpstr>Rapport bases de donnees avec sql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Lahlal</dc:creator>
  <cp:lastModifiedBy>User</cp:lastModifiedBy>
  <cp:revision>66</cp:revision>
  <dcterms:created xsi:type="dcterms:W3CDTF">2024-04-17T20:40:41Z</dcterms:created>
  <dcterms:modified xsi:type="dcterms:W3CDTF">2024-05-08T21:45:32Z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