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subTitle"/>
          </p:nvPr>
        </p:nvSpPr>
        <p:spPr>
          <a:xfrm>
            <a:off x="1485900" y="2470300"/>
            <a:ext cx="6934200" cy="3168600"/>
          </a:xfrm>
          <a:prstGeom prst="rect">
            <a:avLst/>
          </a:prstGeom>
        </p:spPr>
        <p:txBody>
          <a:bodyPr anchorCtr="0" anchor="t" bIns="91425" lIns="91425" rIns="91425" tIns="91425">
            <a:noAutofit/>
          </a:bodyPr>
          <a:lstStyle/>
          <a:p>
            <a:pPr lvl="0">
              <a:spcBef>
                <a:spcPts val="0"/>
              </a:spcBef>
              <a:buNone/>
            </a:pPr>
            <a:r>
              <a:rPr lang="en-AU"/>
              <a:t>M = Must have</a:t>
            </a:r>
          </a:p>
          <a:p>
            <a:pPr lvl="0">
              <a:spcBef>
                <a:spcPts val="0"/>
              </a:spcBef>
              <a:buNone/>
            </a:pPr>
            <a:r>
              <a:rPr lang="en-AU"/>
              <a:t>S = Should have</a:t>
            </a:r>
          </a:p>
          <a:p>
            <a:pPr lvl="0">
              <a:spcBef>
                <a:spcPts val="0"/>
              </a:spcBef>
              <a:buNone/>
            </a:pPr>
            <a:r>
              <a:rPr lang="en-AU"/>
              <a:t>C = Could have</a:t>
            </a:r>
          </a:p>
          <a:p>
            <a:pPr lvl="0">
              <a:spcBef>
                <a:spcPts val="0"/>
              </a:spcBef>
              <a:buNone/>
            </a:pPr>
            <a:r>
              <a:rPr lang="en-AU"/>
              <a:t>W = Won’t have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184" name="Shape 184"/>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10</a:t>
            </a:r>
          </a:p>
        </p:txBody>
      </p:sp>
      <p:sp>
        <p:nvSpPr>
          <p:cNvPr id="186" name="Shape 18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87" name="Shape 18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want to be able to view and change my assigned students photos and personal profile information to keep pictures and information up to date.</a:t>
            </a:r>
          </a:p>
        </p:txBody>
      </p:sp>
      <p:sp>
        <p:nvSpPr>
          <p:cNvPr id="188" name="Shape 18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the teacher accesses their student’s portal a list of duplicate student profiles that they are teaching will be shown. The teacher is able to freely update and edit these profiles by clicking the edit button.</a:t>
            </a:r>
          </a:p>
        </p:txBody>
      </p:sp>
      <p:sp>
        <p:nvSpPr>
          <p:cNvPr id="189" name="Shape 18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190" name="Shape 19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191" name="Shape 19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a:t>
            </a:r>
            <a:r>
              <a:rPr lang="en-AU" sz="2000">
                <a:solidFill>
                  <a:schemeClr val="dk1"/>
                </a:solidFill>
                <a:latin typeface="Calibri"/>
                <a:ea typeface="Calibri"/>
                <a:cs typeface="Calibri"/>
                <a:sym typeface="Calibri"/>
              </a:rPr>
              <a:t>ble to update student photo from file or from database.</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clicking edit all text boxes will be available to change.</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Press save or exit to finalise.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197" name="Shape 197"/>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11</a:t>
            </a:r>
          </a:p>
        </p:txBody>
      </p:sp>
      <p:sp>
        <p:nvSpPr>
          <p:cNvPr id="199" name="Shape 19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ADDED TO JIRA</a:t>
            </a:r>
          </a:p>
        </p:txBody>
      </p:sp>
      <p:sp>
        <p:nvSpPr>
          <p:cNvPr id="200" name="Shape 2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potential or existing student, I want to be able to contact my assigned or new teachers through the portal via online message so that I can easily contact them.</a:t>
            </a:r>
          </a:p>
        </p:txBody>
      </p:sp>
      <p:sp>
        <p:nvSpPr>
          <p:cNvPr id="201" name="Shape 2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Entering the website, the student can view the teacher's profile click on the direct message button which should then display a textbox that sends a direct message.</a:t>
            </a:r>
          </a:p>
        </p:txBody>
      </p:sp>
      <p:sp>
        <p:nvSpPr>
          <p:cNvPr id="202" name="Shape 2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03" name="Shape 2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204" name="Shape 2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t>
            </a:r>
            <a:r>
              <a:rPr lang="en-AU" sz="2000">
                <a:solidFill>
                  <a:schemeClr val="dk1"/>
                </a:solidFill>
                <a:latin typeface="Calibri"/>
                <a:ea typeface="Calibri"/>
                <a:cs typeface="Calibri"/>
                <a:sym typeface="Calibri"/>
              </a:rPr>
              <a:t>he message is sent to the teacher and a notification is received across all platforms.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character limit may be appropriate to implement.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11" name="Shape 21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12</a:t>
            </a:r>
          </a:p>
        </p:txBody>
      </p:sp>
      <p:sp>
        <p:nvSpPr>
          <p:cNvPr id="212" name="Shape 21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13" name="Shape 21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developer, I want to be able to import/export student or teacher information from the portal so that I can back-up/restore the database.</a:t>
            </a:r>
          </a:p>
        </p:txBody>
      </p:sp>
      <p:sp>
        <p:nvSpPr>
          <p:cNvPr id="214" name="Shape 21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During maintenance, the developer is able to freely edit and export all database information onto a physical storage space or a third party online cloud. These “time stamps” can be used for recovery in times of an </a:t>
            </a:r>
            <a:r>
              <a:rPr lang="en-AU" sz="2000">
                <a:solidFill>
                  <a:schemeClr val="dk1"/>
                </a:solidFill>
                <a:latin typeface="Calibri"/>
                <a:ea typeface="Calibri"/>
                <a:cs typeface="Calibri"/>
                <a:sym typeface="Calibri"/>
              </a:rPr>
              <a:t>emergency</a:t>
            </a:r>
            <a:r>
              <a:rPr lang="en-AU" sz="2000">
                <a:solidFill>
                  <a:schemeClr val="dk1"/>
                </a:solidFill>
                <a:latin typeface="Calibri"/>
                <a:ea typeface="Calibri"/>
                <a:cs typeface="Calibri"/>
                <a:sym typeface="Calibri"/>
              </a:rPr>
              <a:t> rollback.</a:t>
            </a:r>
          </a:p>
        </p:txBody>
      </p:sp>
      <p:sp>
        <p:nvSpPr>
          <p:cNvPr id="215" name="Shape 21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16" name="Shape 21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17" name="Shape 21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23" name="Shape 223"/>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24" name="Shape 22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13</a:t>
            </a:r>
          </a:p>
        </p:txBody>
      </p:sp>
      <p:sp>
        <p:nvSpPr>
          <p:cNvPr id="225" name="Shape 22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26" name="Shape 22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rgbClr val="212121"/>
                </a:solidFill>
              </a:rPr>
              <a:t>As a potential or existing student, I want to be able to see a list of available instruments to hire so I can see when they are available for teacher sessions.</a:t>
            </a:r>
          </a:p>
        </p:txBody>
      </p:sp>
      <p:sp>
        <p:nvSpPr>
          <p:cNvPr id="227" name="Shape 22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the student clicks on the instruments link a list of types of instruments is shown. Upon clicking on their desired instrument a more detailed list of that particular instrument is shown which includes quality, pricing, picture, etc. Having made a choice of instrument, the user is then able to proceed and select a payment option.</a:t>
            </a:r>
          </a:p>
        </p:txBody>
      </p:sp>
      <p:sp>
        <p:nvSpPr>
          <p:cNvPr id="228" name="Shape 22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229" name="Shape 22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30" name="Shape 23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tep-by-step selection system.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236" name="Shape 236"/>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237" name="Shape 23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14</a:t>
            </a:r>
          </a:p>
        </p:txBody>
      </p:sp>
      <p:sp>
        <p:nvSpPr>
          <p:cNvPr id="238" name="Shape 23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39" name="Shape 23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the owner/staff, I wish to be able to update my current available instruments for hire with information and pictures so that I can provide accurate information for the students looking to hire instruments.</a:t>
            </a:r>
          </a:p>
        </p:txBody>
      </p:sp>
      <p:sp>
        <p:nvSpPr>
          <p:cNvPr id="240" name="Shape 24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the owner/staff visits the instruments page, they are able to see an edit button for each instrument which allows them to freely update it’s information and picture. Otherwise an “add new instrument button” is shown when not in a specific instrument. This opens up to a link which allows the owner to add a new instrument to the inventory. </a:t>
            </a:r>
          </a:p>
        </p:txBody>
      </p:sp>
      <p:sp>
        <p:nvSpPr>
          <p:cNvPr id="241" name="Shape 24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242" name="Shape 24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243" name="Shape 24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a:t>
            </a:r>
            <a:r>
              <a:rPr lang="en-AU" sz="2000">
                <a:solidFill>
                  <a:schemeClr val="dk1"/>
                </a:solidFill>
                <a:latin typeface="Calibri"/>
                <a:ea typeface="Calibri"/>
                <a:cs typeface="Calibri"/>
                <a:sym typeface="Calibri"/>
              </a:rPr>
              <a:t>hen viewing a </a:t>
            </a:r>
            <a:r>
              <a:rPr lang="en-AU" sz="2000">
                <a:solidFill>
                  <a:schemeClr val="dk1"/>
                </a:solidFill>
                <a:latin typeface="Calibri"/>
                <a:ea typeface="Calibri"/>
                <a:cs typeface="Calibri"/>
                <a:sym typeface="Calibri"/>
              </a:rPr>
              <a:t>specific</a:t>
            </a:r>
            <a:r>
              <a:rPr lang="en-AU" sz="2000">
                <a:solidFill>
                  <a:schemeClr val="dk1"/>
                </a:solidFill>
                <a:latin typeface="Calibri"/>
                <a:ea typeface="Calibri"/>
                <a:cs typeface="Calibri"/>
                <a:sym typeface="Calibri"/>
              </a:rPr>
              <a:t> instrument, there is edit/update button.</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outside viewing list of products, there is add new instrument button.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49" name="Shape 249"/>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15</a:t>
            </a:r>
          </a:p>
        </p:txBody>
      </p:sp>
      <p:sp>
        <p:nvSpPr>
          <p:cNvPr id="251" name="Shape 25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52" name="Shape 25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wish to be able to generate reports regarding student information, teacher information and available/unavailable time periods so that I have valuable information that can be used during meetings/interviews for feedback and time management.</a:t>
            </a:r>
          </a:p>
        </p:txBody>
      </p:sp>
      <p:sp>
        <p:nvSpPr>
          <p:cNvPr id="253" name="Shape 25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Whilst the teacher is viewing their students in the student portal an option to print report is available. Upon clicking this a popup window shows up which allows the teacher to select/deselect items they wish to have in the report through checkboxes before finalising and generating a report in pdf format which allows for easy printing.</a:t>
            </a:r>
          </a:p>
        </p:txBody>
      </p:sp>
      <p:sp>
        <p:nvSpPr>
          <p:cNvPr id="254" name="Shape 25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255" name="Shape 25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256" name="Shape 256"/>
          <p:cNvSpPr/>
          <p:nvPr/>
        </p:nvSpPr>
        <p:spPr>
          <a:xfrm>
            <a:off x="78002" y="5128564"/>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t>
            </a:r>
            <a:r>
              <a:rPr lang="en-AU" sz="2000">
                <a:solidFill>
                  <a:schemeClr val="dk1"/>
                </a:solidFill>
                <a:latin typeface="Calibri"/>
                <a:ea typeface="Calibri"/>
                <a:cs typeface="Calibri"/>
                <a:sym typeface="Calibri"/>
              </a:rPr>
              <a:t>he finalised pdf file is able to be saved or opened.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62" name="Shape 262"/>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16</a:t>
            </a:r>
          </a:p>
        </p:txBody>
      </p:sp>
      <p:sp>
        <p:nvSpPr>
          <p:cNvPr id="264" name="Shape 26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ADDED TO JIRA</a:t>
            </a:r>
          </a:p>
        </p:txBody>
      </p:sp>
      <p:sp>
        <p:nvSpPr>
          <p:cNvPr id="265" name="Shape 26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 I wish to be able to generate reports regarding previous lessons so I can monitor my progression through the course.</a:t>
            </a:r>
          </a:p>
        </p:txBody>
      </p:sp>
      <p:sp>
        <p:nvSpPr>
          <p:cNvPr id="266" name="Shape 26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a:t>
            </a:r>
            <a:r>
              <a:rPr lang="en-AU" sz="2000">
                <a:solidFill>
                  <a:schemeClr val="dk1"/>
                </a:solidFill>
                <a:latin typeface="Calibri"/>
                <a:ea typeface="Calibri"/>
                <a:cs typeface="Calibri"/>
                <a:sym typeface="Calibri"/>
              </a:rPr>
              <a:t>hilst the student is viewing their profile a past lessons tab is made available. Upon clicking this tab a list of all past lessons within 90 days is shown and an option to print past history is made. Similar to the teacher’s report generation a pdf file is created and made available for easy printing.</a:t>
            </a:r>
          </a:p>
        </p:txBody>
      </p:sp>
      <p:sp>
        <p:nvSpPr>
          <p:cNvPr id="267" name="Shape 26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268" name="Shape 26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269" name="Shape 26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the finalised pdf file is able to be saved or opened.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75" name="Shape 27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76" name="Shape 27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17</a:t>
            </a:r>
          </a:p>
        </p:txBody>
      </p:sp>
      <p:sp>
        <p:nvSpPr>
          <p:cNvPr id="277" name="Shape 27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78" name="Shape 27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wish to be able to see parental information for students under the age of 18 so that I can contact them, for example, in case of emergency.</a:t>
            </a:r>
          </a:p>
        </p:txBody>
      </p:sp>
      <p:sp>
        <p:nvSpPr>
          <p:cNvPr id="279" name="Shape 27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As a teacher when viewing a student’s profile that is under the age of 18 parental information will also be shown. This includes all </a:t>
            </a:r>
            <a:r>
              <a:rPr lang="en-AU" sz="2000">
                <a:solidFill>
                  <a:schemeClr val="dk1"/>
                </a:solidFill>
                <a:latin typeface="Calibri"/>
                <a:ea typeface="Calibri"/>
                <a:cs typeface="Calibri"/>
                <a:sym typeface="Calibri"/>
              </a:rPr>
              <a:t>necessary</a:t>
            </a:r>
            <a:r>
              <a:rPr lang="en-AU" sz="2000">
                <a:solidFill>
                  <a:schemeClr val="dk1"/>
                </a:solidFill>
                <a:latin typeface="Calibri"/>
                <a:ea typeface="Calibri"/>
                <a:cs typeface="Calibri"/>
                <a:sym typeface="Calibri"/>
              </a:rPr>
              <a:t> contact information.</a:t>
            </a:r>
          </a:p>
        </p:txBody>
      </p:sp>
      <p:sp>
        <p:nvSpPr>
          <p:cNvPr id="280" name="Shape 28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281" name="Shape 28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82" name="Shape 28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This process is filtered when the student creates their account and an age verification is made.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288" name="Shape 288"/>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289" name="Shape 28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18</a:t>
            </a:r>
          </a:p>
        </p:txBody>
      </p:sp>
      <p:sp>
        <p:nvSpPr>
          <p:cNvPr id="290" name="Shape 29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291" name="Shape 29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potential student, I wish to be able to see a list of teacher profiles which provide information such as contact number, instruments they teach and available times so I can plan my enrollment.</a:t>
            </a:r>
          </a:p>
        </p:txBody>
      </p:sp>
      <p:sp>
        <p:nvSpPr>
          <p:cNvPr id="292" name="Shape 29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 user is viewing the list of teachers in the teachers tab they are able to click into a specific teacher. Through this all relevant information is shown including field of expertise, available times, contact number, etc).</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Search/filter function for specific instruments and specific times should be available.</a:t>
            </a:r>
          </a:p>
        </p:txBody>
      </p:sp>
      <p:sp>
        <p:nvSpPr>
          <p:cNvPr id="293" name="Shape 29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294" name="Shape 29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95" name="Shape 29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a:t>
            </a:r>
            <a:r>
              <a:rPr lang="en-AU" sz="2000">
                <a:solidFill>
                  <a:schemeClr val="dk1"/>
                </a:solidFill>
                <a:latin typeface="Calibri"/>
                <a:ea typeface="Calibri"/>
                <a:cs typeface="Calibri"/>
                <a:sym typeface="Calibri"/>
              </a:rPr>
              <a:t>hen checking available times a </a:t>
            </a:r>
            <a:r>
              <a:rPr lang="en-AU" sz="2000">
                <a:solidFill>
                  <a:schemeClr val="dk1"/>
                </a:solidFill>
                <a:latin typeface="Calibri"/>
                <a:ea typeface="Calibri"/>
                <a:cs typeface="Calibri"/>
                <a:sym typeface="Calibri"/>
              </a:rPr>
              <a:t>calendar format can be viewed to see when the teacher is available next.</a:t>
            </a:r>
            <a:r>
              <a:rPr lang="en-AU" sz="2000">
                <a:solidFill>
                  <a:schemeClr val="dk1"/>
                </a:solidFill>
                <a:latin typeface="Calibri"/>
                <a:ea typeface="Calibri"/>
                <a:cs typeface="Calibri"/>
                <a:sym typeface="Calibri"/>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01" name="Shape 301"/>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02" name="Shape 30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19</a:t>
            </a:r>
          </a:p>
        </p:txBody>
      </p:sp>
      <p:sp>
        <p:nvSpPr>
          <p:cNvPr id="303" name="Shape 30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304" name="Shape 30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potential teacher, I wish to be able apply for a position at the music school, providing the school with my personal details, contact information, qualifications and CV so that I can be considered for employment.</a:t>
            </a:r>
          </a:p>
        </p:txBody>
      </p:sp>
      <p:sp>
        <p:nvSpPr>
          <p:cNvPr id="305" name="Shape 30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Font typeface="Calibri"/>
              <a:buChar char="●"/>
            </a:pPr>
            <a:r>
              <a:t/>
            </a:r>
            <a:endParaRPr sz="2000">
              <a:solidFill>
                <a:schemeClr val="dk1"/>
              </a:solidFill>
              <a:latin typeface="Calibri"/>
              <a:ea typeface="Calibri"/>
              <a:cs typeface="Calibri"/>
              <a:sym typeface="Calibri"/>
            </a:endParaRPr>
          </a:p>
          <a:p>
            <a:pPr lvl="0" marR="0" rtl="0" algn="l">
              <a:spcBef>
                <a:spcPts val="0"/>
              </a:spcBef>
              <a:buNone/>
            </a:pPr>
            <a:r>
              <a:t/>
            </a:r>
            <a:endParaRPr/>
          </a:p>
        </p:txBody>
      </p:sp>
      <p:sp>
        <p:nvSpPr>
          <p:cNvPr id="306" name="Shape 30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07" name="Shape 30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08" name="Shape 30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a:t>
            </a:r>
          </a:p>
        </p:txBody>
      </p:sp>
      <p:sp>
        <p:nvSpPr>
          <p:cNvPr id="90" name="Shape 9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ADDED TO JIRA</a:t>
            </a:r>
          </a:p>
        </p:txBody>
      </p:sp>
      <p:sp>
        <p:nvSpPr>
          <p:cNvPr id="91" name="Shape 91"/>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rPr>
              <a:t>As a teacher, I want to be able to track my students’ sessions in a timetable so I can keep an accurate database of my day-to-day classes.</a:t>
            </a:r>
          </a:p>
        </p:txBody>
      </p:sp>
      <p:sp>
        <p:nvSpPr>
          <p:cNvPr id="92" name="Shape 9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clicking a student’s timetable from their profile, the user is presented a basic timetable showing the student’s sessions for the current fortnight.</a:t>
            </a:r>
          </a:p>
        </p:txBody>
      </p:sp>
      <p:sp>
        <p:nvSpPr>
          <p:cNvPr id="93" name="Shape 93"/>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94" name="Shape 94"/>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95" name="Shape 9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Timetable tab which shows a graphical timetable of the students the teacher has in either a daily, weekly, or monthly format.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Ability to switch between different formats depending on how specific the information is required.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15" name="Shape 31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20</a:t>
            </a:r>
          </a:p>
        </p:txBody>
      </p:sp>
      <p:sp>
        <p:nvSpPr>
          <p:cNvPr id="316" name="Shape 31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Student Timetable</a:t>
            </a:r>
          </a:p>
        </p:txBody>
      </p:sp>
      <p:sp>
        <p:nvSpPr>
          <p:cNvPr id="317" name="Shape 31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wish to store all teacher availabilities and contact information to be archived for accessibility at a later date</a:t>
            </a:r>
          </a:p>
        </p:txBody>
      </p:sp>
      <p:sp>
        <p:nvSpPr>
          <p:cNvPr id="318" name="Shape 31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owner upon logging in can enter into a tab named staff where a list of basic staff information including name, employment status, and what the staff does/teaches is loaded. The owner may also search for a specific staff member by typing or filtering results.</a:t>
            </a:r>
          </a:p>
          <a:p>
            <a:pPr lvl="0" marR="0" rtl="0" algn="l">
              <a:spcBef>
                <a:spcPts val="0"/>
              </a:spcBef>
              <a:buNone/>
            </a:pPr>
            <a:r>
              <a:t/>
            </a:r>
            <a:endParaRPr/>
          </a:p>
        </p:txBody>
      </p:sp>
      <p:sp>
        <p:nvSpPr>
          <p:cNvPr id="319" name="Shape 31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20" name="Shape 32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21" name="Shape 32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bar included.</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Filtering results into categories, e.g. employment status, age etc.</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27" name="Shape 327"/>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21</a:t>
            </a:r>
          </a:p>
        </p:txBody>
      </p:sp>
      <p:sp>
        <p:nvSpPr>
          <p:cNvPr id="329" name="Shape 32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330" name="Shape 33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wish to be able to see any requests for lessons so that I can potentially take on more students/lessons.</a:t>
            </a:r>
          </a:p>
        </p:txBody>
      </p:sp>
      <p:sp>
        <p:nvSpPr>
          <p:cNvPr id="331" name="Shape 331"/>
          <p:cNvSpPr/>
          <p:nvPr/>
        </p:nvSpPr>
        <p:spPr>
          <a:xfrm>
            <a:off x="39150" y="333555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All teachers have a requests tab that upon clicking, opens up a listing of pendings requests from students from which they are able to view further information before accepting or declining the lesson request.</a:t>
            </a:r>
          </a:p>
        </p:txBody>
      </p:sp>
      <p:sp>
        <p:nvSpPr>
          <p:cNvPr id="332" name="Shape 33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333" name="Shape 33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334" name="Shape 334"/>
          <p:cNvSpPr/>
          <p:nvPr/>
        </p:nvSpPr>
        <p:spPr>
          <a:xfrm>
            <a:off x="39152" y="5128614"/>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a:t>
            </a:r>
            <a:r>
              <a:rPr lang="en-AU" sz="2000">
                <a:solidFill>
                  <a:schemeClr val="dk1"/>
                </a:solidFill>
                <a:latin typeface="Calibri"/>
                <a:ea typeface="Calibri"/>
                <a:cs typeface="Calibri"/>
                <a:sym typeface="Calibri"/>
              </a:rPr>
              <a:t>ses the same page as notifications/messages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40" name="Shape 340"/>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41" name="Shape 34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22</a:t>
            </a:r>
          </a:p>
        </p:txBody>
      </p:sp>
      <p:sp>
        <p:nvSpPr>
          <p:cNvPr id="342" name="Shape 34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Student Timetable</a:t>
            </a:r>
          </a:p>
        </p:txBody>
      </p:sp>
      <p:sp>
        <p:nvSpPr>
          <p:cNvPr id="343" name="Shape 343"/>
          <p:cNvSpPr/>
          <p:nvPr/>
        </p:nvSpPr>
        <p:spPr>
          <a:xfrm>
            <a:off x="1283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 I wish to be able to make an appointment awaiting confirmation from the teacher through the website so that I may easily request a lesson through the website whilst checking their availabilities.</a:t>
            </a:r>
          </a:p>
          <a:p>
            <a:pPr indent="0" lvl="0" marL="0" marR="0" rtl="0" algn="l">
              <a:spcBef>
                <a:spcPts val="0"/>
              </a:spcBef>
              <a:buNone/>
            </a:pPr>
            <a:r>
              <a:t/>
            </a:r>
            <a:endParaRPr sz="2400">
              <a:solidFill>
                <a:srgbClr val="212121"/>
              </a:solidFill>
            </a:endParaRPr>
          </a:p>
          <a:p>
            <a:pPr indent="0" lvl="0" marL="0" marR="0" rtl="0" algn="l">
              <a:spcBef>
                <a:spcPts val="0"/>
              </a:spcBef>
              <a:buSzPct val="25000"/>
              <a:buNone/>
            </a:pPr>
            <a:r>
              <a:rPr lang="en-AU" sz="2400">
                <a:solidFill>
                  <a:srgbClr val="FF0000"/>
                </a:solidFill>
              </a:rPr>
              <a:t>DUPLICATE</a:t>
            </a:r>
          </a:p>
        </p:txBody>
      </p:sp>
      <p:sp>
        <p:nvSpPr>
          <p:cNvPr id="344" name="Shape 344"/>
          <p:cNvSpPr/>
          <p:nvPr/>
        </p:nvSpPr>
        <p:spPr>
          <a:xfrm>
            <a:off x="39150" y="3335524"/>
            <a:ext cx="9828000" cy="234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entering a teacher’s profile, a button to request for an appointment/lesson will be shown on the side and when clicked on will direct the a student to a calendar page which marks what times the teacher is available. When requested the student’s calendar will also be marked at the same time to show a request has been sent through, and upon acceptance and decline by the teacher a tick or cross will be shown and a message will also be sent to notify the student</a:t>
            </a:r>
          </a:p>
        </p:txBody>
      </p:sp>
      <p:sp>
        <p:nvSpPr>
          <p:cNvPr id="345" name="Shape 34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46" name="Shape 34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347" name="Shape 347"/>
          <p:cNvSpPr/>
          <p:nvPr/>
        </p:nvSpPr>
        <p:spPr>
          <a:xfrm>
            <a:off x="39150" y="5848582"/>
            <a:ext cx="9828000" cy="90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Uses the same system as notifications and calendar.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53" name="Shape 353"/>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54" name="Shape 35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23</a:t>
            </a:r>
          </a:p>
        </p:txBody>
      </p:sp>
      <p:sp>
        <p:nvSpPr>
          <p:cNvPr id="355" name="Shape 35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356" name="Shape 356"/>
          <p:cNvSpPr/>
          <p:nvPr/>
        </p:nvSpPr>
        <p:spPr>
          <a:xfrm>
            <a:off x="39150" y="822474"/>
            <a:ext cx="9828000" cy="23025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 I wish to be able to request to alter and make changes to my appointment within certain time frames e.g. 24 hours notice so that I may easily make changes if I made a mistake or had an emergency etc.</a:t>
            </a:r>
          </a:p>
        </p:txBody>
      </p:sp>
      <p:sp>
        <p:nvSpPr>
          <p:cNvPr id="357" name="Shape 357"/>
          <p:cNvSpPr/>
          <p:nvPr/>
        </p:nvSpPr>
        <p:spPr>
          <a:xfrm>
            <a:off x="39150" y="3335524"/>
            <a:ext cx="9828000" cy="2088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student enters their personalised calendar on the website an appointment may be requested to be altered by clicking on the event in the calendar which will direct them to another page that guides them on how to request for a booking change.</a:t>
            </a:r>
          </a:p>
        </p:txBody>
      </p:sp>
      <p:sp>
        <p:nvSpPr>
          <p:cNvPr id="358" name="Shape 35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359" name="Shape 35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60" name="Shape 360"/>
          <p:cNvSpPr/>
          <p:nvPr/>
        </p:nvSpPr>
        <p:spPr>
          <a:xfrm>
            <a:off x="39150" y="5634075"/>
            <a:ext cx="9828000" cy="11145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Uses the original booking format, just brings up the original booking.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67" name="Shape 3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24</a:t>
            </a:r>
          </a:p>
        </p:txBody>
      </p:sp>
      <p:sp>
        <p:nvSpPr>
          <p:cNvPr id="368" name="Shape 36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ADDED TO JIRA - reconsidered</a:t>
            </a:r>
          </a:p>
        </p:txBody>
      </p:sp>
      <p:sp>
        <p:nvSpPr>
          <p:cNvPr id="369" name="Shape 36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wish to be able to search and select teacher information regarding contact information, teaching availabilities and what instruments they specialize in so that I may be able to plan for hiring extra staff</a:t>
            </a:r>
          </a:p>
        </p:txBody>
      </p:sp>
      <p:sp>
        <p:nvSpPr>
          <p:cNvPr id="370" name="Shape 370"/>
          <p:cNvSpPr/>
          <p:nvPr/>
        </p:nvSpPr>
        <p:spPr>
          <a:xfrm>
            <a:off x="39150" y="3319285"/>
            <a:ext cx="9828000" cy="2162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page dedicated to teacher information can be accessed via a sidebar or top bar with a tab delegated to this page. When the page is entered teachers will be categorized into the instruments they teach. Basic information of the teachers such as the age range they teach and at what level the teach will be displayed under these categories. Further information may be accessed by clicking on a specific teacher.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search bar will also be accessible on this page.</a:t>
            </a:r>
          </a:p>
        </p:txBody>
      </p:sp>
      <p:sp>
        <p:nvSpPr>
          <p:cNvPr id="371" name="Shape 37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72" name="Shape 37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73" name="Shape 373"/>
          <p:cNvSpPr/>
          <p:nvPr/>
        </p:nvSpPr>
        <p:spPr>
          <a:xfrm>
            <a:off x="39150" y="5638801"/>
            <a:ext cx="9828000" cy="11097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a:t>
            </a:r>
            <a:r>
              <a:rPr lang="en-AU" sz="2000">
                <a:solidFill>
                  <a:schemeClr val="dk1"/>
                </a:solidFill>
                <a:latin typeface="Calibri"/>
                <a:ea typeface="Calibri"/>
                <a:cs typeface="Calibri"/>
                <a:sym typeface="Calibri"/>
              </a:rPr>
              <a:t>an use a tab system to select instrument which then shows the list of teachers who teach them.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79" name="Shape 379"/>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80" name="Shape 38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25</a:t>
            </a:r>
          </a:p>
        </p:txBody>
      </p:sp>
      <p:sp>
        <p:nvSpPr>
          <p:cNvPr id="381" name="Shape 38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Calendar export</a:t>
            </a:r>
          </a:p>
        </p:txBody>
      </p:sp>
      <p:sp>
        <p:nvSpPr>
          <p:cNvPr id="382" name="Shape 38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wish to be able to export all current appointment’s into a Microsoft compatible calendar e.g. Office 365 so that I may be able to edit and access more easily or save calendars. </a:t>
            </a:r>
          </a:p>
        </p:txBody>
      </p:sp>
      <p:sp>
        <p:nvSpPr>
          <p:cNvPr id="383" name="Shape 38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When entering into their own self calendar, another teacher’s calendar or a student’s calendar a button will be available which will export all information from that calendar to a specified calendar in Office 365</a:t>
            </a:r>
          </a:p>
        </p:txBody>
      </p:sp>
      <p:sp>
        <p:nvSpPr>
          <p:cNvPr id="384" name="Shape 38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10</a:t>
            </a:r>
          </a:p>
        </p:txBody>
      </p:sp>
      <p:sp>
        <p:nvSpPr>
          <p:cNvPr id="385" name="Shape 38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W</a:t>
            </a:r>
          </a:p>
        </p:txBody>
      </p:sp>
      <p:sp>
        <p:nvSpPr>
          <p:cNvPr id="386" name="Shape 38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392" name="Shape 392"/>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26</a:t>
            </a:r>
          </a:p>
        </p:txBody>
      </p:sp>
      <p:sp>
        <p:nvSpPr>
          <p:cNvPr id="394" name="Shape 39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800" u="none" cap="none" strike="noStrike">
              <a:solidFill>
                <a:schemeClr val="lt1"/>
              </a:solidFill>
              <a:latin typeface="Calibri"/>
              <a:ea typeface="Calibri"/>
              <a:cs typeface="Calibri"/>
              <a:sym typeface="Calibri"/>
            </a:endParaRPr>
          </a:p>
        </p:txBody>
      </p:sp>
      <p:sp>
        <p:nvSpPr>
          <p:cNvPr id="395" name="Shape 39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the student, I want a step-by-step booking system when looking at setting up a teacher session - which allows the selection of instruments, teachers and dates available before referring to payment.</a:t>
            </a:r>
          </a:p>
          <a:p>
            <a:pPr indent="0" lvl="0" marL="0" marR="0" rtl="0" algn="l">
              <a:spcBef>
                <a:spcPts val="0"/>
              </a:spcBef>
              <a:buNone/>
            </a:pPr>
            <a:r>
              <a:t/>
            </a:r>
            <a:endParaRPr sz="2400">
              <a:solidFill>
                <a:srgbClr val="212121"/>
              </a:solidFill>
            </a:endParaRPr>
          </a:p>
          <a:p>
            <a:pPr lvl="0" rtl="0">
              <a:spcBef>
                <a:spcPts val="0"/>
              </a:spcBef>
              <a:buClr>
                <a:schemeClr val="dk1"/>
              </a:buClr>
              <a:buSzPct val="25000"/>
              <a:buFont typeface="Arial"/>
              <a:buNone/>
            </a:pPr>
            <a:r>
              <a:rPr lang="en-AU" sz="2400">
                <a:solidFill>
                  <a:srgbClr val="FF0000"/>
                </a:solidFill>
              </a:rPr>
              <a:t>DUPLICATE</a:t>
            </a:r>
          </a:p>
        </p:txBody>
      </p:sp>
      <p:sp>
        <p:nvSpPr>
          <p:cNvPr id="396" name="Shape 39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student makes a booking they are</a:t>
            </a:r>
            <a:r>
              <a:rPr lang="en-AU" sz="2000">
                <a:solidFill>
                  <a:schemeClr val="dk1"/>
                </a:solidFill>
                <a:latin typeface="Calibri"/>
                <a:ea typeface="Calibri"/>
                <a:cs typeface="Calibri"/>
                <a:sym typeface="Calibri"/>
              </a:rPr>
              <a:t> shown a set criteria for each step which ultimately narrows down the options. (e.g. first booking can’t allow multiple lessons during the week, bringing their own instrument skips the instrument display/booking page). </a:t>
            </a:r>
          </a:p>
        </p:txBody>
      </p:sp>
      <p:sp>
        <p:nvSpPr>
          <p:cNvPr id="397" name="Shape 39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398" name="Shape 39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99" name="Shape 39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rPr lang="en-AU"/>
              <a:t> </a:t>
            </a:r>
          </a:p>
        </p:txBody>
      </p:sp>
      <p:sp>
        <p:nvSpPr>
          <p:cNvPr id="405" name="Shape 40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406" name="Shape 40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27</a:t>
            </a:r>
          </a:p>
        </p:txBody>
      </p:sp>
      <p:sp>
        <p:nvSpPr>
          <p:cNvPr id="407" name="Shape 40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08" name="Shape 408"/>
          <p:cNvSpPr/>
          <p:nvPr/>
        </p:nvSpPr>
        <p:spPr>
          <a:xfrm>
            <a:off x="78000" y="815486"/>
            <a:ext cx="9828000" cy="20175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current student I want to be able to check my current standing on the instrument leaderboard compared to other existing students to understand and gauge my current skill level.</a:t>
            </a:r>
          </a:p>
        </p:txBody>
      </p:sp>
      <p:sp>
        <p:nvSpPr>
          <p:cNvPr id="409" name="Shape 409"/>
          <p:cNvSpPr/>
          <p:nvPr/>
        </p:nvSpPr>
        <p:spPr>
          <a:xfrm>
            <a:off x="39150" y="2999062"/>
            <a:ext cx="9828000" cy="2354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entering the rankings page via the website, the top 10 students of the school will be displayed underneath the ranking of the current signed in user. A search bar will also be available to search for specific ranking numbers or names.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entering the profile of the current signed in user, the ranking number will be displayed next to their profile which they may click to see where they are placed with +/- 5 rankings from their rank</a:t>
            </a:r>
          </a:p>
        </p:txBody>
      </p:sp>
      <p:sp>
        <p:nvSpPr>
          <p:cNvPr id="410" name="Shape 41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11" name="Shape 41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12" name="Shape 412"/>
          <p:cNvSpPr/>
          <p:nvPr/>
        </p:nvSpPr>
        <p:spPr>
          <a:xfrm>
            <a:off x="78000" y="5508797"/>
            <a:ext cx="9828000" cy="12399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R</a:t>
            </a:r>
            <a:r>
              <a:rPr lang="en-AU" sz="2000">
                <a:solidFill>
                  <a:schemeClr val="dk1"/>
                </a:solidFill>
                <a:latin typeface="Calibri"/>
                <a:ea typeface="Calibri"/>
                <a:cs typeface="Calibri"/>
                <a:sym typeface="Calibri"/>
              </a:rPr>
              <a:t>anking can be compared to teacher’s feedback.</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Can be shown in a table.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18" name="Shape 418"/>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19" name="Shape 41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28</a:t>
            </a:r>
          </a:p>
        </p:txBody>
      </p:sp>
      <p:sp>
        <p:nvSpPr>
          <p:cNvPr id="420" name="Shape 42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21" name="Shape 42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the owner, I want users to be able to access the website and portal via multiple platforms e.g. iOS, Windows, Android so that more varieties of people will be able to reach the website.</a:t>
            </a:r>
          </a:p>
        </p:txBody>
      </p:sp>
      <p:sp>
        <p:nvSpPr>
          <p:cNvPr id="422" name="Shape 42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When accessing the website the layout will differ depending on what type of device you are accessing the website from.</a:t>
            </a:r>
          </a:p>
        </p:txBody>
      </p:sp>
      <p:sp>
        <p:nvSpPr>
          <p:cNvPr id="423" name="Shape 42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424" name="Shape 42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25" name="Shape 4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Text size is changed depending on resolution and device.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31" name="Shape 431"/>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32" name="Shape 43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29</a:t>
            </a:r>
          </a:p>
        </p:txBody>
      </p:sp>
      <p:sp>
        <p:nvSpPr>
          <p:cNvPr id="433" name="Shape 43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34" name="Shape 43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owner, I want users to be able to access the website and or portal with the ability to scale across different resolutions e.g. both mobile and desktop resolutions. This allows users to view the website easily without any device restraint.</a:t>
            </a:r>
          </a:p>
        </p:txBody>
      </p:sp>
      <p:sp>
        <p:nvSpPr>
          <p:cNvPr id="435" name="Shape 435"/>
          <p:cNvSpPr/>
          <p:nvPr/>
        </p:nvSpPr>
        <p:spPr>
          <a:xfrm>
            <a:off x="39002" y="3335542"/>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accessing the website the resolution will differ depending on what type of device you are accessing the website from.</a:t>
            </a:r>
          </a:p>
        </p:txBody>
      </p:sp>
      <p:sp>
        <p:nvSpPr>
          <p:cNvPr id="436" name="Shape 43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437" name="Shape 43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38" name="Shape 43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Text size is changed depending on resolution and device.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a:t>
            </a:r>
          </a:p>
        </p:txBody>
      </p:sp>
      <p:sp>
        <p:nvSpPr>
          <p:cNvPr id="101" name="Shape 10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02" name="Shape 10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rPr>
              <a:t>As a teacher, I want to be able to request access and select information regarding my student’s payments so that I can provide accurate financial statistics.</a:t>
            </a:r>
          </a:p>
        </p:txBody>
      </p:sp>
      <p:sp>
        <p:nvSpPr>
          <p:cNvPr id="103" name="Shape 10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 teacher views their students’ profiles, they can find their payment information including a critical summary of financial status (e.g. amount due, due date of payments) and a log of payment history, in a printable format.</a:t>
            </a:r>
          </a:p>
        </p:txBody>
      </p:sp>
      <p:sp>
        <p:nvSpPr>
          <p:cNvPr id="104" name="Shape 10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105" name="Shape 10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106" name="Shape 10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Ability to look up payment history.</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Ability to print out payment and summary totals.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44" name="Shape 444"/>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45" name="Shape 44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30</a:t>
            </a:r>
          </a:p>
        </p:txBody>
      </p:sp>
      <p:sp>
        <p:nvSpPr>
          <p:cNvPr id="446" name="Shape 44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47" name="Shape 447"/>
          <p:cNvSpPr/>
          <p:nvPr/>
        </p:nvSpPr>
        <p:spPr>
          <a:xfrm>
            <a:off x="39150" y="82245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a:t>
            </a:r>
            <a:r>
              <a:rPr lang="en-AU" sz="2400">
                <a:solidFill>
                  <a:srgbClr val="212121"/>
                </a:solidFill>
              </a:rPr>
              <a:t>tudent/Parents, I would like to be able to provide feedback to the music school e.g. regarding the teacher's/instruments/lesson content to congratulate or improve the service provided.</a:t>
            </a:r>
          </a:p>
        </p:txBody>
      </p:sp>
      <p:sp>
        <p:nvSpPr>
          <p:cNvPr id="448" name="Shape 44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When the student accesses the “contact us” page they will be greeted with an option to provide feedback. Upon clicking this the student is able to filter what feedback they are providing for e.g. teacher/instruments/lesson content. They are then greeted with a message box which allows direct message to the owner.</a:t>
            </a:r>
          </a:p>
        </p:txBody>
      </p:sp>
      <p:sp>
        <p:nvSpPr>
          <p:cNvPr id="449" name="Shape 44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450" name="Shape 45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51" name="Shape 45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uses the same message box system as contacting the owner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57" name="Shape 457"/>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58" name="Shape 45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31</a:t>
            </a:r>
          </a:p>
        </p:txBody>
      </p:sp>
      <p:sp>
        <p:nvSpPr>
          <p:cNvPr id="459" name="Shape 45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60" name="Shape 460"/>
          <p:cNvSpPr/>
          <p:nvPr/>
        </p:nvSpPr>
        <p:spPr>
          <a:xfrm>
            <a:off x="39150" y="82245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the teacher, I would like to be able to view the feedback provided by my students to improve on lesson and tutorial content.</a:t>
            </a:r>
          </a:p>
        </p:txBody>
      </p:sp>
      <p:sp>
        <p:nvSpPr>
          <p:cNvPr id="461" name="Shape 46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the owner receives feedback from students they have the option to forward the feedback to the teachers. Teachers are also able to make requests to the owner about feedback given to them incase the owner has forgotten to forward the feedback.</a:t>
            </a:r>
          </a:p>
        </p:txBody>
      </p:sp>
      <p:sp>
        <p:nvSpPr>
          <p:cNvPr id="462" name="Shape 46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463" name="Shape 46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64" name="Shape 46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Allow Students and Teachers to leave feedback</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Leave feedback anonymously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Directly provide feedback towards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70" name="Shape 470"/>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71" name="Shape 47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32</a:t>
            </a:r>
          </a:p>
        </p:txBody>
      </p:sp>
      <p:sp>
        <p:nvSpPr>
          <p:cNvPr id="472" name="Shape 47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Administrator Contact</a:t>
            </a:r>
          </a:p>
        </p:txBody>
      </p:sp>
      <p:sp>
        <p:nvSpPr>
          <p:cNvPr id="473" name="Shape 473"/>
          <p:cNvSpPr/>
          <p:nvPr/>
        </p:nvSpPr>
        <p:spPr>
          <a:xfrm>
            <a:off x="39150" y="82245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would like to be able to contact the owner through the website to request changes/fixes throughout the platform.</a:t>
            </a:r>
          </a:p>
        </p:txBody>
      </p:sp>
      <p:sp>
        <p:nvSpPr>
          <p:cNvPr id="474" name="Shape 47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entering the website a contact us page will be linked and basic contact information will be provided on the front/home page. Clicking into the contact page, relevant information regarding the owner will be provided as well as different means of contacting the owner.</a:t>
            </a:r>
          </a:p>
        </p:txBody>
      </p:sp>
      <p:sp>
        <p:nvSpPr>
          <p:cNvPr id="475" name="Shape 47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76" name="Shape 47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77" name="Shape 47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Should include details like facebook page and email address.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83" name="Shape 483"/>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84" name="Shape 48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33</a:t>
            </a:r>
          </a:p>
        </p:txBody>
      </p:sp>
      <p:sp>
        <p:nvSpPr>
          <p:cNvPr id="485" name="Shape 48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486" name="Shape 486"/>
          <p:cNvSpPr/>
          <p:nvPr/>
        </p:nvSpPr>
        <p:spPr>
          <a:xfrm>
            <a:off x="39150" y="82245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would like to be able to search the database and produce reports with selective information by using certain variables to monitor and maintain all aspects of the system.</a:t>
            </a:r>
          </a:p>
        </p:txBody>
      </p:sp>
      <p:sp>
        <p:nvSpPr>
          <p:cNvPr id="487" name="Shape 48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Be able to look up information on the </a:t>
            </a:r>
            <a:r>
              <a:rPr lang="en-AU" sz="2000">
                <a:solidFill>
                  <a:schemeClr val="dk1"/>
                </a:solidFill>
                <a:latin typeface="Calibri"/>
                <a:ea typeface="Calibri"/>
                <a:cs typeface="Calibri"/>
                <a:sym typeface="Calibri"/>
              </a:rPr>
              <a:t>website's</a:t>
            </a:r>
            <a:r>
              <a:rPr lang="en-AU" sz="2000">
                <a:solidFill>
                  <a:schemeClr val="dk1"/>
                </a:solidFill>
                <a:latin typeface="Calibri"/>
                <a:ea typeface="Calibri"/>
                <a:cs typeface="Calibri"/>
                <a:sym typeface="Calibri"/>
              </a:rPr>
              <a:t> database.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Export reports under categories e.g. teachers, students, instruments etc</a:t>
            </a:r>
          </a:p>
        </p:txBody>
      </p:sp>
      <p:sp>
        <p:nvSpPr>
          <p:cNvPr id="488" name="Shape 48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89" name="Shape 48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490" name="Shape 49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Basic queries to begin with - e.g. student/teacher profiles, timetables, instruments etc.</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Progress into more </a:t>
            </a:r>
            <a:r>
              <a:rPr lang="en-AU" sz="2000">
                <a:solidFill>
                  <a:schemeClr val="dk1"/>
                </a:solidFill>
                <a:latin typeface="Calibri"/>
                <a:ea typeface="Calibri"/>
                <a:cs typeface="Calibri"/>
                <a:sym typeface="Calibri"/>
              </a:rPr>
              <a:t>advanced</a:t>
            </a:r>
            <a:r>
              <a:rPr lang="en-AU" sz="2000">
                <a:solidFill>
                  <a:schemeClr val="dk1"/>
                </a:solidFill>
                <a:latin typeface="Calibri"/>
                <a:ea typeface="Calibri"/>
                <a:cs typeface="Calibri"/>
                <a:sym typeface="Calibri"/>
              </a:rPr>
              <a:t> queries - defining between specific dates etc</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496" name="Shape 496"/>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497" name="Shape 4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34</a:t>
            </a:r>
          </a:p>
        </p:txBody>
      </p:sp>
      <p:sp>
        <p:nvSpPr>
          <p:cNvPr id="498" name="Shape 49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Multi-Lingual Teachers Database</a:t>
            </a:r>
          </a:p>
        </p:txBody>
      </p:sp>
      <p:sp>
        <p:nvSpPr>
          <p:cNvPr id="499" name="Shape 499"/>
          <p:cNvSpPr/>
          <p:nvPr/>
        </p:nvSpPr>
        <p:spPr>
          <a:xfrm>
            <a:off x="39150" y="82245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wish to be able to keep track of each teacher’s different multi-lingual skills to account for international students and students who have learnt english as a second language.</a:t>
            </a:r>
          </a:p>
        </p:txBody>
      </p:sp>
      <p:sp>
        <p:nvSpPr>
          <p:cNvPr id="500" name="Shape 5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signing up for an account there is a choice of secondary languages that the person is able to speak. For a teacher this information can be viewed under their profile which can be found under the “our teachers” tab</a:t>
            </a:r>
            <a:r>
              <a:rPr lang="en-AU" sz="2000">
                <a:solidFill>
                  <a:schemeClr val="dk1"/>
                </a:solidFill>
                <a:latin typeface="Calibri"/>
                <a:ea typeface="Calibri"/>
                <a:cs typeface="Calibri"/>
                <a:sym typeface="Calibri"/>
              </a:rPr>
              <a:t>.</a:t>
            </a:r>
          </a:p>
        </p:txBody>
      </p:sp>
      <p:sp>
        <p:nvSpPr>
          <p:cNvPr id="501" name="Shape 50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502" name="Shape 50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503" name="Shape 50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Record teacher information under country/language region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Record language capabilities of students under their profile</a:t>
            </a:r>
            <a:r>
              <a:rPr lang="en-AU" sz="2000">
                <a:solidFill>
                  <a:schemeClr val="dk1"/>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09" name="Shape 509"/>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10" name="Shape 51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35</a:t>
            </a:r>
          </a:p>
        </p:txBody>
      </p:sp>
      <p:sp>
        <p:nvSpPr>
          <p:cNvPr id="511" name="Shape 51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Teacher Archive Database</a:t>
            </a:r>
          </a:p>
        </p:txBody>
      </p:sp>
      <p:sp>
        <p:nvSpPr>
          <p:cNvPr id="512" name="Shape 512"/>
          <p:cNvSpPr/>
          <p:nvPr/>
        </p:nvSpPr>
        <p:spPr>
          <a:xfrm>
            <a:off x="391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would like to be able to digitally record potential teachers’ information and their relating instrument professions for future employment options</a:t>
            </a:r>
          </a:p>
        </p:txBody>
      </p:sp>
      <p:sp>
        <p:nvSpPr>
          <p:cNvPr id="513" name="Shape 513"/>
          <p:cNvSpPr/>
          <p:nvPr/>
        </p:nvSpPr>
        <p:spPr>
          <a:xfrm>
            <a:off x="3900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teacher wishes to apply for a position it is recommended that they do it through the website. From this all details about their skills and field of expertise is logged into the database and can be reviewed by the owner for potential employment. </a:t>
            </a:r>
          </a:p>
        </p:txBody>
      </p:sp>
      <p:sp>
        <p:nvSpPr>
          <p:cNvPr id="514" name="Shape 51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515" name="Shape 51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516" name="Shape 51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Able to maintain accurate database of teachers/instruments they teach for </a:t>
            </a:r>
            <a:r>
              <a:rPr lang="en-AU" sz="2000">
                <a:solidFill>
                  <a:schemeClr val="dk1"/>
                </a:solidFill>
                <a:latin typeface="Calibri"/>
                <a:ea typeface="Calibri"/>
                <a:cs typeface="Calibri"/>
                <a:sym typeface="Calibri"/>
              </a:rPr>
              <a:t>indigenous</a:t>
            </a:r>
            <a:r>
              <a:rPr lang="en-AU" sz="2000">
                <a:solidFill>
                  <a:schemeClr val="dk1"/>
                </a:solidFill>
                <a:latin typeface="Calibri"/>
                <a:ea typeface="Calibri"/>
                <a:cs typeface="Calibri"/>
                <a:sym typeface="Calibri"/>
              </a:rPr>
              <a:t>/uncommon instruments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22" name="Shape 522"/>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23" name="Shape 52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36</a:t>
            </a:r>
          </a:p>
        </p:txBody>
      </p:sp>
      <p:sp>
        <p:nvSpPr>
          <p:cNvPr id="524" name="Shape 52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525" name="Shape 525"/>
          <p:cNvSpPr/>
          <p:nvPr/>
        </p:nvSpPr>
        <p:spPr>
          <a:xfrm>
            <a:off x="391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 I would like to be able to see how many lessons I can book per week depending on my progression through the course.</a:t>
            </a:r>
          </a:p>
        </p:txBody>
      </p:sp>
      <p:sp>
        <p:nvSpPr>
          <p:cNvPr id="526" name="Shape 52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attempting to make a booking as a student they will be notified with message detailing the amount of available remaining lessons they are able to book within that week</a:t>
            </a:r>
            <a:r>
              <a:rPr lang="en-AU" sz="2000">
                <a:solidFill>
                  <a:schemeClr val="dk1"/>
                </a:solidFill>
                <a:latin typeface="Calibri"/>
                <a:ea typeface="Calibri"/>
                <a:cs typeface="Calibri"/>
                <a:sym typeface="Calibri"/>
              </a:rPr>
              <a:t>. </a:t>
            </a:r>
          </a:p>
        </p:txBody>
      </p:sp>
      <p:sp>
        <p:nvSpPr>
          <p:cNvPr id="527" name="Shape 52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528" name="Shape 52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529" name="Shape 52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New students get 1 lesson per week, and old students get 3 lessons per week.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535" name="Shape 53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536" name="Shape 536"/>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37" name="Shape 537"/>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38" name="Shape 53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37</a:t>
            </a:r>
          </a:p>
        </p:txBody>
      </p:sp>
      <p:sp>
        <p:nvSpPr>
          <p:cNvPr id="539" name="Shape 53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540" name="Shape 540"/>
          <p:cNvSpPr/>
          <p:nvPr/>
        </p:nvSpPr>
        <p:spPr>
          <a:xfrm>
            <a:off x="391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developer, I wish to be able to perform maintenance on the website freely and also notify users of down time to provide effective customer support.</a:t>
            </a:r>
          </a:p>
        </p:txBody>
      </p:sp>
      <p:sp>
        <p:nvSpPr>
          <p:cNvPr id="541" name="Shape 54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d</a:t>
            </a:r>
            <a:r>
              <a:rPr lang="en-AU" sz="2000">
                <a:solidFill>
                  <a:schemeClr val="dk1"/>
                </a:solidFill>
                <a:latin typeface="Calibri"/>
                <a:ea typeface="Calibri"/>
                <a:cs typeface="Calibri"/>
                <a:sym typeface="Calibri"/>
              </a:rPr>
              <a:t>eveloper is able to notify users through different communication methods of maintenance schedule prior and during maintenance. These may include a description on the homepage or notifying all users through email/notification. </a:t>
            </a:r>
          </a:p>
        </p:txBody>
      </p:sp>
      <p:sp>
        <p:nvSpPr>
          <p:cNvPr id="542" name="Shape 54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543" name="Shape 54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544" name="Shape 54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Possibly send through mail exchange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Notification on profile prior to downtime warning users of outages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50" name="Shape 550"/>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51" name="Shape 5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38</a:t>
            </a:r>
          </a:p>
        </p:txBody>
      </p:sp>
      <p:sp>
        <p:nvSpPr>
          <p:cNvPr id="552" name="Shape 5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553" name="Shape 553"/>
          <p:cNvSpPr/>
          <p:nvPr/>
        </p:nvSpPr>
        <p:spPr>
          <a:xfrm>
            <a:off x="391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owner, I wish to be able to make announcements/updates on or through the website to notify relevant members of any changes.</a:t>
            </a:r>
          </a:p>
        </p:txBody>
      </p:sp>
      <p:sp>
        <p:nvSpPr>
          <p:cNvPr id="554" name="Shape 554"/>
          <p:cNvSpPr/>
          <p:nvPr/>
        </p:nvSpPr>
        <p:spPr>
          <a:xfrm>
            <a:off x="3900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owner is able to send information to all members or certain groups of members through a separate messaging function made for the owner account. Owner may also edit content on the homepage e.g. make announcements through their profile.</a:t>
            </a:r>
          </a:p>
        </p:txBody>
      </p:sp>
      <p:sp>
        <p:nvSpPr>
          <p:cNvPr id="555" name="Shape 5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556" name="Shape 5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557" name="Shape 5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63" name="Shape 563"/>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64" name="Shape 56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rtl="0">
              <a:spcBef>
                <a:spcPts val="0"/>
              </a:spcBef>
              <a:buNone/>
            </a:pPr>
            <a:r>
              <a:t/>
            </a:r>
            <a:endParaRPr/>
          </a:p>
        </p:txBody>
      </p:sp>
      <p:sp>
        <p:nvSpPr>
          <p:cNvPr id="565" name="Shape 56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rtl="0">
              <a:spcBef>
                <a:spcPts val="0"/>
              </a:spcBef>
              <a:buNone/>
            </a:pPr>
            <a:r>
              <a:t/>
            </a:r>
            <a:endParaRPr/>
          </a:p>
        </p:txBody>
      </p:sp>
      <p:sp>
        <p:nvSpPr>
          <p:cNvPr id="566" name="Shape 56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37</a:t>
            </a:r>
          </a:p>
        </p:txBody>
      </p:sp>
      <p:sp>
        <p:nvSpPr>
          <p:cNvPr id="567" name="Shape 56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800" u="none" cap="none" strike="noStrike">
              <a:solidFill>
                <a:schemeClr val="lt1"/>
              </a:solidFill>
              <a:latin typeface="Calibri"/>
              <a:ea typeface="Calibri"/>
              <a:cs typeface="Calibri"/>
              <a:sym typeface="Calibri"/>
            </a:endParaRPr>
          </a:p>
        </p:txBody>
      </p:sp>
      <p:sp>
        <p:nvSpPr>
          <p:cNvPr id="568" name="Shape 568"/>
          <p:cNvSpPr/>
          <p:nvPr/>
        </p:nvSpPr>
        <p:spPr>
          <a:xfrm>
            <a:off x="39152" y="822457"/>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rgbClr val="FF0000"/>
                </a:solidFill>
              </a:rPr>
              <a:t>and have the ability to hide or show my profile to the public.</a:t>
            </a:r>
          </a:p>
        </p:txBody>
      </p:sp>
      <p:sp>
        <p:nvSpPr>
          <p:cNvPr id="569" name="Shape 56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Font typeface="Arial"/>
              <a:buChar char="•"/>
            </a:pPr>
            <a:r>
              <a:t/>
            </a:r>
            <a:endParaRPr/>
          </a:p>
        </p:txBody>
      </p:sp>
      <p:sp>
        <p:nvSpPr>
          <p:cNvPr id="570" name="Shape 57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571" name="Shape 57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572" name="Shape 57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a:t>
            </a:r>
          </a:p>
        </p:txBody>
      </p:sp>
      <p:sp>
        <p:nvSpPr>
          <p:cNvPr id="112" name="Shape 11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13" name="Shape 11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wish to have a personal profile page for each individual student so that I can have a single place to manage everything relating to that specific student.</a:t>
            </a:r>
          </a:p>
        </p:txBody>
      </p:sp>
      <p:sp>
        <p:nvSpPr>
          <p:cNvPr id="114" name="Shape 11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 teacher logs in onto their account, there is a list of their students’ profiles that they can open up. This profile acts as an entry point to the available management features relating to that student.</a:t>
            </a:r>
          </a:p>
        </p:txBody>
      </p:sp>
      <p:sp>
        <p:nvSpPr>
          <p:cNvPr id="115" name="Shape 11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116" name="Shape 11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117" name="Shape 11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sign up system for students (possibly with email).</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Log in account system.</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My profile tab upon log in.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4</a:t>
            </a:r>
          </a:p>
        </p:txBody>
      </p:sp>
      <p:sp>
        <p:nvSpPr>
          <p:cNvPr id="123" name="Shape 12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24" name="Shape 12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 I want to be able to see my all </a:t>
            </a:r>
            <a:r>
              <a:rPr lang="en-AU" sz="2400">
                <a:solidFill>
                  <a:srgbClr val="212121"/>
                </a:solidFill>
              </a:rPr>
              <a:t>teacher</a:t>
            </a:r>
            <a:r>
              <a:rPr lang="en-AU" sz="2400">
                <a:solidFill>
                  <a:srgbClr val="212121"/>
                </a:solidFill>
              </a:rPr>
              <a:t>s available sessions so that I can plan and book my </a:t>
            </a:r>
            <a:r>
              <a:rPr lang="en-AU" sz="2400">
                <a:solidFill>
                  <a:srgbClr val="212121"/>
                </a:solidFill>
              </a:rPr>
              <a:t>teacher</a:t>
            </a:r>
            <a:r>
              <a:rPr lang="en-AU" sz="2400">
                <a:solidFill>
                  <a:srgbClr val="212121"/>
                </a:solidFill>
              </a:rPr>
              <a:t> sessions in advance.</a:t>
            </a:r>
          </a:p>
        </p:txBody>
      </p:sp>
      <p:sp>
        <p:nvSpPr>
          <p:cNvPr id="125" name="Shape 12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 student views a teacher’s profile, they are able to view the teacher’s timetable, and be able to submit a booking request from that timetable.</a:t>
            </a:r>
          </a:p>
        </p:txBody>
      </p:sp>
      <p:sp>
        <p:nvSpPr>
          <p:cNvPr id="126" name="Shape 12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27" name="Shape 12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128" name="Shape 12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0" lvl="0" marL="0" marR="0" rtl="0" algn="l">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5</a:t>
            </a:r>
          </a:p>
        </p:txBody>
      </p:sp>
      <p:sp>
        <p:nvSpPr>
          <p:cNvPr id="134" name="Shape 13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35" name="Shape 13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student/parent, I want to be able to pay online via various payment methods (Visa, PayPal, Mastercard) so that I have improved ease of access and can go to lessons without needing to pay cash.</a:t>
            </a:r>
          </a:p>
        </p:txBody>
      </p:sp>
      <p:sp>
        <p:nvSpPr>
          <p:cNvPr id="136" name="Shape 13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finalising payment, the user should be able to select their preferred payment method from a list of common options (e.g. Visa, PayPal, Mastercard).</a:t>
            </a:r>
          </a:p>
        </p:txBody>
      </p:sp>
      <p:sp>
        <p:nvSpPr>
          <p:cNvPr id="137" name="Shape 13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138" name="Shape 13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139" name="Shape 13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145" name="Shape 14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6</a:t>
            </a:r>
          </a:p>
        </p:txBody>
      </p:sp>
      <p:sp>
        <p:nvSpPr>
          <p:cNvPr id="147" name="Shape 14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48" name="Shape 14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potential, existing student or teacher, I want to be able to log into the platform connection using my pre-existing Facebook or Google Plus account so I don’t have to re-enter personal information. </a:t>
            </a:r>
          </a:p>
        </p:txBody>
      </p:sp>
      <p:sp>
        <p:nvSpPr>
          <p:cNvPr id="149" name="Shape 14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signing up, the user is given the option to use their pre-existing Facebook or Google account. Existing users are able link their account from their profile page.</a:t>
            </a:r>
          </a:p>
        </p:txBody>
      </p:sp>
      <p:sp>
        <p:nvSpPr>
          <p:cNvPr id="150" name="Shape 15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10</a:t>
            </a:r>
          </a:p>
        </p:txBody>
      </p:sp>
      <p:sp>
        <p:nvSpPr>
          <p:cNvPr id="151" name="Shape 15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152" name="Shape 15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Some information will still be required to be entered by the user</a:t>
            </a:r>
            <a:r>
              <a:rPr lang="en-AU" sz="2000">
                <a:solidFill>
                  <a:schemeClr val="dk1"/>
                </a:solidFill>
                <a:latin typeface="Calibri"/>
                <a:ea typeface="Calibri"/>
                <a:cs typeface="Calibri"/>
                <a:sym typeface="Calibri"/>
              </a:rPr>
              <a:t> such as instrument history, current progression and payment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158" name="Shape 158"/>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7</a:t>
            </a:r>
          </a:p>
        </p:txBody>
      </p:sp>
      <p:sp>
        <p:nvSpPr>
          <p:cNvPr id="160" name="Shape 16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61" name="Shape 16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 teacher, I want to be able to rank my student by current grades so that I can provide information relating to statistical progression.</a:t>
            </a:r>
          </a:p>
        </p:txBody>
      </p:sp>
      <p:sp>
        <p:nvSpPr>
          <p:cNvPr id="162" name="Shape 16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 the leaderboard, the tutor is able to access editorial functions which allow the tutor to adjust leaderboard rankings of individuals.</a:t>
            </a:r>
          </a:p>
        </p:txBody>
      </p:sp>
      <p:sp>
        <p:nvSpPr>
          <p:cNvPr id="163" name="Shape 16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164" name="Shape 16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W</a:t>
            </a:r>
          </a:p>
        </p:txBody>
      </p:sp>
      <p:sp>
        <p:nvSpPr>
          <p:cNvPr id="165" name="Shape 16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t/>
            </a:r>
            <a:endParaRPr/>
          </a:p>
        </p:txBody>
      </p:sp>
      <p:sp>
        <p:nvSpPr>
          <p:cNvPr id="171" name="Shape 171"/>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8</a:t>
            </a:r>
          </a:p>
        </p:txBody>
      </p:sp>
      <p:sp>
        <p:nvSpPr>
          <p:cNvPr id="173" name="Shape 17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ADDED TO JIRA</a:t>
            </a:r>
          </a:p>
        </p:txBody>
      </p:sp>
      <p:sp>
        <p:nvSpPr>
          <p:cNvPr id="174" name="Shape 17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rgbClr val="212121"/>
                </a:solidFill>
              </a:rPr>
              <a:t>As an existing student, I want to see my musical achievements, both practical and theory, so I can can keep track of my progress as a student.</a:t>
            </a:r>
          </a:p>
        </p:txBody>
      </p:sp>
      <p:sp>
        <p:nvSpPr>
          <p:cNvPr id="175" name="Shape 17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the student clicks on their profile their AMEB (Australian Music Examinations Board) grade is displayed, both practical and theory.</a:t>
            </a:r>
          </a:p>
        </p:txBody>
      </p:sp>
      <p:sp>
        <p:nvSpPr>
          <p:cNvPr id="176" name="Shape 17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177" name="Shape 17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178" name="Shape 17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