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5.jpg" ContentType="image/png"/>
  <Override PartName="/ppt/media/image7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9"/>
  </p:notesMasterIdLst>
  <p:sldIdLst>
    <p:sldId id="281" r:id="rId2"/>
    <p:sldId id="257" r:id="rId3"/>
    <p:sldId id="258" r:id="rId4"/>
    <p:sldId id="259" r:id="rId5"/>
    <p:sldId id="283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2" r:id="rId27"/>
    <p:sldId id="284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434" autoAdjust="0"/>
  </p:normalViewPr>
  <p:slideViewPr>
    <p:cSldViewPr snapToGrid="0">
      <p:cViewPr varScale="1">
        <p:scale>
          <a:sx n="70" d="100"/>
          <a:sy n="70" d="100"/>
        </p:scale>
        <p:origin x="73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07A587-F9AD-4726-8AE3-C5919A7520CD}" type="datetimeFigureOut">
              <a:rPr lang="fr-FR" smtClean="0"/>
              <a:t>15/10/2019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56189B-F18F-4819-8C47-046872574F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12108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Après chaque itération l’application monolithique de gestion des incidents,</a:t>
            </a:r>
          </a:p>
          <a:p>
            <a:r>
              <a:rPr lang="fr-FR" dirty="0" smtClean="0"/>
              <a:t> subit des améliorations. Des fonctionnalités s’ajoutent pour s’aligner plus au besoin du client.</a:t>
            </a:r>
          </a:p>
          <a:p>
            <a:r>
              <a:rPr lang="fr-FR" dirty="0" smtClean="0"/>
              <a:t> Le projet a commencé depuis des années, et selon son plan d’évolution,</a:t>
            </a:r>
          </a:p>
          <a:p>
            <a:r>
              <a:rPr lang="fr-FR" dirty="0" smtClean="0"/>
              <a:t> il continuera à évoluer encore pour quelques années. Ceci a généré plusieurs défis.</a:t>
            </a:r>
          </a:p>
          <a:p>
            <a:endParaRPr lang="fr-FR" dirty="0" smtClean="0"/>
          </a:p>
          <a:p>
            <a:r>
              <a:rPr lang="fr-FR" dirty="0" smtClean="0"/>
              <a:t>parmi les </a:t>
            </a:r>
            <a:r>
              <a:rPr lang="fr-FR" dirty="0" err="1" smtClean="0"/>
              <a:t>problémes</a:t>
            </a:r>
            <a:r>
              <a:rPr lang="fr-FR" dirty="0" smtClean="0"/>
              <a:t> des applications monolithiques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6189B-F18F-4819-8C47-046872574F5B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83702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5215" y="103634"/>
            <a:ext cx="3977895" cy="2143125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27" y="103634"/>
            <a:ext cx="2143125" cy="2143125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1828800" y="2583633"/>
            <a:ext cx="848717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solidFill>
                  <a:srgbClr val="00B0F0"/>
                </a:solidFill>
                <a:latin typeface="+mj-lt"/>
              </a:rPr>
              <a:t>REFONTE DE L’APPLICATION MONOLITHIQUE </a:t>
            </a:r>
            <a:r>
              <a:rPr lang="fr-FR" sz="2800" b="1" dirty="0" smtClean="0">
                <a:solidFill>
                  <a:srgbClr val="00B0F0"/>
                </a:solidFill>
                <a:latin typeface="+mj-lt"/>
              </a:rPr>
              <a:t>GESTION DES INCIDENT VERS </a:t>
            </a:r>
            <a:r>
              <a:rPr lang="fr-FR" sz="2800" b="1" dirty="0">
                <a:solidFill>
                  <a:srgbClr val="00B0F0"/>
                </a:solidFill>
                <a:latin typeface="+mj-lt"/>
              </a:rPr>
              <a:t>UNE ARCHITECTURE </a:t>
            </a:r>
            <a:r>
              <a:rPr lang="fr-FR" sz="2800" b="1" dirty="0" smtClean="0">
                <a:solidFill>
                  <a:srgbClr val="00B0F0"/>
                </a:solidFill>
                <a:latin typeface="+mj-lt"/>
              </a:rPr>
              <a:t>MICROSERVICES (Distribution System)</a:t>
            </a:r>
            <a:endParaRPr lang="fr-FR" sz="2800" b="1" dirty="0">
              <a:solidFill>
                <a:srgbClr val="00B0F0"/>
              </a:solidFill>
              <a:latin typeface="+mj-lt"/>
            </a:endParaRPr>
          </a:p>
        </p:txBody>
      </p:sp>
      <p:grpSp>
        <p:nvGrpSpPr>
          <p:cNvPr id="9" name="Groupe 8"/>
          <p:cNvGrpSpPr/>
          <p:nvPr/>
        </p:nvGrpSpPr>
        <p:grpSpPr>
          <a:xfrm>
            <a:off x="1532585" y="4305504"/>
            <a:ext cx="3554569" cy="830997"/>
            <a:chOff x="1532585" y="4305504"/>
            <a:chExt cx="3554569" cy="830997"/>
          </a:xfrm>
        </p:grpSpPr>
        <p:sp>
          <p:nvSpPr>
            <p:cNvPr id="7" name="ZoneTexte 6"/>
            <p:cNvSpPr txBox="1"/>
            <p:nvPr/>
          </p:nvSpPr>
          <p:spPr>
            <a:xfrm>
              <a:off x="1532585" y="4305504"/>
              <a:ext cx="35545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400" b="1" dirty="0" smtClean="0"/>
                <a:t>Réalise par :</a:t>
              </a:r>
              <a:endParaRPr lang="fr-FR" sz="2400" b="1" dirty="0"/>
            </a:p>
          </p:txBody>
        </p:sp>
        <p:sp>
          <p:nvSpPr>
            <p:cNvPr id="8" name="ZoneTexte 7"/>
            <p:cNvSpPr txBox="1"/>
            <p:nvPr/>
          </p:nvSpPr>
          <p:spPr>
            <a:xfrm>
              <a:off x="1828800" y="4767169"/>
              <a:ext cx="22666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>
                  <a:latin typeface="Adobe Gothic Std B" panose="020B0800000000000000" pitchFamily="34" charset="-128"/>
                  <a:ea typeface="Adobe Gothic Std B" panose="020B0800000000000000" pitchFamily="34" charset="-128"/>
                </a:rPr>
                <a:t>Roudane </a:t>
              </a:r>
              <a:r>
                <a:rPr lang="fr-FR" dirty="0" err="1" smtClean="0">
                  <a:latin typeface="Adobe Gothic Std B" panose="020B0800000000000000" pitchFamily="34" charset="-128"/>
                  <a:ea typeface="Adobe Gothic Std B" panose="020B0800000000000000" pitchFamily="34" charset="-128"/>
                </a:rPr>
                <a:t>rachid</a:t>
              </a:r>
              <a:endParaRPr lang="fr-FR" dirty="0">
                <a:latin typeface="Adobe Gothic Std B" panose="020B0800000000000000" pitchFamily="34" charset="-128"/>
                <a:ea typeface="Adobe Gothic Std B" panose="020B0800000000000000" pitchFamily="34" charset="-128"/>
              </a:endParaRPr>
            </a:p>
          </p:txBody>
        </p:sp>
      </p:grpSp>
      <p:sp>
        <p:nvSpPr>
          <p:cNvPr id="10" name="ZoneTexte 9"/>
          <p:cNvSpPr txBox="1"/>
          <p:nvPr/>
        </p:nvSpPr>
        <p:spPr>
          <a:xfrm>
            <a:off x="5525036" y="4305504"/>
            <a:ext cx="52545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/>
              <a:t>Soutenu devant les membres de jury :</a:t>
            </a:r>
            <a:endParaRPr lang="fr-FR" sz="2000" b="1" dirty="0"/>
          </a:p>
        </p:txBody>
      </p:sp>
      <p:sp>
        <p:nvSpPr>
          <p:cNvPr id="11" name="ZoneTexte 10"/>
          <p:cNvSpPr txBox="1"/>
          <p:nvPr/>
        </p:nvSpPr>
        <p:spPr>
          <a:xfrm>
            <a:off x="5628068" y="4705614"/>
            <a:ext cx="6375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Dr</a:t>
            </a:r>
            <a:r>
              <a:rPr lang="fr-FR" b="1" dirty="0"/>
              <a:t>. </a:t>
            </a:r>
            <a:r>
              <a:rPr lang="fr-FR" b="1" dirty="0" err="1"/>
              <a:t>Jaafar</a:t>
            </a:r>
            <a:r>
              <a:rPr lang="fr-FR" b="1" dirty="0"/>
              <a:t> </a:t>
            </a:r>
            <a:r>
              <a:rPr lang="fr-FR" b="1" dirty="0" err="1" smtClean="0"/>
              <a:t>Abouchabaka</a:t>
            </a:r>
            <a:r>
              <a:rPr lang="fr-FR" b="1" dirty="0" smtClean="0"/>
              <a:t>                        : </a:t>
            </a:r>
            <a:r>
              <a:rPr lang="fr-FR" b="1" dirty="0"/>
              <a:t>Président    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306089499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2899954" y="548640"/>
            <a:ext cx="6439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 smtClean="0">
                <a:solidFill>
                  <a:srgbClr val="00B0F0"/>
                </a:solidFill>
              </a:rPr>
              <a:t>Les acteurs du système</a:t>
            </a:r>
            <a:endParaRPr lang="fr-FR" sz="3600" b="1" dirty="0">
              <a:solidFill>
                <a:srgbClr val="00B0F0"/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1194971"/>
            <a:ext cx="1854926" cy="1648097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4963886" y="2965269"/>
            <a:ext cx="1985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Administrateur</a:t>
            </a:r>
            <a:endParaRPr lang="fr-FR" b="1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8380" y="4091940"/>
            <a:ext cx="1774899" cy="1774899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2246811" y="6074229"/>
            <a:ext cx="182880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Technicien</a:t>
            </a:r>
            <a:endParaRPr lang="fr-FR" b="1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7646" y="4091940"/>
            <a:ext cx="1628504" cy="1628504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8347166" y="5866839"/>
            <a:ext cx="1711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Agent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310791800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577" y="2046156"/>
            <a:ext cx="927463" cy="927463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535577" y="3042340"/>
            <a:ext cx="1045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 smtClean="0"/>
              <a:t>Admin</a:t>
            </a:r>
            <a:endParaRPr lang="fr-FR" b="1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0229" y="782510"/>
            <a:ext cx="1209403" cy="1209403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8490857" y="1892019"/>
            <a:ext cx="12409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Technicien</a:t>
            </a:r>
            <a:endParaRPr lang="fr-FR" sz="1400" b="1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6310" y="5606143"/>
            <a:ext cx="792479" cy="792479"/>
          </a:xfrm>
          <a:prstGeom prst="rect">
            <a:avLst/>
          </a:prstGeom>
        </p:spPr>
      </p:pic>
      <p:sp>
        <p:nvSpPr>
          <p:cNvPr id="11" name="ZoneTexte 10"/>
          <p:cNvSpPr txBox="1"/>
          <p:nvPr/>
        </p:nvSpPr>
        <p:spPr>
          <a:xfrm>
            <a:off x="7419703" y="6492240"/>
            <a:ext cx="88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Agent</a:t>
            </a:r>
            <a:endParaRPr lang="fr-FR" b="1" dirty="0"/>
          </a:p>
        </p:txBody>
      </p:sp>
      <p:grpSp>
        <p:nvGrpSpPr>
          <p:cNvPr id="23" name="Groupe 22"/>
          <p:cNvGrpSpPr/>
          <p:nvPr/>
        </p:nvGrpSpPr>
        <p:grpSpPr>
          <a:xfrm>
            <a:off x="2599508" y="1208141"/>
            <a:ext cx="1763486" cy="783772"/>
            <a:chOff x="2599508" y="1208141"/>
            <a:chExt cx="1763486" cy="783772"/>
          </a:xfrm>
        </p:grpSpPr>
        <p:sp>
          <p:nvSpPr>
            <p:cNvPr id="6" name="Rectangle à coins arrondis 5"/>
            <p:cNvSpPr/>
            <p:nvPr/>
          </p:nvSpPr>
          <p:spPr>
            <a:xfrm>
              <a:off x="2599508" y="1208141"/>
              <a:ext cx="1763486" cy="783772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ZoneTexte 15"/>
            <p:cNvSpPr txBox="1"/>
            <p:nvPr/>
          </p:nvSpPr>
          <p:spPr>
            <a:xfrm>
              <a:off x="2743200" y="1258360"/>
              <a:ext cx="148916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Gérer les techniciens</a:t>
              </a:r>
              <a:endParaRPr lang="fr-FR" dirty="0"/>
            </a:p>
          </p:txBody>
        </p:sp>
      </p:grpSp>
      <p:grpSp>
        <p:nvGrpSpPr>
          <p:cNvPr id="24" name="Groupe 23"/>
          <p:cNvGrpSpPr/>
          <p:nvPr/>
        </p:nvGrpSpPr>
        <p:grpSpPr>
          <a:xfrm>
            <a:off x="2599508" y="2258568"/>
            <a:ext cx="1763486" cy="783772"/>
            <a:chOff x="2599508" y="2258568"/>
            <a:chExt cx="1763486" cy="783772"/>
          </a:xfrm>
        </p:grpSpPr>
        <p:sp>
          <p:nvSpPr>
            <p:cNvPr id="5" name="Rectangle à coins arrondis 4"/>
            <p:cNvSpPr/>
            <p:nvPr/>
          </p:nvSpPr>
          <p:spPr>
            <a:xfrm>
              <a:off x="2599508" y="2258568"/>
              <a:ext cx="1763486" cy="783772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ZoneTexte 16"/>
            <p:cNvSpPr txBox="1"/>
            <p:nvPr/>
          </p:nvSpPr>
          <p:spPr>
            <a:xfrm>
              <a:off x="2743200" y="2327288"/>
              <a:ext cx="147610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Gérer les Agents</a:t>
              </a:r>
              <a:endParaRPr lang="fr-FR" dirty="0"/>
            </a:p>
          </p:txBody>
        </p:sp>
      </p:grpSp>
      <p:grpSp>
        <p:nvGrpSpPr>
          <p:cNvPr id="25" name="Groupe 24"/>
          <p:cNvGrpSpPr/>
          <p:nvPr/>
        </p:nvGrpSpPr>
        <p:grpSpPr>
          <a:xfrm>
            <a:off x="2560319" y="3435359"/>
            <a:ext cx="1776549" cy="783772"/>
            <a:chOff x="2625634" y="3410008"/>
            <a:chExt cx="1776549" cy="783772"/>
          </a:xfrm>
        </p:grpSpPr>
        <p:sp>
          <p:nvSpPr>
            <p:cNvPr id="7" name="Rectangle à coins arrondis 6"/>
            <p:cNvSpPr/>
            <p:nvPr/>
          </p:nvSpPr>
          <p:spPr>
            <a:xfrm>
              <a:off x="2638697" y="3410008"/>
              <a:ext cx="1763486" cy="783772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" name="ZoneTexte 17"/>
            <p:cNvSpPr txBox="1"/>
            <p:nvPr/>
          </p:nvSpPr>
          <p:spPr>
            <a:xfrm>
              <a:off x="2625634" y="3478729"/>
              <a:ext cx="17634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Gérer les services</a:t>
              </a:r>
              <a:endParaRPr lang="fr-FR" dirty="0"/>
            </a:p>
          </p:txBody>
        </p:sp>
      </p:grpSp>
      <p:grpSp>
        <p:nvGrpSpPr>
          <p:cNvPr id="43" name="Groupe 42"/>
          <p:cNvGrpSpPr/>
          <p:nvPr/>
        </p:nvGrpSpPr>
        <p:grpSpPr>
          <a:xfrm>
            <a:off x="4976948" y="3732134"/>
            <a:ext cx="1593669" cy="716671"/>
            <a:chOff x="4976948" y="3732134"/>
            <a:chExt cx="1593669" cy="716671"/>
          </a:xfrm>
        </p:grpSpPr>
        <p:sp>
          <p:nvSpPr>
            <p:cNvPr id="12" name="Rectangle à coins arrondis 11"/>
            <p:cNvSpPr/>
            <p:nvPr/>
          </p:nvSpPr>
          <p:spPr>
            <a:xfrm>
              <a:off x="4976948" y="3732134"/>
              <a:ext cx="1593669" cy="716671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ZoneTexte 18"/>
            <p:cNvSpPr txBox="1"/>
            <p:nvPr/>
          </p:nvSpPr>
          <p:spPr>
            <a:xfrm>
              <a:off x="5172890" y="3743604"/>
              <a:ext cx="139772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Crée une incident</a:t>
              </a:r>
              <a:endParaRPr lang="fr-FR" dirty="0"/>
            </a:p>
          </p:txBody>
        </p:sp>
      </p:grpSp>
      <p:cxnSp>
        <p:nvCxnSpPr>
          <p:cNvPr id="34" name="Connecteur droit avec flèche 33"/>
          <p:cNvCxnSpPr>
            <a:endCxn id="4" idx="1"/>
          </p:cNvCxnSpPr>
          <p:nvPr/>
        </p:nvCxnSpPr>
        <p:spPr>
          <a:xfrm flipV="1">
            <a:off x="1240972" y="604291"/>
            <a:ext cx="1371599" cy="15942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avec flèche 35"/>
          <p:cNvCxnSpPr>
            <a:endCxn id="6" idx="1"/>
          </p:cNvCxnSpPr>
          <p:nvPr/>
        </p:nvCxnSpPr>
        <p:spPr>
          <a:xfrm flipV="1">
            <a:off x="1319349" y="1600027"/>
            <a:ext cx="1280159" cy="102174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avec flèche 38"/>
          <p:cNvCxnSpPr>
            <a:endCxn id="5" idx="1"/>
          </p:cNvCxnSpPr>
          <p:nvPr/>
        </p:nvCxnSpPr>
        <p:spPr>
          <a:xfrm flipV="1">
            <a:off x="1391195" y="2650454"/>
            <a:ext cx="1208313" cy="18400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avec flèche 40"/>
          <p:cNvCxnSpPr/>
          <p:nvPr/>
        </p:nvCxnSpPr>
        <p:spPr>
          <a:xfrm>
            <a:off x="1319349" y="2915978"/>
            <a:ext cx="1240970" cy="58810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avec flèche 44"/>
          <p:cNvCxnSpPr>
            <a:stCxn id="8" idx="1"/>
            <a:endCxn id="4" idx="3"/>
          </p:cNvCxnSpPr>
          <p:nvPr/>
        </p:nvCxnSpPr>
        <p:spPr>
          <a:xfrm flipH="1" flipV="1">
            <a:off x="4376057" y="604291"/>
            <a:ext cx="3984172" cy="78292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avec flèche 48"/>
          <p:cNvCxnSpPr/>
          <p:nvPr/>
        </p:nvCxnSpPr>
        <p:spPr>
          <a:xfrm flipH="1" flipV="1">
            <a:off x="6100354" y="4448805"/>
            <a:ext cx="1319349" cy="129885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avec flèche 50"/>
          <p:cNvCxnSpPr>
            <a:stCxn id="10" idx="0"/>
          </p:cNvCxnSpPr>
          <p:nvPr/>
        </p:nvCxnSpPr>
        <p:spPr>
          <a:xfrm flipV="1">
            <a:off x="7872550" y="4454036"/>
            <a:ext cx="396239" cy="115210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e 55"/>
          <p:cNvGrpSpPr/>
          <p:nvPr/>
        </p:nvGrpSpPr>
        <p:grpSpPr>
          <a:xfrm>
            <a:off x="2638697" y="234280"/>
            <a:ext cx="1724297" cy="740022"/>
            <a:chOff x="2638697" y="234280"/>
            <a:chExt cx="1724297" cy="740022"/>
          </a:xfrm>
        </p:grpSpPr>
        <p:sp>
          <p:nvSpPr>
            <p:cNvPr id="53" name="Rectangle à coins arrondis 52"/>
            <p:cNvSpPr/>
            <p:nvPr/>
          </p:nvSpPr>
          <p:spPr>
            <a:xfrm>
              <a:off x="2638697" y="234280"/>
              <a:ext cx="1724297" cy="740022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5" name="ZoneTexte 54"/>
            <p:cNvSpPr txBox="1"/>
            <p:nvPr/>
          </p:nvSpPr>
          <p:spPr>
            <a:xfrm>
              <a:off x="2906483" y="274340"/>
              <a:ext cx="132588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Gérer les Incidents</a:t>
              </a:r>
              <a:endParaRPr lang="fr-FR" dirty="0"/>
            </a:p>
          </p:txBody>
        </p:sp>
      </p:grpSp>
      <p:grpSp>
        <p:nvGrpSpPr>
          <p:cNvPr id="58" name="Groupe 57"/>
          <p:cNvGrpSpPr/>
          <p:nvPr/>
        </p:nvGrpSpPr>
        <p:grpSpPr>
          <a:xfrm>
            <a:off x="7498080" y="3687652"/>
            <a:ext cx="1724297" cy="740022"/>
            <a:chOff x="7498080" y="3696758"/>
            <a:chExt cx="1724297" cy="740022"/>
          </a:xfrm>
        </p:grpSpPr>
        <p:sp>
          <p:nvSpPr>
            <p:cNvPr id="54" name="Rectangle à coins arrondis 53"/>
            <p:cNvSpPr/>
            <p:nvPr/>
          </p:nvSpPr>
          <p:spPr>
            <a:xfrm>
              <a:off x="7498080" y="3696758"/>
              <a:ext cx="1724297" cy="740022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7" name="ZoneTexte 56"/>
            <p:cNvSpPr txBox="1"/>
            <p:nvPr/>
          </p:nvSpPr>
          <p:spPr>
            <a:xfrm>
              <a:off x="7700553" y="3740030"/>
              <a:ext cx="14107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Gérer les Incidents</a:t>
              </a:r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223874701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1674253" y="2343955"/>
            <a:ext cx="886066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600" b="1" dirty="0">
                <a:solidFill>
                  <a:srgbClr val="00B0F0"/>
                </a:solidFill>
              </a:rPr>
              <a:t>Les Outils Utilisés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5085077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9267" y="257578"/>
            <a:ext cx="4353059" cy="1085850"/>
          </a:xfrm>
          <a:prstGeom prst="rect">
            <a:avLst/>
          </a:prstGeom>
        </p:spPr>
      </p:pic>
      <p:grpSp>
        <p:nvGrpSpPr>
          <p:cNvPr id="22" name="Groupe 21"/>
          <p:cNvGrpSpPr/>
          <p:nvPr/>
        </p:nvGrpSpPr>
        <p:grpSpPr>
          <a:xfrm>
            <a:off x="1616298" y="2009104"/>
            <a:ext cx="10373933" cy="646331"/>
            <a:chOff x="1616298" y="2009104"/>
            <a:chExt cx="10373933" cy="646331"/>
          </a:xfrm>
        </p:grpSpPr>
        <p:sp>
          <p:nvSpPr>
            <p:cNvPr id="4" name="Flèche droite 3"/>
            <p:cNvSpPr/>
            <p:nvPr/>
          </p:nvSpPr>
          <p:spPr>
            <a:xfrm>
              <a:off x="1616298" y="2125012"/>
              <a:ext cx="631065" cy="193183"/>
            </a:xfrm>
            <a:prstGeom prst="rightArrow">
              <a:avLst/>
            </a:prstGeom>
            <a:solidFill>
              <a:srgbClr val="00B0F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ZoneTexte 4"/>
            <p:cNvSpPr txBox="1"/>
            <p:nvPr/>
          </p:nvSpPr>
          <p:spPr>
            <a:xfrm>
              <a:off x="2691683" y="2009104"/>
              <a:ext cx="92985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fr-FR" b="1" dirty="0" err="1"/>
                <a:t>Hadoop</a:t>
              </a:r>
              <a:r>
                <a:rPr lang="fr-FR" b="1" dirty="0"/>
                <a:t> est un </a:t>
              </a:r>
              <a:r>
                <a:rPr lang="fr-FR" b="1" dirty="0" err="1"/>
                <a:t>framework</a:t>
              </a:r>
              <a:r>
                <a:rPr lang="fr-FR" b="1" dirty="0"/>
                <a:t> Java open source utilisé pour le stockage et traitement des </a:t>
              </a:r>
              <a:r>
                <a:rPr lang="fr-FR" b="1" dirty="0" err="1"/>
                <a:t>big</a:t>
              </a:r>
              <a:r>
                <a:rPr lang="fr-FR" b="1" dirty="0"/>
                <a:t> data</a:t>
              </a:r>
            </a:p>
          </p:txBody>
        </p:sp>
      </p:grpSp>
      <p:grpSp>
        <p:nvGrpSpPr>
          <p:cNvPr id="23" name="Groupe 22"/>
          <p:cNvGrpSpPr/>
          <p:nvPr/>
        </p:nvGrpSpPr>
        <p:grpSpPr>
          <a:xfrm>
            <a:off x="1609859" y="3039414"/>
            <a:ext cx="10380372" cy="369332"/>
            <a:chOff x="1609859" y="3039414"/>
            <a:chExt cx="10380372" cy="369332"/>
          </a:xfrm>
        </p:grpSpPr>
        <p:sp>
          <p:nvSpPr>
            <p:cNvPr id="6" name="Flèche droite 5"/>
            <p:cNvSpPr/>
            <p:nvPr/>
          </p:nvSpPr>
          <p:spPr>
            <a:xfrm>
              <a:off x="1609859" y="3137198"/>
              <a:ext cx="631065" cy="193183"/>
            </a:xfrm>
            <a:prstGeom prst="rightArrow">
              <a:avLst/>
            </a:prstGeom>
            <a:solidFill>
              <a:srgbClr val="00B0F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ZoneTexte 6"/>
            <p:cNvSpPr txBox="1"/>
            <p:nvPr/>
          </p:nvSpPr>
          <p:spPr>
            <a:xfrm>
              <a:off x="2691683" y="3039414"/>
              <a:ext cx="92985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fr-FR" b="1" dirty="0" err="1"/>
                <a:t>Hadoop</a:t>
              </a:r>
              <a:r>
                <a:rPr lang="fr-FR" b="1" dirty="0"/>
                <a:t> consiste en deux grandes parties</a:t>
              </a:r>
              <a:r>
                <a:rPr lang="fr-FR" b="1" dirty="0" smtClean="0"/>
                <a:t>: </a:t>
              </a:r>
              <a:r>
                <a:rPr lang="fr-FR" b="1" dirty="0">
                  <a:solidFill>
                    <a:srgbClr val="00B0F0"/>
                  </a:solidFill>
                </a:rPr>
                <a:t>HDFS</a:t>
              </a:r>
              <a:r>
                <a:rPr lang="fr-FR" dirty="0"/>
                <a:t> et </a:t>
              </a:r>
              <a:r>
                <a:rPr lang="fr-FR" b="1" dirty="0" err="1">
                  <a:solidFill>
                    <a:srgbClr val="00B0F0"/>
                  </a:solidFill>
                </a:rPr>
                <a:t>MapReduce</a:t>
              </a:r>
              <a:endParaRPr lang="fr-FR" b="1" dirty="0">
                <a:solidFill>
                  <a:srgbClr val="00B0F0"/>
                </a:solidFill>
              </a:endParaRPr>
            </a:p>
          </p:txBody>
        </p:sp>
      </p:grpSp>
      <p:grpSp>
        <p:nvGrpSpPr>
          <p:cNvPr id="24" name="Groupe 23"/>
          <p:cNvGrpSpPr/>
          <p:nvPr/>
        </p:nvGrpSpPr>
        <p:grpSpPr>
          <a:xfrm>
            <a:off x="1616298" y="4006523"/>
            <a:ext cx="10373933" cy="369332"/>
            <a:chOff x="1616298" y="4006523"/>
            <a:chExt cx="10373933" cy="369332"/>
          </a:xfrm>
        </p:grpSpPr>
        <p:sp>
          <p:nvSpPr>
            <p:cNvPr id="8" name="Flèche droite 7"/>
            <p:cNvSpPr/>
            <p:nvPr/>
          </p:nvSpPr>
          <p:spPr>
            <a:xfrm>
              <a:off x="1616298" y="4136505"/>
              <a:ext cx="631065" cy="193183"/>
            </a:xfrm>
            <a:prstGeom prst="rightArrow">
              <a:avLst/>
            </a:prstGeom>
            <a:solidFill>
              <a:srgbClr val="00B0F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ZoneTexte 8"/>
            <p:cNvSpPr txBox="1"/>
            <p:nvPr/>
          </p:nvSpPr>
          <p:spPr>
            <a:xfrm>
              <a:off x="2691683" y="4006523"/>
              <a:ext cx="92985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fr-FR" b="1" dirty="0" smtClean="0"/>
                <a:t> Diviser </a:t>
              </a:r>
              <a:r>
                <a:rPr lang="fr-FR" b="1" dirty="0"/>
                <a:t>les données (structurer, non structurer, semi structurer) </a:t>
              </a:r>
            </a:p>
          </p:txBody>
        </p:sp>
      </p:grpSp>
      <p:grpSp>
        <p:nvGrpSpPr>
          <p:cNvPr id="25" name="Groupe 24"/>
          <p:cNvGrpSpPr/>
          <p:nvPr/>
        </p:nvGrpSpPr>
        <p:grpSpPr>
          <a:xfrm>
            <a:off x="1616298" y="4899631"/>
            <a:ext cx="10245144" cy="369332"/>
            <a:chOff x="1616298" y="4899631"/>
            <a:chExt cx="10245144" cy="369332"/>
          </a:xfrm>
        </p:grpSpPr>
        <p:sp>
          <p:nvSpPr>
            <p:cNvPr id="14" name="Flèche droite 13"/>
            <p:cNvSpPr/>
            <p:nvPr/>
          </p:nvSpPr>
          <p:spPr>
            <a:xfrm>
              <a:off x="1616298" y="4987706"/>
              <a:ext cx="631065" cy="193183"/>
            </a:xfrm>
            <a:prstGeom prst="rightArrow">
              <a:avLst/>
            </a:prstGeom>
            <a:solidFill>
              <a:srgbClr val="00B0F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" name="ZoneTexte 14"/>
            <p:cNvSpPr txBox="1"/>
            <p:nvPr/>
          </p:nvSpPr>
          <p:spPr>
            <a:xfrm>
              <a:off x="2562894" y="4899631"/>
              <a:ext cx="92985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fr-FR" b="1" dirty="0" smtClean="0"/>
                <a:t>   sauvegarder </a:t>
              </a:r>
              <a:r>
                <a:rPr lang="fr-FR" b="1" dirty="0"/>
                <a:t>sur une collection de machines, appelées cluster</a:t>
              </a:r>
            </a:p>
          </p:txBody>
        </p:sp>
      </p:grpSp>
      <p:grpSp>
        <p:nvGrpSpPr>
          <p:cNvPr id="26" name="Groupe 25"/>
          <p:cNvGrpSpPr/>
          <p:nvPr/>
        </p:nvGrpSpPr>
        <p:grpSpPr>
          <a:xfrm>
            <a:off x="1616298" y="5892809"/>
            <a:ext cx="10245144" cy="369332"/>
            <a:chOff x="1616298" y="5892809"/>
            <a:chExt cx="10245144" cy="369332"/>
          </a:xfrm>
        </p:grpSpPr>
        <p:sp>
          <p:nvSpPr>
            <p:cNvPr id="16" name="Flèche droite 15"/>
            <p:cNvSpPr/>
            <p:nvPr/>
          </p:nvSpPr>
          <p:spPr>
            <a:xfrm>
              <a:off x="1616298" y="5980884"/>
              <a:ext cx="631065" cy="193183"/>
            </a:xfrm>
            <a:prstGeom prst="rightArrow">
              <a:avLst/>
            </a:prstGeom>
            <a:solidFill>
              <a:srgbClr val="00B0F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ZoneTexte 16"/>
            <p:cNvSpPr txBox="1"/>
            <p:nvPr/>
          </p:nvSpPr>
          <p:spPr>
            <a:xfrm>
              <a:off x="2562894" y="5892809"/>
              <a:ext cx="92985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fr-FR" b="1" dirty="0" smtClean="0"/>
                <a:t>    Traiter </a:t>
              </a:r>
              <a:r>
                <a:rPr lang="fr-FR" b="1" dirty="0"/>
                <a:t>les données directement là où elles sont stockées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2064701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023" y="95488"/>
            <a:ext cx="5447212" cy="1145484"/>
          </a:xfrm>
          <a:prstGeom prst="rect">
            <a:avLst/>
          </a:prstGeom>
        </p:spPr>
      </p:pic>
      <p:grpSp>
        <p:nvGrpSpPr>
          <p:cNvPr id="13" name="Groupe 12"/>
          <p:cNvGrpSpPr/>
          <p:nvPr/>
        </p:nvGrpSpPr>
        <p:grpSpPr>
          <a:xfrm>
            <a:off x="1502228" y="3776945"/>
            <a:ext cx="10215155" cy="369332"/>
            <a:chOff x="1502228" y="3776945"/>
            <a:chExt cx="10215155" cy="369332"/>
          </a:xfrm>
        </p:grpSpPr>
        <p:sp>
          <p:nvSpPr>
            <p:cNvPr id="3" name="Flèche droite 2"/>
            <p:cNvSpPr/>
            <p:nvPr/>
          </p:nvSpPr>
          <p:spPr>
            <a:xfrm>
              <a:off x="1502228" y="3850578"/>
              <a:ext cx="653143" cy="222068"/>
            </a:xfrm>
            <a:prstGeom prst="rightArrow">
              <a:avLst/>
            </a:prstGeom>
            <a:solidFill>
              <a:srgbClr val="00B0F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" name="ZoneTexte 3"/>
            <p:cNvSpPr txBox="1"/>
            <p:nvPr/>
          </p:nvSpPr>
          <p:spPr>
            <a:xfrm>
              <a:off x="2455817" y="3776945"/>
              <a:ext cx="92615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 err="1" smtClean="0"/>
                <a:t>Scalable</a:t>
              </a:r>
              <a:r>
                <a:rPr lang="fr-FR" b="1" dirty="0" smtClean="0"/>
                <a:t> :  répartissions</a:t>
              </a:r>
              <a:r>
                <a:rPr lang="fr-FR" b="1" dirty="0"/>
                <a:t> sur un nombre quelconque </a:t>
              </a:r>
              <a:r>
                <a:rPr lang="fr-FR" b="1" dirty="0" smtClean="0"/>
                <a:t>d’ordinateurs</a:t>
              </a:r>
              <a:endParaRPr lang="fr-FR" b="1" dirty="0"/>
            </a:p>
          </p:txBody>
        </p:sp>
      </p:grpSp>
      <p:grpSp>
        <p:nvGrpSpPr>
          <p:cNvPr id="11" name="Groupe 10"/>
          <p:cNvGrpSpPr/>
          <p:nvPr/>
        </p:nvGrpSpPr>
        <p:grpSpPr>
          <a:xfrm>
            <a:off x="1502228" y="2173179"/>
            <a:ext cx="10215155" cy="369332"/>
            <a:chOff x="1502228" y="2173179"/>
            <a:chExt cx="10215155" cy="369332"/>
          </a:xfrm>
        </p:grpSpPr>
        <p:sp>
          <p:nvSpPr>
            <p:cNvPr id="5" name="Flèche droite 4"/>
            <p:cNvSpPr/>
            <p:nvPr/>
          </p:nvSpPr>
          <p:spPr>
            <a:xfrm>
              <a:off x="1502228" y="2246811"/>
              <a:ext cx="653143" cy="222068"/>
            </a:xfrm>
            <a:prstGeom prst="rightArrow">
              <a:avLst/>
            </a:prstGeom>
            <a:solidFill>
              <a:srgbClr val="00B0F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6" name="ZoneTexte 5"/>
            <p:cNvSpPr txBox="1"/>
            <p:nvPr/>
          </p:nvSpPr>
          <p:spPr>
            <a:xfrm>
              <a:off x="2455817" y="2173179"/>
              <a:ext cx="92615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 err="1"/>
                <a:t>MongoDB</a:t>
              </a:r>
              <a:r>
                <a:rPr lang="fr-FR" b="1" dirty="0"/>
                <a:t> est un système de gestion de base de données de type </a:t>
              </a:r>
              <a:r>
                <a:rPr lang="fr-FR" b="1" dirty="0" err="1"/>
                <a:t>NoSQL</a:t>
              </a:r>
              <a:endParaRPr lang="fr-FR" b="1" dirty="0"/>
            </a:p>
          </p:txBody>
        </p:sp>
      </p:grpSp>
      <p:grpSp>
        <p:nvGrpSpPr>
          <p:cNvPr id="12" name="Groupe 11"/>
          <p:cNvGrpSpPr/>
          <p:nvPr/>
        </p:nvGrpSpPr>
        <p:grpSpPr>
          <a:xfrm>
            <a:off x="1502228" y="3048694"/>
            <a:ext cx="10215155" cy="369332"/>
            <a:chOff x="1502228" y="3048694"/>
            <a:chExt cx="10215155" cy="369332"/>
          </a:xfrm>
        </p:grpSpPr>
        <p:sp>
          <p:nvSpPr>
            <p:cNvPr id="7" name="Flèche droite 6"/>
            <p:cNvSpPr/>
            <p:nvPr/>
          </p:nvSpPr>
          <p:spPr>
            <a:xfrm>
              <a:off x="1502228" y="3122326"/>
              <a:ext cx="653143" cy="222068"/>
            </a:xfrm>
            <a:prstGeom prst="rightArrow">
              <a:avLst/>
            </a:prstGeom>
            <a:solidFill>
              <a:srgbClr val="00B0F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8" name="ZoneTexte 7"/>
            <p:cNvSpPr txBox="1"/>
            <p:nvPr/>
          </p:nvSpPr>
          <p:spPr>
            <a:xfrm>
              <a:off x="2455817" y="3048694"/>
              <a:ext cx="92615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 </a:t>
              </a:r>
              <a:r>
                <a:rPr lang="fr-FR" b="1" dirty="0"/>
                <a:t>Les données sont enregistrées au format JSON Binaire </a:t>
              </a:r>
              <a:r>
                <a:rPr lang="fr-FR" b="1" dirty="0" smtClean="0"/>
                <a:t>(BSON)</a:t>
              </a:r>
              <a:endParaRPr lang="fr-FR" b="1" dirty="0"/>
            </a:p>
          </p:txBody>
        </p:sp>
      </p:grpSp>
      <p:grpSp>
        <p:nvGrpSpPr>
          <p:cNvPr id="14" name="Groupe 13"/>
          <p:cNvGrpSpPr/>
          <p:nvPr/>
        </p:nvGrpSpPr>
        <p:grpSpPr>
          <a:xfrm>
            <a:off x="1502228" y="4578830"/>
            <a:ext cx="10215155" cy="646331"/>
            <a:chOff x="1502228" y="4578830"/>
            <a:chExt cx="10215155" cy="646331"/>
          </a:xfrm>
        </p:grpSpPr>
        <p:sp>
          <p:nvSpPr>
            <p:cNvPr id="9" name="Flèche droite 8"/>
            <p:cNvSpPr/>
            <p:nvPr/>
          </p:nvSpPr>
          <p:spPr>
            <a:xfrm>
              <a:off x="1502228" y="4652463"/>
              <a:ext cx="653143" cy="222068"/>
            </a:xfrm>
            <a:prstGeom prst="rightArrow">
              <a:avLst/>
            </a:prstGeom>
            <a:solidFill>
              <a:srgbClr val="00B0F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0" name="ZoneTexte 9"/>
            <p:cNvSpPr txBox="1"/>
            <p:nvPr/>
          </p:nvSpPr>
          <p:spPr>
            <a:xfrm>
              <a:off x="2455817" y="4578830"/>
              <a:ext cx="926156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 err="1"/>
                <a:t>MongoDB</a:t>
              </a:r>
              <a:r>
                <a:rPr lang="fr-FR" b="1" dirty="0"/>
                <a:t> possède des pilotes dans de nombreux langages de </a:t>
              </a:r>
              <a:r>
                <a:rPr lang="fr-FR" b="1" dirty="0" smtClean="0"/>
                <a:t>programmation :</a:t>
              </a:r>
            </a:p>
            <a:p>
              <a:r>
                <a:rPr lang="fr-FR" b="1" dirty="0"/>
                <a:t>PHP, Java, JavaScript, C, Python, Ruby ou </a:t>
              </a:r>
              <a:r>
                <a:rPr lang="fr-FR" b="1" dirty="0" smtClean="0"/>
                <a:t>Perl</a:t>
              </a:r>
              <a:endParaRPr lang="fr-FR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79995076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1767704" y="2054739"/>
            <a:ext cx="9353006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800" b="1" dirty="0" err="1"/>
              <a:t>Spring</a:t>
            </a:r>
            <a:r>
              <a:rPr lang="fr-FR" sz="2800" b="1" dirty="0"/>
              <a:t> Boot </a:t>
            </a:r>
            <a:r>
              <a:rPr lang="fr-FR" sz="2800" dirty="0"/>
              <a:t>est un </a:t>
            </a:r>
            <a:r>
              <a:rPr lang="fr-FR" sz="2800" dirty="0" err="1"/>
              <a:t>framework</a:t>
            </a:r>
            <a:r>
              <a:rPr lang="fr-FR" sz="2800" dirty="0"/>
              <a:t> avancée qui simplifie le démarrage et </a:t>
            </a:r>
            <a:r>
              <a:rPr lang="fr-FR" sz="2800" dirty="0" smtClean="0"/>
              <a:t>le développement </a:t>
            </a:r>
            <a:r>
              <a:rPr lang="fr-FR" sz="2800" dirty="0"/>
              <a:t>de nouvelles applications Java EE</a:t>
            </a:r>
            <a:endParaRPr lang="fr-FR" dirty="0"/>
          </a:p>
          <a:p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3739487" y="368490"/>
            <a:ext cx="54727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b="1" dirty="0" err="1" smtClean="0">
                <a:solidFill>
                  <a:srgbClr val="00B0F0"/>
                </a:solidFill>
              </a:rPr>
              <a:t>Spring</a:t>
            </a:r>
            <a:r>
              <a:rPr lang="fr-FR" sz="4800" b="1" dirty="0" smtClean="0">
                <a:solidFill>
                  <a:srgbClr val="00B0F0"/>
                </a:solidFill>
              </a:rPr>
              <a:t> boot</a:t>
            </a:r>
            <a:endParaRPr lang="fr-FR" sz="48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923776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3261814" y="423081"/>
            <a:ext cx="60596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b="1" dirty="0" err="1">
                <a:solidFill>
                  <a:srgbClr val="00B0F0"/>
                </a:solidFill>
              </a:rPr>
              <a:t>Spring</a:t>
            </a:r>
            <a:r>
              <a:rPr lang="fr-FR" sz="4800" b="1" dirty="0">
                <a:solidFill>
                  <a:srgbClr val="00B0F0"/>
                </a:solidFill>
              </a:rPr>
              <a:t> Cloud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1637731" y="2047164"/>
            <a:ext cx="1020852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800" b="1" dirty="0" err="1"/>
              <a:t>Spring</a:t>
            </a:r>
            <a:r>
              <a:rPr lang="fr-FR" sz="2800" b="1" dirty="0"/>
              <a:t> Cloud</a:t>
            </a:r>
            <a:r>
              <a:rPr lang="fr-FR" sz="2800" dirty="0"/>
              <a:t>, basé sur </a:t>
            </a:r>
            <a:r>
              <a:rPr lang="fr-FR" sz="2800" dirty="0" err="1"/>
              <a:t>Spring</a:t>
            </a:r>
            <a:r>
              <a:rPr lang="fr-FR" sz="2800" dirty="0"/>
              <a:t> Boot, offre une boite à outils permettant de créer un système d’applications distribuées rapidement.</a:t>
            </a:r>
          </a:p>
        </p:txBody>
      </p:sp>
    </p:spTree>
    <p:extLst>
      <p:ext uri="{BB962C8B-B14F-4D97-AF65-F5344CB8AC3E}">
        <p14:creationId xmlns:p14="http://schemas.microsoft.com/office/powerpoint/2010/main" val="97979131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2965269" y="339634"/>
            <a:ext cx="62832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b="1" dirty="0" err="1">
                <a:solidFill>
                  <a:srgbClr val="00B0F0"/>
                </a:solidFill>
              </a:rPr>
              <a:t>Spring</a:t>
            </a:r>
            <a:r>
              <a:rPr lang="fr-FR" sz="4800" b="1" dirty="0">
                <a:solidFill>
                  <a:srgbClr val="00B0F0"/>
                </a:solidFill>
              </a:rPr>
              <a:t> Cloud Config</a:t>
            </a:r>
            <a:endParaRPr lang="fr-FR" sz="4800" dirty="0">
              <a:solidFill>
                <a:srgbClr val="00B0F0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1173707" y="1705970"/>
            <a:ext cx="1059066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800" b="1" dirty="0" err="1"/>
              <a:t>Spring</a:t>
            </a:r>
            <a:r>
              <a:rPr lang="fr-FR" sz="2800" b="1" dirty="0"/>
              <a:t> Cloud Config </a:t>
            </a:r>
            <a:r>
              <a:rPr lang="fr-FR" sz="2800" dirty="0"/>
              <a:t>permet de centraliser les configurations du système distribué. Cela dans le but de rendre plus Facile</a:t>
            </a:r>
            <a:r>
              <a:rPr lang="fr-FR" sz="2800" dirty="0" smtClean="0"/>
              <a:t> </a:t>
            </a:r>
            <a:r>
              <a:rPr lang="fr-FR" sz="2800" dirty="0"/>
              <a:t>la maintenance des </a:t>
            </a:r>
            <a:r>
              <a:rPr lang="fr-FR" sz="2800" dirty="0" err="1"/>
              <a:t>microservices</a:t>
            </a:r>
            <a:r>
              <a:rPr lang="fr-FR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8735656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2483893" y="313509"/>
            <a:ext cx="78747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dirty="0" err="1">
                <a:solidFill>
                  <a:srgbClr val="00B0F0"/>
                </a:solidFill>
              </a:rPr>
              <a:t>Spring</a:t>
            </a:r>
            <a:r>
              <a:rPr lang="fr-FR" sz="4800" dirty="0">
                <a:solidFill>
                  <a:srgbClr val="00B0F0"/>
                </a:solidFill>
              </a:rPr>
              <a:t> Eureka Service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1105469" y="1801505"/>
            <a:ext cx="1063160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800" b="1" dirty="0"/>
              <a:t>Eureka</a:t>
            </a:r>
            <a:r>
              <a:rPr lang="fr-FR" sz="2800" dirty="0"/>
              <a:t>, faisant partie du projet </a:t>
            </a:r>
            <a:r>
              <a:rPr lang="fr-FR" sz="2800" dirty="0" err="1"/>
              <a:t>Netflix</a:t>
            </a:r>
            <a:r>
              <a:rPr lang="fr-FR" sz="2800" dirty="0"/>
              <a:t> Open Source Software, est une application permettant la localisation d’instances de services. Elle se caractérise par une partie serveur et une partie </a:t>
            </a:r>
            <a:r>
              <a:rPr lang="fr-FR" sz="2800" dirty="0" smtClean="0"/>
              <a:t>client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81008891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3274294" y="231621"/>
            <a:ext cx="6000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b="1" dirty="0" err="1">
                <a:solidFill>
                  <a:srgbClr val="00B0F0"/>
                </a:solidFill>
              </a:rPr>
              <a:t>Zuul</a:t>
            </a:r>
            <a:r>
              <a:rPr lang="fr-FR" sz="4800" b="1" dirty="0">
                <a:solidFill>
                  <a:srgbClr val="00B0F0"/>
                </a:solidFill>
              </a:rPr>
              <a:t> Proxy Service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873457" y="1842448"/>
            <a:ext cx="1091820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err="1"/>
              <a:t>Zuul</a:t>
            </a:r>
            <a:r>
              <a:rPr lang="fr-FR" sz="2800" b="1" dirty="0"/>
              <a:t>, </a:t>
            </a:r>
            <a:r>
              <a:rPr lang="fr-FR" sz="2800" dirty="0"/>
              <a:t>faisant partie de la </a:t>
            </a:r>
            <a:r>
              <a:rPr lang="fr-FR" sz="2800" b="1" dirty="0" err="1"/>
              <a:t>stack</a:t>
            </a:r>
            <a:r>
              <a:rPr lang="fr-FR" sz="2800" b="1" dirty="0"/>
              <a:t> </a:t>
            </a:r>
            <a:r>
              <a:rPr lang="fr-FR" sz="2800" b="1" dirty="0" err="1"/>
              <a:t>Netflix</a:t>
            </a:r>
            <a:r>
              <a:rPr lang="fr-FR" sz="2800" b="1" dirty="0"/>
              <a:t> </a:t>
            </a:r>
            <a:r>
              <a:rPr lang="fr-FR" sz="2800" dirty="0"/>
              <a:t>OSS, joue le rôle de point d’entrée à notre système. Il se place donc en entrée de l’architecture et permet de réaliser des opérations sur les requête ainsi que sur leurs retour.</a:t>
            </a:r>
          </a:p>
        </p:txBody>
      </p:sp>
    </p:spTree>
    <p:extLst>
      <p:ext uri="{BB962C8B-B14F-4D97-AF65-F5344CB8AC3E}">
        <p14:creationId xmlns:p14="http://schemas.microsoft.com/office/powerpoint/2010/main" val="314981745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3876541" y="476519"/>
            <a:ext cx="3309870" cy="8309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fr-FR" sz="4800" b="1" dirty="0" smtClean="0">
                <a:ln/>
                <a:solidFill>
                  <a:schemeClr val="accent4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Plan</a:t>
            </a:r>
            <a:endParaRPr lang="fr-FR" sz="4800" b="1" dirty="0">
              <a:ln/>
              <a:solidFill>
                <a:schemeClr val="accent4"/>
              </a:solidFill>
              <a:effectLst>
                <a:glow rad="101600">
                  <a:schemeClr val="accent4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3" name="Flèche droite 2"/>
          <p:cNvSpPr/>
          <p:nvPr/>
        </p:nvSpPr>
        <p:spPr>
          <a:xfrm>
            <a:off x="2665927" y="1826721"/>
            <a:ext cx="540913" cy="244699"/>
          </a:xfrm>
          <a:prstGeom prst="rightArrow">
            <a:avLst/>
          </a:prstGeom>
          <a:solidFill>
            <a:srgbClr val="00B0F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3438659" y="1712889"/>
            <a:ext cx="34901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Contexte du Projet</a:t>
            </a:r>
            <a:endParaRPr lang="fr-FR" sz="2400" dirty="0"/>
          </a:p>
        </p:txBody>
      </p:sp>
      <p:sp>
        <p:nvSpPr>
          <p:cNvPr id="6" name="Flèche droite 5"/>
          <p:cNvSpPr/>
          <p:nvPr/>
        </p:nvSpPr>
        <p:spPr>
          <a:xfrm>
            <a:off x="2665927" y="2745273"/>
            <a:ext cx="540913" cy="244699"/>
          </a:xfrm>
          <a:prstGeom prst="rightArrow">
            <a:avLst/>
          </a:prstGeom>
          <a:solidFill>
            <a:srgbClr val="00B0F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3438658" y="2615065"/>
            <a:ext cx="34901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Les Outils Utilisés</a:t>
            </a:r>
            <a:endParaRPr lang="fr-FR" sz="2400" dirty="0"/>
          </a:p>
        </p:txBody>
      </p:sp>
      <p:sp>
        <p:nvSpPr>
          <p:cNvPr id="8" name="Flèche droite 7"/>
          <p:cNvSpPr/>
          <p:nvPr/>
        </p:nvSpPr>
        <p:spPr>
          <a:xfrm>
            <a:off x="2665927" y="3649958"/>
            <a:ext cx="540913" cy="244699"/>
          </a:xfrm>
          <a:prstGeom prst="rightArrow">
            <a:avLst/>
          </a:prstGeom>
          <a:solidFill>
            <a:srgbClr val="00B0F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3438659" y="3536126"/>
            <a:ext cx="34901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Conception</a:t>
            </a:r>
            <a:endParaRPr lang="fr-FR" sz="2400" dirty="0"/>
          </a:p>
        </p:txBody>
      </p:sp>
      <p:sp>
        <p:nvSpPr>
          <p:cNvPr id="10" name="Flèche droite 9"/>
          <p:cNvSpPr/>
          <p:nvPr/>
        </p:nvSpPr>
        <p:spPr>
          <a:xfrm>
            <a:off x="2665927" y="4437642"/>
            <a:ext cx="540913" cy="244699"/>
          </a:xfrm>
          <a:prstGeom prst="rightArrow">
            <a:avLst/>
          </a:prstGeom>
          <a:solidFill>
            <a:srgbClr val="00B0F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3438659" y="4323810"/>
            <a:ext cx="4353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Réalisation de la Solution</a:t>
            </a:r>
            <a:endParaRPr lang="fr-FR" sz="2400" dirty="0"/>
          </a:p>
        </p:txBody>
      </p:sp>
      <p:sp>
        <p:nvSpPr>
          <p:cNvPr id="12" name="Flèche droite 11"/>
          <p:cNvSpPr/>
          <p:nvPr/>
        </p:nvSpPr>
        <p:spPr>
          <a:xfrm>
            <a:off x="2665927" y="5273350"/>
            <a:ext cx="540913" cy="244699"/>
          </a:xfrm>
          <a:prstGeom prst="rightArrow">
            <a:avLst/>
          </a:prstGeom>
          <a:solidFill>
            <a:srgbClr val="00B0F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/>
          <p:cNvSpPr txBox="1"/>
          <p:nvPr/>
        </p:nvSpPr>
        <p:spPr>
          <a:xfrm>
            <a:off x="3438659" y="5159518"/>
            <a:ext cx="34901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Conclusion générale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90026100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6" grpId="0" animBg="1"/>
      <p:bldP spid="7" grpId="0"/>
      <p:bldP spid="8" grpId="0" animBg="1"/>
      <p:bldP spid="9" grpId="0"/>
      <p:bldP spid="10" grpId="0" animBg="1"/>
      <p:bldP spid="11" grpId="0"/>
      <p:bldP spid="12" grpId="0" animBg="1"/>
      <p:bldP spid="1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0856" y="146031"/>
            <a:ext cx="4572000" cy="1828800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2429691" y="2325189"/>
            <a:ext cx="849085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800" b="1" dirty="0" err="1"/>
              <a:t>Angular</a:t>
            </a:r>
            <a:r>
              <a:rPr lang="fr-FR" sz="2800" b="1" dirty="0"/>
              <a:t> est un </a:t>
            </a:r>
            <a:r>
              <a:rPr lang="fr-FR" sz="2800" b="1" dirty="0" err="1"/>
              <a:t>framework</a:t>
            </a:r>
            <a:r>
              <a:rPr lang="fr-FR" sz="2800" b="1" dirty="0"/>
              <a:t> </a:t>
            </a:r>
            <a:r>
              <a:rPr lang="fr-FR" sz="2800" b="1" dirty="0" err="1"/>
              <a:t>Javascript</a:t>
            </a:r>
            <a:r>
              <a:rPr lang="fr-FR" sz="2800" b="1" dirty="0"/>
              <a:t> côté client qui permet de réaliser des applications de type "Single Page Application". Il est basé sur le concept de l'architecture MVC (Model </a:t>
            </a:r>
            <a:r>
              <a:rPr lang="fr-FR" sz="2800" b="1" dirty="0" err="1"/>
              <a:t>View</a:t>
            </a:r>
            <a:r>
              <a:rPr lang="fr-FR" sz="2800" b="1" dirty="0"/>
              <a:t> Controller) qui permet de séparer les données, les vues et les différentes actions que l'on peut effectuer</a:t>
            </a:r>
          </a:p>
        </p:txBody>
      </p:sp>
    </p:spTree>
    <p:extLst>
      <p:ext uri="{BB962C8B-B14F-4D97-AF65-F5344CB8AC3E}">
        <p14:creationId xmlns:p14="http://schemas.microsoft.com/office/powerpoint/2010/main" val="195481088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2498044" y="2306352"/>
            <a:ext cx="77332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400" b="1" dirty="0" smtClean="0">
                <a:solidFill>
                  <a:srgbClr val="00B0F0"/>
                </a:solidFill>
              </a:rPr>
              <a:t>Conception</a:t>
            </a:r>
            <a:endParaRPr lang="fr-FR" sz="54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233769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2240924" y="154546"/>
            <a:ext cx="848717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 algn="ctr"/>
            <a:r>
              <a:rPr lang="fr-FR" sz="2400" b="1" dirty="0" smtClean="0">
                <a:solidFill>
                  <a:srgbClr val="00B0F0"/>
                </a:solidFill>
              </a:rPr>
              <a:t>Diagramme </a:t>
            </a:r>
            <a:r>
              <a:rPr lang="fr-FR" sz="2400" b="1" dirty="0">
                <a:solidFill>
                  <a:srgbClr val="00B0F0"/>
                </a:solidFill>
              </a:rPr>
              <a:t>de cas utilisation </a:t>
            </a:r>
            <a:r>
              <a:rPr lang="fr-FR" sz="2400" b="1" dirty="0" smtClean="0">
                <a:solidFill>
                  <a:srgbClr val="00B0F0"/>
                </a:solidFill>
              </a:rPr>
              <a:t> </a:t>
            </a:r>
            <a:r>
              <a:rPr lang="fr-FR" sz="2400" b="1" dirty="0">
                <a:solidFill>
                  <a:srgbClr val="00B0F0"/>
                </a:solidFill>
              </a:rPr>
              <a:t>associé à l’administrateur</a:t>
            </a:r>
          </a:p>
          <a:p>
            <a:pPr algn="ctr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4941" y="1256997"/>
            <a:ext cx="8441131" cy="5102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2409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1658983" y="235131"/>
            <a:ext cx="1008452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 algn="ctr"/>
            <a:r>
              <a:rPr lang="fr-FR" sz="2800" b="1" dirty="0">
                <a:solidFill>
                  <a:srgbClr val="00B0F0"/>
                </a:solidFill>
              </a:rPr>
              <a:t>Diagramme de cas utilisation  associé à </a:t>
            </a:r>
            <a:r>
              <a:rPr lang="fr-FR" sz="2800" b="1" dirty="0" smtClean="0">
                <a:solidFill>
                  <a:srgbClr val="00B0F0"/>
                </a:solidFill>
              </a:rPr>
              <a:t>l’agent</a:t>
            </a:r>
            <a:endParaRPr lang="fr-FR" sz="2800" b="1" dirty="0">
              <a:solidFill>
                <a:srgbClr val="00B0F0"/>
              </a:solidFill>
            </a:endParaRPr>
          </a:p>
          <a:p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8984" y="1366549"/>
            <a:ext cx="9491238" cy="458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63595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2050869" y="365760"/>
            <a:ext cx="9274629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/>
            <a:r>
              <a:rPr lang="fr-FR" sz="2800" b="1" dirty="0">
                <a:solidFill>
                  <a:srgbClr val="00B0F0"/>
                </a:solidFill>
              </a:rPr>
              <a:t>Diagramme de cas utilisation  associé à </a:t>
            </a:r>
            <a:r>
              <a:rPr lang="fr-FR" sz="2800" b="1" dirty="0" smtClean="0">
                <a:solidFill>
                  <a:srgbClr val="00B0F0"/>
                </a:solidFill>
              </a:rPr>
              <a:t>l’technicien</a:t>
            </a:r>
            <a:endParaRPr lang="fr-FR" sz="2800" b="1" dirty="0">
              <a:solidFill>
                <a:srgbClr val="00B0F0"/>
              </a:solidFill>
            </a:endParaRPr>
          </a:p>
          <a:p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9757" y="1699970"/>
            <a:ext cx="8413736" cy="4482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52237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2468879" y="2259874"/>
            <a:ext cx="7315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200" dirty="0" smtClean="0">
                <a:solidFill>
                  <a:srgbClr val="00B0F0"/>
                </a:solidFill>
              </a:rPr>
              <a:t>Réalisation</a:t>
            </a:r>
            <a:endParaRPr lang="fr-FR" sz="72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663174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oneTexte 11"/>
          <p:cNvSpPr txBox="1"/>
          <p:nvPr/>
        </p:nvSpPr>
        <p:spPr>
          <a:xfrm>
            <a:off x="2521132" y="797459"/>
            <a:ext cx="67273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b="1" dirty="0" smtClean="0">
                <a:solidFill>
                  <a:srgbClr val="00B0F0"/>
                </a:solidFill>
              </a:rPr>
              <a:t>Conclusion générale</a:t>
            </a:r>
            <a:endParaRPr lang="fr-FR" sz="44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042910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1460310" y="2129051"/>
            <a:ext cx="90757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b="1" dirty="0" smtClean="0">
                <a:solidFill>
                  <a:srgbClr val="00B0F0"/>
                </a:solidFill>
                <a:latin typeface="Forte" panose="03060902040502070203" pitchFamily="66" charset="0"/>
              </a:rPr>
              <a:t>Merci pour votre attention</a:t>
            </a:r>
            <a:endParaRPr lang="fr-FR" sz="6000" b="1" dirty="0">
              <a:solidFill>
                <a:srgbClr val="00B0F0"/>
              </a:solidFill>
              <a:latin typeface="Forte" panose="0306090204050207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7396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3108960" y="2312126"/>
            <a:ext cx="72890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200" b="1" dirty="0" smtClean="0">
                <a:solidFill>
                  <a:srgbClr val="00B0F0"/>
                </a:solidFill>
                <a:latin typeface="Adobe Caslon Pro" panose="0205050205050A020403" pitchFamily="18" charset="0"/>
              </a:rPr>
              <a:t>Contexte du Projet</a:t>
            </a:r>
            <a:endParaRPr lang="fr-FR" sz="7200" b="1" dirty="0">
              <a:solidFill>
                <a:srgbClr val="00B0F0"/>
              </a:solidFill>
              <a:latin typeface="Adobe Caslon Pro" panose="0205050205050A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416071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2952206" y="581578"/>
            <a:ext cx="594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 smtClean="0">
                <a:solidFill>
                  <a:srgbClr val="00B0F0"/>
                </a:solidFill>
              </a:rPr>
              <a:t>Organisme d’accueil</a:t>
            </a:r>
            <a:endParaRPr lang="fr-FR" sz="3600" b="1" dirty="0">
              <a:solidFill>
                <a:srgbClr val="00B0F0"/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6621" y="365760"/>
            <a:ext cx="1861135" cy="1724298"/>
          </a:xfrm>
          <a:prstGeom prst="rect">
            <a:avLst/>
          </a:prstGeom>
        </p:spPr>
      </p:pic>
      <p:grpSp>
        <p:nvGrpSpPr>
          <p:cNvPr id="11" name="Groupe 10"/>
          <p:cNvGrpSpPr/>
          <p:nvPr/>
        </p:nvGrpSpPr>
        <p:grpSpPr>
          <a:xfrm>
            <a:off x="2142309" y="3766379"/>
            <a:ext cx="9130936" cy="461665"/>
            <a:chOff x="2142309" y="2963317"/>
            <a:chExt cx="9130936" cy="461665"/>
          </a:xfrm>
        </p:grpSpPr>
        <p:sp>
          <p:nvSpPr>
            <p:cNvPr id="6" name="Flèche droite 5"/>
            <p:cNvSpPr/>
            <p:nvPr/>
          </p:nvSpPr>
          <p:spPr>
            <a:xfrm>
              <a:off x="2142309" y="3063521"/>
              <a:ext cx="809897" cy="261258"/>
            </a:xfrm>
            <a:prstGeom prst="rightArrow">
              <a:avLst/>
            </a:prstGeom>
            <a:solidFill>
              <a:srgbClr val="00B0F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ZoneTexte 6"/>
            <p:cNvSpPr txBox="1"/>
            <p:nvPr/>
          </p:nvSpPr>
          <p:spPr>
            <a:xfrm>
              <a:off x="3161210" y="2963317"/>
              <a:ext cx="811203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400" b="1" dirty="0"/>
                <a:t>fondé le 7 août 1920 au </a:t>
              </a:r>
              <a:r>
                <a:rPr lang="fr-FR" sz="2400" b="1" dirty="0" smtClean="0"/>
                <a:t>Maroc</a:t>
              </a:r>
              <a:endParaRPr lang="fr-FR" sz="2400" b="1" dirty="0"/>
            </a:p>
          </p:txBody>
        </p:sp>
      </p:grpSp>
      <p:grpSp>
        <p:nvGrpSpPr>
          <p:cNvPr id="10" name="Groupe 9"/>
          <p:cNvGrpSpPr/>
          <p:nvPr/>
        </p:nvGrpSpPr>
        <p:grpSpPr>
          <a:xfrm>
            <a:off x="2123787" y="4749018"/>
            <a:ext cx="9130936" cy="461665"/>
            <a:chOff x="2142309" y="3780027"/>
            <a:chExt cx="9130936" cy="461665"/>
          </a:xfrm>
        </p:grpSpPr>
        <p:sp>
          <p:nvSpPr>
            <p:cNvPr id="8" name="Flèche droite 7"/>
            <p:cNvSpPr/>
            <p:nvPr/>
          </p:nvSpPr>
          <p:spPr>
            <a:xfrm>
              <a:off x="2142309" y="3880231"/>
              <a:ext cx="809897" cy="261258"/>
            </a:xfrm>
            <a:prstGeom prst="rightArrow">
              <a:avLst/>
            </a:prstGeom>
            <a:solidFill>
              <a:srgbClr val="00B0F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ZoneTexte 8"/>
            <p:cNvSpPr txBox="1"/>
            <p:nvPr/>
          </p:nvSpPr>
          <p:spPr>
            <a:xfrm>
              <a:off x="3161210" y="3780027"/>
              <a:ext cx="811203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400" dirty="0"/>
                <a:t> </a:t>
              </a:r>
              <a:r>
                <a:rPr lang="fr-FR" sz="2400" b="1" dirty="0"/>
                <a:t>transformé en 2008 en une société </a:t>
              </a:r>
              <a:r>
                <a:rPr lang="fr-FR" sz="2400" b="1" dirty="0" smtClean="0"/>
                <a:t>anonyme</a:t>
              </a:r>
              <a:endParaRPr lang="fr-FR" sz="2400" b="1" dirty="0"/>
            </a:p>
          </p:txBody>
        </p:sp>
      </p:grpSp>
      <p:grpSp>
        <p:nvGrpSpPr>
          <p:cNvPr id="14" name="Groupe 13"/>
          <p:cNvGrpSpPr/>
          <p:nvPr/>
        </p:nvGrpSpPr>
        <p:grpSpPr>
          <a:xfrm>
            <a:off x="2123787" y="2629499"/>
            <a:ext cx="9130936" cy="830997"/>
            <a:chOff x="2142309" y="5483226"/>
            <a:chExt cx="9130936" cy="830997"/>
          </a:xfrm>
        </p:grpSpPr>
        <p:sp>
          <p:nvSpPr>
            <p:cNvPr id="12" name="Flèche droite 11"/>
            <p:cNvSpPr/>
            <p:nvPr/>
          </p:nvSpPr>
          <p:spPr>
            <a:xfrm>
              <a:off x="2142309" y="5583430"/>
              <a:ext cx="809897" cy="261258"/>
            </a:xfrm>
            <a:prstGeom prst="rightArrow">
              <a:avLst/>
            </a:prstGeom>
            <a:solidFill>
              <a:srgbClr val="00B0F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ZoneTexte 12"/>
            <p:cNvSpPr txBox="1"/>
            <p:nvPr/>
          </p:nvSpPr>
          <p:spPr>
            <a:xfrm>
              <a:off x="3161210" y="5483226"/>
              <a:ext cx="811203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400" dirty="0"/>
                <a:t> </a:t>
              </a:r>
              <a:r>
                <a:rPr lang="fr-FR" sz="2400" b="1" dirty="0"/>
                <a:t>spécialisé dans l’extraction, </a:t>
              </a:r>
              <a:r>
                <a:rPr lang="fr-FR" sz="2400" b="1" dirty="0" smtClean="0"/>
                <a:t>la </a:t>
              </a:r>
              <a:r>
                <a:rPr lang="fr-FR" sz="2400" b="1" dirty="0"/>
                <a:t>commercialisation du phosphate et de ses produits dérivés</a:t>
              </a:r>
              <a:r>
                <a:rPr lang="fr-FR" sz="2400" b="1" dirty="0" smtClean="0"/>
                <a:t> </a:t>
              </a:r>
              <a:endParaRPr lang="fr-FR" sz="2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35051917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1944709" y="605307"/>
            <a:ext cx="86546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b="1" dirty="0">
                <a:solidFill>
                  <a:srgbClr val="00B0F0"/>
                </a:solidFill>
              </a:rPr>
              <a:t>problématique de projet</a:t>
            </a:r>
          </a:p>
        </p:txBody>
      </p:sp>
      <p:grpSp>
        <p:nvGrpSpPr>
          <p:cNvPr id="14" name="Groupe 13"/>
          <p:cNvGrpSpPr/>
          <p:nvPr/>
        </p:nvGrpSpPr>
        <p:grpSpPr>
          <a:xfrm>
            <a:off x="1253067" y="1848907"/>
            <a:ext cx="9652000" cy="1435235"/>
            <a:chOff x="1253067" y="1848907"/>
            <a:chExt cx="9652000" cy="1477328"/>
          </a:xfrm>
        </p:grpSpPr>
        <p:sp>
          <p:nvSpPr>
            <p:cNvPr id="3" name="Flèche droite 2"/>
            <p:cNvSpPr/>
            <p:nvPr/>
          </p:nvSpPr>
          <p:spPr>
            <a:xfrm>
              <a:off x="1253067" y="1915040"/>
              <a:ext cx="691642" cy="237066"/>
            </a:xfrm>
            <a:prstGeom prst="rightArrow">
              <a:avLst/>
            </a:prstGeom>
            <a:solidFill>
              <a:srgbClr val="00B0F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" name="ZoneTexte 3"/>
            <p:cNvSpPr txBox="1"/>
            <p:nvPr/>
          </p:nvSpPr>
          <p:spPr>
            <a:xfrm>
              <a:off x="2201333" y="1848907"/>
              <a:ext cx="8703734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400" b="1" dirty="0"/>
                <a:t>Flexibilité: </a:t>
              </a:r>
              <a:r>
                <a:rPr lang="fr-FR" sz="2400" dirty="0"/>
                <a:t>l' architecture monolithique n'est pas flexible. Nous ne pouvons pas utiliser différentes technologies</a:t>
              </a:r>
            </a:p>
            <a:p>
              <a:endParaRPr lang="fr-FR" dirty="0"/>
            </a:p>
          </p:txBody>
        </p:sp>
      </p:grpSp>
      <p:grpSp>
        <p:nvGrpSpPr>
          <p:cNvPr id="13" name="Groupe 12"/>
          <p:cNvGrpSpPr/>
          <p:nvPr/>
        </p:nvGrpSpPr>
        <p:grpSpPr>
          <a:xfrm>
            <a:off x="1253067" y="3284142"/>
            <a:ext cx="9652000" cy="830997"/>
            <a:chOff x="1253067" y="2683289"/>
            <a:chExt cx="9652000" cy="830997"/>
          </a:xfrm>
        </p:grpSpPr>
        <p:sp>
          <p:nvSpPr>
            <p:cNvPr id="5" name="Flèche droite 4"/>
            <p:cNvSpPr/>
            <p:nvPr/>
          </p:nvSpPr>
          <p:spPr>
            <a:xfrm>
              <a:off x="1253067" y="2726267"/>
              <a:ext cx="691642" cy="237066"/>
            </a:xfrm>
            <a:prstGeom prst="rightArrow">
              <a:avLst/>
            </a:prstGeom>
            <a:solidFill>
              <a:srgbClr val="00B0F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" name="ZoneTexte 5"/>
            <p:cNvSpPr txBox="1"/>
            <p:nvPr/>
          </p:nvSpPr>
          <p:spPr>
            <a:xfrm>
              <a:off x="2201333" y="2683289"/>
              <a:ext cx="870373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400" b="1" dirty="0"/>
                <a:t>Fiabilité:</a:t>
              </a:r>
              <a:r>
                <a:rPr lang="fr-FR" sz="2400" dirty="0"/>
                <a:t> ce n'est pas fiable. Si une fonctionnalité tombe en panne, toute l'application peut tomber en panne.</a:t>
              </a:r>
            </a:p>
          </p:txBody>
        </p:sp>
      </p:grpSp>
      <p:grpSp>
        <p:nvGrpSpPr>
          <p:cNvPr id="12" name="Groupe 11"/>
          <p:cNvGrpSpPr/>
          <p:nvPr/>
        </p:nvGrpSpPr>
        <p:grpSpPr>
          <a:xfrm>
            <a:off x="1253067" y="4323701"/>
            <a:ext cx="9652000" cy="830997"/>
            <a:chOff x="1253067" y="3826934"/>
            <a:chExt cx="9652000" cy="830997"/>
          </a:xfrm>
        </p:grpSpPr>
        <p:sp>
          <p:nvSpPr>
            <p:cNvPr id="7" name="Flèche droite 6"/>
            <p:cNvSpPr/>
            <p:nvPr/>
          </p:nvSpPr>
          <p:spPr>
            <a:xfrm>
              <a:off x="1253067" y="3826934"/>
              <a:ext cx="691642" cy="237066"/>
            </a:xfrm>
            <a:prstGeom prst="rightArrow">
              <a:avLst/>
            </a:prstGeom>
            <a:solidFill>
              <a:srgbClr val="00B0F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ZoneTexte 7"/>
            <p:cNvSpPr txBox="1"/>
            <p:nvPr/>
          </p:nvSpPr>
          <p:spPr>
            <a:xfrm>
              <a:off x="2201333" y="3826934"/>
              <a:ext cx="870373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400" b="1" dirty="0"/>
                <a:t>Vitesse de développement: </a:t>
              </a:r>
              <a:r>
                <a:rPr lang="fr-FR" sz="2400" dirty="0"/>
                <a:t>Le développement est très lent dans l'architecture monolithique</a:t>
              </a:r>
            </a:p>
          </p:txBody>
        </p:sp>
      </p:grpSp>
      <p:grpSp>
        <p:nvGrpSpPr>
          <p:cNvPr id="11" name="Groupe 10"/>
          <p:cNvGrpSpPr/>
          <p:nvPr/>
        </p:nvGrpSpPr>
        <p:grpSpPr>
          <a:xfrm>
            <a:off x="1253067" y="5550374"/>
            <a:ext cx="9652000" cy="830997"/>
            <a:chOff x="1253067" y="5080001"/>
            <a:chExt cx="9652000" cy="830997"/>
          </a:xfrm>
        </p:grpSpPr>
        <p:sp>
          <p:nvSpPr>
            <p:cNvPr id="9" name="Flèche droite 8"/>
            <p:cNvSpPr/>
            <p:nvPr/>
          </p:nvSpPr>
          <p:spPr>
            <a:xfrm>
              <a:off x="1253067" y="5080001"/>
              <a:ext cx="691642" cy="237066"/>
            </a:xfrm>
            <a:prstGeom prst="rightArrow">
              <a:avLst/>
            </a:prstGeom>
            <a:solidFill>
              <a:srgbClr val="00B0F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ZoneTexte 9"/>
            <p:cNvSpPr txBox="1"/>
            <p:nvPr/>
          </p:nvSpPr>
          <p:spPr>
            <a:xfrm>
              <a:off x="2201333" y="5080001"/>
              <a:ext cx="870373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400" b="1" dirty="0"/>
                <a:t>Evolutivité: </a:t>
              </a:r>
              <a:r>
                <a:rPr lang="fr-FR" sz="2400" dirty="0"/>
                <a:t>les applications monolithiques sont difficiles à faire évoluer une fois qu'elles sont plus grandes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45956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3918857" y="352697"/>
            <a:ext cx="4937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 smtClean="0">
                <a:solidFill>
                  <a:srgbClr val="00B0F0"/>
                </a:solidFill>
              </a:rPr>
              <a:t>Objectifs</a:t>
            </a:r>
            <a:endParaRPr lang="fr-FR" sz="3600" b="1" dirty="0">
              <a:solidFill>
                <a:srgbClr val="00B0F0"/>
              </a:solidFill>
            </a:endParaRPr>
          </a:p>
        </p:txBody>
      </p:sp>
      <p:grpSp>
        <p:nvGrpSpPr>
          <p:cNvPr id="8" name="Groupe 7"/>
          <p:cNvGrpSpPr/>
          <p:nvPr/>
        </p:nvGrpSpPr>
        <p:grpSpPr>
          <a:xfrm>
            <a:off x="1711234" y="1744857"/>
            <a:ext cx="9927773" cy="830997"/>
            <a:chOff x="1711234" y="1744857"/>
            <a:chExt cx="9927773" cy="830997"/>
          </a:xfrm>
        </p:grpSpPr>
        <p:sp>
          <p:nvSpPr>
            <p:cNvPr id="5" name="Flèche droite 4"/>
            <p:cNvSpPr/>
            <p:nvPr/>
          </p:nvSpPr>
          <p:spPr>
            <a:xfrm>
              <a:off x="1711234" y="1744857"/>
              <a:ext cx="888276" cy="339634"/>
            </a:xfrm>
            <a:prstGeom prst="rightArrow">
              <a:avLst/>
            </a:prstGeom>
            <a:solidFill>
              <a:srgbClr val="00B0F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" name="ZoneTexte 5"/>
            <p:cNvSpPr txBox="1"/>
            <p:nvPr/>
          </p:nvSpPr>
          <p:spPr>
            <a:xfrm>
              <a:off x="2599510" y="1744857"/>
              <a:ext cx="903949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400" dirty="0" smtClean="0"/>
                <a:t>  Mise </a:t>
              </a:r>
              <a:r>
                <a:rPr lang="fr-FR" sz="2400" dirty="0"/>
                <a:t>en place d'une solution </a:t>
              </a:r>
              <a:r>
                <a:rPr lang="fr-FR" sz="2400" b="1" dirty="0" err="1"/>
                <a:t>Big</a:t>
              </a:r>
              <a:r>
                <a:rPr lang="fr-FR" sz="2400" b="1" dirty="0"/>
                <a:t> Data </a:t>
              </a:r>
              <a:r>
                <a:rPr lang="fr-FR" sz="2400" dirty="0"/>
                <a:t>pour faciliter l'analyse des </a:t>
              </a:r>
              <a:r>
                <a:rPr lang="fr-FR" sz="2400" dirty="0" smtClean="0"/>
                <a:t>données</a:t>
              </a:r>
              <a:endParaRPr lang="fr-FR" sz="2400" dirty="0"/>
            </a:p>
          </p:txBody>
        </p:sp>
      </p:grpSp>
      <p:grpSp>
        <p:nvGrpSpPr>
          <p:cNvPr id="7" name="Groupe 6"/>
          <p:cNvGrpSpPr/>
          <p:nvPr/>
        </p:nvGrpSpPr>
        <p:grpSpPr>
          <a:xfrm>
            <a:off x="1711234" y="3262529"/>
            <a:ext cx="10196769" cy="830997"/>
            <a:chOff x="1711234" y="3262529"/>
            <a:chExt cx="10196769" cy="830997"/>
          </a:xfrm>
        </p:grpSpPr>
        <p:sp>
          <p:nvSpPr>
            <p:cNvPr id="9" name="Flèche droite 8"/>
            <p:cNvSpPr/>
            <p:nvPr/>
          </p:nvSpPr>
          <p:spPr>
            <a:xfrm>
              <a:off x="1711234" y="3262529"/>
              <a:ext cx="888276" cy="339634"/>
            </a:xfrm>
            <a:prstGeom prst="rightArrow">
              <a:avLst/>
            </a:prstGeom>
            <a:solidFill>
              <a:srgbClr val="00B0F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ZoneTexte 9"/>
            <p:cNvSpPr txBox="1"/>
            <p:nvPr/>
          </p:nvSpPr>
          <p:spPr>
            <a:xfrm>
              <a:off x="2868506" y="3262529"/>
              <a:ext cx="903949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400" dirty="0"/>
                <a:t>La conception et la réaliser une application Web de Gestion des incidents basé sur l'architecture </a:t>
              </a:r>
              <a:r>
                <a:rPr lang="fr-FR" sz="2400" b="1" dirty="0" err="1"/>
                <a:t>M</a:t>
              </a:r>
              <a:r>
                <a:rPr lang="fr-FR" sz="2400" b="1" dirty="0" err="1" smtClean="0"/>
                <a:t>icroservices</a:t>
              </a:r>
              <a:endParaRPr lang="fr-FR" sz="2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22086811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8343" y="1924287"/>
            <a:ext cx="3722913" cy="1707187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815" y="1924288"/>
            <a:ext cx="4210050" cy="1707186"/>
          </a:xfrm>
          <a:prstGeom prst="rect">
            <a:avLst/>
          </a:prstGeom>
        </p:spPr>
      </p:pic>
      <p:sp>
        <p:nvSpPr>
          <p:cNvPr id="6" name="Flèche gauche 5"/>
          <p:cNvSpPr/>
          <p:nvPr/>
        </p:nvSpPr>
        <p:spPr>
          <a:xfrm>
            <a:off x="4728754" y="2024743"/>
            <a:ext cx="3239589" cy="235131"/>
          </a:xfrm>
          <a:prstGeom prst="left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lèche droite 7"/>
          <p:cNvSpPr/>
          <p:nvPr/>
        </p:nvSpPr>
        <p:spPr>
          <a:xfrm>
            <a:off x="4872446" y="3383280"/>
            <a:ext cx="3095897" cy="248194"/>
          </a:xfrm>
          <a:prstGeom prst="rightArrow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9356242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e 14"/>
          <p:cNvGrpSpPr/>
          <p:nvPr/>
        </p:nvGrpSpPr>
        <p:grpSpPr>
          <a:xfrm>
            <a:off x="1105988" y="5538646"/>
            <a:ext cx="2351314" cy="744583"/>
            <a:chOff x="1105988" y="5538646"/>
            <a:chExt cx="2351314" cy="744583"/>
          </a:xfrm>
        </p:grpSpPr>
        <p:sp>
          <p:nvSpPr>
            <p:cNvPr id="4" name="Rectangle à coins arrondis 3"/>
            <p:cNvSpPr/>
            <p:nvPr/>
          </p:nvSpPr>
          <p:spPr>
            <a:xfrm>
              <a:off x="1105988" y="5538646"/>
              <a:ext cx="1881052" cy="744583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ZoneTexte 7"/>
            <p:cNvSpPr txBox="1"/>
            <p:nvPr/>
          </p:nvSpPr>
          <p:spPr>
            <a:xfrm>
              <a:off x="1105988" y="5725133"/>
              <a:ext cx="23513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err="1" smtClean="0"/>
                <a:t>Microservice</a:t>
              </a:r>
              <a:r>
                <a:rPr lang="fr-FR" dirty="0" smtClean="0"/>
                <a:t> A’</a:t>
              </a:r>
              <a:endParaRPr lang="fr-FR" dirty="0"/>
            </a:p>
          </p:txBody>
        </p:sp>
      </p:grpSp>
      <p:grpSp>
        <p:nvGrpSpPr>
          <p:cNvPr id="19" name="Groupe 18"/>
          <p:cNvGrpSpPr/>
          <p:nvPr/>
        </p:nvGrpSpPr>
        <p:grpSpPr>
          <a:xfrm>
            <a:off x="1341119" y="1444784"/>
            <a:ext cx="2470206" cy="1397726"/>
            <a:chOff x="1341119" y="1444784"/>
            <a:chExt cx="2470206" cy="1397726"/>
          </a:xfrm>
        </p:grpSpPr>
        <p:sp>
          <p:nvSpPr>
            <p:cNvPr id="5" name="Organigramme : Connecteur 4"/>
            <p:cNvSpPr/>
            <p:nvPr/>
          </p:nvSpPr>
          <p:spPr>
            <a:xfrm>
              <a:off x="1341119" y="1444784"/>
              <a:ext cx="1881052" cy="1397726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 smtClean="0"/>
                <a:t>sdfdf</a:t>
              </a:r>
              <a:endParaRPr lang="fr-FR" dirty="0"/>
            </a:p>
          </p:txBody>
        </p:sp>
        <p:sp>
          <p:nvSpPr>
            <p:cNvPr id="9" name="ZoneTexte 8"/>
            <p:cNvSpPr txBox="1"/>
            <p:nvPr/>
          </p:nvSpPr>
          <p:spPr>
            <a:xfrm>
              <a:off x="1460011" y="1820482"/>
              <a:ext cx="23513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Service Configuration</a:t>
              </a:r>
              <a:endParaRPr lang="fr-FR" dirty="0"/>
            </a:p>
          </p:txBody>
        </p:sp>
      </p:grpSp>
      <p:grpSp>
        <p:nvGrpSpPr>
          <p:cNvPr id="17" name="Groupe 16"/>
          <p:cNvGrpSpPr/>
          <p:nvPr/>
        </p:nvGrpSpPr>
        <p:grpSpPr>
          <a:xfrm>
            <a:off x="9805852" y="5564775"/>
            <a:ext cx="2351314" cy="744583"/>
            <a:chOff x="9805852" y="5564775"/>
            <a:chExt cx="2351314" cy="744583"/>
          </a:xfrm>
        </p:grpSpPr>
        <p:sp>
          <p:nvSpPr>
            <p:cNvPr id="3" name="Rectangle à coins arrondis 2"/>
            <p:cNvSpPr/>
            <p:nvPr/>
          </p:nvSpPr>
          <p:spPr>
            <a:xfrm>
              <a:off x="9805852" y="5564775"/>
              <a:ext cx="1711234" cy="744583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ZoneTexte 9"/>
            <p:cNvSpPr txBox="1"/>
            <p:nvPr/>
          </p:nvSpPr>
          <p:spPr>
            <a:xfrm>
              <a:off x="9805852" y="5725133"/>
              <a:ext cx="23513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err="1" smtClean="0"/>
                <a:t>Microservice</a:t>
              </a:r>
              <a:r>
                <a:rPr lang="fr-FR" dirty="0" smtClean="0"/>
                <a:t> B</a:t>
              </a:r>
              <a:endParaRPr lang="fr-FR" dirty="0"/>
            </a:p>
          </p:txBody>
        </p:sp>
      </p:grpSp>
      <p:grpSp>
        <p:nvGrpSpPr>
          <p:cNvPr id="16" name="Groupe 15"/>
          <p:cNvGrpSpPr/>
          <p:nvPr/>
        </p:nvGrpSpPr>
        <p:grpSpPr>
          <a:xfrm>
            <a:off x="5126130" y="5537508"/>
            <a:ext cx="2364328" cy="744583"/>
            <a:chOff x="5126130" y="5537508"/>
            <a:chExt cx="2364328" cy="744583"/>
          </a:xfrm>
        </p:grpSpPr>
        <p:sp>
          <p:nvSpPr>
            <p:cNvPr id="2" name="Rectangle à coins arrondis 1"/>
            <p:cNvSpPr/>
            <p:nvPr/>
          </p:nvSpPr>
          <p:spPr>
            <a:xfrm>
              <a:off x="5126130" y="5537508"/>
              <a:ext cx="2061754" cy="744583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ZoneTexte 10"/>
            <p:cNvSpPr txBox="1"/>
            <p:nvPr/>
          </p:nvSpPr>
          <p:spPr>
            <a:xfrm>
              <a:off x="5139144" y="5654653"/>
              <a:ext cx="23513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err="1" smtClean="0"/>
                <a:t>Microservice</a:t>
              </a:r>
              <a:r>
                <a:rPr lang="fr-FR" dirty="0" smtClean="0"/>
                <a:t> A</a:t>
              </a:r>
              <a:endParaRPr lang="fr-FR" dirty="0"/>
            </a:p>
          </p:txBody>
        </p:sp>
      </p:grpSp>
      <p:grpSp>
        <p:nvGrpSpPr>
          <p:cNvPr id="18" name="Groupe 17"/>
          <p:cNvGrpSpPr/>
          <p:nvPr/>
        </p:nvGrpSpPr>
        <p:grpSpPr>
          <a:xfrm>
            <a:off x="10150313" y="1614623"/>
            <a:ext cx="2351314" cy="1397726"/>
            <a:chOff x="10219698" y="1444784"/>
            <a:chExt cx="2351314" cy="1397726"/>
          </a:xfrm>
        </p:grpSpPr>
        <p:sp>
          <p:nvSpPr>
            <p:cNvPr id="6" name="Organigramme : Connecteur 5"/>
            <p:cNvSpPr/>
            <p:nvPr/>
          </p:nvSpPr>
          <p:spPr>
            <a:xfrm>
              <a:off x="10219698" y="1444784"/>
              <a:ext cx="1881052" cy="1397726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 smtClean="0"/>
                <a:t>sdfdf</a:t>
              </a:r>
              <a:endParaRPr lang="fr-FR" dirty="0"/>
            </a:p>
          </p:txBody>
        </p:sp>
        <p:sp>
          <p:nvSpPr>
            <p:cNvPr id="12" name="ZoneTexte 11"/>
            <p:cNvSpPr txBox="1"/>
            <p:nvPr/>
          </p:nvSpPr>
          <p:spPr>
            <a:xfrm>
              <a:off x="10219698" y="1829283"/>
              <a:ext cx="23513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Service enregistrement</a:t>
              </a:r>
              <a:endParaRPr lang="fr-FR" dirty="0"/>
            </a:p>
          </p:txBody>
        </p:sp>
      </p:grpSp>
      <p:grpSp>
        <p:nvGrpSpPr>
          <p:cNvPr id="20" name="Groupe 19"/>
          <p:cNvGrpSpPr/>
          <p:nvPr/>
        </p:nvGrpSpPr>
        <p:grpSpPr>
          <a:xfrm>
            <a:off x="5463682" y="304287"/>
            <a:ext cx="2351314" cy="866508"/>
            <a:chOff x="5268729" y="230772"/>
            <a:chExt cx="2351314" cy="866508"/>
          </a:xfrm>
        </p:grpSpPr>
        <p:sp>
          <p:nvSpPr>
            <p:cNvPr id="7" name="Rectangle à coins arrondis 6"/>
            <p:cNvSpPr/>
            <p:nvPr/>
          </p:nvSpPr>
          <p:spPr>
            <a:xfrm>
              <a:off x="5275215" y="230772"/>
              <a:ext cx="2079173" cy="866508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ZoneTexte 12"/>
            <p:cNvSpPr txBox="1"/>
            <p:nvPr/>
          </p:nvSpPr>
          <p:spPr>
            <a:xfrm>
              <a:off x="5268729" y="479360"/>
              <a:ext cx="23513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Service proxy</a:t>
              </a:r>
              <a:endParaRPr lang="fr-FR" dirty="0"/>
            </a:p>
          </p:txBody>
        </p:sp>
      </p:grpSp>
      <p:cxnSp>
        <p:nvCxnSpPr>
          <p:cNvPr id="22" name="Connecteur droit avec flèche 21"/>
          <p:cNvCxnSpPr>
            <a:stCxn id="4" idx="0"/>
          </p:cNvCxnSpPr>
          <p:nvPr/>
        </p:nvCxnSpPr>
        <p:spPr>
          <a:xfrm flipV="1">
            <a:off x="2046514" y="2842510"/>
            <a:ext cx="0" cy="269613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/>
          <p:cNvCxnSpPr>
            <a:stCxn id="2" idx="0"/>
          </p:cNvCxnSpPr>
          <p:nvPr/>
        </p:nvCxnSpPr>
        <p:spPr>
          <a:xfrm flipH="1" flipV="1">
            <a:off x="3114261" y="2475614"/>
            <a:ext cx="3042746" cy="306189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/>
          <p:cNvCxnSpPr>
            <a:stCxn id="3" idx="0"/>
          </p:cNvCxnSpPr>
          <p:nvPr/>
        </p:nvCxnSpPr>
        <p:spPr>
          <a:xfrm flipH="1" flipV="1">
            <a:off x="3222171" y="2143647"/>
            <a:ext cx="7439298" cy="342112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/>
          <p:cNvCxnSpPr>
            <a:stCxn id="13" idx="3"/>
          </p:cNvCxnSpPr>
          <p:nvPr/>
        </p:nvCxnSpPr>
        <p:spPr>
          <a:xfrm>
            <a:off x="7814996" y="737541"/>
            <a:ext cx="3041426" cy="8770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e 35"/>
          <p:cNvGrpSpPr/>
          <p:nvPr/>
        </p:nvGrpSpPr>
        <p:grpSpPr>
          <a:xfrm>
            <a:off x="1684162" y="203387"/>
            <a:ext cx="2565052" cy="967408"/>
            <a:chOff x="1684162" y="203387"/>
            <a:chExt cx="2565052" cy="967408"/>
          </a:xfrm>
        </p:grpSpPr>
        <p:sp>
          <p:nvSpPr>
            <p:cNvPr id="32" name="Ellipse 31"/>
            <p:cNvSpPr/>
            <p:nvPr/>
          </p:nvSpPr>
          <p:spPr>
            <a:xfrm>
              <a:off x="1684162" y="203387"/>
              <a:ext cx="1903012" cy="96740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5" name="ZoneTexte 34"/>
            <p:cNvSpPr txBox="1"/>
            <p:nvPr/>
          </p:nvSpPr>
          <p:spPr>
            <a:xfrm>
              <a:off x="2195127" y="479476"/>
              <a:ext cx="20540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Client</a:t>
              </a:r>
              <a:endParaRPr lang="fr-FR" dirty="0"/>
            </a:p>
          </p:txBody>
        </p:sp>
      </p:grpSp>
      <p:cxnSp>
        <p:nvCxnSpPr>
          <p:cNvPr id="38" name="Connecteur droit avec flèche 37"/>
          <p:cNvCxnSpPr/>
          <p:nvPr/>
        </p:nvCxnSpPr>
        <p:spPr>
          <a:xfrm>
            <a:off x="3587174" y="664142"/>
            <a:ext cx="187650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avec flèche 39"/>
          <p:cNvCxnSpPr>
            <a:endCxn id="6" idx="2"/>
          </p:cNvCxnSpPr>
          <p:nvPr/>
        </p:nvCxnSpPr>
        <p:spPr>
          <a:xfrm flipV="1">
            <a:off x="2411896" y="2313486"/>
            <a:ext cx="7738417" cy="3224022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avec flèche 41"/>
          <p:cNvCxnSpPr/>
          <p:nvPr/>
        </p:nvCxnSpPr>
        <p:spPr>
          <a:xfrm flipV="1">
            <a:off x="6639339" y="2735331"/>
            <a:ext cx="3710609" cy="2792745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avec flèche 43"/>
          <p:cNvCxnSpPr>
            <a:endCxn id="6" idx="4"/>
          </p:cNvCxnSpPr>
          <p:nvPr/>
        </p:nvCxnSpPr>
        <p:spPr>
          <a:xfrm flipH="1" flipV="1">
            <a:off x="11090839" y="3012349"/>
            <a:ext cx="11359" cy="2497891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/>
          <p:nvPr/>
        </p:nvCxnSpPr>
        <p:spPr>
          <a:xfrm flipH="1">
            <a:off x="1684162" y="1170795"/>
            <a:ext cx="4067281" cy="435728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/>
          <p:cNvCxnSpPr>
            <a:stCxn id="7" idx="2"/>
          </p:cNvCxnSpPr>
          <p:nvPr/>
        </p:nvCxnSpPr>
        <p:spPr>
          <a:xfrm flipH="1">
            <a:off x="6414052" y="1170795"/>
            <a:ext cx="95703" cy="439398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avec flèche 38"/>
          <p:cNvCxnSpPr/>
          <p:nvPr/>
        </p:nvCxnSpPr>
        <p:spPr>
          <a:xfrm>
            <a:off x="7288696" y="1170795"/>
            <a:ext cx="2861617" cy="439398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533727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3213462" y="2847703"/>
            <a:ext cx="61656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b="1" dirty="0" smtClean="0">
                <a:solidFill>
                  <a:srgbClr val="00B0F0"/>
                </a:solidFill>
              </a:rPr>
              <a:t>Analyse des Besoins</a:t>
            </a:r>
            <a:endParaRPr lang="fr-FR" sz="48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574749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Brin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1627</TotalTime>
  <Words>475</Words>
  <Application>Microsoft Office PowerPoint</Application>
  <PresentationFormat>Grand écran</PresentationFormat>
  <Paragraphs>83</Paragraphs>
  <Slides>27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27</vt:i4>
      </vt:variant>
    </vt:vector>
  </HeadingPairs>
  <TitlesOfParts>
    <vt:vector size="35" baseType="lpstr">
      <vt:lpstr>Adobe Gothic Std B</vt:lpstr>
      <vt:lpstr>Adobe Caslon Pro</vt:lpstr>
      <vt:lpstr>Arial</vt:lpstr>
      <vt:lpstr>Calibri</vt:lpstr>
      <vt:lpstr>Century Gothic</vt:lpstr>
      <vt:lpstr>Forte</vt:lpstr>
      <vt:lpstr>Wingdings 3</vt:lpstr>
      <vt:lpstr>Brin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Roudane</dc:creator>
  <cp:lastModifiedBy>Roudane</cp:lastModifiedBy>
  <cp:revision>73</cp:revision>
  <dcterms:created xsi:type="dcterms:W3CDTF">2019-10-09T10:38:48Z</dcterms:created>
  <dcterms:modified xsi:type="dcterms:W3CDTF">2019-10-15T17:21:01Z</dcterms:modified>
</cp:coreProperties>
</file>