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ink/ink1.xml" ContentType="application/inkml+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20"/>
    <p:restoredTop sz="94718"/>
  </p:normalViewPr>
  <p:slideViewPr>
    <p:cSldViewPr snapToGrid="0">
      <p:cViewPr varScale="1">
        <p:scale>
          <a:sx n="117" d="100"/>
          <a:sy n="117" d="100"/>
        </p:scale>
        <p:origin x="8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0T12:37:37.150"/>
    </inkml:context>
    <inkml:brush xml:id="br0">
      <inkml:brushProperty name="width" value="0.1" units="cm"/>
      <inkml:brushProperty name="height" value="0.1" units="cm"/>
      <inkml:brushProperty name="color" value="#849398"/>
    </inkml:brush>
  </inkml:definitions>
  <inkml:trace contextRef="#ctx0" brushRef="#br0">1 0 24575,'9'0'0,"3"0"0,-5 0 0,2 0 0,-3 0 0,0 0 0,0 0 0,1 0 0,-1 0 0,0 0 0,0 3 0,0-3 0,0 3 0,3-3 0,-2 0 0,2 0 0,-3 0 0,1 0 0,-1 0 0,-3 3 0,3-2 0,-3 1 0,3-2 0,0 0 0,1 0 0,-1 0 0,0 0 0,0 0 0,-2 3 0,4-2 0,-4 2 0,5-3 0,-3 0 0,0 0 0,0 0 0,3 0 0,-5 2 0,7-1 0,-6 2 0,3-3 0,-1 0 0,2 3 0,-3-3 0,3 3 0,-2-3 0,-1 0 0,0 0 0,0 0 0,0 0 0,0 0 0,1 0 0,-1 3 0,0-3 0,0 3 0,0-3 0,3 3 0,-2-2 0,5 1 0,-5-2 0,4 0 0,-4 0 0,8 3 0,-8-2 0,5 1 0,-6-2 0,6 0 0,-5 0 0,8 3 0,-9-2 0,9 2 0,-8-3 0,5 0 0,-6 0 0,0 0 0,1 0 0,-1 0 0,0 0 0,3 2 0,-2-1 0,2 2 0,-3-3 0,0 0 0,0 3 0,0-3 0,1 3 0,-1-3 0,0 0 0,0 0 0,3 3 0,-2-3 0,7 3 0,-6-3 0,4 3 0,-6-2 0,3 4 0,-2-4 0,10 4 0,-9-4 0,9 4 0,-10-4 0,5 5 0,-6-6 0,1 6 0,1-5 0,2 4 0,0-4 0,1 4 0,-4-4 0,-1 4 0,0-4 0,3 7 0,-2-6 0,4 6 0,-4-7 0,2 4 0,-3-4 0,-2 4 0,1-4 0,2 4 0,-3-1 0,4-1 0,-5 0 0,6 3 0,-2-5 0,2 10 0,-3-10 0,6 10 0,-5-7 0,2 5 0,-3-5 0,-3 1 0,3-4 0,1 7 0,-1-7 0,0 8 0,-3-6 0,8 3 0,-9 1 0,12-1 0,-12 0 0,9 0 0,-10 0 0,10 0 0,-10 1 0,8-4 0,-9 3 0,6-6 0,-6 6 0,6-6 0,-3 9 0,1-5 0,1 2 0,-4-1 0,7-1 0,-6 2 0,3 0 0,-2-2 0,0 4 0,3-7 0,1 10 0,-4-7 0,2 5 0,-4-3 0,5 1 0,-6-1 0,6 0 0,-3 0 0,1 0 0,-2 0 0,1 1 0,-2-1 0,4 0 0,-1 0 0,-1 0 0,0 1 0,0-4 0,-3 2 0,6-1 0,-5 2 0,4 0 0,-4 0 0,4 1 0,-4-1 0,4 0 0,-4 0 0,5 3 0,-6-2 0,6 2 0,-6-3 0,3 3 0,0-5 0,0 13 0,1-12 0,1 9 0,-4-7 0,4 4 0,-4-3 0,5 4 0,-6-6 0,6 3 0,-5-2 0,1 4 0,-2-4 0,3 5 0,-2-5 0,1 1 0,-2 1 0,3-4 0,-2 3 0,2-5 0,-3 3 0,2 3 0,-1-2 0,2 5 0,-3-5 0,0 2 0,3-3 0,-3 5 0,3-3 0,-3 9 0,3-12 0,-3 14 0,3-13 0,-3 11 0,3-10 0,-2 7 0,1-6 0,-2 9 0,0-10 0,0 13 0,0-11 0,0 5 0,0-8 0,0 9 0,0-7 0,0 12 0,0-13 0,0 10 0,0-9 0,0 6 0,0-7 0,0 10 0,0-8 0,0 13 0,0-13 0,0 13 0,0-14 0,0 15 0,0-15 0,0 15 0,0-15 0,0 18 0,0-17 0,0 10 0,0-12 0,0 5 0,0-5 0,0 10 0,0-9 0,0 9 0,0-10 0,-2 8 0,1-8 0,-2 13 0,3-12 0,-3 15 0,3-15 0,-3 9 0,3-10 0,0 8 0,0-8 0,-3 13 0,2-12 0,-1 12 0,2-12 0,0 9 0,0-9 0,0 11 0,0-10 0,-3 13 0,2-13 0,-2 8 0,3-10 0,0 10 0,0-9 0,0 17 0,0-16 0,0 19 0,0-19 0,-3 11 0,3-13 0,-3 10 0,3-8 0,0 10 0,0-11 0,0 12 0,0-12 0,0 9 0,0-10 0,0 10 0,0-8 0,0 10 0,0-11 0,0 9 0,0-9 0,0 6 0,0-7 0,0 7 0,0-6 0,0 9 0,0-9 0,0 3 0,0-4 0,0 4 0,0-3 0,0 6 0,0-4 0,0 3 0,0-3 0,0 7 0,0-8 0,0 11 0,0-13 0,0 16 0,0-14 0,0 11 0,0-14 0,0 9 0,0-8 0,0 16 0,0-14 0,0 14 0,0-16 0,0 10 0,0-9 0,0 9 0,0-9 0,0 14 0,0-13 0,3 11 0,-3-13 0,3 7 0,-3-6 0,0 12 0,0-12 0,0 9 0,0-10 0,0 2 0,0-3 0,0 0 0,0 1 0,0 1 0,0-1 0,3 8 0,-2-8 0,1 5 0,-2-6 0,0 3 0,0-2 0,3 7 0,-2-6 0,2 6 0,-3-7 0,0 2 0,0-3 0,0 6 0,2-4 0,-1 6 0,2-7 0,-3 4 0,0-4 0,0 5 0,0-5 0,0 7 0,0-6 0,0 6 0,0-7 0,0 5 0,0-5 0,2 4 0,-1-4 0,2 8 0,-3-8 0,0 8 0,3-11 0,-3 9 0,3-8 0,0 12 0,-3-9 0,3 9 0,0-12 0,-2 6 0,1-8 0,1 9 0,-2-4 0,4 9 0,-4-7 0,5 2 0,-6-3 0,3-3 0,-3 1 0,3 2 0,-3-3 0,6 9 0,-5-8 0,1 5 0,-2-6 0,0 0 0,0 1 0,3 1 0,-2-1 0,1 2 0,1-3 0,-2 3 0,2-2 0,-1 2 0,-1-3 0,2 3 0,-3-2 0,3 5 0,-3-5 0,3 2 0,-3-3 0,3 0 0,-3 0 0,6 6 0,-5-2 0,4 0 0,-4-2 0,2-5 0,-3 4 0,2 1 0,-1-1 0,4 5 0,-4-5 0,2 2 0,-3-3 0,3 0 0,-3 0 0,6 3 0,-5-2 0,1 2 0,-2-3 0,3 0 0,-2 1 0,4-1 0,-4 0 0,4 0 0,-4 0 0,5 3 0,-3-2 0,0 2 0,0-3 0,0-2 0,-2 1 0,1-1 0,-2 2 0,3 0 0,-2 0 0,4 0 0,-4 0 0,4 1 0,-4-1 0,5 3 0,-3-5 0,0 4 0,0-5 0,0 6 0,0-4 0,4 5 0,-1-8 0,0 12 0,-3-10 0,3 5 0,-5-3 0,7-3 0,-7 3 0,7 1 0,-4-4 0,-1 3 0,3-6 0,-6 6 0,6-6 0,-5 6 0,4-5 0,-1 7 0,2-4 0,0 5 0,0-3 0,0-3 0,-2 3 0,1-5 0,-4 4 0,4-4 0,-1 4 0,2-4 0,0 4 0,-2-1 0,7 2 0,-7 0 0,8-2 0,-6-2 0,0 1 0,1 1 0,1-1 0,-3 3 0,11-3 0,-8 0 0,7 3 0,-6-5 0,-3 1 0,1 1 0,4-2 0,-3 2 0,6-3 0,-7 0 0,5 0 0,-5 2 0,4-1 0,-4 2 0,8-3 0,-8 0 0,5 0 0,-6 0 0,0 0 0,0 0 0,1 0 0,-1 0 0,3 0 0,-2 0 0,4 0 0,-4 0 0,2 0 0,-3 0 0,6 0 0,-5 0 0,5 0 0,-6 0 0,0 0 0,1 0 0,-1 0 0,0 0 0,0 0 0,0 0 0,0 0 0,1 0 0,-4-3 0,-9-1 0,2 1 0,-8 0 0,5 3 0,1 0 0,0 0 0,0 0 0,-1 0 0,1 0 0,-3 0 0,2 0 0,-2 0 0,3 0 0,0 0 0,-1 0 0,1 0 0,0 3 0,-1 0 0,1 1 0,0-2 0,2 1 0,-1-2 0,4 4 0,-4-4 0,1 5 0,-2-3 0,0 0 0,-1 3 0,1-5 0,2 4 0,-1-4 0,1 2 0,1-1 0,-3-1 0,6 4 0,-6-4 0,5 5 0,-4-6 0,4 6 0,-4-5 0,1 4 0,-2-4 0,2 4 0,-1-4 0,4 4 0,-5-4 0,3 5 0,0-3 0,-3 0 0,2 0 0,1 0 0,0 0 0,0 1 0,0-1 0,-3-3 0,2 2 0,-1-1 0,1 4 0,-2-1 0,2 2 0,-1-3 0,1 0 0,1 0 0,-3-2 0,6 4 0,-6-4 0,2 4 0,-2-4 0,3 5 0,-3-3 0,3 0 0,-1 3 0,-1-5 0,4 4 0,-5-4 0,6 4 0,-6-4 0,3 7 0,-4-4 0,1 5 0,3-3 0,-3-2 0,5 1 0,-7-1 0,7 2 0,-13 3 0,9-2 0,-4 2 0,3-6 0,3 3 0,-1-3 0,-4 3 0,6 0 0,-6 0 0,4-2 0,1 1 0,-3-4 0,3 5 0,-1-3 0,-4 6 0,4-5 0,-2 4 0,0-7 0,3 7 0,-4-6 0,1 9 0,0-10 0,0 10 0,-1-7 0,1 5 0,2-3 0,-1-2 0,4 1 0,-2-1 0,3 2 0,-2 0 0,1 0 0,-2 0 0,0-2 0,3 1 0,-3-1 0,0 2 0,2 0 0,-4 0 0,4 0 0,-4 0 0,4 1 0,-2-1 0,0-3 0,3 5 0,-3-3 0,0 4 0,2-3 0,-1 0 0,2 0 0,-3 0 0,2 0 0,-5 3 0,6-2 0,-3 2 0,3-3 0,0 0 0,0 1 0,0 2 0,-3-5 0,3 7 0,-3-7 0,3 7 0,0-4 0,0 2 0,0-3 0,-3 3 0,2-2 0,-2 2 0,3-3 0,0 3 0,0-2 0,0 5 0,0-5 0,0 7 0,0-6 0,0 3 0,0-5 0,0 3 0,0-2 0,0 5 0,0-5 0,0 2 0,0-3 0,0 3 0,0-2 0,0 7 0,0-6 0,0 6 0,0-7 0,0 2 0,0-3 0,0 0 0,0 0 0,3 1 0,-2-1 0,2 3 0,-3-2 0,0 1 0,0-1 0,0 2 0,0-3 0,0 6 0,2-5 0,-1 5 0,2-6 0,-3 6 0,0-5 0,0 7 0,0-6 0,0 6 0,3-7 0,-3 5 0,3-5 0,-3 4 0,3-6 0,-3 8 0,3-8 0,-3 12 0,0-9 0,3 6 0,-2-7 0,4 8 0,-4-8 0,2 10 0,-3-9 0,0 6 0,0-7 0,0 7 0,2-9 0,-1 9 0,2-10 0,-3 8 0,0-5 0,0 2 0,0-3 0,0 0 0,0 0 0,0 0 0,0 0 0,0 3 0,0-2 0,0 2 0,2-5 0,-1 4 0,2-4 0,-3 8 0,0-5 0,3 7 0,-3-7 0,3 5 0,-3-6 0,0 3 0,0-2 0,0 8 0,0-8 0,0 5 0,0-6 0,0 0 0,0 0 0,3 3 0,-3-2 0,3 5 0,-3-5 0,0 2 0,0-3 0,0 3 0,0-3 0,3 6 0,-2-5 0,1 5 0,-2-5 0,0 1 0,0-1 0,0-1 0,0 0 0,0 6 0,0-5 0,3 8 0,-2-8 0,2 4 0,-3-4 0,0 5 0,2-8 0,-1 10 0,2-10 0,-3 11 0,0-8 0,0 4 0,0-4 0,0 5 0,0-5 0,0 7 0,0-6 0,0 3 0,0-4 0,0 1 0,0-1 0,0 2 0,0-3 0,0 3 0,2-5 0,-1 10 0,2-9 0,-3 9 0,0-7 0,0 8 0,0-8 0,0 8 0,3-11 0,-3 12 0,3-10 0,-3 11 0,0-10 0,3 7 0,-2-6 0,4 6 0,-4-7 0,1 7 0,-2-6 0,0 6 0,0-7 0,0 8 0,0-5 0,0 2 0,0-3 0,0-3 0,0 1 0,0-1 0,0 0 0,0 0 0,0 0 0,0 3 0,0-2 0,0 2 0,0-3 0,0 6 0,0-5 0,0 5 0,0-6 0,0 3 0,0-2 0,0 5 0,0-5 0,0 1 0,0-1 0,0 4 0,0-3 0,0 6 0,0-7 0,0 10 0,0-8 0,0 5 0,0-8 0,0 0 0,0 1 0,0-1 0,0 0 0,0 0 0,0 3 0,0-2 0,0 5 0,0-6 0,0 9 0,0-8 0,0 10 0,0-9 0,0 4 0,0-6 0,-2 0 0,1 0 0,-2 3 0,3-2 0,0 5 0,0-5 0,0 1 0,0-1 0,0 4 0,0-3 0,0 9 0,0-9 0,0 3 0,0-5 0,0 3 0,0-2 0,0 5 0,0-5 0,-3 4 0,3-4 0,-3 2 0,3-3 0,0 6 0,0-4 0,-3 6 0,2-7 0,-1 7 0,2-6 0,0 4 0,0-6 0,0 0 0,0 0 0,0 3 0,-3-5 0,2 4 0,-2-4 0,3 2 0,0 0 0,0 3 0,0-2 0,0 7 0,0-6 0,-2 4 0,1-6 0,-2 3 0,0-5 0,3 10 0,-3-10 0,0 11 0,2-8 0,-1 2 0,2-3 0,-3 3 0,2-3 0,-2 6 0,1-8 0,1 7 0,-2-7 0,0 8 0,0-5 0,-1 5 0,-1-6 0,4 6 0,-2-5 0,0 5 0,0-8 0,-3 12 0,2-10 0,-1 11 0,4-10 0,-5 7 0,6-6 0,-6 6 0,5-7 0,-4 5 0,4-5 0,-7 10 0,6-9 0,-6 12 0,4-15 0,-2 14 0,0-14 0,0 18 0,2-15 0,-4 12 0,6-12 0,-6 3 0,7-4 0,-4-1 0,1 0 0,1 0 0,-3 0 0,6 0 0,-6-2 0,5 1 0,-4-1 0,4 2 0,-5-3 0,3 6 0,-3-5 0,-1 5 0,4-3 0,-3-3 0,3 6 0,-3-8 0,-1 13 0,1-12 0,0 9 0,2-8 0,-4 3 0,7 0 0,-11 1 0,8-1 0,-5-3 0,6 3 0,-6-6 0,8 6 0,-10-3 0,4 4 0,0-1 0,-2-3 0,9 3 0,-6-6 0,6 6 0,-6-6 0,2 3 0,-2-3 0,0 3 0,0 0 0,-1 1 0,1-1 0,0-1 0,0-1 0,-1 5 0,1-6 0,0 6 0,-1-6 0,1 6 0,0-5 0,-3 4 0,2-4 0,-5 4 0,5-4 0,-2 4 0,3-4 0,-6 5 0,4-6 0,-6 8 0,7-6 0,-5 3 0,8-2 0,-8 1 0,8-1 0,-10 2 0,6-4 0,-7 5 0,8-6 0,-2 6 0,3-5 0,0 1 0,2 1 0,-4-2 0,4 1 0,-8 1 0,5-2 0,-2 2 0,3-3 0,2 2 0,-1-1 0,-5 2 0,3-3 0,-8 0 0,11 3 0,-13-3 0,12 3 0,-18 0 0,14-3 0,-16 6 0,16-5 0,-14 1 0,18 1 0,-15-2 0,15 1 0,-16 1 0,14-2 0,-8 2 0,8-3 0,-2 0 0,3 0 0,-1 0 0,-2 2 0,2-1 0,-7 2 0,6-3 0,-4 0 0,9 3 0,-3-3 0,0 3 0,-9 0 0,4-3 0,-7 3 0,11-3 0,-8 0 0,8 0 0,-5 3 0,6-2 0,-3 1 0,2-2 0,-2 0 0,2 0 0,1 0 0,0 0 0,0 0 0,-4 0 0,4 0 0,-6 0 0,5 0 0,-2 0 0,2 0 0,1 0 0,0 0 0,-3 0 0,2 0 0,-5-2 0,5 1 0,-2-2 0,3 3 0,-3 0 0,2-3 0,-5 3 0,5-3 0,-2 3 0,5-3 0,4 2 0,4 7 0,-1-1 0,0 6 0,-3-5 0,0-2 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0T13:13:32.664"/>
    </inkml:context>
    <inkml:brush xml:id="br0">
      <inkml:brushProperty name="width" value="0.1" units="cm"/>
      <inkml:brushProperty name="height" value="0.1" units="cm"/>
      <inkml:brushProperty name="color" value="#849398"/>
    </inkml:brush>
  </inkml:definitions>
  <inkml:trace contextRef="#ctx0" brushRef="#br0">1 0 24575,'9'0'0,"3"0"0,-5 0 0,2 0 0,-3 0 0,0 0 0,0 0 0,1 0 0,-1 0 0,0 0 0,0 3 0,0-3 0,0 3 0,3-3 0,-2 0 0,2 0 0,-3 0 0,1 0 0,-1 0 0,-3 3 0,3-2 0,-3 1 0,3-2 0,0 0 0,1 0 0,-1 0 0,0 0 0,0 0 0,-2 3 0,4-2 0,-4 2 0,5-3 0,-3 0 0,0 0 0,0 0 0,3 0 0,-5 2 0,7-1 0,-6 2 0,3-3 0,-1 0 0,2 3 0,-3-3 0,3 3 0,-2-3 0,-1 0 0,0 0 0,0 0 0,0 0 0,0 0 0,1 0 0,-1 3 0,0-3 0,0 3 0,0-3 0,3 3 0,-2-2 0,5 1 0,-5-2 0,4 0 0,-4 0 0,8 3 0,-8-2 0,5 1 0,-6-2 0,6 0 0,-5 0 0,8 3 0,-9-2 0,9 2 0,-8-3 0,5 0 0,-6 0 0,0 0 0,1 0 0,-1 0 0,0 0 0,3 2 0,-2-1 0,2 2 0,-3-3 0,0 0 0,0 3 0,0-3 0,1 3 0,-1-3 0,0 0 0,0 0 0,3 3 0,-2-3 0,7 3 0,-6-3 0,4 3 0,-6-2 0,3 4 0,-2-4 0,10 4 0,-9-4 0,9 4 0,-10-4 0,5 5 0,-6-6 0,1 6 0,1-5 0,2 4 0,0-4 0,1 4 0,-4-4 0,-1 4 0,0-4 0,3 7 0,-2-6 0,4 6 0,-4-7 0,2 4 0,-3-4 0,-2 4 0,1-4 0,2 4 0,-3-1 0,4-1 0,-5 0 0,6 3 0,-2-5 0,2 10 0,-3-10 0,6 10 0,-5-7 0,2 5 0,-3-5 0,-3 1 0,3-4 0,1 7 0,-1-7 0,0 8 0,-3-6 0,8 3 0,-9 1 0,12-1 0,-12 0 0,9 0 0,-10 0 0,10 0 0,-10 1 0,8-4 0,-9 3 0,6-6 0,-6 6 0,6-6 0,-3 9 0,1-5 0,1 2 0,-4-1 0,7-1 0,-6 2 0,3 0 0,-2-2 0,0 4 0,3-7 0,1 10 0,-4-7 0,2 5 0,-4-3 0,5 1 0,-6-1 0,6 0 0,-3 0 0,1 0 0,-2 0 0,1 1 0,-2-1 0,4 0 0,-1 0 0,-1 0 0,0 1 0,0-4 0,-3 2 0,6-1 0,-5 2 0,4 0 0,-4 0 0,4 1 0,-4-1 0,4 0 0,-4 0 0,5 3 0,-6-2 0,6 2 0,-6-3 0,3 3 0,0-5 0,0 13 0,1-12 0,1 9 0,-4-7 0,4 4 0,-4-3 0,5 4 0,-6-6 0,6 3 0,-5-2 0,1 4 0,-2-4 0,3 5 0,-2-5 0,1 1 0,-2 1 0,3-4 0,-2 3 0,2-5 0,-3 3 0,2 3 0,-1-2 0,2 5 0,-3-5 0,0 2 0,3-3 0,-3 5 0,3-3 0,-3 9 0,3-12 0,-3 14 0,3-13 0,-3 11 0,3-10 0,-2 7 0,1-6 0,-2 9 0,0-10 0,0 13 0,0-11 0,0 5 0,0-8 0,0 9 0,0-7 0,0 12 0,0-13 0,0 10 0,0-9 0,0 6 0,0-7 0,0 10 0,0-8 0,0 13 0,0-13 0,0 13 0,0-14 0,0 15 0,0-15 0,0 15 0,0-15 0,0 18 0,0-17 0,0 10 0,0-12 0,0 5 0,0-5 0,0 10 0,0-9 0,0 9 0,0-10 0,-2 8 0,1-8 0,-2 13 0,3-12 0,-3 15 0,3-15 0,-3 9 0,3-10 0,0 8 0,0-8 0,-3 13 0,2-12 0,-1 12 0,2-12 0,0 9 0,0-9 0,0 11 0,0-10 0,-3 13 0,2-13 0,-2 8 0,3-10 0,0 10 0,0-9 0,0 17 0,0-16 0,0 19 0,0-19 0,-3 11 0,3-13 0,-3 10 0,3-8 0,0 10 0,0-11 0,0 12 0,0-12 0,0 9 0,0-10 0,0 10 0,0-8 0,0 10 0,0-11 0,0 9 0,0-9 0,0 6 0,0-7 0,0 7 0,0-6 0,0 9 0,0-9 0,0 3 0,0-4 0,0 4 0,0-3 0,0 6 0,0-4 0,0 3 0,0-3 0,0 7 0,0-8 0,0 11 0,0-13 0,0 16 0,0-14 0,0 11 0,0-14 0,0 9 0,0-8 0,0 16 0,0-14 0,0 14 0,0-16 0,0 10 0,0-9 0,0 9 0,0-9 0,0 14 0,0-13 0,3 11 0,-3-13 0,3 7 0,-3-6 0,0 12 0,0-12 0,0 9 0,0-10 0,0 2 0,0-3 0,0 0 0,0 1 0,0 1 0,0-1 0,3 8 0,-2-8 0,1 5 0,-2-6 0,0 3 0,0-2 0,3 7 0,-2-6 0,2 6 0,-3-7 0,0 2 0,0-3 0,0 6 0,2-4 0,-1 6 0,2-7 0,-3 4 0,0-4 0,0 5 0,0-5 0,0 7 0,0-6 0,0 6 0,0-7 0,0 5 0,0-5 0,2 4 0,-1-4 0,2 8 0,-3-8 0,0 8 0,3-11 0,-3 9 0,3-8 0,0 12 0,-3-9 0,3 9 0,0-12 0,-2 6 0,1-8 0,1 9 0,-2-4 0,4 9 0,-4-7 0,5 2 0,-6-3 0,3-3 0,-3 1 0,3 2 0,-3-3 0,6 9 0,-5-8 0,1 5 0,-2-6 0,0 0 0,0 1 0,3 1 0,-2-1 0,1 2 0,1-3 0,-2 3 0,2-2 0,-1 2 0,-1-3 0,2 3 0,-3-2 0,3 5 0,-3-5 0,3 2 0,-3-3 0,3 0 0,-3 0 0,6 6 0,-5-2 0,4 0 0,-4-2 0,2-5 0,-3 4 0,2 1 0,-1-1 0,4 5 0,-4-5 0,2 2 0,-3-3 0,3 0 0,-3 0 0,6 3 0,-5-2 0,1 2 0,-2-3 0,3 0 0,-2 1 0,4-1 0,-4 0 0,4 0 0,-4 0 0,5 3 0,-3-2 0,0 2 0,0-3 0,0-2 0,-2 1 0,1-1 0,-2 2 0,3 0 0,-2 0 0,4 0 0,-4 0 0,4 1 0,-4-1 0,5 3 0,-3-5 0,0 4 0,0-5 0,0 6 0,0-4 0,4 5 0,-1-8 0,0 12 0,-3-10 0,3 5 0,-5-3 0,7-3 0,-7 3 0,7 1 0,-4-4 0,-1 3 0,3-6 0,-6 6 0,6-6 0,-5 6 0,4-5 0,-1 7 0,2-4 0,0 5 0,0-3 0,0-3 0,-2 3 0,1-5 0,-4 4 0,4-4 0,-1 4 0,2-4 0,0 4 0,-2-1 0,7 2 0,-7 0 0,8-2 0,-6-2 0,0 1 0,1 1 0,1-1 0,-3 3 0,11-3 0,-8 0 0,7 3 0,-6-5 0,-3 1 0,1 1 0,4-2 0,-3 2 0,6-3 0,-7 0 0,5 0 0,-5 2 0,4-1 0,-4 2 0,8-3 0,-8 0 0,5 0 0,-6 0 0,0 0 0,0 0 0,1 0 0,-1 0 0,3 0 0,-2 0 0,4 0 0,-4 0 0,2 0 0,-3 0 0,6 0 0,-5 0 0,5 0 0,-6 0 0,0 0 0,1 0 0,-1 0 0,0 0 0,0 0 0,0 0 0,0 0 0,1 0 0,-4-3 0,-9-1 0,2 1 0,-8 0 0,5 3 0,1 0 0,0 0 0,0 0 0,-1 0 0,1 0 0,-3 0 0,2 0 0,-2 0 0,3 0 0,0 0 0,-1 0 0,1 0 0,0 3 0,-1 0 0,1 1 0,0-2 0,2 1 0,-1-2 0,4 4 0,-4-4 0,1 5 0,-2-3 0,0 0 0,-1 3 0,1-5 0,2 4 0,-1-4 0,1 2 0,1-1 0,-3-1 0,6 4 0,-6-4 0,5 5 0,-4-6 0,4 6 0,-4-5 0,1 4 0,-2-4 0,2 4 0,-1-4 0,4 4 0,-5-4 0,3 5 0,0-3 0,-3 0 0,2 0 0,1 0 0,0 0 0,0 1 0,0-1 0,-3-3 0,2 2 0,-1-1 0,1 4 0,-2-1 0,2 2 0,-1-3 0,1 0 0,1 0 0,-3-2 0,6 4 0,-6-4 0,2 4 0,-2-4 0,3 5 0,-3-3 0,3 0 0,-1 3 0,-1-5 0,4 4 0,-5-4 0,6 4 0,-6-4 0,3 7 0,-4-4 0,1 5 0,3-3 0,-3-2 0,5 1 0,-7-1 0,7 2 0,-13 3 0,9-2 0,-4 2 0,3-6 0,3 3 0,-1-3 0,-4 3 0,6 0 0,-6 0 0,4-2 0,1 1 0,-3-4 0,3 5 0,-1-3 0,-4 6 0,4-5 0,-2 4 0,0-7 0,3 7 0,-4-6 0,1 9 0,0-10 0,0 10 0,-1-7 0,1 5 0,2-3 0,-1-2 0,4 1 0,-2-1 0,3 2 0,-2 0 0,1 0 0,-2 0 0,0-2 0,3 1 0,-3-1 0,0 2 0,2 0 0,-4 0 0,4 0 0,-4 0 0,4 1 0,-2-1 0,0-3 0,3 5 0,-3-3 0,0 4 0,2-3 0,-1 0 0,2 0 0,-3 0 0,2 0 0,-5 3 0,6-2 0,-3 2 0,3-3 0,0 0 0,0 1 0,0 2 0,-3-5 0,3 7 0,-3-7 0,3 7 0,0-4 0,0 2 0,0-3 0,-3 3 0,2-2 0,-2 2 0,3-3 0,0 3 0,0-2 0,0 5 0,0-5 0,0 7 0,0-6 0,0 3 0,0-5 0,0 3 0,0-2 0,0 5 0,0-5 0,0 2 0,0-3 0,0 3 0,0-2 0,0 7 0,0-6 0,0 6 0,0-7 0,0 2 0,0-3 0,0 0 0,0 0 0,3 1 0,-2-1 0,2 3 0,-3-2 0,0 1 0,0-1 0,0 2 0,0-3 0,0 6 0,2-5 0,-1 5 0,2-6 0,-3 6 0,0-5 0,0 7 0,0-6 0,0 6 0,3-7 0,-3 5 0,3-5 0,-3 4 0,3-6 0,-3 8 0,3-8 0,-3 12 0,0-9 0,3 6 0,-2-7 0,4 8 0,-4-8 0,2 10 0,-3-9 0,0 6 0,0-7 0,0 7 0,2-9 0,-1 9 0,2-10 0,-3 8 0,0-5 0,0 2 0,0-3 0,0 0 0,0 0 0,0 0 0,0 0 0,0 3 0,0-2 0,0 2 0,2-5 0,-1 4 0,2-4 0,-3 8 0,0-5 0,3 7 0,-3-7 0,3 5 0,-3-6 0,0 3 0,0-2 0,0 8 0,0-8 0,0 5 0,0-6 0,0 0 0,0 0 0,3 3 0,-3-2 0,3 5 0,-3-5 0,0 2 0,0-3 0,0 3 0,0-3 0,3 6 0,-2-5 0,1 5 0,-2-5 0,0 1 0,0-1 0,0-1 0,0 0 0,0 6 0,0-5 0,3 8 0,-2-8 0,2 4 0,-3-4 0,0 5 0,2-8 0,-1 10 0,2-10 0,-3 11 0,0-8 0,0 4 0,0-4 0,0 5 0,0-5 0,0 7 0,0-6 0,0 3 0,0-4 0,0 1 0,0-1 0,0 2 0,0-3 0,0 3 0,2-5 0,-1 10 0,2-9 0,-3 9 0,0-7 0,0 8 0,0-8 0,0 8 0,3-11 0,-3 12 0,3-10 0,-3 11 0,0-10 0,3 7 0,-2-6 0,4 6 0,-4-7 0,1 7 0,-2-6 0,0 6 0,0-7 0,0 8 0,0-5 0,0 2 0,0-3 0,0-3 0,0 1 0,0-1 0,0 0 0,0 0 0,0 0 0,0 3 0,0-2 0,0 2 0,0-3 0,0 6 0,0-5 0,0 5 0,0-6 0,0 3 0,0-2 0,0 5 0,0-5 0,0 1 0,0-1 0,0 4 0,0-3 0,0 6 0,0-7 0,0 10 0,0-8 0,0 5 0,0-8 0,0 0 0,0 1 0,0-1 0,0 0 0,0 0 0,0 3 0,0-2 0,0 5 0,0-6 0,0 9 0,0-8 0,0 10 0,0-9 0,0 4 0,0-6 0,-2 0 0,1 0 0,-2 3 0,3-2 0,0 5 0,0-5 0,0 1 0,0-1 0,0 4 0,0-3 0,0 9 0,0-9 0,0 3 0,0-5 0,0 3 0,0-2 0,0 5 0,0-5 0,-3 4 0,3-4 0,-3 2 0,3-3 0,0 6 0,0-4 0,-3 6 0,2-7 0,-1 7 0,2-6 0,0 4 0,0-6 0,0 0 0,0 0 0,0 3 0,-3-5 0,2 4 0,-2-4 0,3 2 0,0 0 0,0 3 0,0-2 0,0 7 0,0-6 0,-2 4 0,1-6 0,-2 3 0,0-5 0,3 10 0,-3-10 0,0 11 0,2-8 0,-1 2 0,2-3 0,-3 3 0,2-3 0,-2 6 0,1-8 0,1 7 0,-2-7 0,0 8 0,0-5 0,-1 5 0,-1-6 0,4 6 0,-2-5 0,0 5 0,0-8 0,-3 12 0,2-10 0,-1 11 0,4-10 0,-5 7 0,6-6 0,-6 6 0,5-7 0,-4 5 0,4-5 0,-7 10 0,6-9 0,-6 12 0,4-15 0,-2 14 0,0-14 0,0 18 0,2-15 0,-4 12 0,6-12 0,-6 3 0,7-4 0,-4-1 0,1 0 0,1 0 0,-3 0 0,6 0 0,-6-2 0,5 1 0,-4-1 0,4 2 0,-5-3 0,3 6 0,-3-5 0,-1 5 0,4-3 0,-3-3 0,3 6 0,-3-8 0,-1 13 0,1-12 0,0 9 0,2-8 0,-4 3 0,7 0 0,-11 1 0,8-1 0,-5-3 0,6 3 0,-6-6 0,8 6 0,-10-3 0,4 4 0,0-1 0,-2-3 0,9 3 0,-6-6 0,6 6 0,-6-6 0,2 3 0,-2-3 0,0 3 0,0 0 0,-1 1 0,1-1 0,0-1 0,0-1 0,-1 5 0,1-6 0,0 6 0,-1-6 0,1 6 0,0-5 0,-3 4 0,2-4 0,-5 4 0,5-4 0,-2 4 0,3-4 0,-6 5 0,4-6 0,-6 8 0,7-6 0,-5 3 0,8-2 0,-8 1 0,8-1 0,-10 2 0,6-4 0,-7 5 0,8-6 0,-2 6 0,3-5 0,0 1 0,2 1 0,-4-2 0,4 1 0,-8 1 0,5-2 0,-2 2 0,3-3 0,2 2 0,-1-1 0,-5 2 0,3-3 0,-8 0 0,11 3 0,-13-3 0,12 3 0,-18 0 0,14-3 0,-16 6 0,16-5 0,-14 1 0,18 1 0,-15-2 0,15 1 0,-16 1 0,14-2 0,-8 2 0,8-3 0,-2 0 0,3 0 0,-1 0 0,-2 2 0,2-1 0,-7 2 0,6-3 0,-4 0 0,9 3 0,-3-3 0,0 3 0,-9 0 0,4-3 0,-7 3 0,11-3 0,-8 0 0,8 0 0,-5 3 0,6-2 0,-3 1 0,2-2 0,-2 0 0,2 0 0,1 0 0,0 0 0,0 0 0,-4 0 0,4 0 0,-6 0 0,5 0 0,-2 0 0,2 0 0,1 0 0,0 0 0,-3 0 0,2 0 0,-5-2 0,5 1 0,-2-2 0,3 3 0,-3 0 0,2-3 0,-5 3 0,5-3 0,-2 3 0,5-3 0,4 2 0,4 7 0,-1-1 0,0 6 0,-3-5 0,0-2 0,0-1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E2E0A4-C7B0-FC4A-9119-4108180C7DE9}" type="datetimeFigureOut">
              <a:rPr lang="en-US" smtClean="0"/>
              <a:t>12/10/23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21F9C-2E38-014E-99A5-F03E608C303A}" type="slidenum">
              <a:rPr lang="en-US" smtClean="0"/>
              <a:t>‹#›</a:t>
            </a:fld>
            <a:endParaRPr lang="en-US"/>
          </a:p>
        </p:txBody>
      </p:sp>
    </p:spTree>
    <p:extLst>
      <p:ext uri="{BB962C8B-B14F-4D97-AF65-F5344CB8AC3E}">
        <p14:creationId xmlns:p14="http://schemas.microsoft.com/office/powerpoint/2010/main" val="3328131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Hello everyone, This is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Abdur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Rouf</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Today, I’m going to review the article named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Multikernel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Operating system solution to generalized functional safety”. The article is published by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Yijing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song,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huasheng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dai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jinghu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jiang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weihua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zhang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99D21F9C-2E38-014E-99A5-F03E608C303A}" type="slidenum">
              <a:rPr lang="en-US" smtClean="0"/>
              <a:t>1</a:t>
            </a:fld>
            <a:endParaRPr lang="en-US"/>
          </a:p>
        </p:txBody>
      </p:sp>
    </p:spTree>
    <p:extLst>
      <p:ext uri="{BB962C8B-B14F-4D97-AF65-F5344CB8AC3E}">
        <p14:creationId xmlns:p14="http://schemas.microsoft.com/office/powerpoint/2010/main" val="1115906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This is how a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multikernel</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OS has been designed. In the figure, we can see that, there is a leader kernel who is responsible to decide which followers’ kernel will be assigned to run user application. When, a subset of kernels is running a specific user application, any anomalies or misbehavior of the user application has been detection by making consensus among kernels.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9D21F9C-2E38-014E-99A5-F03E608C303A}" type="slidenum">
              <a:rPr lang="en-US" smtClean="0"/>
              <a:t>10</a:t>
            </a:fld>
            <a:endParaRPr lang="en-US"/>
          </a:p>
        </p:txBody>
      </p:sp>
    </p:spTree>
    <p:extLst>
      <p:ext uri="{BB962C8B-B14F-4D97-AF65-F5344CB8AC3E}">
        <p14:creationId xmlns:p14="http://schemas.microsoft.com/office/powerpoint/2010/main" val="3879299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this proposed theoretical DHR architecture based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multikernel</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OS can be achieved by incorporating these underlying technologies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CLICK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Multikernel</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architecture that we discussed already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CLICK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Resource partitioning. As, we’re running multiple kernel on top of single host, so it’s necessary to partition resources properly to avoid race condition and other types of errors.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CLICK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Another important technologies that will be needed is Inter kernel communication. Since, we’re running an user application on different kernel simultaneously in different compilation scheme, it’s mandatory to communicate with other kernel about the running status of the user applications which helps to make consensus on this. Here, the author mentioned same byzantine consensus algorithm to make consensus of detecting failure of an user program execution.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9D21F9C-2E38-014E-99A5-F03E608C303A}" type="slidenum">
              <a:rPr lang="en-US" smtClean="0"/>
              <a:t>11</a:t>
            </a:fld>
            <a:endParaRPr lang="en-US"/>
          </a:p>
        </p:txBody>
      </p:sp>
    </p:spTree>
    <p:extLst>
      <p:ext uri="{BB962C8B-B14F-4D97-AF65-F5344CB8AC3E}">
        <p14:creationId xmlns:p14="http://schemas.microsoft.com/office/powerpoint/2010/main" val="3358347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Based on the application of consensus in DHR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multikernel</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OS, the diagram of the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multikernel</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OS looks like this where a dispatcher is responsible to choose a set of kernel to run an user program. And a voting unit decides running application is prone to be failure or not. This voting system pass the consensus data to schedular which control the dispatch of new user applications.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9D21F9C-2E38-014E-99A5-F03E608C303A}" type="slidenum">
              <a:rPr lang="en-US" smtClean="0"/>
              <a:t>12</a:t>
            </a:fld>
            <a:endParaRPr lang="en-US"/>
          </a:p>
        </p:txBody>
      </p:sp>
    </p:spTree>
    <p:extLst>
      <p:ext uri="{BB962C8B-B14F-4D97-AF65-F5344CB8AC3E}">
        <p14:creationId xmlns:p14="http://schemas.microsoft.com/office/powerpoint/2010/main" val="842147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These are some related works which are also based on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multikernel</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OS. These are some OS names.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Barrelfish</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FOS abbreviated from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Femto</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OS and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HeliOS</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and Popcorn. In the next following slides I’ll mention a brief description of each OS. </a:t>
            </a:r>
            <a:b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b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Slide Number Placeholder 3"/>
          <p:cNvSpPr>
            <a:spLocks noGrp="1"/>
          </p:cNvSpPr>
          <p:nvPr>
            <p:ph type="sldNum" sz="quarter" idx="5"/>
          </p:nvPr>
        </p:nvSpPr>
        <p:spPr/>
        <p:txBody>
          <a:bodyPr/>
          <a:lstStyle/>
          <a:p>
            <a:fld id="{99D21F9C-2E38-014E-99A5-F03E608C303A}" type="slidenum">
              <a:rPr lang="en-US" smtClean="0"/>
              <a:t>13</a:t>
            </a:fld>
            <a:endParaRPr lang="en-US"/>
          </a:p>
        </p:txBody>
      </p:sp>
    </p:spTree>
    <p:extLst>
      <p:ext uri="{BB962C8B-B14F-4D97-AF65-F5344CB8AC3E}">
        <p14:creationId xmlns:p14="http://schemas.microsoft.com/office/powerpoint/2010/main" val="3255376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Thank you.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9D21F9C-2E38-014E-99A5-F03E608C303A}" type="slidenum">
              <a:rPr lang="en-US" smtClean="0"/>
              <a:t>14</a:t>
            </a:fld>
            <a:endParaRPr lang="en-US"/>
          </a:p>
        </p:txBody>
      </p:sp>
    </p:spTree>
    <p:extLst>
      <p:ext uri="{BB962C8B-B14F-4D97-AF65-F5344CB8AC3E}">
        <p14:creationId xmlns:p14="http://schemas.microsoft.com/office/powerpoint/2010/main" val="328060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is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multikernel</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multikernel</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operating system is an operating system architecture that fundamentally differs from traditional monolithic or microkernel-based systems. It revolves around the concept of using multiple specialized kernels running concurrently, each handling specific tasks or functionalities of the operating system.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CLICK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this case, the authors focused on single host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multikernel</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architecture where multiple kernel manages user application and gives those applications to execution environment by isolating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hardwares</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such as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cpu</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memory etc. This figure demonstrates the conceptual diagram of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multikernel</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9D21F9C-2E38-014E-99A5-F03E608C303A}" type="slidenum">
              <a:rPr lang="en-US" smtClean="0"/>
              <a:t>2</a:t>
            </a:fld>
            <a:endParaRPr lang="en-US"/>
          </a:p>
        </p:txBody>
      </p:sp>
    </p:spTree>
    <p:extLst>
      <p:ext uri="{BB962C8B-B14F-4D97-AF65-F5344CB8AC3E}">
        <p14:creationId xmlns:p14="http://schemas.microsoft.com/office/powerpoint/2010/main" val="540093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next question is “What is generalized functional safety?” </a:t>
            </a:r>
            <a:r>
              <a:rPr lang="en-US"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CLICK</a:t>
            </a:r>
            <a:b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the context of OS, functional safety is assurance of system which can tolerate any types of failures and recover from the hazardous situation. That means, it guarantees the single point of failure or crashes. These are the steps of functional safety. </a:t>
            </a:r>
            <a:r>
              <a:rPr lang="en-US"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CLICK </a:t>
            </a:r>
            <a:b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Hazard analysis, </a:t>
            </a:r>
            <a:r>
              <a:rPr lang="en-US"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CLICK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risk assessment, </a:t>
            </a:r>
            <a:r>
              <a:rPr lang="en-US"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CLICK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safety requirements, </a:t>
            </a:r>
            <a:r>
              <a:rPr lang="en-US"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CLICK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safety design </a:t>
            </a:r>
            <a:r>
              <a:rPr lang="en-US"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CLICK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and safety verification. </a:t>
            </a:r>
            <a:b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this cases, they dealt with functional safety that satisfy all types of failure of an operating systems and that is generalized version of it.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9D21F9C-2E38-014E-99A5-F03E608C303A}" type="slidenum">
              <a:rPr lang="en-US" smtClean="0"/>
              <a:t>3</a:t>
            </a:fld>
            <a:endParaRPr lang="en-US"/>
          </a:p>
        </p:txBody>
      </p:sp>
    </p:spTree>
    <p:extLst>
      <p:ext uri="{BB962C8B-B14F-4D97-AF65-F5344CB8AC3E}">
        <p14:creationId xmlns:p14="http://schemas.microsoft.com/office/powerpoint/2010/main" val="862979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So their goal </a:t>
            </a:r>
            <a:r>
              <a:rPr lang="en-US"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CLICK </a:t>
            </a:r>
          </a:p>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was to design an Operating system which was </a:t>
            </a:r>
            <a:r>
              <a:rPr lang="en-US"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CLICK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Resilient to kernel level cyber attack </a:t>
            </a:r>
            <a:r>
              <a:rPr lang="en-US"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CLICK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And Fault tolerant in case of failure. </a:t>
            </a:r>
            <a:r>
              <a:rPr lang="en-US"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CLICK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And they can achieve the goal by incorporating the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multikernel</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with </a:t>
            </a:r>
            <a:r>
              <a:rPr lang="en-US"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CLICK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Dynamism </a:t>
            </a:r>
            <a:r>
              <a:rPr lang="en-US"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CLICK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Heterogeneity </a:t>
            </a:r>
            <a:r>
              <a:rPr lang="en-US"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CLICK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Redundancy. </a:t>
            </a:r>
            <a:b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Here, they took the first letter from each attribute </a:t>
            </a:r>
            <a:r>
              <a:rPr lang="en-US"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CLICK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And conclude this with DHR. So, Here . they propose an theoretical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multikernel</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Operating system that followed DHR architecture.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9D21F9C-2E38-014E-99A5-F03E608C303A}" type="slidenum">
              <a:rPr lang="en-US" smtClean="0"/>
              <a:t>4</a:t>
            </a:fld>
            <a:endParaRPr lang="en-US"/>
          </a:p>
        </p:txBody>
      </p:sp>
    </p:spTree>
    <p:extLst>
      <p:ext uri="{BB962C8B-B14F-4D97-AF65-F5344CB8AC3E}">
        <p14:creationId xmlns:p14="http://schemas.microsoft.com/office/powerpoint/2010/main" val="927128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Before dive into the new OS scheme, we need to know what are issues in current OS </a:t>
            </a:r>
            <a:r>
              <a:rPr lang="en-US"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CLICK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Current OS is fragile. This fragility exists mainly for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weekness</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in protection in kernel level and there is no redundancy. </a:t>
            </a: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CLICK </a:t>
            </a:r>
            <a:b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Next issue is current OS is monotony. It refers that current OS limits functional variation that is lack of differential feature. Another monotonous feature of current OS is most of the functional implementations are not generalized. So, it’s difficult to share same solution throughout the OS. </a:t>
            </a:r>
          </a:p>
          <a:p>
            <a:pPr marL="0" marR="0">
              <a:spcBef>
                <a:spcPts val="0"/>
              </a:spcBef>
              <a:spcAft>
                <a:spcPts val="0"/>
              </a:spcAft>
            </a:pPr>
            <a:r>
              <a:rPr lang="en-US"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CLICK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Another issue of current OS is rigidity. It can only allow very small amount of static temporal change and there are also lack of fallback after any type of defense system failure.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9D21F9C-2E38-014E-99A5-F03E608C303A}" type="slidenum">
              <a:rPr lang="en-US" smtClean="0"/>
              <a:t>5</a:t>
            </a:fld>
            <a:endParaRPr lang="en-US"/>
          </a:p>
        </p:txBody>
      </p:sp>
    </p:spTree>
    <p:extLst>
      <p:ext uri="{BB962C8B-B14F-4D97-AF65-F5344CB8AC3E}">
        <p14:creationId xmlns:p14="http://schemas.microsoft.com/office/powerpoint/2010/main" val="2424806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 I mentioned in the previous slide, the author proposed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multikernel</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Operating System with DHR architecture. In next few slides I’ll discuss on these attributes briefly.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9D21F9C-2E38-014E-99A5-F03E608C303A}" type="slidenum">
              <a:rPr lang="en-US" smtClean="0"/>
              <a:t>6</a:t>
            </a:fld>
            <a:endParaRPr lang="en-US"/>
          </a:p>
        </p:txBody>
      </p:sp>
    </p:spTree>
    <p:extLst>
      <p:ext uri="{BB962C8B-B14F-4D97-AF65-F5344CB8AC3E}">
        <p14:creationId xmlns:p14="http://schemas.microsoft.com/office/powerpoint/2010/main" val="534480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First attribute is dynamism,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multikernel</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operating system is really flexible and can change things while it's running. It's designed so that it can quickly adjust and improve itself as it works. Also, it can add or take away parts like adding a new device even when it's already up and running. </a:t>
            </a:r>
            <a:endParaRPr lang="en-US" dirty="0"/>
          </a:p>
        </p:txBody>
      </p:sp>
      <p:sp>
        <p:nvSpPr>
          <p:cNvPr id="4" name="Slide Number Placeholder 3"/>
          <p:cNvSpPr>
            <a:spLocks noGrp="1"/>
          </p:cNvSpPr>
          <p:nvPr>
            <p:ph type="sldNum" sz="quarter" idx="5"/>
          </p:nvPr>
        </p:nvSpPr>
        <p:spPr/>
        <p:txBody>
          <a:bodyPr/>
          <a:lstStyle/>
          <a:p>
            <a:fld id="{99D21F9C-2E38-014E-99A5-F03E608C303A}" type="slidenum">
              <a:rPr lang="en-US" smtClean="0"/>
              <a:t>7</a:t>
            </a:fld>
            <a:endParaRPr lang="en-US"/>
          </a:p>
        </p:txBody>
      </p:sp>
    </p:spTree>
    <p:extLst>
      <p:ext uri="{BB962C8B-B14F-4D97-AF65-F5344CB8AC3E}">
        <p14:creationId xmlns:p14="http://schemas.microsoft.com/office/powerpoint/2010/main" val="1515076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Second is heterogeneity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multikernel</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operating system is like a system made of different types of building blocks that work together. These blocks are not all the same—they have their own special abilities and jobs. However, they are designed to work together smoothly, making sure that even though they're different, they can still do the same important tasks. </a:t>
            </a:r>
            <a:endParaRPr lang="en-US" dirty="0"/>
          </a:p>
        </p:txBody>
      </p:sp>
      <p:sp>
        <p:nvSpPr>
          <p:cNvPr id="4" name="Slide Number Placeholder 3"/>
          <p:cNvSpPr>
            <a:spLocks noGrp="1"/>
          </p:cNvSpPr>
          <p:nvPr>
            <p:ph type="sldNum" sz="quarter" idx="5"/>
          </p:nvPr>
        </p:nvSpPr>
        <p:spPr/>
        <p:txBody>
          <a:bodyPr/>
          <a:lstStyle/>
          <a:p>
            <a:fld id="{99D21F9C-2E38-014E-99A5-F03E608C303A}" type="slidenum">
              <a:rPr lang="en-US" smtClean="0"/>
              <a:t>8</a:t>
            </a:fld>
            <a:endParaRPr lang="en-US"/>
          </a:p>
        </p:txBody>
      </p:sp>
    </p:spTree>
    <p:extLst>
      <p:ext uri="{BB962C8B-B14F-4D97-AF65-F5344CB8AC3E}">
        <p14:creationId xmlns:p14="http://schemas.microsoft.com/office/powerpoint/2010/main" val="484130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last one is redundancy. </a:t>
            </a:r>
            <a:b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multikernel</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OS provides multiple kernel for running same user application simultaneously so that single kernel execution crash doesn’t hamper the whole systems. Also, every execution environment runs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isolately</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that facilitates the fault tolerant of systems.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9D21F9C-2E38-014E-99A5-F03E608C303A}" type="slidenum">
              <a:rPr lang="en-US" smtClean="0"/>
              <a:t>9</a:t>
            </a:fld>
            <a:endParaRPr lang="en-US"/>
          </a:p>
        </p:txBody>
      </p:sp>
    </p:spTree>
    <p:extLst>
      <p:ext uri="{BB962C8B-B14F-4D97-AF65-F5344CB8AC3E}">
        <p14:creationId xmlns:p14="http://schemas.microsoft.com/office/powerpoint/2010/main" val="303358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12/10/23</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61203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12/10/23</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925429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12/10/23</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86268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12/10/23</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89007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12/10/23</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513541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12/10/23</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26055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12/10/23</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9958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12/10/23</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523104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12/10/23</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35336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12/10/23</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80535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12/10/23</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133465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12/10/23</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334048105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5" r:id="rId6"/>
    <p:sldLayoutId id="2147483720" r:id="rId7"/>
    <p:sldLayoutId id="2147483721" r:id="rId8"/>
    <p:sldLayoutId id="2147483722" r:id="rId9"/>
    <p:sldLayoutId id="2147483724" r:id="rId10"/>
    <p:sldLayoutId id="2147483723"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CE6CDF-ADB7-468C-85C9-B20A076F3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39EA3C6-5BB9-4426-BF58-2B808502F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0A35E7-9EF6-40E1-A6C5-0B6D3D724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1600"/>
            <a:ext cx="11389581"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9A496F-531D-CDA6-E0E9-0C998E359D54}"/>
              </a:ext>
            </a:extLst>
          </p:cNvPr>
          <p:cNvSpPr>
            <a:spLocks noGrp="1"/>
          </p:cNvSpPr>
          <p:nvPr>
            <p:ph type="ctrTitle"/>
          </p:nvPr>
        </p:nvSpPr>
        <p:spPr>
          <a:xfrm>
            <a:off x="4876799" y="2286000"/>
            <a:ext cx="5676901" cy="1338015"/>
          </a:xfrm>
        </p:spPr>
        <p:txBody>
          <a:bodyPr>
            <a:noAutofit/>
          </a:bodyPr>
          <a:lstStyle/>
          <a:p>
            <a:r>
              <a:rPr lang="en-US" sz="2800" dirty="0" err="1"/>
              <a:t>Multikernel</a:t>
            </a:r>
            <a:r>
              <a:rPr lang="en-US" sz="2800" dirty="0"/>
              <a:t>: Operating system solution to generalized functional safety</a:t>
            </a:r>
          </a:p>
        </p:txBody>
      </p:sp>
      <p:sp>
        <p:nvSpPr>
          <p:cNvPr id="3" name="Subtitle 2">
            <a:extLst>
              <a:ext uri="{FF2B5EF4-FFF2-40B4-BE49-F238E27FC236}">
                <a16:creationId xmlns:a16="http://schemas.microsoft.com/office/drawing/2014/main" id="{8AEA1F04-D67D-F031-FF15-6A38B551864E}"/>
              </a:ext>
            </a:extLst>
          </p:cNvPr>
          <p:cNvSpPr>
            <a:spLocks noGrp="1"/>
          </p:cNvSpPr>
          <p:nvPr>
            <p:ph type="subTitle" idx="1"/>
          </p:nvPr>
        </p:nvSpPr>
        <p:spPr>
          <a:xfrm>
            <a:off x="4876799" y="3858564"/>
            <a:ext cx="5676901" cy="1061184"/>
          </a:xfrm>
        </p:spPr>
        <p:txBody>
          <a:bodyPr>
            <a:normAutofit/>
          </a:bodyPr>
          <a:lstStyle/>
          <a:p>
            <a:r>
              <a:rPr lang="en-US" sz="1600" dirty="0" err="1">
                <a:solidFill>
                  <a:schemeClr val="bg1">
                    <a:lumMod val="50000"/>
                  </a:schemeClr>
                </a:solidFill>
              </a:rPr>
              <a:t>Yijing</a:t>
            </a:r>
            <a:r>
              <a:rPr lang="en-US" sz="1600" dirty="0">
                <a:solidFill>
                  <a:schemeClr val="bg1">
                    <a:lumMod val="50000"/>
                  </a:schemeClr>
                </a:solidFill>
              </a:rPr>
              <a:t> Song, </a:t>
            </a:r>
            <a:r>
              <a:rPr lang="en-US" sz="1600" dirty="0" err="1">
                <a:solidFill>
                  <a:schemeClr val="bg1">
                    <a:lumMod val="50000"/>
                  </a:schemeClr>
                </a:solidFill>
              </a:rPr>
              <a:t>Huasheng</a:t>
            </a:r>
            <a:r>
              <a:rPr lang="en-US" sz="1600" dirty="0">
                <a:solidFill>
                  <a:schemeClr val="bg1">
                    <a:lumMod val="50000"/>
                  </a:schemeClr>
                </a:solidFill>
              </a:rPr>
              <a:t> </a:t>
            </a:r>
            <a:r>
              <a:rPr lang="en-US" sz="1600" dirty="0" err="1">
                <a:solidFill>
                  <a:schemeClr val="bg1">
                    <a:lumMod val="50000"/>
                  </a:schemeClr>
                </a:solidFill>
              </a:rPr>
              <a:t>dai</a:t>
            </a:r>
            <a:r>
              <a:rPr lang="en-US" sz="1600" dirty="0">
                <a:solidFill>
                  <a:schemeClr val="bg1">
                    <a:lumMod val="50000"/>
                  </a:schemeClr>
                </a:solidFill>
              </a:rPr>
              <a:t>, </a:t>
            </a:r>
            <a:r>
              <a:rPr lang="en-US" sz="1600" dirty="0" err="1">
                <a:solidFill>
                  <a:schemeClr val="bg1">
                    <a:lumMod val="50000"/>
                  </a:schemeClr>
                </a:solidFill>
              </a:rPr>
              <a:t>jinhu</a:t>
            </a:r>
            <a:r>
              <a:rPr lang="en-US" sz="1600" dirty="0">
                <a:solidFill>
                  <a:schemeClr val="bg1">
                    <a:lumMod val="50000"/>
                  </a:schemeClr>
                </a:solidFill>
              </a:rPr>
              <a:t> jiang, </a:t>
            </a:r>
            <a:r>
              <a:rPr lang="en-US" sz="1600" dirty="0" err="1">
                <a:solidFill>
                  <a:schemeClr val="bg1">
                    <a:lumMod val="50000"/>
                  </a:schemeClr>
                </a:solidFill>
              </a:rPr>
              <a:t>weihua</a:t>
            </a:r>
            <a:r>
              <a:rPr lang="en-US" sz="1600" dirty="0">
                <a:solidFill>
                  <a:schemeClr val="bg1">
                    <a:lumMod val="50000"/>
                  </a:schemeClr>
                </a:solidFill>
              </a:rPr>
              <a:t> </a:t>
            </a:r>
            <a:r>
              <a:rPr lang="en-US" sz="1600" dirty="0" err="1">
                <a:solidFill>
                  <a:schemeClr val="bg1">
                    <a:lumMod val="50000"/>
                  </a:schemeClr>
                </a:solidFill>
              </a:rPr>
              <a:t>zhang</a:t>
            </a:r>
            <a:endParaRPr lang="en-US" sz="1600" dirty="0">
              <a:solidFill>
                <a:schemeClr val="bg1">
                  <a:lumMod val="50000"/>
                </a:schemeClr>
              </a:solidFill>
            </a:endParaRPr>
          </a:p>
        </p:txBody>
      </p:sp>
      <p:pic>
        <p:nvPicPr>
          <p:cNvPr id="4" name="Picture 3" descr="Jigsaw puzzles in plastic figures">
            <a:extLst>
              <a:ext uri="{FF2B5EF4-FFF2-40B4-BE49-F238E27FC236}">
                <a16:creationId xmlns:a16="http://schemas.microsoft.com/office/drawing/2014/main" id="{A629ABC9-3041-8538-D10D-35EE6F998584}"/>
              </a:ext>
            </a:extLst>
          </p:cNvPr>
          <p:cNvPicPr>
            <a:picLocks noChangeAspect="1"/>
          </p:cNvPicPr>
          <p:nvPr/>
        </p:nvPicPr>
        <p:blipFill rotWithShape="1">
          <a:blip r:embed="rId3"/>
          <a:srcRect l="17779" r="13613" b="1"/>
          <a:stretch/>
        </p:blipFill>
        <p:spPr>
          <a:xfrm>
            <a:off x="0" y="1371600"/>
            <a:ext cx="4076699" cy="4114800"/>
          </a:xfrm>
          <a:prstGeom prst="rect">
            <a:avLst/>
          </a:prstGeom>
        </p:spPr>
      </p:pic>
      <p:sp>
        <p:nvSpPr>
          <p:cNvPr id="5" name="TextBox 4">
            <a:extLst>
              <a:ext uri="{FF2B5EF4-FFF2-40B4-BE49-F238E27FC236}">
                <a16:creationId xmlns:a16="http://schemas.microsoft.com/office/drawing/2014/main" id="{025E65A7-E307-D25A-7615-E7E9051CA1EF}"/>
              </a:ext>
            </a:extLst>
          </p:cNvPr>
          <p:cNvSpPr txBox="1"/>
          <p:nvPr/>
        </p:nvSpPr>
        <p:spPr>
          <a:xfrm>
            <a:off x="9980761" y="5696706"/>
            <a:ext cx="1613140" cy="646331"/>
          </a:xfrm>
          <a:prstGeom prst="rect">
            <a:avLst/>
          </a:prstGeom>
          <a:noFill/>
        </p:spPr>
        <p:txBody>
          <a:bodyPr wrap="square" rtlCol="0">
            <a:spAutoFit/>
          </a:bodyPr>
          <a:lstStyle/>
          <a:p>
            <a:r>
              <a:rPr lang="en-US" dirty="0"/>
              <a:t>Presented by</a:t>
            </a:r>
            <a:br>
              <a:rPr lang="en-US" dirty="0"/>
            </a:br>
            <a:r>
              <a:rPr lang="en-US" b="1" dirty="0" err="1"/>
              <a:t>Abdur</a:t>
            </a:r>
            <a:r>
              <a:rPr lang="en-US" b="1" dirty="0"/>
              <a:t> </a:t>
            </a:r>
            <a:r>
              <a:rPr lang="en-US" b="1" dirty="0" err="1"/>
              <a:t>Rouf</a:t>
            </a:r>
            <a:endParaRPr lang="en-US" b="1" dirty="0"/>
          </a:p>
        </p:txBody>
      </p:sp>
    </p:spTree>
    <p:extLst>
      <p:ext uri="{BB962C8B-B14F-4D97-AF65-F5344CB8AC3E}">
        <p14:creationId xmlns:p14="http://schemas.microsoft.com/office/powerpoint/2010/main" val="1636553221"/>
      </p:ext>
    </p:extLst>
  </p:cSld>
  <p:clrMapOvr>
    <a:masterClrMapping/>
  </p:clrMapOvr>
  <mc:AlternateContent xmlns:mc="http://schemas.openxmlformats.org/markup-compatibility/2006" xmlns:p14="http://schemas.microsoft.com/office/powerpoint/2010/main">
    <mc:Choice Requires="p14">
      <p:transition spd="slow" p14:dur="2000" advTm="20205"/>
    </mc:Choice>
    <mc:Fallback xmlns="">
      <p:transition spd="slow" advTm="2020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79E3-71A4-3E3B-6730-EDF7F0F19113}"/>
              </a:ext>
            </a:extLst>
          </p:cNvPr>
          <p:cNvSpPr>
            <a:spLocks noGrp="1"/>
          </p:cNvSpPr>
          <p:nvPr>
            <p:ph type="title"/>
          </p:nvPr>
        </p:nvSpPr>
        <p:spPr/>
        <p:txBody>
          <a:bodyPr/>
          <a:lstStyle/>
          <a:p>
            <a:r>
              <a:rPr lang="en-US" dirty="0"/>
              <a:t>Design multi-kernel architecture</a:t>
            </a:r>
          </a:p>
        </p:txBody>
      </p:sp>
      <p:pic>
        <p:nvPicPr>
          <p:cNvPr id="4" name="Picture 3">
            <a:extLst>
              <a:ext uri="{FF2B5EF4-FFF2-40B4-BE49-F238E27FC236}">
                <a16:creationId xmlns:a16="http://schemas.microsoft.com/office/drawing/2014/main" id="{0AB309EE-9561-60D6-EC2C-90242E8534BC}"/>
              </a:ext>
            </a:extLst>
          </p:cNvPr>
          <p:cNvPicPr>
            <a:picLocks noChangeAspect="1"/>
          </p:cNvPicPr>
          <p:nvPr/>
        </p:nvPicPr>
        <p:blipFill>
          <a:blip r:embed="rId4"/>
          <a:stretch>
            <a:fillRect/>
          </a:stretch>
        </p:blipFill>
        <p:spPr>
          <a:xfrm>
            <a:off x="2079416" y="2057400"/>
            <a:ext cx="8033168" cy="3756804"/>
          </a:xfrm>
          <a:prstGeom prst="rect">
            <a:avLst/>
          </a:prstGeom>
        </p:spPr>
      </p:pic>
      <p:sp>
        <p:nvSpPr>
          <p:cNvPr id="3" name="TextBox 2">
            <a:extLst>
              <a:ext uri="{FF2B5EF4-FFF2-40B4-BE49-F238E27FC236}">
                <a16:creationId xmlns:a16="http://schemas.microsoft.com/office/drawing/2014/main" id="{D5F92A03-2E73-C0E7-34C6-F18E88642801}"/>
              </a:ext>
            </a:extLst>
          </p:cNvPr>
          <p:cNvSpPr txBox="1"/>
          <p:nvPr/>
        </p:nvSpPr>
        <p:spPr>
          <a:xfrm>
            <a:off x="10000172" y="6550223"/>
            <a:ext cx="2275217" cy="307777"/>
          </a:xfrm>
          <a:prstGeom prst="rect">
            <a:avLst/>
          </a:prstGeom>
          <a:noFill/>
        </p:spPr>
        <p:txBody>
          <a:bodyPr wrap="square">
            <a:spAutoFit/>
          </a:bodyPr>
          <a:lstStyle/>
          <a:p>
            <a:r>
              <a:rPr lang="en-US" sz="1400" dirty="0"/>
              <a:t>Presented by </a:t>
            </a:r>
            <a:r>
              <a:rPr lang="en-US" sz="1400" b="1" dirty="0" err="1"/>
              <a:t>Abdur</a:t>
            </a:r>
            <a:r>
              <a:rPr lang="en-US" sz="1400" b="1" dirty="0"/>
              <a:t> </a:t>
            </a:r>
            <a:r>
              <a:rPr lang="en-US" sz="1400" b="1" dirty="0" err="1"/>
              <a:t>Rouf</a:t>
            </a:r>
            <a:endParaRPr lang="en-US" sz="1400" b="1" dirty="0"/>
          </a:p>
        </p:txBody>
      </p:sp>
    </p:spTree>
    <p:custDataLst>
      <p:tags r:id="rId1"/>
    </p:custDataLst>
    <p:extLst>
      <p:ext uri="{BB962C8B-B14F-4D97-AF65-F5344CB8AC3E}">
        <p14:creationId xmlns:p14="http://schemas.microsoft.com/office/powerpoint/2010/main" val="3713589829"/>
      </p:ext>
    </p:extLst>
  </p:cSld>
  <p:clrMapOvr>
    <a:masterClrMapping/>
  </p:clrMapOvr>
  <mc:AlternateContent xmlns:mc="http://schemas.openxmlformats.org/markup-compatibility/2006" xmlns:p14="http://schemas.microsoft.com/office/powerpoint/2010/main">
    <mc:Choice Requires="p14">
      <p:transition spd="slow" p14:dur="2000" advTm="33278"/>
    </mc:Choice>
    <mc:Fallback xmlns="">
      <p:transition spd="slow" advTm="332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A500-EA8C-BDCD-9702-57FCF33BF08F}"/>
              </a:ext>
            </a:extLst>
          </p:cNvPr>
          <p:cNvSpPr>
            <a:spLocks noGrp="1"/>
          </p:cNvSpPr>
          <p:nvPr>
            <p:ph type="title"/>
          </p:nvPr>
        </p:nvSpPr>
        <p:spPr/>
        <p:txBody>
          <a:bodyPr/>
          <a:lstStyle/>
          <a:p>
            <a:r>
              <a:rPr lang="en-US" dirty="0"/>
              <a:t>Underlying technologies</a:t>
            </a:r>
          </a:p>
        </p:txBody>
      </p:sp>
      <p:pic>
        <p:nvPicPr>
          <p:cNvPr id="4" name="Picture 3">
            <a:extLst>
              <a:ext uri="{FF2B5EF4-FFF2-40B4-BE49-F238E27FC236}">
                <a16:creationId xmlns:a16="http://schemas.microsoft.com/office/drawing/2014/main" id="{E90FA300-4558-33A3-8E72-4033A9BD3C98}"/>
              </a:ext>
            </a:extLst>
          </p:cNvPr>
          <p:cNvPicPr>
            <a:picLocks noChangeAspect="1"/>
          </p:cNvPicPr>
          <p:nvPr/>
        </p:nvPicPr>
        <p:blipFill>
          <a:blip r:embed="rId4"/>
          <a:stretch>
            <a:fillRect/>
          </a:stretch>
        </p:blipFill>
        <p:spPr>
          <a:xfrm>
            <a:off x="2156365" y="3088256"/>
            <a:ext cx="1480148" cy="1480148"/>
          </a:xfrm>
          <a:prstGeom prst="rect">
            <a:avLst/>
          </a:prstGeom>
        </p:spPr>
      </p:pic>
      <p:pic>
        <p:nvPicPr>
          <p:cNvPr id="5" name="Picture 4">
            <a:extLst>
              <a:ext uri="{FF2B5EF4-FFF2-40B4-BE49-F238E27FC236}">
                <a16:creationId xmlns:a16="http://schemas.microsoft.com/office/drawing/2014/main" id="{3ABC0052-BCBC-3290-46D0-8CCB678A1FEA}"/>
              </a:ext>
            </a:extLst>
          </p:cNvPr>
          <p:cNvPicPr>
            <a:picLocks noChangeAspect="1"/>
          </p:cNvPicPr>
          <p:nvPr/>
        </p:nvPicPr>
        <p:blipFill>
          <a:blip r:embed="rId5"/>
          <a:stretch>
            <a:fillRect/>
          </a:stretch>
        </p:blipFill>
        <p:spPr>
          <a:xfrm>
            <a:off x="5495744" y="3088256"/>
            <a:ext cx="1480148" cy="1480148"/>
          </a:xfrm>
          <a:prstGeom prst="rect">
            <a:avLst/>
          </a:prstGeom>
        </p:spPr>
      </p:pic>
      <p:pic>
        <p:nvPicPr>
          <p:cNvPr id="6" name="Picture 5">
            <a:extLst>
              <a:ext uri="{FF2B5EF4-FFF2-40B4-BE49-F238E27FC236}">
                <a16:creationId xmlns:a16="http://schemas.microsoft.com/office/drawing/2014/main" id="{A05918F5-D740-F57F-AD82-9B13F719CBC0}"/>
              </a:ext>
            </a:extLst>
          </p:cNvPr>
          <p:cNvPicPr>
            <a:picLocks noChangeAspect="1"/>
          </p:cNvPicPr>
          <p:nvPr/>
        </p:nvPicPr>
        <p:blipFill>
          <a:blip r:embed="rId6"/>
          <a:stretch>
            <a:fillRect/>
          </a:stretch>
        </p:blipFill>
        <p:spPr>
          <a:xfrm>
            <a:off x="8835124" y="3228074"/>
            <a:ext cx="1200511" cy="1200511"/>
          </a:xfrm>
          <a:prstGeom prst="rect">
            <a:avLst/>
          </a:prstGeom>
        </p:spPr>
      </p:pic>
      <p:sp>
        <p:nvSpPr>
          <p:cNvPr id="7" name="TextBox 6">
            <a:extLst>
              <a:ext uri="{FF2B5EF4-FFF2-40B4-BE49-F238E27FC236}">
                <a16:creationId xmlns:a16="http://schemas.microsoft.com/office/drawing/2014/main" id="{3C1B3C98-4878-FF44-064D-E6D77079FB2D}"/>
              </a:ext>
            </a:extLst>
          </p:cNvPr>
          <p:cNvSpPr txBox="1"/>
          <p:nvPr/>
        </p:nvSpPr>
        <p:spPr>
          <a:xfrm>
            <a:off x="1576598" y="4800601"/>
            <a:ext cx="2708694" cy="369332"/>
          </a:xfrm>
          <a:prstGeom prst="rect">
            <a:avLst/>
          </a:prstGeom>
          <a:noFill/>
        </p:spPr>
        <p:txBody>
          <a:bodyPr wrap="square" rtlCol="0">
            <a:spAutoFit/>
          </a:bodyPr>
          <a:lstStyle/>
          <a:p>
            <a:r>
              <a:rPr lang="en-US" dirty="0"/>
              <a:t>Multi-kernel architecture</a:t>
            </a:r>
          </a:p>
        </p:txBody>
      </p:sp>
      <p:sp>
        <p:nvSpPr>
          <p:cNvPr id="8" name="TextBox 7">
            <a:extLst>
              <a:ext uri="{FF2B5EF4-FFF2-40B4-BE49-F238E27FC236}">
                <a16:creationId xmlns:a16="http://schemas.microsoft.com/office/drawing/2014/main" id="{5E762FCE-7B72-68EB-D49D-639B51A9348C}"/>
              </a:ext>
            </a:extLst>
          </p:cNvPr>
          <p:cNvSpPr txBox="1"/>
          <p:nvPr/>
        </p:nvSpPr>
        <p:spPr>
          <a:xfrm>
            <a:off x="5195795" y="4800601"/>
            <a:ext cx="2407850" cy="369332"/>
          </a:xfrm>
          <a:prstGeom prst="rect">
            <a:avLst/>
          </a:prstGeom>
          <a:noFill/>
        </p:spPr>
        <p:txBody>
          <a:bodyPr wrap="square" rtlCol="0">
            <a:spAutoFit/>
          </a:bodyPr>
          <a:lstStyle/>
          <a:p>
            <a:r>
              <a:rPr lang="en-US" dirty="0"/>
              <a:t>Resource partitioning</a:t>
            </a:r>
          </a:p>
        </p:txBody>
      </p:sp>
      <p:sp>
        <p:nvSpPr>
          <p:cNvPr id="9" name="TextBox 8">
            <a:extLst>
              <a:ext uri="{FF2B5EF4-FFF2-40B4-BE49-F238E27FC236}">
                <a16:creationId xmlns:a16="http://schemas.microsoft.com/office/drawing/2014/main" id="{1C44FA65-95F5-5C57-264D-D1073A6DDA6A}"/>
              </a:ext>
            </a:extLst>
          </p:cNvPr>
          <p:cNvSpPr txBox="1"/>
          <p:nvPr/>
        </p:nvSpPr>
        <p:spPr>
          <a:xfrm>
            <a:off x="8143154" y="4800601"/>
            <a:ext cx="3019427" cy="369332"/>
          </a:xfrm>
          <a:prstGeom prst="rect">
            <a:avLst/>
          </a:prstGeom>
          <a:noFill/>
        </p:spPr>
        <p:txBody>
          <a:bodyPr wrap="square" rtlCol="0">
            <a:spAutoFit/>
          </a:bodyPr>
          <a:lstStyle/>
          <a:p>
            <a:r>
              <a:rPr lang="en-US" dirty="0"/>
              <a:t>Inter-kernel communication</a:t>
            </a:r>
          </a:p>
        </p:txBody>
      </p:sp>
      <p:sp>
        <p:nvSpPr>
          <p:cNvPr id="3" name="TextBox 2">
            <a:extLst>
              <a:ext uri="{FF2B5EF4-FFF2-40B4-BE49-F238E27FC236}">
                <a16:creationId xmlns:a16="http://schemas.microsoft.com/office/drawing/2014/main" id="{34ABC496-DBEF-2AA9-C2D0-8C32BA763F8D}"/>
              </a:ext>
            </a:extLst>
          </p:cNvPr>
          <p:cNvSpPr txBox="1"/>
          <p:nvPr/>
        </p:nvSpPr>
        <p:spPr>
          <a:xfrm>
            <a:off x="10000172" y="6550223"/>
            <a:ext cx="2275217" cy="307777"/>
          </a:xfrm>
          <a:prstGeom prst="rect">
            <a:avLst/>
          </a:prstGeom>
          <a:noFill/>
        </p:spPr>
        <p:txBody>
          <a:bodyPr wrap="square">
            <a:spAutoFit/>
          </a:bodyPr>
          <a:lstStyle/>
          <a:p>
            <a:r>
              <a:rPr lang="en-US" sz="1400" dirty="0"/>
              <a:t>Presented by </a:t>
            </a:r>
            <a:r>
              <a:rPr lang="en-US" sz="1400" b="1" dirty="0" err="1"/>
              <a:t>Abdur</a:t>
            </a:r>
            <a:r>
              <a:rPr lang="en-US" sz="1400" b="1" dirty="0"/>
              <a:t> </a:t>
            </a:r>
            <a:r>
              <a:rPr lang="en-US" sz="1400" b="1" dirty="0" err="1"/>
              <a:t>Rouf</a:t>
            </a:r>
            <a:endParaRPr lang="en-US" sz="1400" b="1" dirty="0"/>
          </a:p>
        </p:txBody>
      </p:sp>
    </p:spTree>
    <p:custDataLst>
      <p:tags r:id="rId1"/>
    </p:custDataLst>
    <p:extLst>
      <p:ext uri="{BB962C8B-B14F-4D97-AF65-F5344CB8AC3E}">
        <p14:creationId xmlns:p14="http://schemas.microsoft.com/office/powerpoint/2010/main" val="1613660049"/>
      </p:ext>
    </p:extLst>
  </p:cSld>
  <p:clrMapOvr>
    <a:masterClrMapping/>
  </p:clrMapOvr>
  <mc:AlternateContent xmlns:mc="http://schemas.openxmlformats.org/markup-compatibility/2006" xmlns:p14="http://schemas.microsoft.com/office/powerpoint/2010/main">
    <mc:Choice Requires="p14">
      <p:transition spd="slow" p14:dur="2000" advTm="73240"/>
    </mc:Choice>
    <mc:Fallback xmlns="">
      <p:transition spd="slow" advTm="732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813D-B13B-E25C-6667-DA36B7870F4F}"/>
              </a:ext>
            </a:extLst>
          </p:cNvPr>
          <p:cNvSpPr>
            <a:spLocks noGrp="1"/>
          </p:cNvSpPr>
          <p:nvPr>
            <p:ph type="title"/>
          </p:nvPr>
        </p:nvSpPr>
        <p:spPr/>
        <p:txBody>
          <a:bodyPr/>
          <a:lstStyle/>
          <a:p>
            <a:r>
              <a:rPr lang="en-US" dirty="0"/>
              <a:t>Multi-kernel OS with DHR</a:t>
            </a:r>
          </a:p>
        </p:txBody>
      </p:sp>
      <p:pic>
        <p:nvPicPr>
          <p:cNvPr id="4" name="Picture 3">
            <a:extLst>
              <a:ext uri="{FF2B5EF4-FFF2-40B4-BE49-F238E27FC236}">
                <a16:creationId xmlns:a16="http://schemas.microsoft.com/office/drawing/2014/main" id="{803FC036-664A-FADE-3055-D370D300AC3B}"/>
              </a:ext>
            </a:extLst>
          </p:cNvPr>
          <p:cNvPicPr>
            <a:picLocks noChangeAspect="1"/>
          </p:cNvPicPr>
          <p:nvPr/>
        </p:nvPicPr>
        <p:blipFill>
          <a:blip r:embed="rId4"/>
          <a:stretch>
            <a:fillRect/>
          </a:stretch>
        </p:blipFill>
        <p:spPr>
          <a:xfrm>
            <a:off x="2209800" y="1852496"/>
            <a:ext cx="7772400" cy="4515979"/>
          </a:xfrm>
          <a:prstGeom prst="rect">
            <a:avLst/>
          </a:prstGeom>
        </p:spPr>
      </p:pic>
      <p:sp>
        <p:nvSpPr>
          <p:cNvPr id="3" name="TextBox 2">
            <a:extLst>
              <a:ext uri="{FF2B5EF4-FFF2-40B4-BE49-F238E27FC236}">
                <a16:creationId xmlns:a16="http://schemas.microsoft.com/office/drawing/2014/main" id="{50701902-D9F9-5F65-0D85-DF9609B3A09D}"/>
              </a:ext>
            </a:extLst>
          </p:cNvPr>
          <p:cNvSpPr txBox="1"/>
          <p:nvPr/>
        </p:nvSpPr>
        <p:spPr>
          <a:xfrm>
            <a:off x="10000172" y="6550223"/>
            <a:ext cx="2275217" cy="307777"/>
          </a:xfrm>
          <a:prstGeom prst="rect">
            <a:avLst/>
          </a:prstGeom>
          <a:noFill/>
        </p:spPr>
        <p:txBody>
          <a:bodyPr wrap="square">
            <a:spAutoFit/>
          </a:bodyPr>
          <a:lstStyle/>
          <a:p>
            <a:r>
              <a:rPr lang="en-US" sz="1400" dirty="0"/>
              <a:t>Presented by </a:t>
            </a:r>
            <a:r>
              <a:rPr lang="en-US" sz="1400" b="1" dirty="0" err="1"/>
              <a:t>Abdur</a:t>
            </a:r>
            <a:r>
              <a:rPr lang="en-US" sz="1400" b="1" dirty="0"/>
              <a:t> </a:t>
            </a:r>
            <a:r>
              <a:rPr lang="en-US" sz="1400" b="1" dirty="0" err="1"/>
              <a:t>Rouf</a:t>
            </a:r>
            <a:endParaRPr lang="en-US" sz="1400" b="1" dirty="0"/>
          </a:p>
        </p:txBody>
      </p:sp>
    </p:spTree>
    <p:custDataLst>
      <p:tags r:id="rId1"/>
    </p:custDataLst>
    <p:extLst>
      <p:ext uri="{BB962C8B-B14F-4D97-AF65-F5344CB8AC3E}">
        <p14:creationId xmlns:p14="http://schemas.microsoft.com/office/powerpoint/2010/main" val="109929724"/>
      </p:ext>
    </p:extLst>
  </p:cSld>
  <p:clrMapOvr>
    <a:masterClrMapping/>
  </p:clrMapOvr>
  <mc:AlternateContent xmlns:mc="http://schemas.openxmlformats.org/markup-compatibility/2006" xmlns:p14="http://schemas.microsoft.com/office/powerpoint/2010/main">
    <mc:Choice Requires="p14">
      <p:transition spd="slow" p14:dur="2000" advTm="34413"/>
    </mc:Choice>
    <mc:Fallback xmlns="">
      <p:transition spd="slow" advTm="344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CD007-F581-831F-3C3A-A13EAEB652E5}"/>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811CD7CE-D97D-3A05-2A47-4FE435E06CF2}"/>
              </a:ext>
            </a:extLst>
          </p:cNvPr>
          <p:cNvSpPr>
            <a:spLocks noGrp="1"/>
          </p:cNvSpPr>
          <p:nvPr>
            <p:ph idx="1"/>
          </p:nvPr>
        </p:nvSpPr>
        <p:spPr/>
        <p:txBody>
          <a:bodyPr/>
          <a:lstStyle/>
          <a:p>
            <a:r>
              <a:rPr lang="en-US" dirty="0" err="1"/>
              <a:t>Barrelfish</a:t>
            </a:r>
            <a:endParaRPr lang="en-US" dirty="0"/>
          </a:p>
          <a:p>
            <a:r>
              <a:rPr lang="en-US" dirty="0"/>
              <a:t>FOS (</a:t>
            </a:r>
            <a:r>
              <a:rPr lang="en-US" dirty="0" err="1"/>
              <a:t>Femto</a:t>
            </a:r>
            <a:r>
              <a:rPr lang="en-US" dirty="0"/>
              <a:t> Operating System)</a:t>
            </a:r>
          </a:p>
          <a:p>
            <a:r>
              <a:rPr lang="en-US" dirty="0" err="1"/>
              <a:t>HeliOS</a:t>
            </a:r>
            <a:r>
              <a:rPr lang="en-US" dirty="0"/>
              <a:t> and Popcorn Linux</a:t>
            </a:r>
          </a:p>
        </p:txBody>
      </p:sp>
      <p:sp>
        <p:nvSpPr>
          <p:cNvPr id="4" name="TextBox 3">
            <a:extLst>
              <a:ext uri="{FF2B5EF4-FFF2-40B4-BE49-F238E27FC236}">
                <a16:creationId xmlns:a16="http://schemas.microsoft.com/office/drawing/2014/main" id="{952D284B-4DCF-2B87-1F24-21AFC2296864}"/>
              </a:ext>
            </a:extLst>
          </p:cNvPr>
          <p:cNvSpPr txBox="1"/>
          <p:nvPr/>
        </p:nvSpPr>
        <p:spPr>
          <a:xfrm>
            <a:off x="10000172" y="6550223"/>
            <a:ext cx="2275217" cy="307777"/>
          </a:xfrm>
          <a:prstGeom prst="rect">
            <a:avLst/>
          </a:prstGeom>
          <a:noFill/>
        </p:spPr>
        <p:txBody>
          <a:bodyPr wrap="square">
            <a:spAutoFit/>
          </a:bodyPr>
          <a:lstStyle/>
          <a:p>
            <a:r>
              <a:rPr lang="en-US" sz="1400" dirty="0"/>
              <a:t>Presented by </a:t>
            </a:r>
            <a:r>
              <a:rPr lang="en-US" sz="1400" b="1" dirty="0" err="1"/>
              <a:t>Abdur</a:t>
            </a:r>
            <a:r>
              <a:rPr lang="en-US" sz="1400" b="1" dirty="0"/>
              <a:t> </a:t>
            </a:r>
            <a:r>
              <a:rPr lang="en-US" sz="1400" b="1" dirty="0" err="1"/>
              <a:t>Rouf</a:t>
            </a:r>
            <a:endParaRPr lang="en-US" sz="1400" b="1" dirty="0"/>
          </a:p>
        </p:txBody>
      </p:sp>
    </p:spTree>
    <p:extLst>
      <p:ext uri="{BB962C8B-B14F-4D97-AF65-F5344CB8AC3E}">
        <p14:creationId xmlns:p14="http://schemas.microsoft.com/office/powerpoint/2010/main" val="1964208575"/>
      </p:ext>
    </p:extLst>
  </p:cSld>
  <p:clrMapOvr>
    <a:masterClrMapping/>
  </p:clrMapOvr>
  <mc:AlternateContent xmlns:mc="http://schemas.openxmlformats.org/markup-compatibility/2006" xmlns:p14="http://schemas.microsoft.com/office/powerpoint/2010/main">
    <mc:Choice Requires="p14">
      <p:transition spd="slow" p14:dur="2000" advTm="21214"/>
    </mc:Choice>
    <mc:Fallback xmlns="">
      <p:transition spd="slow" advTm="2121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6AB96F-E44D-8F24-A58E-C03104F7644E}"/>
              </a:ext>
            </a:extLst>
          </p:cNvPr>
          <p:cNvPicPr>
            <a:picLocks noChangeAspect="1"/>
          </p:cNvPicPr>
          <p:nvPr/>
        </p:nvPicPr>
        <p:blipFill>
          <a:blip r:embed="rId3"/>
          <a:stretch>
            <a:fillRect/>
          </a:stretch>
        </p:blipFill>
        <p:spPr>
          <a:xfrm>
            <a:off x="4028535" y="1459781"/>
            <a:ext cx="3938438" cy="3938438"/>
          </a:xfrm>
          <a:prstGeom prst="rect">
            <a:avLst/>
          </a:prstGeom>
        </p:spPr>
      </p:pic>
      <p:sp>
        <p:nvSpPr>
          <p:cNvPr id="2" name="TextBox 1">
            <a:extLst>
              <a:ext uri="{FF2B5EF4-FFF2-40B4-BE49-F238E27FC236}">
                <a16:creationId xmlns:a16="http://schemas.microsoft.com/office/drawing/2014/main" id="{34D58C6E-6212-9F67-8AFB-CADC2A55AD74}"/>
              </a:ext>
            </a:extLst>
          </p:cNvPr>
          <p:cNvSpPr txBox="1"/>
          <p:nvPr/>
        </p:nvSpPr>
        <p:spPr>
          <a:xfrm>
            <a:off x="10000172" y="6550223"/>
            <a:ext cx="2275217" cy="307777"/>
          </a:xfrm>
          <a:prstGeom prst="rect">
            <a:avLst/>
          </a:prstGeom>
          <a:noFill/>
        </p:spPr>
        <p:txBody>
          <a:bodyPr wrap="square">
            <a:spAutoFit/>
          </a:bodyPr>
          <a:lstStyle/>
          <a:p>
            <a:r>
              <a:rPr lang="en-US" sz="1400" dirty="0"/>
              <a:t>Presented by </a:t>
            </a:r>
            <a:r>
              <a:rPr lang="en-US" sz="1400" b="1" dirty="0" err="1"/>
              <a:t>Abdur</a:t>
            </a:r>
            <a:r>
              <a:rPr lang="en-US" sz="1400" b="1" dirty="0"/>
              <a:t> </a:t>
            </a:r>
            <a:r>
              <a:rPr lang="en-US" sz="1400" b="1" dirty="0" err="1"/>
              <a:t>Rouf</a:t>
            </a:r>
            <a:endParaRPr lang="en-US" sz="1400" b="1" dirty="0"/>
          </a:p>
        </p:txBody>
      </p:sp>
    </p:spTree>
    <p:extLst>
      <p:ext uri="{BB962C8B-B14F-4D97-AF65-F5344CB8AC3E}">
        <p14:creationId xmlns:p14="http://schemas.microsoft.com/office/powerpoint/2010/main" val="1616867280"/>
      </p:ext>
    </p:extLst>
  </p:cSld>
  <p:clrMapOvr>
    <a:masterClrMapping/>
  </p:clrMapOvr>
  <mc:AlternateContent xmlns:mc="http://schemas.openxmlformats.org/markup-compatibility/2006" xmlns:p14="http://schemas.microsoft.com/office/powerpoint/2010/main">
    <mc:Choice Requires="p14">
      <p:transition spd="slow" p14:dur="2000" advTm="3364"/>
    </mc:Choice>
    <mc:Fallback xmlns="">
      <p:transition spd="slow" advTm="336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736A1-2F33-D553-B9EF-5CDA26226110}"/>
              </a:ext>
            </a:extLst>
          </p:cNvPr>
          <p:cNvSpPr>
            <a:spLocks noGrp="1"/>
          </p:cNvSpPr>
          <p:nvPr>
            <p:ph type="title"/>
          </p:nvPr>
        </p:nvSpPr>
        <p:spPr/>
        <p:txBody>
          <a:bodyPr/>
          <a:lstStyle/>
          <a:p>
            <a:r>
              <a:rPr lang="en-US" dirty="0"/>
              <a:t>What is </a:t>
            </a:r>
            <a:r>
              <a:rPr lang="en-US" dirty="0" err="1"/>
              <a:t>Multikernel</a:t>
            </a:r>
            <a:r>
              <a:rPr lang="en-US" dirty="0"/>
              <a:t> OS?</a:t>
            </a:r>
          </a:p>
        </p:txBody>
      </p:sp>
      <p:pic>
        <p:nvPicPr>
          <p:cNvPr id="4" name="Picture 3">
            <a:extLst>
              <a:ext uri="{FF2B5EF4-FFF2-40B4-BE49-F238E27FC236}">
                <a16:creationId xmlns:a16="http://schemas.microsoft.com/office/drawing/2014/main" id="{DBF1C6E8-88D3-649A-377B-F24BFEB97C8D}"/>
              </a:ext>
            </a:extLst>
          </p:cNvPr>
          <p:cNvPicPr>
            <a:picLocks noChangeAspect="1"/>
          </p:cNvPicPr>
          <p:nvPr/>
        </p:nvPicPr>
        <p:blipFill>
          <a:blip r:embed="rId4"/>
          <a:stretch>
            <a:fillRect/>
          </a:stretch>
        </p:blipFill>
        <p:spPr>
          <a:xfrm>
            <a:off x="1638299" y="1893498"/>
            <a:ext cx="7772400" cy="4125760"/>
          </a:xfrm>
          <a:prstGeom prst="rect">
            <a:avLst/>
          </a:prstGeom>
        </p:spPr>
      </p:pic>
      <p:sp>
        <p:nvSpPr>
          <p:cNvPr id="5" name="TextBox 4">
            <a:extLst>
              <a:ext uri="{FF2B5EF4-FFF2-40B4-BE49-F238E27FC236}">
                <a16:creationId xmlns:a16="http://schemas.microsoft.com/office/drawing/2014/main" id="{6A2CE671-D8F0-E0E0-A348-25CF12282FCB}"/>
              </a:ext>
            </a:extLst>
          </p:cNvPr>
          <p:cNvSpPr txBox="1"/>
          <p:nvPr/>
        </p:nvSpPr>
        <p:spPr>
          <a:xfrm>
            <a:off x="10000172" y="6550223"/>
            <a:ext cx="2275217" cy="307777"/>
          </a:xfrm>
          <a:prstGeom prst="rect">
            <a:avLst/>
          </a:prstGeom>
          <a:noFill/>
        </p:spPr>
        <p:txBody>
          <a:bodyPr wrap="square">
            <a:spAutoFit/>
          </a:bodyPr>
          <a:lstStyle/>
          <a:p>
            <a:r>
              <a:rPr lang="en-US" sz="1400" dirty="0"/>
              <a:t>Presented by </a:t>
            </a:r>
            <a:r>
              <a:rPr lang="en-US" sz="1400" b="1" dirty="0" err="1"/>
              <a:t>Abdur</a:t>
            </a:r>
            <a:r>
              <a:rPr lang="en-US" sz="1400" b="1" dirty="0"/>
              <a:t> </a:t>
            </a:r>
            <a:r>
              <a:rPr lang="en-US" sz="1400" b="1" dirty="0" err="1"/>
              <a:t>Rouf</a:t>
            </a:r>
            <a:endParaRPr lang="en-US" sz="1400" b="1" dirty="0"/>
          </a:p>
        </p:txBody>
      </p:sp>
    </p:spTree>
    <p:custDataLst>
      <p:tags r:id="rId1"/>
    </p:custDataLst>
    <p:extLst>
      <p:ext uri="{BB962C8B-B14F-4D97-AF65-F5344CB8AC3E}">
        <p14:creationId xmlns:p14="http://schemas.microsoft.com/office/powerpoint/2010/main" val="2929737420"/>
      </p:ext>
    </p:extLst>
  </p:cSld>
  <p:clrMapOvr>
    <a:masterClrMapping/>
  </p:clrMapOvr>
  <mc:AlternateContent xmlns:mc="http://schemas.openxmlformats.org/markup-compatibility/2006" xmlns:p14="http://schemas.microsoft.com/office/powerpoint/2010/main">
    <mc:Choice Requires="p14">
      <p:transition spd="slow" p14:dur="2000" advTm="60158"/>
    </mc:Choice>
    <mc:Fallback xmlns="">
      <p:transition spd="slow" advTm="601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81825-346D-91F8-A032-6CC3E80443DD}"/>
              </a:ext>
            </a:extLst>
          </p:cNvPr>
          <p:cNvSpPr>
            <a:spLocks noGrp="1"/>
          </p:cNvSpPr>
          <p:nvPr>
            <p:ph type="title"/>
          </p:nvPr>
        </p:nvSpPr>
        <p:spPr/>
        <p:txBody>
          <a:bodyPr/>
          <a:lstStyle/>
          <a:p>
            <a:r>
              <a:rPr lang="en-US" dirty="0"/>
              <a:t>What is generalized functional safety? </a:t>
            </a:r>
          </a:p>
        </p:txBody>
      </p:sp>
      <p:sp>
        <p:nvSpPr>
          <p:cNvPr id="3" name="Content Placeholder 2">
            <a:extLst>
              <a:ext uri="{FF2B5EF4-FFF2-40B4-BE49-F238E27FC236}">
                <a16:creationId xmlns:a16="http://schemas.microsoft.com/office/drawing/2014/main" id="{CAC80E74-A1F6-652B-E30B-83A3E8EC4872}"/>
              </a:ext>
            </a:extLst>
          </p:cNvPr>
          <p:cNvSpPr>
            <a:spLocks noGrp="1"/>
          </p:cNvSpPr>
          <p:nvPr>
            <p:ph idx="1"/>
          </p:nvPr>
        </p:nvSpPr>
        <p:spPr>
          <a:xfrm>
            <a:off x="1638300" y="2057400"/>
            <a:ext cx="8915402" cy="823823"/>
          </a:xfrm>
        </p:spPr>
        <p:txBody>
          <a:bodyPr>
            <a:normAutofit fontScale="92500" lnSpcReduction="10000"/>
          </a:bodyPr>
          <a:lstStyle/>
          <a:p>
            <a:pPr marL="0" indent="0">
              <a:buNone/>
            </a:pPr>
            <a:r>
              <a:rPr lang="en-US" sz="2400" dirty="0"/>
              <a:t>Functional safety is the part of safety that deals with the correct operation of a system.</a:t>
            </a:r>
          </a:p>
        </p:txBody>
      </p:sp>
      <p:pic>
        <p:nvPicPr>
          <p:cNvPr id="5" name="Picture 4">
            <a:extLst>
              <a:ext uri="{FF2B5EF4-FFF2-40B4-BE49-F238E27FC236}">
                <a16:creationId xmlns:a16="http://schemas.microsoft.com/office/drawing/2014/main" id="{05930D87-27EF-3117-39B0-A946FE226854}"/>
              </a:ext>
            </a:extLst>
          </p:cNvPr>
          <p:cNvPicPr>
            <a:picLocks noChangeAspect="1"/>
          </p:cNvPicPr>
          <p:nvPr/>
        </p:nvPicPr>
        <p:blipFill>
          <a:blip r:embed="rId4"/>
          <a:stretch>
            <a:fillRect/>
          </a:stretch>
        </p:blipFill>
        <p:spPr>
          <a:xfrm>
            <a:off x="1689818" y="3540064"/>
            <a:ext cx="873427" cy="873427"/>
          </a:xfrm>
          <a:prstGeom prst="rect">
            <a:avLst/>
          </a:prstGeom>
        </p:spPr>
      </p:pic>
      <p:pic>
        <p:nvPicPr>
          <p:cNvPr id="6" name="Picture 5">
            <a:extLst>
              <a:ext uri="{FF2B5EF4-FFF2-40B4-BE49-F238E27FC236}">
                <a16:creationId xmlns:a16="http://schemas.microsoft.com/office/drawing/2014/main" id="{960ED763-0CDB-42C7-CA3C-B075BE571D8D}"/>
              </a:ext>
            </a:extLst>
          </p:cNvPr>
          <p:cNvPicPr>
            <a:picLocks noChangeAspect="1"/>
          </p:cNvPicPr>
          <p:nvPr/>
        </p:nvPicPr>
        <p:blipFill>
          <a:blip r:embed="rId5"/>
          <a:stretch>
            <a:fillRect/>
          </a:stretch>
        </p:blipFill>
        <p:spPr>
          <a:xfrm>
            <a:off x="3389526" y="3560554"/>
            <a:ext cx="873427" cy="873427"/>
          </a:xfrm>
          <a:prstGeom prst="rect">
            <a:avLst/>
          </a:prstGeom>
        </p:spPr>
      </p:pic>
      <p:pic>
        <p:nvPicPr>
          <p:cNvPr id="9" name="Picture 8">
            <a:extLst>
              <a:ext uri="{FF2B5EF4-FFF2-40B4-BE49-F238E27FC236}">
                <a16:creationId xmlns:a16="http://schemas.microsoft.com/office/drawing/2014/main" id="{C8B5DEE8-5CF1-62C3-BDFE-1D8A21488839}"/>
              </a:ext>
            </a:extLst>
          </p:cNvPr>
          <p:cNvPicPr>
            <a:picLocks noChangeAspect="1"/>
          </p:cNvPicPr>
          <p:nvPr/>
        </p:nvPicPr>
        <p:blipFill>
          <a:blip r:embed="rId6"/>
          <a:stretch>
            <a:fillRect/>
          </a:stretch>
        </p:blipFill>
        <p:spPr>
          <a:xfrm>
            <a:off x="8913738" y="3530658"/>
            <a:ext cx="823826" cy="823826"/>
          </a:xfrm>
          <a:prstGeom prst="rect">
            <a:avLst/>
          </a:prstGeom>
        </p:spPr>
      </p:pic>
      <p:sp>
        <p:nvSpPr>
          <p:cNvPr id="10" name="TextBox 9">
            <a:extLst>
              <a:ext uri="{FF2B5EF4-FFF2-40B4-BE49-F238E27FC236}">
                <a16:creationId xmlns:a16="http://schemas.microsoft.com/office/drawing/2014/main" id="{7C38BA3F-65C2-4ADF-75C6-DE536366317D}"/>
              </a:ext>
            </a:extLst>
          </p:cNvPr>
          <p:cNvSpPr txBox="1"/>
          <p:nvPr/>
        </p:nvSpPr>
        <p:spPr>
          <a:xfrm>
            <a:off x="1638299" y="4512700"/>
            <a:ext cx="949386" cy="586596"/>
          </a:xfrm>
          <a:prstGeom prst="rect">
            <a:avLst/>
          </a:prstGeom>
          <a:noFill/>
        </p:spPr>
        <p:txBody>
          <a:bodyPr wrap="square" rtlCol="0">
            <a:spAutoFit/>
          </a:bodyPr>
          <a:lstStyle/>
          <a:p>
            <a:pPr algn="ctr"/>
            <a:r>
              <a:rPr lang="en-US" sz="1600" dirty="0"/>
              <a:t>Hazard </a:t>
            </a:r>
          </a:p>
          <a:p>
            <a:pPr algn="ctr"/>
            <a:r>
              <a:rPr lang="en-US" sz="1600" dirty="0"/>
              <a:t>Analysis</a:t>
            </a:r>
          </a:p>
        </p:txBody>
      </p:sp>
      <p:sp>
        <p:nvSpPr>
          <p:cNvPr id="11" name="TextBox 10">
            <a:extLst>
              <a:ext uri="{FF2B5EF4-FFF2-40B4-BE49-F238E27FC236}">
                <a16:creationId xmlns:a16="http://schemas.microsoft.com/office/drawing/2014/main" id="{519BC0FF-F55B-4052-5076-CB657F80B5C9}"/>
              </a:ext>
            </a:extLst>
          </p:cNvPr>
          <p:cNvSpPr txBox="1"/>
          <p:nvPr/>
        </p:nvSpPr>
        <p:spPr>
          <a:xfrm>
            <a:off x="3339917" y="4514521"/>
            <a:ext cx="1281683" cy="584775"/>
          </a:xfrm>
          <a:prstGeom prst="rect">
            <a:avLst/>
          </a:prstGeom>
          <a:noFill/>
        </p:spPr>
        <p:txBody>
          <a:bodyPr wrap="square" rtlCol="0">
            <a:spAutoFit/>
          </a:bodyPr>
          <a:lstStyle/>
          <a:p>
            <a:pPr algn="ctr"/>
            <a:r>
              <a:rPr lang="en-US" sz="1600" dirty="0"/>
              <a:t>Risk</a:t>
            </a:r>
          </a:p>
          <a:p>
            <a:pPr algn="ctr"/>
            <a:r>
              <a:rPr lang="en-US" sz="1600" dirty="0"/>
              <a:t>Assessment</a:t>
            </a:r>
          </a:p>
        </p:txBody>
      </p:sp>
      <p:sp>
        <p:nvSpPr>
          <p:cNvPr id="12" name="TextBox 11">
            <a:extLst>
              <a:ext uri="{FF2B5EF4-FFF2-40B4-BE49-F238E27FC236}">
                <a16:creationId xmlns:a16="http://schemas.microsoft.com/office/drawing/2014/main" id="{82771A52-D500-C041-B405-FA4B97DBBCA9}"/>
              </a:ext>
            </a:extLst>
          </p:cNvPr>
          <p:cNvSpPr txBox="1"/>
          <p:nvPr/>
        </p:nvSpPr>
        <p:spPr>
          <a:xfrm>
            <a:off x="5018172" y="4505115"/>
            <a:ext cx="1465079" cy="584775"/>
          </a:xfrm>
          <a:prstGeom prst="rect">
            <a:avLst/>
          </a:prstGeom>
          <a:noFill/>
        </p:spPr>
        <p:txBody>
          <a:bodyPr wrap="square" rtlCol="0">
            <a:spAutoFit/>
          </a:bodyPr>
          <a:lstStyle/>
          <a:p>
            <a:pPr algn="ctr"/>
            <a:r>
              <a:rPr lang="en-US" sz="1600" dirty="0"/>
              <a:t>Safety</a:t>
            </a:r>
          </a:p>
          <a:p>
            <a:pPr algn="ctr"/>
            <a:r>
              <a:rPr lang="en-US" sz="1600" dirty="0"/>
              <a:t>Requirements</a:t>
            </a:r>
          </a:p>
        </p:txBody>
      </p:sp>
      <p:pic>
        <p:nvPicPr>
          <p:cNvPr id="13" name="Picture 12">
            <a:extLst>
              <a:ext uri="{FF2B5EF4-FFF2-40B4-BE49-F238E27FC236}">
                <a16:creationId xmlns:a16="http://schemas.microsoft.com/office/drawing/2014/main" id="{5F878670-E95C-8247-69B5-FFE8E626509B}"/>
              </a:ext>
            </a:extLst>
          </p:cNvPr>
          <p:cNvPicPr>
            <a:picLocks noChangeAspect="1"/>
          </p:cNvPicPr>
          <p:nvPr/>
        </p:nvPicPr>
        <p:blipFill>
          <a:blip r:embed="rId7"/>
          <a:stretch>
            <a:fillRect/>
          </a:stretch>
        </p:blipFill>
        <p:spPr>
          <a:xfrm>
            <a:off x="5373832" y="3530658"/>
            <a:ext cx="873427" cy="873427"/>
          </a:xfrm>
          <a:prstGeom prst="rect">
            <a:avLst/>
          </a:prstGeom>
        </p:spPr>
      </p:pic>
      <p:pic>
        <p:nvPicPr>
          <p:cNvPr id="14" name="Picture 13">
            <a:extLst>
              <a:ext uri="{FF2B5EF4-FFF2-40B4-BE49-F238E27FC236}">
                <a16:creationId xmlns:a16="http://schemas.microsoft.com/office/drawing/2014/main" id="{493B5365-0EFB-B80C-AFAB-F743E4D5C423}"/>
              </a:ext>
            </a:extLst>
          </p:cNvPr>
          <p:cNvPicPr>
            <a:picLocks noChangeAspect="1"/>
          </p:cNvPicPr>
          <p:nvPr/>
        </p:nvPicPr>
        <p:blipFill>
          <a:blip r:embed="rId8"/>
          <a:stretch>
            <a:fillRect/>
          </a:stretch>
        </p:blipFill>
        <p:spPr>
          <a:xfrm>
            <a:off x="7051272" y="3530658"/>
            <a:ext cx="779130" cy="779130"/>
          </a:xfrm>
          <a:prstGeom prst="rect">
            <a:avLst/>
          </a:prstGeom>
        </p:spPr>
      </p:pic>
      <p:sp>
        <p:nvSpPr>
          <p:cNvPr id="15" name="TextBox 14">
            <a:extLst>
              <a:ext uri="{FF2B5EF4-FFF2-40B4-BE49-F238E27FC236}">
                <a16:creationId xmlns:a16="http://schemas.microsoft.com/office/drawing/2014/main" id="{BCB45258-99C7-48BB-E61C-1A425EF036D8}"/>
              </a:ext>
            </a:extLst>
          </p:cNvPr>
          <p:cNvSpPr txBox="1"/>
          <p:nvPr/>
        </p:nvSpPr>
        <p:spPr>
          <a:xfrm>
            <a:off x="7051272" y="4482804"/>
            <a:ext cx="883019" cy="584775"/>
          </a:xfrm>
          <a:prstGeom prst="rect">
            <a:avLst/>
          </a:prstGeom>
          <a:noFill/>
        </p:spPr>
        <p:txBody>
          <a:bodyPr wrap="square" rtlCol="0">
            <a:spAutoFit/>
          </a:bodyPr>
          <a:lstStyle/>
          <a:p>
            <a:pPr algn="ctr"/>
            <a:r>
              <a:rPr lang="en-US" sz="1600" dirty="0"/>
              <a:t>Safety</a:t>
            </a:r>
          </a:p>
          <a:p>
            <a:pPr algn="ctr"/>
            <a:r>
              <a:rPr lang="en-US" sz="1600" dirty="0"/>
              <a:t>Design</a:t>
            </a:r>
          </a:p>
        </p:txBody>
      </p:sp>
      <p:sp>
        <p:nvSpPr>
          <p:cNvPr id="16" name="TextBox 15">
            <a:extLst>
              <a:ext uri="{FF2B5EF4-FFF2-40B4-BE49-F238E27FC236}">
                <a16:creationId xmlns:a16="http://schemas.microsoft.com/office/drawing/2014/main" id="{78459EBE-112B-9657-C242-8EA3F9EF460B}"/>
              </a:ext>
            </a:extLst>
          </p:cNvPr>
          <p:cNvSpPr txBox="1"/>
          <p:nvPr/>
        </p:nvSpPr>
        <p:spPr>
          <a:xfrm>
            <a:off x="8784899" y="4453685"/>
            <a:ext cx="1281683" cy="584775"/>
          </a:xfrm>
          <a:prstGeom prst="rect">
            <a:avLst/>
          </a:prstGeom>
          <a:noFill/>
        </p:spPr>
        <p:txBody>
          <a:bodyPr wrap="square" rtlCol="0">
            <a:spAutoFit/>
          </a:bodyPr>
          <a:lstStyle/>
          <a:p>
            <a:pPr algn="ctr"/>
            <a:r>
              <a:rPr lang="en-US" sz="1600" dirty="0"/>
              <a:t>Safety</a:t>
            </a:r>
          </a:p>
          <a:p>
            <a:pPr algn="ctr"/>
            <a:r>
              <a:rPr lang="en-US" sz="1600" dirty="0"/>
              <a:t>Verification</a:t>
            </a:r>
          </a:p>
        </p:txBody>
      </p:sp>
      <p:sp>
        <p:nvSpPr>
          <p:cNvPr id="4" name="TextBox 3">
            <a:extLst>
              <a:ext uri="{FF2B5EF4-FFF2-40B4-BE49-F238E27FC236}">
                <a16:creationId xmlns:a16="http://schemas.microsoft.com/office/drawing/2014/main" id="{38CCD5A6-C1A3-8A98-6B82-7F5C54BB8A91}"/>
              </a:ext>
            </a:extLst>
          </p:cNvPr>
          <p:cNvSpPr txBox="1"/>
          <p:nvPr/>
        </p:nvSpPr>
        <p:spPr>
          <a:xfrm>
            <a:off x="10000172" y="6550223"/>
            <a:ext cx="2275217" cy="307777"/>
          </a:xfrm>
          <a:prstGeom prst="rect">
            <a:avLst/>
          </a:prstGeom>
          <a:noFill/>
        </p:spPr>
        <p:txBody>
          <a:bodyPr wrap="square">
            <a:spAutoFit/>
          </a:bodyPr>
          <a:lstStyle/>
          <a:p>
            <a:r>
              <a:rPr lang="en-US" sz="1400" dirty="0"/>
              <a:t>Presented by </a:t>
            </a:r>
            <a:r>
              <a:rPr lang="en-US" sz="1400" b="1" dirty="0" err="1"/>
              <a:t>Abdur</a:t>
            </a:r>
            <a:r>
              <a:rPr lang="en-US" sz="1400" b="1" dirty="0"/>
              <a:t> </a:t>
            </a:r>
            <a:r>
              <a:rPr lang="en-US" sz="1400" b="1" dirty="0" err="1"/>
              <a:t>Rouf</a:t>
            </a:r>
            <a:endParaRPr lang="en-US" sz="1400" b="1" dirty="0"/>
          </a:p>
        </p:txBody>
      </p:sp>
    </p:spTree>
    <p:custDataLst>
      <p:tags r:id="rId1"/>
    </p:custDataLst>
    <p:extLst>
      <p:ext uri="{BB962C8B-B14F-4D97-AF65-F5344CB8AC3E}">
        <p14:creationId xmlns:p14="http://schemas.microsoft.com/office/powerpoint/2010/main" val="4285006688"/>
      </p:ext>
    </p:extLst>
  </p:cSld>
  <p:clrMapOvr>
    <a:masterClrMapping/>
  </p:clrMapOvr>
  <mc:AlternateContent xmlns:mc="http://schemas.openxmlformats.org/markup-compatibility/2006" xmlns:p14="http://schemas.microsoft.com/office/powerpoint/2010/main">
    <mc:Choice Requires="p14">
      <p:transition spd="slow" p14:dur="2000" advTm="59977"/>
    </mc:Choice>
    <mc:Fallback xmlns="">
      <p:transition spd="slow" advTm="599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dissolve">
                                      <p:cBhvr>
                                        <p:cTn id="36" dur="500"/>
                                        <p:tgtEl>
                                          <p:spTgt spid="14"/>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dissolve">
                                      <p:cBhvr>
                                        <p:cTn id="44" dur="500"/>
                                        <p:tgtEl>
                                          <p:spTgt spid="9"/>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dissolve">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p:bldP spid="12"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EEFC-AA40-AC4A-280D-9BC74201DCAB}"/>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F885A32D-6EC4-A6EA-EC7D-4AD1EEFF222F}"/>
              </a:ext>
            </a:extLst>
          </p:cNvPr>
          <p:cNvSpPr>
            <a:spLocks noGrp="1"/>
          </p:cNvSpPr>
          <p:nvPr>
            <p:ph idx="1"/>
          </p:nvPr>
        </p:nvSpPr>
        <p:spPr>
          <a:xfrm>
            <a:off x="1638300" y="2057400"/>
            <a:ext cx="2562764" cy="496019"/>
          </a:xfrm>
        </p:spPr>
        <p:txBody>
          <a:bodyPr/>
          <a:lstStyle/>
          <a:p>
            <a:pPr marL="0" indent="0">
              <a:buNone/>
            </a:pPr>
            <a:r>
              <a:rPr lang="en-US" dirty="0"/>
              <a:t>Design an OS that is </a:t>
            </a:r>
          </a:p>
        </p:txBody>
      </p:sp>
      <p:pic>
        <p:nvPicPr>
          <p:cNvPr id="4" name="Picture 3">
            <a:extLst>
              <a:ext uri="{FF2B5EF4-FFF2-40B4-BE49-F238E27FC236}">
                <a16:creationId xmlns:a16="http://schemas.microsoft.com/office/drawing/2014/main" id="{C7C135F7-9060-583D-9B03-809FAD4EA5F4}"/>
              </a:ext>
            </a:extLst>
          </p:cNvPr>
          <p:cNvPicPr>
            <a:picLocks noChangeAspect="1"/>
          </p:cNvPicPr>
          <p:nvPr/>
        </p:nvPicPr>
        <p:blipFill>
          <a:blip r:embed="rId4"/>
          <a:stretch>
            <a:fillRect/>
          </a:stretch>
        </p:blipFill>
        <p:spPr>
          <a:xfrm>
            <a:off x="1638299" y="2959100"/>
            <a:ext cx="1044516" cy="1044516"/>
          </a:xfrm>
          <a:prstGeom prst="rect">
            <a:avLst/>
          </a:prstGeom>
        </p:spPr>
      </p:pic>
      <p:pic>
        <p:nvPicPr>
          <p:cNvPr id="5" name="Picture 4">
            <a:extLst>
              <a:ext uri="{FF2B5EF4-FFF2-40B4-BE49-F238E27FC236}">
                <a16:creationId xmlns:a16="http://schemas.microsoft.com/office/drawing/2014/main" id="{0305D4C9-A7FF-F931-0B75-B418545646FE}"/>
              </a:ext>
            </a:extLst>
          </p:cNvPr>
          <p:cNvPicPr>
            <a:picLocks noChangeAspect="1"/>
          </p:cNvPicPr>
          <p:nvPr/>
        </p:nvPicPr>
        <p:blipFill>
          <a:blip r:embed="rId5"/>
          <a:stretch>
            <a:fillRect/>
          </a:stretch>
        </p:blipFill>
        <p:spPr>
          <a:xfrm>
            <a:off x="1638299" y="4409297"/>
            <a:ext cx="975505" cy="975505"/>
          </a:xfrm>
          <a:prstGeom prst="rect">
            <a:avLst/>
          </a:prstGeom>
        </p:spPr>
      </p:pic>
      <p:sp>
        <p:nvSpPr>
          <p:cNvPr id="6" name="TextBox 5">
            <a:extLst>
              <a:ext uri="{FF2B5EF4-FFF2-40B4-BE49-F238E27FC236}">
                <a16:creationId xmlns:a16="http://schemas.microsoft.com/office/drawing/2014/main" id="{752C9D14-BD2B-FD0B-731D-8DFE84A22DAF}"/>
              </a:ext>
            </a:extLst>
          </p:cNvPr>
          <p:cNvSpPr txBox="1"/>
          <p:nvPr/>
        </p:nvSpPr>
        <p:spPr>
          <a:xfrm>
            <a:off x="2872596" y="3001689"/>
            <a:ext cx="1494961" cy="923330"/>
          </a:xfrm>
          <a:prstGeom prst="rect">
            <a:avLst/>
          </a:prstGeom>
          <a:noFill/>
        </p:spPr>
        <p:txBody>
          <a:bodyPr wrap="none" rtlCol="0">
            <a:spAutoFit/>
          </a:bodyPr>
          <a:lstStyle/>
          <a:p>
            <a:r>
              <a:rPr lang="en-US" dirty="0"/>
              <a:t>Resilient to</a:t>
            </a:r>
            <a:br>
              <a:rPr lang="en-US" dirty="0"/>
            </a:br>
            <a:r>
              <a:rPr lang="en-US" dirty="0"/>
              <a:t>kernel level</a:t>
            </a:r>
          </a:p>
          <a:p>
            <a:r>
              <a:rPr lang="en-US" dirty="0"/>
              <a:t>Cyber-attack</a:t>
            </a:r>
          </a:p>
        </p:txBody>
      </p:sp>
      <p:sp>
        <p:nvSpPr>
          <p:cNvPr id="7" name="TextBox 6">
            <a:extLst>
              <a:ext uri="{FF2B5EF4-FFF2-40B4-BE49-F238E27FC236}">
                <a16:creationId xmlns:a16="http://schemas.microsoft.com/office/drawing/2014/main" id="{55D9FFD3-3E93-697C-2ECF-93030D0A00F3}"/>
              </a:ext>
            </a:extLst>
          </p:cNvPr>
          <p:cNvSpPr txBox="1"/>
          <p:nvPr/>
        </p:nvSpPr>
        <p:spPr>
          <a:xfrm>
            <a:off x="2872597" y="4573883"/>
            <a:ext cx="1870769" cy="646331"/>
          </a:xfrm>
          <a:prstGeom prst="rect">
            <a:avLst/>
          </a:prstGeom>
          <a:noFill/>
        </p:spPr>
        <p:txBody>
          <a:bodyPr wrap="none" rtlCol="0">
            <a:spAutoFit/>
          </a:bodyPr>
          <a:lstStyle/>
          <a:p>
            <a:r>
              <a:rPr lang="en-US" dirty="0"/>
              <a:t>Fault-tolerant </a:t>
            </a:r>
          </a:p>
          <a:p>
            <a:r>
              <a:rPr lang="en-US" dirty="0"/>
              <a:t>in case of failure</a:t>
            </a:r>
          </a:p>
        </p:txBody>
      </p:sp>
      <p:sp>
        <p:nvSpPr>
          <p:cNvPr id="13" name="Content Placeholder 2">
            <a:extLst>
              <a:ext uri="{FF2B5EF4-FFF2-40B4-BE49-F238E27FC236}">
                <a16:creationId xmlns:a16="http://schemas.microsoft.com/office/drawing/2014/main" id="{CAF3D64C-6BC1-7096-0FFA-601961D7A963}"/>
              </a:ext>
            </a:extLst>
          </p:cNvPr>
          <p:cNvSpPr txBox="1">
            <a:spLocks/>
          </p:cNvSpPr>
          <p:nvPr/>
        </p:nvSpPr>
        <p:spPr>
          <a:xfrm>
            <a:off x="6096000" y="2027208"/>
            <a:ext cx="3721580" cy="4960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By incorporating </a:t>
            </a:r>
            <a:r>
              <a:rPr lang="en-US" dirty="0" err="1"/>
              <a:t>multikernel</a:t>
            </a:r>
            <a:r>
              <a:rPr lang="en-US" dirty="0"/>
              <a:t> with</a:t>
            </a:r>
          </a:p>
        </p:txBody>
      </p:sp>
      <p:sp>
        <p:nvSpPr>
          <p:cNvPr id="16" name="TextBox 15">
            <a:extLst>
              <a:ext uri="{FF2B5EF4-FFF2-40B4-BE49-F238E27FC236}">
                <a16:creationId xmlns:a16="http://schemas.microsoft.com/office/drawing/2014/main" id="{D8B65AA0-238C-4D1B-0170-199463CCE630}"/>
              </a:ext>
            </a:extLst>
          </p:cNvPr>
          <p:cNvSpPr txBox="1"/>
          <p:nvPr/>
        </p:nvSpPr>
        <p:spPr>
          <a:xfrm>
            <a:off x="7013996" y="5021560"/>
            <a:ext cx="1486689" cy="369332"/>
          </a:xfrm>
          <a:prstGeom prst="rect">
            <a:avLst/>
          </a:prstGeom>
          <a:noFill/>
        </p:spPr>
        <p:txBody>
          <a:bodyPr wrap="none" rtlCol="0">
            <a:spAutoFit/>
          </a:bodyPr>
          <a:lstStyle/>
          <a:p>
            <a:r>
              <a:rPr lang="en-US" dirty="0"/>
              <a:t>Redundancy</a:t>
            </a:r>
          </a:p>
        </p:txBody>
      </p:sp>
      <p:pic>
        <p:nvPicPr>
          <p:cNvPr id="18" name="Picture 17">
            <a:extLst>
              <a:ext uri="{FF2B5EF4-FFF2-40B4-BE49-F238E27FC236}">
                <a16:creationId xmlns:a16="http://schemas.microsoft.com/office/drawing/2014/main" id="{035DB99F-A1C3-3EC3-E8CC-769618F5DC23}"/>
              </a:ext>
            </a:extLst>
          </p:cNvPr>
          <p:cNvPicPr>
            <a:picLocks noChangeAspect="1"/>
          </p:cNvPicPr>
          <p:nvPr/>
        </p:nvPicPr>
        <p:blipFill>
          <a:blip r:embed="rId6"/>
          <a:stretch>
            <a:fillRect/>
          </a:stretch>
        </p:blipFill>
        <p:spPr>
          <a:xfrm>
            <a:off x="6227076" y="4937614"/>
            <a:ext cx="564790" cy="564790"/>
          </a:xfrm>
          <a:prstGeom prst="rect">
            <a:avLst/>
          </a:prstGeom>
        </p:spPr>
      </p:pic>
      <p:pic>
        <p:nvPicPr>
          <p:cNvPr id="20" name="Picture 19">
            <a:extLst>
              <a:ext uri="{FF2B5EF4-FFF2-40B4-BE49-F238E27FC236}">
                <a16:creationId xmlns:a16="http://schemas.microsoft.com/office/drawing/2014/main" id="{7E778C24-4E30-695E-240D-8AF20964AD71}"/>
              </a:ext>
            </a:extLst>
          </p:cNvPr>
          <p:cNvPicPr>
            <a:picLocks noChangeAspect="1"/>
          </p:cNvPicPr>
          <p:nvPr/>
        </p:nvPicPr>
        <p:blipFill>
          <a:blip r:embed="rId7"/>
          <a:stretch>
            <a:fillRect/>
          </a:stretch>
        </p:blipFill>
        <p:spPr>
          <a:xfrm>
            <a:off x="6227076" y="3975969"/>
            <a:ext cx="564790" cy="564790"/>
          </a:xfrm>
          <a:prstGeom prst="rect">
            <a:avLst/>
          </a:prstGeom>
        </p:spPr>
      </p:pic>
      <p:sp>
        <p:nvSpPr>
          <p:cNvPr id="21" name="TextBox 20">
            <a:extLst>
              <a:ext uri="{FF2B5EF4-FFF2-40B4-BE49-F238E27FC236}">
                <a16:creationId xmlns:a16="http://schemas.microsoft.com/office/drawing/2014/main" id="{F8237334-3BC3-31FC-2FB7-7D152BDD3A71}"/>
              </a:ext>
            </a:extLst>
          </p:cNvPr>
          <p:cNvSpPr txBox="1"/>
          <p:nvPr/>
        </p:nvSpPr>
        <p:spPr>
          <a:xfrm>
            <a:off x="7013995" y="4073698"/>
            <a:ext cx="1682512" cy="369332"/>
          </a:xfrm>
          <a:prstGeom prst="rect">
            <a:avLst/>
          </a:prstGeom>
          <a:noFill/>
        </p:spPr>
        <p:txBody>
          <a:bodyPr wrap="none" rtlCol="0">
            <a:spAutoFit/>
          </a:bodyPr>
          <a:lstStyle/>
          <a:p>
            <a:r>
              <a:rPr lang="en-US" dirty="0"/>
              <a:t>Heterogeneity</a:t>
            </a:r>
          </a:p>
        </p:txBody>
      </p:sp>
      <p:pic>
        <p:nvPicPr>
          <p:cNvPr id="22" name="Picture 21">
            <a:extLst>
              <a:ext uri="{FF2B5EF4-FFF2-40B4-BE49-F238E27FC236}">
                <a16:creationId xmlns:a16="http://schemas.microsoft.com/office/drawing/2014/main" id="{B531C4BC-DFCE-8F45-3FA4-AEB8B3932A4A}"/>
              </a:ext>
            </a:extLst>
          </p:cNvPr>
          <p:cNvPicPr>
            <a:picLocks noChangeAspect="1"/>
          </p:cNvPicPr>
          <p:nvPr/>
        </p:nvPicPr>
        <p:blipFill>
          <a:blip r:embed="rId8"/>
          <a:stretch>
            <a:fillRect/>
          </a:stretch>
        </p:blipFill>
        <p:spPr>
          <a:xfrm>
            <a:off x="6227076" y="3014324"/>
            <a:ext cx="564790" cy="564790"/>
          </a:xfrm>
          <a:prstGeom prst="rect">
            <a:avLst/>
          </a:prstGeom>
        </p:spPr>
      </p:pic>
      <p:sp>
        <p:nvSpPr>
          <p:cNvPr id="23" name="TextBox 22">
            <a:extLst>
              <a:ext uri="{FF2B5EF4-FFF2-40B4-BE49-F238E27FC236}">
                <a16:creationId xmlns:a16="http://schemas.microsoft.com/office/drawing/2014/main" id="{EB1A37B7-AD58-8E52-CE92-D2EF9FD6E21E}"/>
              </a:ext>
            </a:extLst>
          </p:cNvPr>
          <p:cNvSpPr txBox="1"/>
          <p:nvPr/>
        </p:nvSpPr>
        <p:spPr>
          <a:xfrm>
            <a:off x="7013995" y="3112053"/>
            <a:ext cx="1289135" cy="369332"/>
          </a:xfrm>
          <a:prstGeom prst="rect">
            <a:avLst/>
          </a:prstGeom>
          <a:noFill/>
        </p:spPr>
        <p:txBody>
          <a:bodyPr wrap="none" rtlCol="0">
            <a:spAutoFit/>
          </a:bodyPr>
          <a:lstStyle/>
          <a:p>
            <a:r>
              <a:rPr lang="en-US" dirty="0"/>
              <a:t>Dynamism</a:t>
            </a:r>
          </a:p>
        </p:txBody>
      </p:sp>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81C634B3-76BC-9166-0732-4A6C6D9B04A5}"/>
                  </a:ext>
                </a:extLst>
              </p14:cNvPr>
              <p14:cNvContentPartPr/>
              <p14:nvPr/>
            </p14:nvContentPartPr>
            <p14:xfrm>
              <a:off x="8640876" y="2925312"/>
              <a:ext cx="730800" cy="2647440"/>
            </p14:xfrm>
          </p:contentPart>
        </mc:Choice>
        <mc:Fallback xmlns="">
          <p:pic>
            <p:nvPicPr>
              <p:cNvPr id="27" name="Ink 26">
                <a:extLst>
                  <a:ext uri="{FF2B5EF4-FFF2-40B4-BE49-F238E27FC236}">
                    <a16:creationId xmlns:a16="http://schemas.microsoft.com/office/drawing/2014/main" id="{81C634B3-76BC-9166-0732-4A6C6D9B04A5}"/>
                  </a:ext>
                </a:extLst>
              </p:cNvPr>
              <p:cNvPicPr/>
              <p:nvPr/>
            </p:nvPicPr>
            <p:blipFill>
              <a:blip r:embed="rId10"/>
              <a:stretch>
                <a:fillRect/>
              </a:stretch>
            </p:blipFill>
            <p:spPr>
              <a:xfrm>
                <a:off x="8623236" y="2907312"/>
                <a:ext cx="766440" cy="2683080"/>
              </a:xfrm>
              <a:prstGeom prst="rect">
                <a:avLst/>
              </a:prstGeom>
            </p:spPr>
          </p:pic>
        </mc:Fallback>
      </mc:AlternateContent>
      <p:sp>
        <p:nvSpPr>
          <p:cNvPr id="36" name="TextBox 35">
            <a:extLst>
              <a:ext uri="{FF2B5EF4-FFF2-40B4-BE49-F238E27FC236}">
                <a16:creationId xmlns:a16="http://schemas.microsoft.com/office/drawing/2014/main" id="{684D3AB7-D17C-6266-A8E7-C51689A5C5A5}"/>
              </a:ext>
            </a:extLst>
          </p:cNvPr>
          <p:cNvSpPr txBox="1"/>
          <p:nvPr/>
        </p:nvSpPr>
        <p:spPr>
          <a:xfrm>
            <a:off x="9460625" y="3925019"/>
            <a:ext cx="1537932" cy="646331"/>
          </a:xfrm>
          <a:prstGeom prst="rect">
            <a:avLst/>
          </a:prstGeom>
          <a:noFill/>
        </p:spPr>
        <p:txBody>
          <a:bodyPr wrap="square" rtlCol="0">
            <a:spAutoFit/>
          </a:bodyPr>
          <a:lstStyle/>
          <a:p>
            <a:r>
              <a:rPr lang="en-US" dirty="0"/>
              <a:t>DHR </a:t>
            </a:r>
          </a:p>
          <a:p>
            <a:r>
              <a:rPr lang="en-US" dirty="0"/>
              <a:t>Architecture</a:t>
            </a:r>
          </a:p>
        </p:txBody>
      </p:sp>
      <p:sp>
        <p:nvSpPr>
          <p:cNvPr id="8" name="TextBox 7">
            <a:extLst>
              <a:ext uri="{FF2B5EF4-FFF2-40B4-BE49-F238E27FC236}">
                <a16:creationId xmlns:a16="http://schemas.microsoft.com/office/drawing/2014/main" id="{B667CD33-9E10-160E-A53A-A2FFEE1C11FA}"/>
              </a:ext>
            </a:extLst>
          </p:cNvPr>
          <p:cNvSpPr txBox="1"/>
          <p:nvPr/>
        </p:nvSpPr>
        <p:spPr>
          <a:xfrm>
            <a:off x="10000172" y="6550223"/>
            <a:ext cx="2275217" cy="307777"/>
          </a:xfrm>
          <a:prstGeom prst="rect">
            <a:avLst/>
          </a:prstGeom>
          <a:noFill/>
        </p:spPr>
        <p:txBody>
          <a:bodyPr wrap="square">
            <a:spAutoFit/>
          </a:bodyPr>
          <a:lstStyle/>
          <a:p>
            <a:r>
              <a:rPr lang="en-US" sz="1400" dirty="0"/>
              <a:t>Presented by </a:t>
            </a:r>
            <a:r>
              <a:rPr lang="en-US" sz="1400" b="1" dirty="0" err="1"/>
              <a:t>Abdur</a:t>
            </a:r>
            <a:r>
              <a:rPr lang="en-US" sz="1400" b="1" dirty="0"/>
              <a:t> </a:t>
            </a:r>
            <a:r>
              <a:rPr lang="en-US" sz="1400" b="1" dirty="0" err="1"/>
              <a:t>Rouf</a:t>
            </a:r>
            <a:endParaRPr lang="en-US" sz="1400" b="1" dirty="0"/>
          </a:p>
        </p:txBody>
      </p:sp>
    </p:spTree>
    <p:custDataLst>
      <p:tags r:id="rId1"/>
    </p:custDataLst>
    <p:extLst>
      <p:ext uri="{BB962C8B-B14F-4D97-AF65-F5344CB8AC3E}">
        <p14:creationId xmlns:p14="http://schemas.microsoft.com/office/powerpoint/2010/main" val="2180181903"/>
      </p:ext>
    </p:extLst>
  </p:cSld>
  <p:clrMapOvr>
    <a:masterClrMapping/>
  </p:clrMapOvr>
  <mc:AlternateContent xmlns:mc="http://schemas.openxmlformats.org/markup-compatibility/2006" xmlns:p14="http://schemas.microsoft.com/office/powerpoint/2010/main">
    <mc:Choice Requires="p14">
      <p:transition spd="slow" p14:dur="2000" advTm="50921"/>
    </mc:Choice>
    <mc:Fallback xmlns="">
      <p:transition spd="slow" advTm="509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dissolv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dissolve">
                                      <p:cBhvr>
                                        <p:cTn id="41" dur="500"/>
                                        <p:tgtEl>
                                          <p:spTgt spid="2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dissolv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par>
                                <p:cTn id="50" presetID="9"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dissolv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dissolve">
                                      <p:cBhvr>
                                        <p:cTn id="57" dur="500"/>
                                        <p:tgtEl>
                                          <p:spTgt spid="27"/>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dissolve">
                                      <p:cBhvr>
                                        <p:cTn id="6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13" grpId="0"/>
      <p:bldP spid="16" grpId="0"/>
      <p:bldP spid="21" grpId="0"/>
      <p:bldP spid="23"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B76C0-9FC8-9405-1AFE-20A7A37318F3}"/>
              </a:ext>
            </a:extLst>
          </p:cNvPr>
          <p:cNvSpPr>
            <a:spLocks noGrp="1"/>
          </p:cNvSpPr>
          <p:nvPr>
            <p:ph type="title"/>
          </p:nvPr>
        </p:nvSpPr>
        <p:spPr/>
        <p:txBody>
          <a:bodyPr/>
          <a:lstStyle/>
          <a:p>
            <a:r>
              <a:rPr lang="en-US" dirty="0"/>
              <a:t>Issues in current OS</a:t>
            </a:r>
          </a:p>
        </p:txBody>
      </p:sp>
      <p:pic>
        <p:nvPicPr>
          <p:cNvPr id="4" name="Picture 3">
            <a:extLst>
              <a:ext uri="{FF2B5EF4-FFF2-40B4-BE49-F238E27FC236}">
                <a16:creationId xmlns:a16="http://schemas.microsoft.com/office/drawing/2014/main" id="{27442404-443D-4025-DB78-4543E60038D2}"/>
              </a:ext>
            </a:extLst>
          </p:cNvPr>
          <p:cNvPicPr>
            <a:picLocks noChangeAspect="1"/>
          </p:cNvPicPr>
          <p:nvPr/>
        </p:nvPicPr>
        <p:blipFill>
          <a:blip r:embed="rId4"/>
          <a:stretch>
            <a:fillRect/>
          </a:stretch>
        </p:blipFill>
        <p:spPr>
          <a:xfrm>
            <a:off x="1638298" y="2891899"/>
            <a:ext cx="1829520" cy="1829520"/>
          </a:xfrm>
          <a:prstGeom prst="rect">
            <a:avLst/>
          </a:prstGeom>
        </p:spPr>
      </p:pic>
      <p:sp>
        <p:nvSpPr>
          <p:cNvPr id="5" name="TextBox 4">
            <a:extLst>
              <a:ext uri="{FF2B5EF4-FFF2-40B4-BE49-F238E27FC236}">
                <a16:creationId xmlns:a16="http://schemas.microsoft.com/office/drawing/2014/main" id="{6317FBFD-B0E8-4222-A58C-C67A98A480FC}"/>
              </a:ext>
            </a:extLst>
          </p:cNvPr>
          <p:cNvSpPr txBox="1"/>
          <p:nvPr/>
        </p:nvSpPr>
        <p:spPr>
          <a:xfrm>
            <a:off x="2022534" y="2363959"/>
            <a:ext cx="1061049" cy="369332"/>
          </a:xfrm>
          <a:prstGeom prst="rect">
            <a:avLst/>
          </a:prstGeom>
          <a:noFill/>
        </p:spPr>
        <p:txBody>
          <a:bodyPr wrap="square" rtlCol="0">
            <a:spAutoFit/>
          </a:bodyPr>
          <a:lstStyle/>
          <a:p>
            <a:r>
              <a:rPr lang="en-US" dirty="0"/>
              <a:t>Fragility</a:t>
            </a:r>
          </a:p>
        </p:txBody>
      </p:sp>
      <p:sp>
        <p:nvSpPr>
          <p:cNvPr id="6" name="TextBox 5">
            <a:extLst>
              <a:ext uri="{FF2B5EF4-FFF2-40B4-BE49-F238E27FC236}">
                <a16:creationId xmlns:a16="http://schemas.microsoft.com/office/drawing/2014/main" id="{3826BE1F-341D-0D7A-0228-240D542BF960}"/>
              </a:ext>
            </a:extLst>
          </p:cNvPr>
          <p:cNvSpPr txBox="1"/>
          <p:nvPr/>
        </p:nvSpPr>
        <p:spPr>
          <a:xfrm>
            <a:off x="1517530" y="4880028"/>
            <a:ext cx="2372984"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Weakness in protection</a:t>
            </a:r>
          </a:p>
          <a:p>
            <a:pPr marL="285750" indent="-285750">
              <a:buFont typeface="Arial" panose="020B0604020202020204" pitchFamily="34" charset="0"/>
              <a:buChar char="•"/>
            </a:pPr>
            <a:r>
              <a:rPr lang="en-US" sz="1400" dirty="0"/>
              <a:t>Lack of redundancy</a:t>
            </a:r>
          </a:p>
        </p:txBody>
      </p:sp>
      <p:sp>
        <p:nvSpPr>
          <p:cNvPr id="8" name="TextBox 7">
            <a:extLst>
              <a:ext uri="{FF2B5EF4-FFF2-40B4-BE49-F238E27FC236}">
                <a16:creationId xmlns:a16="http://schemas.microsoft.com/office/drawing/2014/main" id="{B57EF314-3D7F-2C1D-19B3-2A94B48D0CBA}"/>
              </a:ext>
            </a:extLst>
          </p:cNvPr>
          <p:cNvSpPr txBox="1"/>
          <p:nvPr/>
        </p:nvSpPr>
        <p:spPr>
          <a:xfrm>
            <a:off x="5308930" y="2363958"/>
            <a:ext cx="1318763" cy="369332"/>
          </a:xfrm>
          <a:prstGeom prst="rect">
            <a:avLst/>
          </a:prstGeom>
          <a:noFill/>
        </p:spPr>
        <p:txBody>
          <a:bodyPr wrap="square" rtlCol="0">
            <a:spAutoFit/>
          </a:bodyPr>
          <a:lstStyle/>
          <a:p>
            <a:r>
              <a:rPr lang="en-US" dirty="0"/>
              <a:t>Monotony</a:t>
            </a:r>
          </a:p>
        </p:txBody>
      </p:sp>
      <p:sp>
        <p:nvSpPr>
          <p:cNvPr id="9" name="TextBox 8">
            <a:extLst>
              <a:ext uri="{FF2B5EF4-FFF2-40B4-BE49-F238E27FC236}">
                <a16:creationId xmlns:a16="http://schemas.microsoft.com/office/drawing/2014/main" id="{AC728D2E-869B-6766-C73D-549FCEE9D666}"/>
              </a:ext>
            </a:extLst>
          </p:cNvPr>
          <p:cNvSpPr txBox="1"/>
          <p:nvPr/>
        </p:nvSpPr>
        <p:spPr>
          <a:xfrm>
            <a:off x="4761290" y="4880028"/>
            <a:ext cx="2727473"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Lack of differential feature</a:t>
            </a:r>
          </a:p>
          <a:p>
            <a:pPr marL="285750" indent="-285750">
              <a:buFont typeface="Arial" panose="020B0604020202020204" pitchFamily="34" charset="0"/>
              <a:buChar char="•"/>
            </a:pPr>
            <a:r>
              <a:rPr lang="en-US" sz="1400" dirty="0"/>
              <a:t>Difficulty in sharing solution</a:t>
            </a:r>
          </a:p>
        </p:txBody>
      </p:sp>
      <p:sp>
        <p:nvSpPr>
          <p:cNvPr id="11" name="TextBox 10">
            <a:extLst>
              <a:ext uri="{FF2B5EF4-FFF2-40B4-BE49-F238E27FC236}">
                <a16:creationId xmlns:a16="http://schemas.microsoft.com/office/drawing/2014/main" id="{C426BBE8-9A64-6BAF-5C3F-8FA211C8E06C}"/>
              </a:ext>
            </a:extLst>
          </p:cNvPr>
          <p:cNvSpPr txBox="1"/>
          <p:nvPr/>
        </p:nvSpPr>
        <p:spPr>
          <a:xfrm>
            <a:off x="8893298" y="2363958"/>
            <a:ext cx="980533" cy="369332"/>
          </a:xfrm>
          <a:prstGeom prst="rect">
            <a:avLst/>
          </a:prstGeom>
          <a:noFill/>
        </p:spPr>
        <p:txBody>
          <a:bodyPr wrap="square" rtlCol="0">
            <a:spAutoFit/>
          </a:bodyPr>
          <a:lstStyle/>
          <a:p>
            <a:r>
              <a:rPr lang="en-US" dirty="0"/>
              <a:t>Rigidity</a:t>
            </a:r>
          </a:p>
        </p:txBody>
      </p:sp>
      <p:sp>
        <p:nvSpPr>
          <p:cNvPr id="12" name="TextBox 11">
            <a:extLst>
              <a:ext uri="{FF2B5EF4-FFF2-40B4-BE49-F238E27FC236}">
                <a16:creationId xmlns:a16="http://schemas.microsoft.com/office/drawing/2014/main" id="{A2F1A98D-2FE9-C703-F73C-A626987E70D1}"/>
              </a:ext>
            </a:extLst>
          </p:cNvPr>
          <p:cNvSpPr txBox="1"/>
          <p:nvPr/>
        </p:nvSpPr>
        <p:spPr>
          <a:xfrm>
            <a:off x="8348038" y="4880028"/>
            <a:ext cx="3107842"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Static temporal change</a:t>
            </a:r>
          </a:p>
          <a:p>
            <a:pPr marL="285750" indent="-285750">
              <a:buFont typeface="Arial" panose="020B0604020202020204" pitchFamily="34" charset="0"/>
              <a:buChar char="•"/>
            </a:pPr>
            <a:r>
              <a:rPr lang="en-US" sz="1400" dirty="0"/>
              <a:t>Lack of fallback after defense failure</a:t>
            </a:r>
          </a:p>
        </p:txBody>
      </p:sp>
      <p:pic>
        <p:nvPicPr>
          <p:cNvPr id="13" name="Picture 12">
            <a:extLst>
              <a:ext uri="{FF2B5EF4-FFF2-40B4-BE49-F238E27FC236}">
                <a16:creationId xmlns:a16="http://schemas.microsoft.com/office/drawing/2014/main" id="{55375776-F72A-1841-0BE4-7F4756850E5B}"/>
              </a:ext>
            </a:extLst>
          </p:cNvPr>
          <p:cNvPicPr>
            <a:picLocks noChangeAspect="1"/>
          </p:cNvPicPr>
          <p:nvPr/>
        </p:nvPicPr>
        <p:blipFill>
          <a:blip r:embed="rId5"/>
          <a:stretch>
            <a:fillRect/>
          </a:stretch>
        </p:blipFill>
        <p:spPr>
          <a:xfrm>
            <a:off x="5188159" y="2926670"/>
            <a:ext cx="1609456" cy="1609456"/>
          </a:xfrm>
          <a:prstGeom prst="rect">
            <a:avLst/>
          </a:prstGeom>
        </p:spPr>
      </p:pic>
      <p:pic>
        <p:nvPicPr>
          <p:cNvPr id="14" name="Picture 13">
            <a:extLst>
              <a:ext uri="{FF2B5EF4-FFF2-40B4-BE49-F238E27FC236}">
                <a16:creationId xmlns:a16="http://schemas.microsoft.com/office/drawing/2014/main" id="{8C2FD0EF-220A-49A3-D5AB-22B8CDC8547D}"/>
              </a:ext>
            </a:extLst>
          </p:cNvPr>
          <p:cNvPicPr>
            <a:picLocks noChangeAspect="1"/>
          </p:cNvPicPr>
          <p:nvPr/>
        </p:nvPicPr>
        <p:blipFill>
          <a:blip r:embed="rId6"/>
          <a:stretch>
            <a:fillRect/>
          </a:stretch>
        </p:blipFill>
        <p:spPr>
          <a:xfrm>
            <a:off x="8683151" y="2891899"/>
            <a:ext cx="1829520" cy="1829520"/>
          </a:xfrm>
          <a:prstGeom prst="rect">
            <a:avLst/>
          </a:prstGeom>
        </p:spPr>
      </p:pic>
      <p:sp>
        <p:nvSpPr>
          <p:cNvPr id="3" name="TextBox 2">
            <a:extLst>
              <a:ext uri="{FF2B5EF4-FFF2-40B4-BE49-F238E27FC236}">
                <a16:creationId xmlns:a16="http://schemas.microsoft.com/office/drawing/2014/main" id="{DDD5803D-FADD-817A-C140-3029AA33315A}"/>
              </a:ext>
            </a:extLst>
          </p:cNvPr>
          <p:cNvSpPr txBox="1"/>
          <p:nvPr/>
        </p:nvSpPr>
        <p:spPr>
          <a:xfrm>
            <a:off x="10000172" y="6550223"/>
            <a:ext cx="2275217" cy="307777"/>
          </a:xfrm>
          <a:prstGeom prst="rect">
            <a:avLst/>
          </a:prstGeom>
          <a:noFill/>
        </p:spPr>
        <p:txBody>
          <a:bodyPr wrap="square">
            <a:spAutoFit/>
          </a:bodyPr>
          <a:lstStyle/>
          <a:p>
            <a:r>
              <a:rPr lang="en-US" sz="1400" dirty="0"/>
              <a:t>Presented by </a:t>
            </a:r>
            <a:r>
              <a:rPr lang="en-US" sz="1400" b="1" dirty="0" err="1"/>
              <a:t>Abdur</a:t>
            </a:r>
            <a:r>
              <a:rPr lang="en-US" sz="1400" b="1" dirty="0"/>
              <a:t> </a:t>
            </a:r>
            <a:r>
              <a:rPr lang="en-US" sz="1400" b="1" dirty="0" err="1"/>
              <a:t>Rouf</a:t>
            </a:r>
            <a:endParaRPr lang="en-US" sz="1400" b="1" dirty="0"/>
          </a:p>
        </p:txBody>
      </p:sp>
    </p:spTree>
    <p:custDataLst>
      <p:tags r:id="rId1"/>
    </p:custDataLst>
    <p:extLst>
      <p:ext uri="{BB962C8B-B14F-4D97-AF65-F5344CB8AC3E}">
        <p14:creationId xmlns:p14="http://schemas.microsoft.com/office/powerpoint/2010/main" val="3015367710"/>
      </p:ext>
    </p:extLst>
  </p:cSld>
  <p:clrMapOvr>
    <a:masterClrMapping/>
  </p:clrMapOvr>
  <mc:AlternateContent xmlns:mc="http://schemas.openxmlformats.org/markup-compatibility/2006" xmlns:p14="http://schemas.microsoft.com/office/powerpoint/2010/main">
    <mc:Choice Requires="p14">
      <p:transition spd="slow" p14:dur="2000" advTm="71316"/>
    </mc:Choice>
    <mc:Fallback xmlns="">
      <p:transition spd="slow" advTm="713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dissolve">
                                      <p:cBhvr>
                                        <p:cTn id="29" dur="500"/>
                                        <p:tgtEl>
                                          <p:spTgt spid="11"/>
                                        </p:tgtEl>
                                      </p:cBhvr>
                                    </p:animEffect>
                                  </p:childTnLst>
                                </p:cTn>
                              </p:par>
                              <p:par>
                                <p:cTn id="30" presetID="9"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ssolv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5572-6416-BA73-46D0-73C06DC1E0CF}"/>
              </a:ext>
            </a:extLst>
          </p:cNvPr>
          <p:cNvSpPr>
            <a:spLocks noGrp="1"/>
          </p:cNvSpPr>
          <p:nvPr>
            <p:ph type="title"/>
          </p:nvPr>
        </p:nvSpPr>
        <p:spPr/>
        <p:txBody>
          <a:bodyPr/>
          <a:lstStyle/>
          <a:p>
            <a:r>
              <a:rPr lang="en-US" dirty="0" err="1"/>
              <a:t>Multikernel</a:t>
            </a:r>
            <a:r>
              <a:rPr lang="en-US" dirty="0"/>
              <a:t> offers</a:t>
            </a:r>
          </a:p>
        </p:txBody>
      </p:sp>
      <p:sp>
        <p:nvSpPr>
          <p:cNvPr id="4" name="TextBox 3">
            <a:extLst>
              <a:ext uri="{FF2B5EF4-FFF2-40B4-BE49-F238E27FC236}">
                <a16:creationId xmlns:a16="http://schemas.microsoft.com/office/drawing/2014/main" id="{FD11AE45-F2A6-0BB7-715C-1F4C501C29F9}"/>
              </a:ext>
            </a:extLst>
          </p:cNvPr>
          <p:cNvSpPr txBox="1"/>
          <p:nvPr/>
        </p:nvSpPr>
        <p:spPr>
          <a:xfrm>
            <a:off x="4943656" y="4486722"/>
            <a:ext cx="1486689" cy="369332"/>
          </a:xfrm>
          <a:prstGeom prst="rect">
            <a:avLst/>
          </a:prstGeom>
          <a:noFill/>
        </p:spPr>
        <p:txBody>
          <a:bodyPr wrap="none" rtlCol="0">
            <a:spAutoFit/>
          </a:bodyPr>
          <a:lstStyle/>
          <a:p>
            <a:r>
              <a:rPr lang="en-US" dirty="0"/>
              <a:t>Redundancy</a:t>
            </a:r>
          </a:p>
        </p:txBody>
      </p:sp>
      <p:pic>
        <p:nvPicPr>
          <p:cNvPr id="5" name="Picture 4">
            <a:extLst>
              <a:ext uri="{FF2B5EF4-FFF2-40B4-BE49-F238E27FC236}">
                <a16:creationId xmlns:a16="http://schemas.microsoft.com/office/drawing/2014/main" id="{7D15525B-E85E-E252-DC51-130638A1E1CB}"/>
              </a:ext>
            </a:extLst>
          </p:cNvPr>
          <p:cNvPicPr>
            <a:picLocks noChangeAspect="1"/>
          </p:cNvPicPr>
          <p:nvPr/>
        </p:nvPicPr>
        <p:blipFill>
          <a:blip r:embed="rId3"/>
          <a:stretch>
            <a:fillRect/>
          </a:stretch>
        </p:blipFill>
        <p:spPr>
          <a:xfrm>
            <a:off x="4156736" y="4402776"/>
            <a:ext cx="564790" cy="564790"/>
          </a:xfrm>
          <a:prstGeom prst="rect">
            <a:avLst/>
          </a:prstGeom>
        </p:spPr>
      </p:pic>
      <p:pic>
        <p:nvPicPr>
          <p:cNvPr id="6" name="Picture 5">
            <a:extLst>
              <a:ext uri="{FF2B5EF4-FFF2-40B4-BE49-F238E27FC236}">
                <a16:creationId xmlns:a16="http://schemas.microsoft.com/office/drawing/2014/main" id="{ECE504B3-67FC-9393-EB71-E789AD94262B}"/>
              </a:ext>
            </a:extLst>
          </p:cNvPr>
          <p:cNvPicPr>
            <a:picLocks noChangeAspect="1"/>
          </p:cNvPicPr>
          <p:nvPr/>
        </p:nvPicPr>
        <p:blipFill>
          <a:blip r:embed="rId4"/>
          <a:stretch>
            <a:fillRect/>
          </a:stretch>
        </p:blipFill>
        <p:spPr>
          <a:xfrm>
            <a:off x="4156736" y="3441131"/>
            <a:ext cx="564790" cy="564790"/>
          </a:xfrm>
          <a:prstGeom prst="rect">
            <a:avLst/>
          </a:prstGeom>
        </p:spPr>
      </p:pic>
      <p:sp>
        <p:nvSpPr>
          <p:cNvPr id="7" name="TextBox 6">
            <a:extLst>
              <a:ext uri="{FF2B5EF4-FFF2-40B4-BE49-F238E27FC236}">
                <a16:creationId xmlns:a16="http://schemas.microsoft.com/office/drawing/2014/main" id="{D0949196-A9CB-333B-4781-C98FF3AD05C4}"/>
              </a:ext>
            </a:extLst>
          </p:cNvPr>
          <p:cNvSpPr txBox="1"/>
          <p:nvPr/>
        </p:nvSpPr>
        <p:spPr>
          <a:xfrm>
            <a:off x="4943655" y="3538860"/>
            <a:ext cx="1682512" cy="369332"/>
          </a:xfrm>
          <a:prstGeom prst="rect">
            <a:avLst/>
          </a:prstGeom>
          <a:noFill/>
        </p:spPr>
        <p:txBody>
          <a:bodyPr wrap="none" rtlCol="0">
            <a:spAutoFit/>
          </a:bodyPr>
          <a:lstStyle/>
          <a:p>
            <a:r>
              <a:rPr lang="en-US" dirty="0"/>
              <a:t>Heterogeneity</a:t>
            </a:r>
          </a:p>
        </p:txBody>
      </p:sp>
      <p:pic>
        <p:nvPicPr>
          <p:cNvPr id="8" name="Picture 7">
            <a:extLst>
              <a:ext uri="{FF2B5EF4-FFF2-40B4-BE49-F238E27FC236}">
                <a16:creationId xmlns:a16="http://schemas.microsoft.com/office/drawing/2014/main" id="{9C1FFA93-7177-5322-FDDC-1486C4953566}"/>
              </a:ext>
            </a:extLst>
          </p:cNvPr>
          <p:cNvPicPr>
            <a:picLocks noChangeAspect="1"/>
          </p:cNvPicPr>
          <p:nvPr/>
        </p:nvPicPr>
        <p:blipFill>
          <a:blip r:embed="rId5"/>
          <a:stretch>
            <a:fillRect/>
          </a:stretch>
        </p:blipFill>
        <p:spPr>
          <a:xfrm>
            <a:off x="4156736" y="2479486"/>
            <a:ext cx="564790" cy="564790"/>
          </a:xfrm>
          <a:prstGeom prst="rect">
            <a:avLst/>
          </a:prstGeom>
        </p:spPr>
      </p:pic>
      <p:sp>
        <p:nvSpPr>
          <p:cNvPr id="9" name="TextBox 8">
            <a:extLst>
              <a:ext uri="{FF2B5EF4-FFF2-40B4-BE49-F238E27FC236}">
                <a16:creationId xmlns:a16="http://schemas.microsoft.com/office/drawing/2014/main" id="{91B0BCAF-6E55-04B5-7807-3DF9CE0074A9}"/>
              </a:ext>
            </a:extLst>
          </p:cNvPr>
          <p:cNvSpPr txBox="1"/>
          <p:nvPr/>
        </p:nvSpPr>
        <p:spPr>
          <a:xfrm>
            <a:off x="4943655" y="2577215"/>
            <a:ext cx="1289135" cy="369332"/>
          </a:xfrm>
          <a:prstGeom prst="rect">
            <a:avLst/>
          </a:prstGeom>
          <a:noFill/>
        </p:spPr>
        <p:txBody>
          <a:bodyPr wrap="none" rtlCol="0">
            <a:spAutoFit/>
          </a:bodyPr>
          <a:lstStyle/>
          <a:p>
            <a:r>
              <a:rPr lang="en-US" dirty="0"/>
              <a:t>Dynamism</a:t>
            </a:r>
          </a:p>
        </p:txBody>
      </p:sp>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A343E613-C1C5-C87C-B676-D4FA74D82529}"/>
                  </a:ext>
                </a:extLst>
              </p14:cNvPr>
              <p14:cNvContentPartPr/>
              <p14:nvPr/>
            </p14:nvContentPartPr>
            <p14:xfrm>
              <a:off x="6570536" y="2390474"/>
              <a:ext cx="730800" cy="2647440"/>
            </p14:xfrm>
          </p:contentPart>
        </mc:Choice>
        <mc:Fallback xmlns="">
          <p:pic>
            <p:nvPicPr>
              <p:cNvPr id="10" name="Ink 9">
                <a:extLst>
                  <a:ext uri="{FF2B5EF4-FFF2-40B4-BE49-F238E27FC236}">
                    <a16:creationId xmlns:a16="http://schemas.microsoft.com/office/drawing/2014/main" id="{A343E613-C1C5-C87C-B676-D4FA74D82529}"/>
                  </a:ext>
                </a:extLst>
              </p:cNvPr>
              <p:cNvPicPr/>
              <p:nvPr/>
            </p:nvPicPr>
            <p:blipFill>
              <a:blip r:embed="rId7"/>
              <a:stretch>
                <a:fillRect/>
              </a:stretch>
            </p:blipFill>
            <p:spPr>
              <a:xfrm>
                <a:off x="6552896" y="2372474"/>
                <a:ext cx="766440" cy="2683080"/>
              </a:xfrm>
              <a:prstGeom prst="rect">
                <a:avLst/>
              </a:prstGeom>
            </p:spPr>
          </p:pic>
        </mc:Fallback>
      </mc:AlternateContent>
      <p:sp>
        <p:nvSpPr>
          <p:cNvPr id="11" name="TextBox 10">
            <a:extLst>
              <a:ext uri="{FF2B5EF4-FFF2-40B4-BE49-F238E27FC236}">
                <a16:creationId xmlns:a16="http://schemas.microsoft.com/office/drawing/2014/main" id="{65CCFF35-9183-6403-9C29-A844F3A56ECA}"/>
              </a:ext>
            </a:extLst>
          </p:cNvPr>
          <p:cNvSpPr txBox="1"/>
          <p:nvPr/>
        </p:nvSpPr>
        <p:spPr>
          <a:xfrm>
            <a:off x="7390285" y="3390181"/>
            <a:ext cx="1537932" cy="646331"/>
          </a:xfrm>
          <a:prstGeom prst="rect">
            <a:avLst/>
          </a:prstGeom>
          <a:noFill/>
        </p:spPr>
        <p:txBody>
          <a:bodyPr wrap="square" rtlCol="0">
            <a:spAutoFit/>
          </a:bodyPr>
          <a:lstStyle/>
          <a:p>
            <a:r>
              <a:rPr lang="en-US" dirty="0"/>
              <a:t>DHR </a:t>
            </a:r>
          </a:p>
          <a:p>
            <a:r>
              <a:rPr lang="en-US" dirty="0"/>
              <a:t>Architecture</a:t>
            </a:r>
          </a:p>
        </p:txBody>
      </p:sp>
      <p:sp>
        <p:nvSpPr>
          <p:cNvPr id="3" name="TextBox 2">
            <a:extLst>
              <a:ext uri="{FF2B5EF4-FFF2-40B4-BE49-F238E27FC236}">
                <a16:creationId xmlns:a16="http://schemas.microsoft.com/office/drawing/2014/main" id="{532E7B94-E4CC-254C-81B0-0EB31421ECC7}"/>
              </a:ext>
            </a:extLst>
          </p:cNvPr>
          <p:cNvSpPr txBox="1"/>
          <p:nvPr/>
        </p:nvSpPr>
        <p:spPr>
          <a:xfrm>
            <a:off x="10000172" y="6550223"/>
            <a:ext cx="2275217" cy="307777"/>
          </a:xfrm>
          <a:prstGeom prst="rect">
            <a:avLst/>
          </a:prstGeom>
          <a:noFill/>
        </p:spPr>
        <p:txBody>
          <a:bodyPr wrap="square">
            <a:spAutoFit/>
          </a:bodyPr>
          <a:lstStyle/>
          <a:p>
            <a:r>
              <a:rPr lang="en-US" sz="1400" dirty="0"/>
              <a:t>Presented by </a:t>
            </a:r>
            <a:r>
              <a:rPr lang="en-US" sz="1400" b="1" dirty="0" err="1"/>
              <a:t>Abdur</a:t>
            </a:r>
            <a:r>
              <a:rPr lang="en-US" sz="1400" b="1" dirty="0"/>
              <a:t> </a:t>
            </a:r>
            <a:r>
              <a:rPr lang="en-US" sz="1400" b="1" dirty="0" err="1"/>
              <a:t>Rouf</a:t>
            </a:r>
            <a:endParaRPr lang="en-US" sz="1400" b="1" dirty="0"/>
          </a:p>
        </p:txBody>
      </p:sp>
    </p:spTree>
    <p:extLst>
      <p:ext uri="{BB962C8B-B14F-4D97-AF65-F5344CB8AC3E}">
        <p14:creationId xmlns:p14="http://schemas.microsoft.com/office/powerpoint/2010/main" val="1560754039"/>
      </p:ext>
    </p:extLst>
  </p:cSld>
  <p:clrMapOvr>
    <a:masterClrMapping/>
  </p:clrMapOvr>
  <mc:AlternateContent xmlns:mc="http://schemas.openxmlformats.org/markup-compatibility/2006" xmlns:p14="http://schemas.microsoft.com/office/powerpoint/2010/main">
    <mc:Choice Requires="p14">
      <p:transition spd="slow" p14:dur="2000" advTm="14442"/>
    </mc:Choice>
    <mc:Fallback xmlns="">
      <p:transition spd="slow" advTm="1444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D800-9255-A658-06F4-8339F15749DE}"/>
              </a:ext>
            </a:extLst>
          </p:cNvPr>
          <p:cNvSpPr>
            <a:spLocks noGrp="1"/>
          </p:cNvSpPr>
          <p:nvPr>
            <p:ph type="title"/>
          </p:nvPr>
        </p:nvSpPr>
        <p:spPr/>
        <p:txBody>
          <a:bodyPr/>
          <a:lstStyle/>
          <a:p>
            <a:r>
              <a:rPr lang="en-US" dirty="0"/>
              <a:t>Dynamism</a:t>
            </a:r>
          </a:p>
        </p:txBody>
      </p:sp>
      <p:sp>
        <p:nvSpPr>
          <p:cNvPr id="3" name="Content Placeholder 2">
            <a:extLst>
              <a:ext uri="{FF2B5EF4-FFF2-40B4-BE49-F238E27FC236}">
                <a16:creationId xmlns:a16="http://schemas.microsoft.com/office/drawing/2014/main" id="{88665427-DDDA-F923-0EB5-11442C868836}"/>
              </a:ext>
            </a:extLst>
          </p:cNvPr>
          <p:cNvSpPr>
            <a:spLocks noGrp="1"/>
          </p:cNvSpPr>
          <p:nvPr>
            <p:ph idx="1"/>
          </p:nvPr>
        </p:nvSpPr>
        <p:spPr/>
        <p:txBody>
          <a:bodyPr/>
          <a:lstStyle/>
          <a:p>
            <a:r>
              <a:rPr lang="en-US" dirty="0"/>
              <a:t>Support for Dynamic Iteration of Execution Environments</a:t>
            </a:r>
          </a:p>
          <a:p>
            <a:r>
              <a:rPr lang="en-US" dirty="0"/>
              <a:t>Dynamic Iteration Strategy Design</a:t>
            </a:r>
          </a:p>
          <a:p>
            <a:r>
              <a:rPr lang="en-US" dirty="0"/>
              <a:t>Support for Hot-Plugging and Runtime Optimization</a:t>
            </a:r>
          </a:p>
        </p:txBody>
      </p:sp>
      <p:sp>
        <p:nvSpPr>
          <p:cNvPr id="4" name="TextBox 3">
            <a:extLst>
              <a:ext uri="{FF2B5EF4-FFF2-40B4-BE49-F238E27FC236}">
                <a16:creationId xmlns:a16="http://schemas.microsoft.com/office/drawing/2014/main" id="{272DE158-373C-27C7-57EB-1C10547F3BAC}"/>
              </a:ext>
            </a:extLst>
          </p:cNvPr>
          <p:cNvSpPr txBox="1"/>
          <p:nvPr/>
        </p:nvSpPr>
        <p:spPr>
          <a:xfrm>
            <a:off x="10000172" y="6550223"/>
            <a:ext cx="2275217" cy="307777"/>
          </a:xfrm>
          <a:prstGeom prst="rect">
            <a:avLst/>
          </a:prstGeom>
          <a:noFill/>
        </p:spPr>
        <p:txBody>
          <a:bodyPr wrap="square">
            <a:spAutoFit/>
          </a:bodyPr>
          <a:lstStyle/>
          <a:p>
            <a:r>
              <a:rPr lang="en-US" sz="1400" dirty="0"/>
              <a:t>Presented by </a:t>
            </a:r>
            <a:r>
              <a:rPr lang="en-US" sz="1400" b="1" dirty="0" err="1"/>
              <a:t>Abdur</a:t>
            </a:r>
            <a:r>
              <a:rPr lang="en-US" sz="1400" b="1" dirty="0"/>
              <a:t> </a:t>
            </a:r>
            <a:r>
              <a:rPr lang="en-US" sz="1400" b="1" dirty="0" err="1"/>
              <a:t>Rouf</a:t>
            </a:r>
            <a:endParaRPr lang="en-US" sz="1400" b="1" dirty="0"/>
          </a:p>
        </p:txBody>
      </p:sp>
    </p:spTree>
    <p:extLst>
      <p:ext uri="{BB962C8B-B14F-4D97-AF65-F5344CB8AC3E}">
        <p14:creationId xmlns:p14="http://schemas.microsoft.com/office/powerpoint/2010/main" val="3910382781"/>
      </p:ext>
    </p:extLst>
  </p:cSld>
  <p:clrMapOvr>
    <a:masterClrMapping/>
  </p:clrMapOvr>
  <mc:AlternateContent xmlns:mc="http://schemas.openxmlformats.org/markup-compatibility/2006" xmlns:p14="http://schemas.microsoft.com/office/powerpoint/2010/main">
    <mc:Choice Requires="p14">
      <p:transition spd="slow" p14:dur="2000" advTm="45022"/>
    </mc:Choice>
    <mc:Fallback xmlns="">
      <p:transition spd="slow" advTm="4502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A23C6-DBBA-429A-CC99-78DB04C34F95}"/>
              </a:ext>
            </a:extLst>
          </p:cNvPr>
          <p:cNvSpPr>
            <a:spLocks noGrp="1"/>
          </p:cNvSpPr>
          <p:nvPr>
            <p:ph type="title"/>
          </p:nvPr>
        </p:nvSpPr>
        <p:spPr/>
        <p:txBody>
          <a:bodyPr/>
          <a:lstStyle/>
          <a:p>
            <a:r>
              <a:rPr lang="en-US" dirty="0"/>
              <a:t>Heterogeneity</a:t>
            </a:r>
          </a:p>
        </p:txBody>
      </p:sp>
      <p:sp>
        <p:nvSpPr>
          <p:cNvPr id="3" name="Content Placeholder 2">
            <a:extLst>
              <a:ext uri="{FF2B5EF4-FFF2-40B4-BE49-F238E27FC236}">
                <a16:creationId xmlns:a16="http://schemas.microsoft.com/office/drawing/2014/main" id="{986E968C-307A-E913-9C4F-8E491C7CB951}"/>
              </a:ext>
            </a:extLst>
          </p:cNvPr>
          <p:cNvSpPr>
            <a:spLocks noGrp="1"/>
          </p:cNvSpPr>
          <p:nvPr>
            <p:ph idx="1"/>
          </p:nvPr>
        </p:nvSpPr>
        <p:spPr/>
        <p:txBody>
          <a:bodyPr/>
          <a:lstStyle/>
          <a:p>
            <a:r>
              <a:rPr lang="en-US" dirty="0"/>
              <a:t>Construction of Heterogeneous Execution Environments</a:t>
            </a:r>
          </a:p>
          <a:p>
            <a:r>
              <a:rPr lang="en-US" dirty="0"/>
              <a:t>Maintenance of Functional Equivalence</a:t>
            </a:r>
          </a:p>
          <a:p>
            <a:r>
              <a:rPr lang="en-US" dirty="0"/>
              <a:t>Designing a Consensus Mechanism</a:t>
            </a:r>
          </a:p>
        </p:txBody>
      </p:sp>
      <p:sp>
        <p:nvSpPr>
          <p:cNvPr id="4" name="TextBox 3">
            <a:extLst>
              <a:ext uri="{FF2B5EF4-FFF2-40B4-BE49-F238E27FC236}">
                <a16:creationId xmlns:a16="http://schemas.microsoft.com/office/drawing/2014/main" id="{2BA0B2A4-0660-B34B-507B-EDC013EA2BC4}"/>
              </a:ext>
            </a:extLst>
          </p:cNvPr>
          <p:cNvSpPr txBox="1"/>
          <p:nvPr/>
        </p:nvSpPr>
        <p:spPr>
          <a:xfrm>
            <a:off x="10000172" y="6550223"/>
            <a:ext cx="2275217" cy="307777"/>
          </a:xfrm>
          <a:prstGeom prst="rect">
            <a:avLst/>
          </a:prstGeom>
          <a:noFill/>
        </p:spPr>
        <p:txBody>
          <a:bodyPr wrap="square">
            <a:spAutoFit/>
          </a:bodyPr>
          <a:lstStyle/>
          <a:p>
            <a:r>
              <a:rPr lang="en-US" sz="1400" dirty="0"/>
              <a:t>Presented by </a:t>
            </a:r>
            <a:r>
              <a:rPr lang="en-US" sz="1400" b="1" dirty="0" err="1"/>
              <a:t>Abdur</a:t>
            </a:r>
            <a:r>
              <a:rPr lang="en-US" sz="1400" b="1" dirty="0"/>
              <a:t> </a:t>
            </a:r>
            <a:r>
              <a:rPr lang="en-US" sz="1400" b="1" dirty="0" err="1"/>
              <a:t>Rouf</a:t>
            </a:r>
            <a:endParaRPr lang="en-US" sz="1400" b="1" dirty="0"/>
          </a:p>
        </p:txBody>
      </p:sp>
    </p:spTree>
    <p:extLst>
      <p:ext uri="{BB962C8B-B14F-4D97-AF65-F5344CB8AC3E}">
        <p14:creationId xmlns:p14="http://schemas.microsoft.com/office/powerpoint/2010/main" val="3600842404"/>
      </p:ext>
    </p:extLst>
  </p:cSld>
  <p:clrMapOvr>
    <a:masterClrMapping/>
  </p:clrMapOvr>
  <mc:AlternateContent xmlns:mc="http://schemas.openxmlformats.org/markup-compatibility/2006" xmlns:p14="http://schemas.microsoft.com/office/powerpoint/2010/main">
    <mc:Choice Requires="p14">
      <p:transition spd="slow" p14:dur="2000" advTm="43910"/>
    </mc:Choice>
    <mc:Fallback xmlns="">
      <p:transition spd="slow" advTm="4391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95515-8AB7-9533-5579-8D14565A6ECB}"/>
              </a:ext>
            </a:extLst>
          </p:cNvPr>
          <p:cNvSpPr>
            <a:spLocks noGrp="1"/>
          </p:cNvSpPr>
          <p:nvPr>
            <p:ph type="title"/>
          </p:nvPr>
        </p:nvSpPr>
        <p:spPr/>
        <p:txBody>
          <a:bodyPr/>
          <a:lstStyle/>
          <a:p>
            <a:r>
              <a:rPr lang="en-US" dirty="0"/>
              <a:t>Redundancy</a:t>
            </a:r>
          </a:p>
        </p:txBody>
      </p:sp>
      <p:sp>
        <p:nvSpPr>
          <p:cNvPr id="3" name="Content Placeholder 2">
            <a:extLst>
              <a:ext uri="{FF2B5EF4-FFF2-40B4-BE49-F238E27FC236}">
                <a16:creationId xmlns:a16="http://schemas.microsoft.com/office/drawing/2014/main" id="{1B70D426-4EEE-733D-A2C2-F8D2D0B23C20}"/>
              </a:ext>
            </a:extLst>
          </p:cNvPr>
          <p:cNvSpPr>
            <a:spLocks noGrp="1"/>
          </p:cNvSpPr>
          <p:nvPr>
            <p:ph idx="1"/>
          </p:nvPr>
        </p:nvSpPr>
        <p:spPr/>
        <p:txBody>
          <a:bodyPr/>
          <a:lstStyle/>
          <a:p>
            <a:r>
              <a:rPr lang="en-US" dirty="0"/>
              <a:t>Multiple Execution Environments with Single Application Image</a:t>
            </a:r>
          </a:p>
          <a:p>
            <a:r>
              <a:rPr lang="en-US" dirty="0"/>
              <a:t>Isolation between Execution Environments</a:t>
            </a:r>
          </a:p>
          <a:p>
            <a:r>
              <a:rPr lang="en-US" dirty="0"/>
              <a:t>Transparent Redundancy for Applications</a:t>
            </a:r>
          </a:p>
        </p:txBody>
      </p:sp>
      <p:sp>
        <p:nvSpPr>
          <p:cNvPr id="4" name="TextBox 3">
            <a:extLst>
              <a:ext uri="{FF2B5EF4-FFF2-40B4-BE49-F238E27FC236}">
                <a16:creationId xmlns:a16="http://schemas.microsoft.com/office/drawing/2014/main" id="{9964205B-1B6C-F3B3-1DC6-618F20957F4D}"/>
              </a:ext>
            </a:extLst>
          </p:cNvPr>
          <p:cNvSpPr txBox="1"/>
          <p:nvPr/>
        </p:nvSpPr>
        <p:spPr>
          <a:xfrm>
            <a:off x="10000172" y="6550223"/>
            <a:ext cx="2275217" cy="307777"/>
          </a:xfrm>
          <a:prstGeom prst="rect">
            <a:avLst/>
          </a:prstGeom>
          <a:noFill/>
        </p:spPr>
        <p:txBody>
          <a:bodyPr wrap="square">
            <a:spAutoFit/>
          </a:bodyPr>
          <a:lstStyle/>
          <a:p>
            <a:r>
              <a:rPr lang="en-US" sz="1400" dirty="0"/>
              <a:t>Presented by </a:t>
            </a:r>
            <a:r>
              <a:rPr lang="en-US" sz="1400" b="1" dirty="0" err="1"/>
              <a:t>Abdur</a:t>
            </a:r>
            <a:r>
              <a:rPr lang="en-US" sz="1400" b="1" dirty="0"/>
              <a:t> </a:t>
            </a:r>
            <a:r>
              <a:rPr lang="en-US" sz="1400" b="1" dirty="0" err="1"/>
              <a:t>Rouf</a:t>
            </a:r>
            <a:endParaRPr lang="en-US" sz="1400" b="1" dirty="0"/>
          </a:p>
        </p:txBody>
      </p:sp>
    </p:spTree>
    <p:extLst>
      <p:ext uri="{BB962C8B-B14F-4D97-AF65-F5344CB8AC3E}">
        <p14:creationId xmlns:p14="http://schemas.microsoft.com/office/powerpoint/2010/main" val="2981680315"/>
      </p:ext>
    </p:extLst>
  </p:cSld>
  <p:clrMapOvr>
    <a:masterClrMapping/>
  </p:clrMapOvr>
  <mc:AlternateContent xmlns:mc="http://schemas.openxmlformats.org/markup-compatibility/2006" xmlns:p14="http://schemas.microsoft.com/office/powerpoint/2010/main">
    <mc:Choice Requires="p14">
      <p:transition spd="slow" p14:dur="2000" advTm="36734"/>
    </mc:Choice>
    <mc:Fallback xmlns="">
      <p:transition spd="slow" advTm="36734"/>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2.2"/>
</p:tagLst>
</file>

<file path=ppt/tags/tag2.xml><?xml version="1.0" encoding="utf-8"?>
<p:tagLst xmlns:a="http://schemas.openxmlformats.org/drawingml/2006/main" xmlns:r="http://schemas.openxmlformats.org/officeDocument/2006/relationships" xmlns:p="http://schemas.openxmlformats.org/presentationml/2006/main">
  <p:tag name="TIMING" val="|32.1|1.2|4.3|2.4|1.7|1.7"/>
</p:tagLst>
</file>

<file path=ppt/tags/tag3.xml><?xml version="1.0" encoding="utf-8"?>
<p:tagLst xmlns:a="http://schemas.openxmlformats.org/drawingml/2006/main" xmlns:r="http://schemas.openxmlformats.org/officeDocument/2006/relationships" xmlns:p="http://schemas.openxmlformats.org/presentationml/2006/main">
  <p:tag name="TIMING" val="|7.8|2.6|2.8|5.2|5.2|1.7|2.4|7.4"/>
</p:tagLst>
</file>

<file path=ppt/tags/tag4.xml><?xml version="1.0" encoding="utf-8"?>
<p:tagLst xmlns:a="http://schemas.openxmlformats.org/drawingml/2006/main" xmlns:r="http://schemas.openxmlformats.org/officeDocument/2006/relationships" xmlns:p="http://schemas.openxmlformats.org/presentationml/2006/main">
  <p:tag name="TIMING" val="|10.5|12.5|29.4"/>
</p:tagLst>
</file>

<file path=ppt/tags/tag5.xml><?xml version="1.0" encoding="utf-8"?>
<p:tagLst xmlns:a="http://schemas.openxmlformats.org/drawingml/2006/main" xmlns:r="http://schemas.openxmlformats.org/officeDocument/2006/relationships" xmlns:p="http://schemas.openxmlformats.org/presentationml/2006/main">
  <p:tag name="TIMING" val="|4.8"/>
</p:tagLst>
</file>

<file path=ppt/tags/tag6.xml><?xml version="1.0" encoding="utf-8"?>
<p:tagLst xmlns:a="http://schemas.openxmlformats.org/drawingml/2006/main" xmlns:r="http://schemas.openxmlformats.org/officeDocument/2006/relationships" xmlns:p="http://schemas.openxmlformats.org/presentationml/2006/main">
  <p:tag name="TIMING" val="|15|4.8|16"/>
</p:tagLst>
</file>

<file path=ppt/tags/tag7.xml><?xml version="1.0" encoding="utf-8"?>
<p:tagLst xmlns:a="http://schemas.openxmlformats.org/drawingml/2006/main" xmlns:r="http://schemas.openxmlformats.org/officeDocument/2006/relationships" xmlns:p="http://schemas.openxmlformats.org/presentationml/2006/main">
  <p:tag name="TIMING" val="|3.6"/>
</p:tagLst>
</file>

<file path=ppt/theme/theme1.xml><?xml version="1.0" encoding="utf-8"?>
<a:theme xmlns:a="http://schemas.openxmlformats.org/drawingml/2006/main" name="Encase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1246</Words>
  <Application>Microsoft Macintosh PowerPoint</Application>
  <PresentationFormat>Widescreen</PresentationFormat>
  <Paragraphs>134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Avenir Next LT Pro Light</vt:lpstr>
      <vt:lpstr>Calibri</vt:lpstr>
      <vt:lpstr>EncaseVTI</vt:lpstr>
      <vt:lpstr>Multikernel: Operating system solution to generalized functional safety</vt:lpstr>
      <vt:lpstr>What is Multikernel OS?</vt:lpstr>
      <vt:lpstr>What is generalized functional safety? </vt:lpstr>
      <vt:lpstr>Goal</vt:lpstr>
      <vt:lpstr>Issues in current OS</vt:lpstr>
      <vt:lpstr>Multikernel offers</vt:lpstr>
      <vt:lpstr>Dynamism</vt:lpstr>
      <vt:lpstr>Heterogeneity</vt:lpstr>
      <vt:lpstr>Redundancy</vt:lpstr>
      <vt:lpstr>Design multi-kernel architecture</vt:lpstr>
      <vt:lpstr>Underlying technologies</vt:lpstr>
      <vt:lpstr>Multi-kernel OS with DHR</vt:lpstr>
      <vt:lpstr>Related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Multikernel: Operating system solution to generalized functional safety</dc:title>
  <dc:creator>Abdur Rouf</dc:creator>
  <cp:lastModifiedBy>Abdur Rouf</cp:lastModifiedBy>
  <cp:revision>39</cp:revision>
  <dcterms:created xsi:type="dcterms:W3CDTF">2023-12-10T11:25:53Z</dcterms:created>
  <dcterms:modified xsi:type="dcterms:W3CDTF">2023-12-11T06:52:57Z</dcterms:modified>
</cp:coreProperties>
</file>