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notesMasterIdLst>
    <p:notesMasterId r:id="rId16"/>
  </p:notesMasterIdLst>
  <p:sldIdLst>
    <p:sldId id="260" r:id="rId2"/>
    <p:sldId id="273" r:id="rId3"/>
    <p:sldId id="261" r:id="rId4"/>
    <p:sldId id="274" r:id="rId5"/>
    <p:sldId id="275" r:id="rId6"/>
    <p:sldId id="276" r:id="rId7"/>
    <p:sldId id="281" r:id="rId8"/>
    <p:sldId id="282" r:id="rId9"/>
    <p:sldId id="283" r:id="rId10"/>
    <p:sldId id="284" r:id="rId11"/>
    <p:sldId id="277" r:id="rId12"/>
    <p:sldId id="280" r:id="rId13"/>
    <p:sldId id="285" r:id="rId14"/>
    <p:sldId id="27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6D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3216" autoAdjust="0"/>
  </p:normalViewPr>
  <p:slideViewPr>
    <p:cSldViewPr snapToGrid="0">
      <p:cViewPr varScale="1">
        <p:scale>
          <a:sx n="92" d="100"/>
          <a:sy n="92" d="100"/>
        </p:scale>
        <p:origin x="1176" y="84"/>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BDB03C-1FF2-488B-AE92-D5A4F9432FAF}" type="datetimeFigureOut">
              <a:rPr lang="fr-FR" smtClean="0"/>
              <a:t>20/03/2023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3A3FF2-1012-4E87-85D2-03BAB5960334}" type="slidenum">
              <a:rPr lang="fr-FR" smtClean="0"/>
              <a:t>‹N°›</a:t>
            </a:fld>
            <a:endParaRPr lang="fr-FR"/>
          </a:p>
        </p:txBody>
      </p:sp>
    </p:spTree>
    <p:extLst>
      <p:ext uri="{BB962C8B-B14F-4D97-AF65-F5344CB8AC3E}">
        <p14:creationId xmlns:p14="http://schemas.microsoft.com/office/powerpoint/2010/main" val="3944981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D3A3FF2-1012-4E87-85D2-03BAB5960334}" type="slidenum">
              <a:rPr lang="fr-FR" smtClean="0"/>
              <a:t>1</a:t>
            </a:fld>
            <a:endParaRPr lang="fr-FR"/>
          </a:p>
        </p:txBody>
      </p:sp>
    </p:spTree>
    <p:extLst>
      <p:ext uri="{BB962C8B-B14F-4D97-AF65-F5344CB8AC3E}">
        <p14:creationId xmlns:p14="http://schemas.microsoft.com/office/powerpoint/2010/main" val="1329232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D3A3FF2-1012-4E87-85D2-03BAB5960334}" type="slidenum">
              <a:rPr lang="fr-FR" smtClean="0"/>
              <a:t>2</a:t>
            </a:fld>
            <a:endParaRPr lang="fr-FR"/>
          </a:p>
        </p:txBody>
      </p:sp>
    </p:spTree>
    <p:extLst>
      <p:ext uri="{BB962C8B-B14F-4D97-AF65-F5344CB8AC3E}">
        <p14:creationId xmlns:p14="http://schemas.microsoft.com/office/powerpoint/2010/main" val="3292565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D3A3FF2-1012-4E87-85D2-03BAB5960334}" type="slidenum">
              <a:rPr lang="fr-FR" smtClean="0"/>
              <a:t>3</a:t>
            </a:fld>
            <a:endParaRPr lang="fr-FR"/>
          </a:p>
        </p:txBody>
      </p:sp>
    </p:spTree>
    <p:extLst>
      <p:ext uri="{BB962C8B-B14F-4D97-AF65-F5344CB8AC3E}">
        <p14:creationId xmlns:p14="http://schemas.microsoft.com/office/powerpoint/2010/main" val="1936788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D3A3FF2-1012-4E87-85D2-03BAB5960334}" type="slidenum">
              <a:rPr lang="fr-FR" smtClean="0"/>
              <a:t>4</a:t>
            </a:fld>
            <a:endParaRPr lang="fr-FR"/>
          </a:p>
        </p:txBody>
      </p:sp>
    </p:spTree>
    <p:extLst>
      <p:ext uri="{BB962C8B-B14F-4D97-AF65-F5344CB8AC3E}">
        <p14:creationId xmlns:p14="http://schemas.microsoft.com/office/powerpoint/2010/main" val="808660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D3A3FF2-1012-4E87-85D2-03BAB5960334}" type="slidenum">
              <a:rPr lang="fr-FR" smtClean="0"/>
              <a:t>5</a:t>
            </a:fld>
            <a:endParaRPr lang="fr-FR"/>
          </a:p>
        </p:txBody>
      </p:sp>
    </p:spTree>
    <p:extLst>
      <p:ext uri="{BB962C8B-B14F-4D97-AF65-F5344CB8AC3E}">
        <p14:creationId xmlns:p14="http://schemas.microsoft.com/office/powerpoint/2010/main" val="3073770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D3A3FF2-1012-4E87-85D2-03BAB5960334}" type="slidenum">
              <a:rPr lang="fr-FR" smtClean="0"/>
              <a:t>12</a:t>
            </a:fld>
            <a:endParaRPr lang="fr-FR"/>
          </a:p>
        </p:txBody>
      </p:sp>
    </p:spTree>
    <p:extLst>
      <p:ext uri="{BB962C8B-B14F-4D97-AF65-F5344CB8AC3E}">
        <p14:creationId xmlns:p14="http://schemas.microsoft.com/office/powerpoint/2010/main" val="397644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D3A3FF2-1012-4E87-85D2-03BAB5960334}" type="slidenum">
              <a:rPr lang="fr-FR" smtClean="0"/>
              <a:t>13</a:t>
            </a:fld>
            <a:endParaRPr lang="fr-FR"/>
          </a:p>
        </p:txBody>
      </p:sp>
    </p:spTree>
    <p:extLst>
      <p:ext uri="{BB962C8B-B14F-4D97-AF65-F5344CB8AC3E}">
        <p14:creationId xmlns:p14="http://schemas.microsoft.com/office/powerpoint/2010/main" val="2058366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CFAD066E-C90C-4EA8-AF22-EEFD29082EB6}" type="datetimeFigureOut">
              <a:rPr lang="fr-FR" smtClean="0"/>
              <a:t>20/03/2023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B2E3FDD-A685-44B2-ADAB-46BD28E8F608}" type="slidenum">
              <a:rPr lang="fr-FR" smtClean="0"/>
              <a:t>‹N°›</a:t>
            </a:fld>
            <a:endParaRPr lang="fr-FR"/>
          </a:p>
        </p:txBody>
      </p:sp>
    </p:spTree>
    <p:extLst>
      <p:ext uri="{BB962C8B-B14F-4D97-AF65-F5344CB8AC3E}">
        <p14:creationId xmlns:p14="http://schemas.microsoft.com/office/powerpoint/2010/main" val="307968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CFAD066E-C90C-4EA8-AF22-EEFD29082EB6}" type="datetimeFigureOut">
              <a:rPr lang="fr-FR" smtClean="0"/>
              <a:t>20/03/2023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B2E3FDD-A685-44B2-ADAB-46BD28E8F608}" type="slidenum">
              <a:rPr lang="fr-FR" smtClean="0"/>
              <a:t>‹N°›</a:t>
            </a:fld>
            <a:endParaRPr lang="fr-FR"/>
          </a:p>
        </p:txBody>
      </p:sp>
    </p:spTree>
    <p:extLst>
      <p:ext uri="{BB962C8B-B14F-4D97-AF65-F5344CB8AC3E}">
        <p14:creationId xmlns:p14="http://schemas.microsoft.com/office/powerpoint/2010/main" val="2476932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CFAD066E-C90C-4EA8-AF22-EEFD29082EB6}" type="datetimeFigureOut">
              <a:rPr lang="fr-FR" smtClean="0"/>
              <a:t>20/03/2023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B2E3FDD-A685-44B2-ADAB-46BD28E8F608}"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04726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CFAD066E-C90C-4EA8-AF22-EEFD29082EB6}" type="datetimeFigureOut">
              <a:rPr lang="fr-FR" smtClean="0"/>
              <a:t>20/03/2023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B2E3FDD-A685-44B2-ADAB-46BD28E8F608}" type="slidenum">
              <a:rPr lang="fr-FR" smtClean="0"/>
              <a:t>‹N°›</a:t>
            </a:fld>
            <a:endParaRPr lang="fr-FR"/>
          </a:p>
        </p:txBody>
      </p:sp>
    </p:spTree>
    <p:extLst>
      <p:ext uri="{BB962C8B-B14F-4D97-AF65-F5344CB8AC3E}">
        <p14:creationId xmlns:p14="http://schemas.microsoft.com/office/powerpoint/2010/main" val="1815473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CFAD066E-C90C-4EA8-AF22-EEFD29082EB6}" type="datetimeFigureOut">
              <a:rPr lang="fr-FR" smtClean="0"/>
              <a:t>20/03/2023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B2E3FDD-A685-44B2-ADAB-46BD28E8F608}"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1404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CFAD066E-C90C-4EA8-AF22-EEFD29082EB6}" type="datetimeFigureOut">
              <a:rPr lang="fr-FR" smtClean="0"/>
              <a:t>20/03/2023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B2E3FDD-A685-44B2-ADAB-46BD28E8F608}" type="slidenum">
              <a:rPr lang="fr-FR" smtClean="0"/>
              <a:t>‹N°›</a:t>
            </a:fld>
            <a:endParaRPr lang="fr-FR"/>
          </a:p>
        </p:txBody>
      </p:sp>
    </p:spTree>
    <p:extLst>
      <p:ext uri="{BB962C8B-B14F-4D97-AF65-F5344CB8AC3E}">
        <p14:creationId xmlns:p14="http://schemas.microsoft.com/office/powerpoint/2010/main" val="1377459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FAD066E-C90C-4EA8-AF22-EEFD29082EB6}" type="datetimeFigureOut">
              <a:rPr lang="fr-FR" smtClean="0"/>
              <a:t>20/03/2023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B2E3FDD-A685-44B2-ADAB-46BD28E8F608}" type="slidenum">
              <a:rPr lang="fr-FR" smtClean="0"/>
              <a:t>‹N°›</a:t>
            </a:fld>
            <a:endParaRPr lang="fr-FR"/>
          </a:p>
        </p:txBody>
      </p:sp>
    </p:spTree>
    <p:extLst>
      <p:ext uri="{BB962C8B-B14F-4D97-AF65-F5344CB8AC3E}">
        <p14:creationId xmlns:p14="http://schemas.microsoft.com/office/powerpoint/2010/main" val="1268083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FAD066E-C90C-4EA8-AF22-EEFD29082EB6}" type="datetimeFigureOut">
              <a:rPr lang="fr-FR" smtClean="0"/>
              <a:t>20/03/2023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B2E3FDD-A685-44B2-ADAB-46BD28E8F608}" type="slidenum">
              <a:rPr lang="fr-FR" smtClean="0"/>
              <a:t>‹N°›</a:t>
            </a:fld>
            <a:endParaRPr lang="fr-FR"/>
          </a:p>
        </p:txBody>
      </p:sp>
    </p:spTree>
    <p:extLst>
      <p:ext uri="{BB962C8B-B14F-4D97-AF65-F5344CB8AC3E}">
        <p14:creationId xmlns:p14="http://schemas.microsoft.com/office/powerpoint/2010/main" val="2650666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FAD066E-C90C-4EA8-AF22-EEFD29082EB6}" type="datetimeFigureOut">
              <a:rPr lang="fr-FR" smtClean="0"/>
              <a:t>20/03/2023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B2E3FDD-A685-44B2-ADAB-46BD28E8F608}" type="slidenum">
              <a:rPr lang="fr-FR" smtClean="0"/>
              <a:t>‹N°›</a:t>
            </a:fld>
            <a:endParaRPr lang="fr-FR"/>
          </a:p>
        </p:txBody>
      </p:sp>
    </p:spTree>
    <p:extLst>
      <p:ext uri="{BB962C8B-B14F-4D97-AF65-F5344CB8AC3E}">
        <p14:creationId xmlns:p14="http://schemas.microsoft.com/office/powerpoint/2010/main" val="2768946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CFAD066E-C90C-4EA8-AF22-EEFD29082EB6}" type="datetimeFigureOut">
              <a:rPr lang="fr-FR" smtClean="0"/>
              <a:t>20/03/2023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B2E3FDD-A685-44B2-ADAB-46BD28E8F608}" type="slidenum">
              <a:rPr lang="fr-FR" smtClean="0"/>
              <a:t>‹N°›</a:t>
            </a:fld>
            <a:endParaRPr lang="fr-FR"/>
          </a:p>
        </p:txBody>
      </p:sp>
    </p:spTree>
    <p:extLst>
      <p:ext uri="{BB962C8B-B14F-4D97-AF65-F5344CB8AC3E}">
        <p14:creationId xmlns:p14="http://schemas.microsoft.com/office/powerpoint/2010/main" val="336334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FAD066E-C90C-4EA8-AF22-EEFD29082EB6}" type="datetimeFigureOut">
              <a:rPr lang="fr-FR" smtClean="0"/>
              <a:t>20/03/2023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B2E3FDD-A685-44B2-ADAB-46BD28E8F608}" type="slidenum">
              <a:rPr lang="fr-FR" smtClean="0"/>
              <a:t>‹N°›</a:t>
            </a:fld>
            <a:endParaRPr lang="fr-FR"/>
          </a:p>
        </p:txBody>
      </p:sp>
    </p:spTree>
    <p:extLst>
      <p:ext uri="{BB962C8B-B14F-4D97-AF65-F5344CB8AC3E}">
        <p14:creationId xmlns:p14="http://schemas.microsoft.com/office/powerpoint/2010/main" val="1545888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FAD066E-C90C-4EA8-AF22-EEFD29082EB6}" type="datetimeFigureOut">
              <a:rPr lang="fr-FR" smtClean="0"/>
              <a:t>20/03/2023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B2E3FDD-A685-44B2-ADAB-46BD28E8F608}" type="slidenum">
              <a:rPr lang="fr-FR" smtClean="0"/>
              <a:t>‹N°›</a:t>
            </a:fld>
            <a:endParaRPr lang="fr-FR"/>
          </a:p>
        </p:txBody>
      </p:sp>
    </p:spTree>
    <p:extLst>
      <p:ext uri="{BB962C8B-B14F-4D97-AF65-F5344CB8AC3E}">
        <p14:creationId xmlns:p14="http://schemas.microsoft.com/office/powerpoint/2010/main" val="3661507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FAD066E-C90C-4EA8-AF22-EEFD29082EB6}" type="datetimeFigureOut">
              <a:rPr lang="fr-FR" smtClean="0"/>
              <a:t>20/03/2023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B2E3FDD-A685-44B2-ADAB-46BD28E8F608}" type="slidenum">
              <a:rPr lang="fr-FR" smtClean="0"/>
              <a:t>‹N°›</a:t>
            </a:fld>
            <a:endParaRPr lang="fr-FR"/>
          </a:p>
        </p:txBody>
      </p:sp>
    </p:spTree>
    <p:extLst>
      <p:ext uri="{BB962C8B-B14F-4D97-AF65-F5344CB8AC3E}">
        <p14:creationId xmlns:p14="http://schemas.microsoft.com/office/powerpoint/2010/main" val="3269583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AD066E-C90C-4EA8-AF22-EEFD29082EB6}" type="datetimeFigureOut">
              <a:rPr lang="fr-FR" smtClean="0"/>
              <a:t>20/03/2023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B2E3FDD-A685-44B2-ADAB-46BD28E8F608}" type="slidenum">
              <a:rPr lang="fr-FR" smtClean="0"/>
              <a:t>‹N°›</a:t>
            </a:fld>
            <a:endParaRPr lang="fr-FR"/>
          </a:p>
        </p:txBody>
      </p:sp>
    </p:spTree>
    <p:extLst>
      <p:ext uri="{BB962C8B-B14F-4D97-AF65-F5344CB8AC3E}">
        <p14:creationId xmlns:p14="http://schemas.microsoft.com/office/powerpoint/2010/main" val="3484521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CFAD066E-C90C-4EA8-AF22-EEFD29082EB6}" type="datetimeFigureOut">
              <a:rPr lang="fr-FR" smtClean="0"/>
              <a:t>20/03/2023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B2E3FDD-A685-44B2-ADAB-46BD28E8F608}" type="slidenum">
              <a:rPr lang="fr-FR" smtClean="0"/>
              <a:t>‹N°›</a:t>
            </a:fld>
            <a:endParaRPr lang="fr-FR"/>
          </a:p>
        </p:txBody>
      </p:sp>
    </p:spTree>
    <p:extLst>
      <p:ext uri="{BB962C8B-B14F-4D97-AF65-F5344CB8AC3E}">
        <p14:creationId xmlns:p14="http://schemas.microsoft.com/office/powerpoint/2010/main" val="165307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B2E3FDD-A685-44B2-ADAB-46BD28E8F608}" type="slidenum">
              <a:rPr lang="fr-FR" smtClean="0"/>
              <a:t>‹N°›</a:t>
            </a:fld>
            <a:endParaRPr lang="fr-FR"/>
          </a:p>
        </p:txBody>
      </p:sp>
      <p:sp>
        <p:nvSpPr>
          <p:cNvPr id="5" name="Date Placeholder 4"/>
          <p:cNvSpPr>
            <a:spLocks noGrp="1"/>
          </p:cNvSpPr>
          <p:nvPr>
            <p:ph type="dt" sz="half" idx="10"/>
          </p:nvPr>
        </p:nvSpPr>
        <p:spPr/>
        <p:txBody>
          <a:bodyPr/>
          <a:lstStyle/>
          <a:p>
            <a:fld id="{CFAD066E-C90C-4EA8-AF22-EEFD29082EB6}" type="datetimeFigureOut">
              <a:rPr lang="fr-FR" smtClean="0"/>
              <a:t>20/03/2023</a:t>
            </a:fld>
            <a:endParaRPr lang="fr-FR"/>
          </a:p>
        </p:txBody>
      </p:sp>
    </p:spTree>
    <p:extLst>
      <p:ext uri="{BB962C8B-B14F-4D97-AF65-F5344CB8AC3E}">
        <p14:creationId xmlns:p14="http://schemas.microsoft.com/office/powerpoint/2010/main" val="567567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FAD066E-C90C-4EA8-AF22-EEFD29082EB6}" type="datetimeFigureOut">
              <a:rPr lang="fr-FR" smtClean="0"/>
              <a:t>20/03/2023</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B2E3FDD-A685-44B2-ADAB-46BD28E8F608}" type="slidenum">
              <a:rPr lang="fr-FR" smtClean="0"/>
              <a:t>‹N°›</a:t>
            </a:fld>
            <a:endParaRPr lang="fr-FR"/>
          </a:p>
        </p:txBody>
      </p:sp>
    </p:spTree>
    <p:extLst>
      <p:ext uri="{BB962C8B-B14F-4D97-AF65-F5344CB8AC3E}">
        <p14:creationId xmlns:p14="http://schemas.microsoft.com/office/powerpoint/2010/main" val="187632190"/>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5063" y="1899628"/>
            <a:ext cx="9312672" cy="1846659"/>
          </a:xfrm>
          <a:prstGeom prst="rect">
            <a:avLst/>
          </a:prstGeom>
        </p:spPr>
        <p:txBody>
          <a:bodyPr wrap="square">
            <a:spAutoFit/>
          </a:bodyPr>
          <a:lstStyle/>
          <a:p>
            <a:r>
              <a:rPr lang="fr-FR" sz="3200" b="1" dirty="0">
                <a:solidFill>
                  <a:schemeClr val="accent4">
                    <a:lumMod val="75000"/>
                  </a:schemeClr>
                </a:solidFill>
                <a:latin typeface="Consolas" panose="020B0609020204030204" pitchFamily="49" charset="0"/>
                <a:cs typeface="Calibri" panose="020F0502020204030204" pitchFamily="34" charset="0"/>
              </a:rPr>
              <a:t>PROJET 8: OC PIZZA </a:t>
            </a:r>
          </a:p>
          <a:p>
            <a:endParaRPr lang="fr-FR" b="1" dirty="0">
              <a:solidFill>
                <a:schemeClr val="accent4">
                  <a:lumMod val="75000"/>
                </a:schemeClr>
              </a:solidFill>
              <a:latin typeface="Consolas" panose="020B0609020204030204" pitchFamily="49" charset="0"/>
              <a:cs typeface="Calibri" panose="020F0502020204030204" pitchFamily="34" charset="0"/>
            </a:endParaRPr>
          </a:p>
          <a:p>
            <a:r>
              <a:rPr lang="fr-FR" sz="3200" b="1" dirty="0">
                <a:solidFill>
                  <a:schemeClr val="accent4">
                    <a:lumMod val="75000"/>
                  </a:schemeClr>
                </a:solidFill>
                <a:latin typeface="Consolas" panose="020B0609020204030204" pitchFamily="49" charset="0"/>
                <a:cs typeface="Calibri" panose="020F0502020204030204" pitchFamily="34" charset="0"/>
              </a:rPr>
              <a:t>Solution technique d’un système de gestion de pizzerias</a:t>
            </a:r>
            <a:endParaRPr lang="fr-FR" sz="3200" dirty="0">
              <a:solidFill>
                <a:schemeClr val="accent4">
                  <a:lumMod val="75000"/>
                </a:schemeClr>
              </a:solidFill>
              <a:latin typeface="Consolas" panose="020B0609020204030204" pitchFamily="49" charset="0"/>
              <a:cs typeface="Calibri" panose="020F0502020204030204" pitchFamily="34" charset="0"/>
            </a:endParaRPr>
          </a:p>
        </p:txBody>
      </p:sp>
      <p:sp>
        <p:nvSpPr>
          <p:cNvPr id="5" name="ZoneTexte 4">
            <a:extLst>
              <a:ext uri="{FF2B5EF4-FFF2-40B4-BE49-F238E27FC236}">
                <a16:creationId xmlns:a16="http://schemas.microsoft.com/office/drawing/2014/main" id="{E761CCAC-8207-4B2B-84F1-275634DA4B82}"/>
              </a:ext>
            </a:extLst>
          </p:cNvPr>
          <p:cNvSpPr txBox="1"/>
          <p:nvPr/>
        </p:nvSpPr>
        <p:spPr>
          <a:xfrm>
            <a:off x="1045063" y="5090719"/>
            <a:ext cx="8410470" cy="461665"/>
          </a:xfrm>
          <a:prstGeom prst="rect">
            <a:avLst/>
          </a:prstGeom>
          <a:noFill/>
        </p:spPr>
        <p:txBody>
          <a:bodyPr wrap="square" rtlCol="0">
            <a:spAutoFit/>
          </a:bodyPr>
          <a:lstStyle/>
          <a:p>
            <a:r>
              <a:rPr lang="fr-FR" sz="2400" i="1" dirty="0">
                <a:solidFill>
                  <a:schemeClr val="accent2">
                    <a:lumMod val="60000"/>
                    <a:lumOff val="40000"/>
                  </a:schemeClr>
                </a:solidFill>
                <a:latin typeface="Consolas" panose="020B0609020204030204" pitchFamily="49" charset="0"/>
              </a:rPr>
              <a:t> IT Consulting &amp; </a:t>
            </a:r>
            <a:r>
              <a:rPr lang="fr-FR" sz="2400" i="1" dirty="0" err="1">
                <a:solidFill>
                  <a:schemeClr val="accent2">
                    <a:lumMod val="60000"/>
                    <a:lumOff val="40000"/>
                  </a:schemeClr>
                </a:solidFill>
                <a:latin typeface="Consolas" panose="020B0609020204030204" pitchFamily="49" charset="0"/>
              </a:rPr>
              <a:t>Development</a:t>
            </a:r>
            <a:r>
              <a:rPr lang="fr-FR" sz="2400" i="1" dirty="0">
                <a:solidFill>
                  <a:schemeClr val="accent2">
                    <a:lumMod val="60000"/>
                    <a:lumOff val="40000"/>
                  </a:schemeClr>
                </a:solidFill>
                <a:latin typeface="Consolas" panose="020B0609020204030204" pitchFamily="49" charset="0"/>
              </a:rPr>
              <a:t> – Julien HAMMER</a:t>
            </a:r>
          </a:p>
        </p:txBody>
      </p:sp>
      <p:pic>
        <p:nvPicPr>
          <p:cNvPr id="2" name="Image 1">
            <a:extLst>
              <a:ext uri="{FF2B5EF4-FFF2-40B4-BE49-F238E27FC236}">
                <a16:creationId xmlns:a16="http://schemas.microsoft.com/office/drawing/2014/main" id="{DE7F080B-97AD-4971-858B-33D6489BCDB2}"/>
              </a:ext>
            </a:extLst>
          </p:cNvPr>
          <p:cNvPicPr>
            <a:picLocks noChangeAspect="1"/>
          </p:cNvPicPr>
          <p:nvPr/>
        </p:nvPicPr>
        <p:blipFill>
          <a:blip r:embed="rId3"/>
          <a:stretch>
            <a:fillRect/>
          </a:stretch>
        </p:blipFill>
        <p:spPr>
          <a:xfrm>
            <a:off x="10589367" y="403895"/>
            <a:ext cx="1086818" cy="1127072"/>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03995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DC4389-3FDA-4824-A096-AC571EED41FC}"/>
              </a:ext>
            </a:extLst>
          </p:cNvPr>
          <p:cNvSpPr/>
          <p:nvPr/>
        </p:nvSpPr>
        <p:spPr>
          <a:xfrm>
            <a:off x="1078212" y="278048"/>
            <a:ext cx="7091229" cy="369332"/>
          </a:xfrm>
          <a:prstGeom prst="rect">
            <a:avLst/>
          </a:prstGeom>
        </p:spPr>
        <p:txBody>
          <a:bodyPr wrap="square">
            <a:spAutoFit/>
          </a:bodyPr>
          <a:lstStyle/>
          <a:p>
            <a:r>
              <a:rPr lang="fr-FR" b="1" dirty="0">
                <a:solidFill>
                  <a:schemeClr val="accent4">
                    <a:lumMod val="75000"/>
                  </a:schemeClr>
                </a:solidFill>
                <a:latin typeface="Calibri" panose="020F0502020204030204" pitchFamily="34" charset="0"/>
                <a:cs typeface="Calibri" panose="020F0502020204030204" pitchFamily="34" charset="0"/>
              </a:rPr>
              <a:t>Afficher les données de la base de données sous forme SQL (partie 2)</a:t>
            </a:r>
          </a:p>
        </p:txBody>
      </p:sp>
      <p:pic>
        <p:nvPicPr>
          <p:cNvPr id="6" name="Image 5">
            <a:extLst>
              <a:ext uri="{FF2B5EF4-FFF2-40B4-BE49-F238E27FC236}">
                <a16:creationId xmlns:a16="http://schemas.microsoft.com/office/drawing/2014/main" id="{71CB5D57-F4D2-4D33-B68C-612BFB2FD0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296" y="4397497"/>
            <a:ext cx="5191125" cy="1247775"/>
          </a:xfrm>
          <a:prstGeom prst="rect">
            <a:avLst/>
          </a:prstGeom>
          <a:ln w="88900" cap="sq" cmpd="thickThin">
            <a:solidFill>
              <a:srgbClr val="000000"/>
            </a:solidFill>
            <a:prstDash val="solid"/>
            <a:miter lim="800000"/>
          </a:ln>
          <a:effectLst>
            <a:innerShdw blurRad="76200">
              <a:srgbClr val="000000"/>
            </a:innerShdw>
          </a:effectLst>
        </p:spPr>
      </p:pic>
      <p:pic>
        <p:nvPicPr>
          <p:cNvPr id="8" name="Image 7">
            <a:extLst>
              <a:ext uri="{FF2B5EF4-FFF2-40B4-BE49-F238E27FC236}">
                <a16:creationId xmlns:a16="http://schemas.microsoft.com/office/drawing/2014/main" id="{C9BE3849-A5F8-4530-B5A6-D1B240655B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296" y="2857500"/>
            <a:ext cx="6467475" cy="1143000"/>
          </a:xfrm>
          <a:prstGeom prst="rect">
            <a:avLst/>
          </a:prstGeom>
          <a:ln w="88900" cap="sq" cmpd="thickThin">
            <a:solidFill>
              <a:srgbClr val="000000"/>
            </a:solidFill>
            <a:prstDash val="solid"/>
            <a:miter lim="800000"/>
          </a:ln>
          <a:effectLst>
            <a:innerShdw blurRad="76200">
              <a:srgbClr val="000000"/>
            </a:innerShdw>
          </a:effectLst>
        </p:spPr>
      </p:pic>
      <p:pic>
        <p:nvPicPr>
          <p:cNvPr id="10" name="Image 9">
            <a:extLst>
              <a:ext uri="{FF2B5EF4-FFF2-40B4-BE49-F238E27FC236}">
                <a16:creationId xmlns:a16="http://schemas.microsoft.com/office/drawing/2014/main" id="{508E9019-94DB-46BA-B1EA-F34A02ACD9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0296" y="1431803"/>
            <a:ext cx="4829175" cy="10287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73364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5ED094-7D18-42C3-9EE6-9D2913EFC911}"/>
              </a:ext>
            </a:extLst>
          </p:cNvPr>
          <p:cNvSpPr/>
          <p:nvPr/>
        </p:nvSpPr>
        <p:spPr>
          <a:xfrm>
            <a:off x="1078214" y="440977"/>
            <a:ext cx="3722879" cy="369332"/>
          </a:xfrm>
          <a:prstGeom prst="rect">
            <a:avLst/>
          </a:prstGeom>
        </p:spPr>
        <p:txBody>
          <a:bodyPr wrap="none">
            <a:spAutoFit/>
          </a:bodyPr>
          <a:lstStyle/>
          <a:p>
            <a:r>
              <a:rPr lang="fr-FR" b="1" dirty="0">
                <a:solidFill>
                  <a:schemeClr val="accent4">
                    <a:lumMod val="75000"/>
                  </a:schemeClr>
                </a:solidFill>
                <a:latin typeface="Calibri" panose="020F0502020204030204" pitchFamily="34" charset="0"/>
                <a:cs typeface="Calibri" panose="020F0502020204030204" pitchFamily="34" charset="0"/>
              </a:rPr>
              <a:t>Méthodologie de projet sélectionnée</a:t>
            </a:r>
          </a:p>
        </p:txBody>
      </p:sp>
      <p:sp>
        <p:nvSpPr>
          <p:cNvPr id="2" name="Rectangle 1">
            <a:extLst>
              <a:ext uri="{FF2B5EF4-FFF2-40B4-BE49-F238E27FC236}">
                <a16:creationId xmlns:a16="http://schemas.microsoft.com/office/drawing/2014/main" id="{D8057F08-5409-4D2E-A33F-F7151A7E07E4}"/>
              </a:ext>
            </a:extLst>
          </p:cNvPr>
          <p:cNvSpPr/>
          <p:nvPr/>
        </p:nvSpPr>
        <p:spPr>
          <a:xfrm>
            <a:off x="290764" y="1294155"/>
            <a:ext cx="11610472" cy="483465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just"/>
            <a:r>
              <a:rPr lang="fr-FR" sz="1600" dirty="0">
                <a:latin typeface="Calibri" panose="020F0502020204030204" pitchFamily="34" charset="0"/>
                <a:ea typeface="Times New Roman" panose="02020603050405020304" pitchFamily="18" charset="0"/>
              </a:rPr>
              <a:t>Pour le développement de cette application Android, il est recommandé d'utiliser une méthodologie agile, telle que Scrum (mêlée). En plus d’avoir une plus grande flexibilité, elle permet de répondre rapidement aux exigences changeantes du client.</a:t>
            </a:r>
            <a:endParaRPr lang="fr-FR" dirty="0">
              <a:latin typeface="Times New Roman" panose="02020603050405020304" pitchFamily="18" charset="0"/>
              <a:ea typeface="Times New Roman" panose="02020603050405020304" pitchFamily="18" charset="0"/>
            </a:endParaRPr>
          </a:p>
          <a:p>
            <a:pPr algn="just"/>
            <a:r>
              <a:rPr lang="fr-FR" sz="1600" dirty="0">
                <a:latin typeface="Calibri" panose="020F0502020204030204" pitchFamily="34" charset="0"/>
                <a:ea typeface="Times New Roman" panose="02020603050405020304" pitchFamily="18" charset="0"/>
              </a:rPr>
              <a:t>Dans un projet Scrum, le travail est découpé en sprints (</a:t>
            </a:r>
            <a:r>
              <a:rPr lang="fr-FR" sz="1600" i="1" u="sng" dirty="0">
                <a:latin typeface="Calibri" panose="020F0502020204030204" pitchFamily="34" charset="0"/>
                <a:ea typeface="Times New Roman" panose="02020603050405020304" pitchFamily="18" charset="0"/>
              </a:rPr>
              <a:t>cycles</a:t>
            </a:r>
            <a:r>
              <a:rPr lang="fr-FR" sz="1600" dirty="0">
                <a:latin typeface="Calibri" panose="020F0502020204030204" pitchFamily="34" charset="0"/>
                <a:ea typeface="Times New Roman" panose="02020603050405020304" pitchFamily="18" charset="0"/>
              </a:rPr>
              <a:t>) de deux à quatre semaines, au cours desquelles les membres de l'équipe travaillent sur les éléments prioritaires du </a:t>
            </a:r>
            <a:r>
              <a:rPr lang="fr-FR" sz="1600" dirty="0" err="1">
                <a:latin typeface="Calibri" panose="020F0502020204030204" pitchFamily="34" charset="0"/>
                <a:ea typeface="Times New Roman" panose="02020603050405020304" pitchFamily="18" charset="0"/>
              </a:rPr>
              <a:t>backlog</a:t>
            </a:r>
            <a:r>
              <a:rPr lang="fr-FR" sz="1600" dirty="0">
                <a:latin typeface="Calibri" panose="020F0502020204030204" pitchFamily="34" charset="0"/>
                <a:ea typeface="Times New Roman" panose="02020603050405020304" pitchFamily="18" charset="0"/>
              </a:rPr>
              <a:t> (</a:t>
            </a:r>
            <a:r>
              <a:rPr lang="fr-FR" sz="1600" i="1" u="sng" dirty="0">
                <a:latin typeface="Calibri" panose="020F0502020204030204" pitchFamily="34" charset="0"/>
                <a:ea typeface="Times New Roman" panose="02020603050405020304" pitchFamily="18" charset="0"/>
              </a:rPr>
              <a:t>un grand tableau</a:t>
            </a:r>
            <a:r>
              <a:rPr lang="fr-FR" sz="1600" dirty="0">
                <a:latin typeface="Calibri" panose="020F0502020204030204" pitchFamily="34" charset="0"/>
                <a:ea typeface="Times New Roman" panose="02020603050405020304" pitchFamily="18" charset="0"/>
              </a:rPr>
              <a:t>). </a:t>
            </a:r>
            <a:endParaRPr lang="fr-FR" dirty="0">
              <a:latin typeface="Times New Roman" panose="02020603050405020304" pitchFamily="18" charset="0"/>
              <a:ea typeface="Times New Roman" panose="02020603050405020304" pitchFamily="18" charset="0"/>
            </a:endParaRPr>
          </a:p>
          <a:p>
            <a:pPr algn="just">
              <a:spcAft>
                <a:spcPts val="0"/>
              </a:spcAft>
            </a:pPr>
            <a:r>
              <a:rPr lang="fr-FR" sz="1600" dirty="0">
                <a:latin typeface="Calibri" panose="020F0502020204030204" pitchFamily="34" charset="0"/>
                <a:ea typeface="Times New Roman" panose="02020603050405020304" pitchFamily="18" charset="0"/>
              </a:rPr>
              <a:t>Un sprint est découpé en story :</a:t>
            </a:r>
            <a:endParaRPr lang="fr-FR" dirty="0">
              <a:latin typeface="Times New Roman" panose="02020603050405020304" pitchFamily="18" charset="0"/>
              <a:ea typeface="Times New Roman" panose="02020603050405020304" pitchFamily="18" charset="0"/>
            </a:endParaRPr>
          </a:p>
          <a:p>
            <a:pPr marL="342900" lvl="0" indent="-342900" algn="just">
              <a:buFont typeface="Times New Roman" panose="02020603050405020304" pitchFamily="18" charset="0"/>
              <a:buChar char="-"/>
            </a:pPr>
            <a:r>
              <a:rPr lang="fr-FR" sz="1600" dirty="0">
                <a:latin typeface="Calibri" panose="020F0502020204030204" pitchFamily="34" charset="0"/>
                <a:ea typeface="Times New Roman" panose="02020603050405020304" pitchFamily="18" charset="0"/>
              </a:rPr>
              <a:t>Manuel utilisateur (spécifications fonctionnelles),</a:t>
            </a:r>
            <a:endParaRPr lang="fr-FR" dirty="0">
              <a:latin typeface="Times New Roman" panose="02020603050405020304" pitchFamily="18" charset="0"/>
              <a:ea typeface="Times New Roman" panose="02020603050405020304" pitchFamily="18" charset="0"/>
            </a:endParaRPr>
          </a:p>
          <a:p>
            <a:pPr marL="342900" lvl="0" indent="-342900" algn="just">
              <a:buFont typeface="Times New Roman" panose="02020603050405020304" pitchFamily="18" charset="0"/>
              <a:buChar char="-"/>
            </a:pPr>
            <a:r>
              <a:rPr lang="fr-FR" sz="1600" dirty="0">
                <a:latin typeface="Calibri" panose="020F0502020204030204" pitchFamily="34" charset="0"/>
                <a:ea typeface="Times New Roman" panose="02020603050405020304" pitchFamily="18" charset="0"/>
              </a:rPr>
              <a:t>Documentation technique (spécifications techniques),</a:t>
            </a:r>
            <a:endParaRPr lang="fr-FR" dirty="0">
              <a:latin typeface="Times New Roman" panose="02020603050405020304" pitchFamily="18" charset="0"/>
              <a:ea typeface="Times New Roman" panose="02020603050405020304" pitchFamily="18" charset="0"/>
            </a:endParaRPr>
          </a:p>
          <a:p>
            <a:pPr marL="342900" lvl="0" indent="-342900" algn="just">
              <a:buFont typeface="Times New Roman" panose="02020603050405020304" pitchFamily="18" charset="0"/>
              <a:buChar char="-"/>
            </a:pPr>
            <a:r>
              <a:rPr lang="fr-FR" sz="1600" dirty="0">
                <a:latin typeface="Calibri" panose="020F0502020204030204" pitchFamily="34" charset="0"/>
                <a:ea typeface="Times New Roman" panose="02020603050405020304" pitchFamily="18" charset="0"/>
              </a:rPr>
              <a:t>Code,</a:t>
            </a:r>
            <a:endParaRPr lang="fr-FR" dirty="0">
              <a:latin typeface="Times New Roman" panose="02020603050405020304" pitchFamily="18" charset="0"/>
              <a:ea typeface="Times New Roman" panose="02020603050405020304" pitchFamily="18" charset="0"/>
            </a:endParaRPr>
          </a:p>
          <a:p>
            <a:pPr marL="342900" lvl="0" indent="-342900" algn="just">
              <a:buFont typeface="Times New Roman" panose="02020603050405020304" pitchFamily="18" charset="0"/>
              <a:buChar char="-"/>
            </a:pPr>
            <a:r>
              <a:rPr lang="fr-FR" sz="1600" dirty="0">
                <a:latin typeface="Calibri" panose="020F0502020204030204" pitchFamily="34" charset="0"/>
                <a:ea typeface="Times New Roman" panose="02020603050405020304" pitchFamily="18" charset="0"/>
              </a:rPr>
              <a:t>Tests.</a:t>
            </a:r>
            <a:endParaRPr lang="fr-FR" dirty="0">
              <a:latin typeface="Times New Roman" panose="02020603050405020304" pitchFamily="18" charset="0"/>
              <a:ea typeface="Times New Roman" panose="02020603050405020304" pitchFamily="18" charset="0"/>
            </a:endParaRPr>
          </a:p>
          <a:p>
            <a:pPr algn="just"/>
            <a:r>
              <a:rPr lang="fr-FR" sz="1600" dirty="0">
                <a:latin typeface="Calibri" panose="020F0502020204030204" pitchFamily="34" charset="0"/>
                <a:ea typeface="Times New Roman" panose="02020603050405020304" pitchFamily="18" charset="0"/>
              </a:rPr>
              <a:t>À la fin de chaque sprint, l'équipe présente une version fonctionnelle de l'application qui peut être testée par les utilisateurs et les parties prenantes.</a:t>
            </a:r>
            <a:endParaRPr lang="fr-FR" dirty="0">
              <a:latin typeface="Times New Roman" panose="02020603050405020304" pitchFamily="18" charset="0"/>
              <a:ea typeface="Times New Roman" panose="02020603050405020304" pitchFamily="18" charset="0"/>
            </a:endParaRPr>
          </a:p>
          <a:p>
            <a:pPr algn="just">
              <a:spcAft>
                <a:spcPts val="0"/>
              </a:spcAft>
            </a:pPr>
            <a:r>
              <a:rPr lang="fr-FR" sz="1600" dirty="0">
                <a:latin typeface="Calibri" panose="020F0502020204030204" pitchFamily="34" charset="0"/>
                <a:ea typeface="Times New Roman" panose="02020603050405020304" pitchFamily="18" charset="0"/>
              </a:rPr>
              <a:t>Cette approche offre plusieurs avantages pour un projet de développement d'application Android :</a:t>
            </a:r>
            <a:endParaRPr lang="fr-FR" dirty="0">
              <a:latin typeface="Times New Roman" panose="02020603050405020304" pitchFamily="18" charset="0"/>
              <a:ea typeface="Times New Roman" panose="02020603050405020304" pitchFamily="18" charset="0"/>
            </a:endParaRPr>
          </a:p>
          <a:p>
            <a:pPr marL="342900" lvl="0" indent="-342900" algn="just">
              <a:spcAft>
                <a:spcPts val="500"/>
              </a:spcAft>
              <a:buSzPts val="1000"/>
              <a:buFont typeface="Symbol" panose="05050102010706020507" pitchFamily="18" charset="2"/>
              <a:buChar char=""/>
            </a:pPr>
            <a:r>
              <a:rPr lang="fr-FR" sz="1600" dirty="0">
                <a:latin typeface="Calibri" panose="020F0502020204030204" pitchFamily="34" charset="0"/>
                <a:ea typeface="Times New Roman" panose="02020603050405020304" pitchFamily="18" charset="0"/>
              </a:rPr>
              <a:t>Elle permet de livrer rapidement des fonctionnalités, ce qui peut aider à obtenir des retours rapides sur le produit tel que le déploiement des fonctionnalités liés au contrôle du stock.</a:t>
            </a:r>
            <a:endParaRPr lang="fr-FR" dirty="0">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pPr>
            <a:r>
              <a:rPr lang="fr-FR" sz="1600" dirty="0">
                <a:latin typeface="Calibri" panose="020F0502020204030204" pitchFamily="34" charset="0"/>
                <a:ea typeface="Times New Roman" panose="02020603050405020304" pitchFamily="18" charset="0"/>
              </a:rPr>
              <a:t>Elle permet une collaboration étroite avec le client ou les parties prenantes, pour garantir que le développement de l'application répond à leurs besoins.</a:t>
            </a:r>
            <a:endParaRPr lang="fr-FR" dirty="0">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pPr>
            <a:r>
              <a:rPr lang="fr-FR" sz="1600" dirty="0">
                <a:latin typeface="Calibri" panose="020F0502020204030204" pitchFamily="34" charset="0"/>
                <a:ea typeface="Times New Roman" panose="02020603050405020304" pitchFamily="18" charset="0"/>
              </a:rPr>
              <a:t>Elle offre une flexibilité pour faire des ajustements au produit en cours de route, en fonction des retours d'expérience et des besoins évolutifs.</a:t>
            </a:r>
            <a:endParaRPr lang="fr-FR" dirty="0">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pPr>
            <a:r>
              <a:rPr lang="fr-FR" sz="1600" dirty="0">
                <a:latin typeface="Calibri" panose="020F0502020204030204" pitchFamily="34" charset="0"/>
                <a:ea typeface="Times New Roman" panose="02020603050405020304" pitchFamily="18" charset="0"/>
              </a:rPr>
              <a:t>Elle favorise la communication au sein de l'équipe de développement, ce qui peut améliorer la qualité du produit final.</a:t>
            </a:r>
            <a:endParaRPr lang="fr-FR"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0802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5ED094-7D18-42C3-9EE6-9D2913EFC911}"/>
              </a:ext>
            </a:extLst>
          </p:cNvPr>
          <p:cNvSpPr/>
          <p:nvPr/>
        </p:nvSpPr>
        <p:spPr>
          <a:xfrm>
            <a:off x="1078214" y="440977"/>
            <a:ext cx="4507709" cy="369332"/>
          </a:xfrm>
          <a:prstGeom prst="rect">
            <a:avLst/>
          </a:prstGeom>
        </p:spPr>
        <p:txBody>
          <a:bodyPr wrap="none">
            <a:spAutoFit/>
          </a:bodyPr>
          <a:lstStyle/>
          <a:p>
            <a:r>
              <a:rPr lang="fr-FR" b="1" dirty="0" err="1">
                <a:solidFill>
                  <a:schemeClr val="accent4">
                    <a:lumMod val="75000"/>
                  </a:schemeClr>
                </a:solidFill>
                <a:latin typeface="Calibri" panose="020F0502020204030204" pitchFamily="34" charset="0"/>
                <a:cs typeface="Calibri" panose="020F0502020204030204" pitchFamily="34" charset="0"/>
              </a:rPr>
              <a:t>Macroplanning</a:t>
            </a:r>
            <a:r>
              <a:rPr lang="fr-FR" b="1" dirty="0">
                <a:solidFill>
                  <a:schemeClr val="accent4">
                    <a:lumMod val="75000"/>
                  </a:schemeClr>
                </a:solidFill>
                <a:latin typeface="Calibri" panose="020F0502020204030204" pitchFamily="34" charset="0"/>
                <a:cs typeface="Calibri" panose="020F0502020204030204" pitchFamily="34" charset="0"/>
              </a:rPr>
              <a:t> pour le diagramme de GANTT</a:t>
            </a:r>
          </a:p>
        </p:txBody>
      </p:sp>
      <p:pic>
        <p:nvPicPr>
          <p:cNvPr id="3" name="Image 2">
            <a:extLst>
              <a:ext uri="{FF2B5EF4-FFF2-40B4-BE49-F238E27FC236}">
                <a16:creationId xmlns:a16="http://schemas.microsoft.com/office/drawing/2014/main" id="{DD2226A6-DAA5-4599-8272-64562A13A0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561" y="956172"/>
            <a:ext cx="11094877" cy="566119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433905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5ED094-7D18-42C3-9EE6-9D2913EFC911}"/>
              </a:ext>
            </a:extLst>
          </p:cNvPr>
          <p:cNvSpPr/>
          <p:nvPr/>
        </p:nvSpPr>
        <p:spPr>
          <a:xfrm>
            <a:off x="1078214" y="440977"/>
            <a:ext cx="2304798" cy="369332"/>
          </a:xfrm>
          <a:prstGeom prst="rect">
            <a:avLst/>
          </a:prstGeom>
        </p:spPr>
        <p:txBody>
          <a:bodyPr wrap="none">
            <a:spAutoFit/>
          </a:bodyPr>
          <a:lstStyle/>
          <a:p>
            <a:r>
              <a:rPr lang="fr-FR" b="1" dirty="0">
                <a:solidFill>
                  <a:schemeClr val="accent4">
                    <a:lumMod val="75000"/>
                  </a:schemeClr>
                </a:solidFill>
                <a:latin typeface="Calibri" panose="020F0502020204030204" pitchFamily="34" charset="0"/>
                <a:cs typeface="Calibri" panose="020F0502020204030204" pitchFamily="34" charset="0"/>
              </a:rPr>
              <a:t>Diagramme de GANTT</a:t>
            </a:r>
          </a:p>
        </p:txBody>
      </p:sp>
      <p:pic>
        <p:nvPicPr>
          <p:cNvPr id="3" name="Image 2">
            <a:extLst>
              <a:ext uri="{FF2B5EF4-FFF2-40B4-BE49-F238E27FC236}">
                <a16:creationId xmlns:a16="http://schemas.microsoft.com/office/drawing/2014/main" id="{23C1F726-710C-4A2D-BF6A-8BA2CFA66E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544" y="1003096"/>
            <a:ext cx="10348912" cy="55594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66164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5ED094-7D18-42C3-9EE6-9D2913EFC911}"/>
              </a:ext>
            </a:extLst>
          </p:cNvPr>
          <p:cNvSpPr/>
          <p:nvPr/>
        </p:nvSpPr>
        <p:spPr>
          <a:xfrm>
            <a:off x="1078214" y="440977"/>
            <a:ext cx="1430200" cy="369332"/>
          </a:xfrm>
          <a:prstGeom prst="rect">
            <a:avLst/>
          </a:prstGeom>
        </p:spPr>
        <p:txBody>
          <a:bodyPr wrap="none">
            <a:spAutoFit/>
          </a:bodyPr>
          <a:lstStyle/>
          <a:p>
            <a:r>
              <a:rPr lang="fr-FR" b="1" dirty="0">
                <a:solidFill>
                  <a:schemeClr val="accent4">
                    <a:lumMod val="75000"/>
                  </a:schemeClr>
                </a:solidFill>
                <a:latin typeface="Calibri" panose="020F0502020204030204" pitchFamily="34" charset="0"/>
                <a:cs typeface="Calibri" panose="020F0502020204030204" pitchFamily="34" charset="0"/>
              </a:rPr>
              <a:t>Matrice RACI</a:t>
            </a:r>
          </a:p>
        </p:txBody>
      </p:sp>
      <p:pic>
        <p:nvPicPr>
          <p:cNvPr id="5" name="Image 4">
            <a:extLst>
              <a:ext uri="{FF2B5EF4-FFF2-40B4-BE49-F238E27FC236}">
                <a16:creationId xmlns:a16="http://schemas.microsoft.com/office/drawing/2014/main" id="{E80FD2F0-988E-4BC2-A0E5-B77F77BB6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354" y="1054358"/>
            <a:ext cx="11783291" cy="459007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7140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2">
            <a:extLst>
              <a:ext uri="{FF2B5EF4-FFF2-40B4-BE49-F238E27FC236}">
                <a16:creationId xmlns:a16="http://schemas.microsoft.com/office/drawing/2014/main" id="{ADFC20E6-65E8-46C3-94A7-1EEC97EA30D5}"/>
              </a:ext>
            </a:extLst>
          </p:cNvPr>
          <p:cNvSpPr>
            <a:spLocks noGrp="1"/>
          </p:cNvSpPr>
          <p:nvPr>
            <p:ph idx="1"/>
          </p:nvPr>
        </p:nvSpPr>
        <p:spPr>
          <a:xfrm>
            <a:off x="459416" y="4129796"/>
            <a:ext cx="7013398" cy="1225899"/>
          </a:xfrm>
        </p:spPr>
        <p:txBody>
          <a:bodyPr>
            <a:normAutofit/>
          </a:bodyPr>
          <a:lstStyle/>
          <a:p>
            <a:pPr marL="0" indent="0">
              <a:buNone/>
            </a:pPr>
            <a:r>
              <a:rPr lang="fr-FR" sz="2000" b="1" dirty="0">
                <a:solidFill>
                  <a:schemeClr val="accent4">
                    <a:lumMod val="75000"/>
                  </a:schemeClr>
                </a:solidFill>
                <a:latin typeface="Calibri" panose="020F0502020204030204" pitchFamily="34" charset="0"/>
                <a:cs typeface="Calibri" panose="020F0502020204030204" pitchFamily="34" charset="0"/>
              </a:rPr>
              <a:t>Contraintes</a:t>
            </a:r>
          </a:p>
          <a:p>
            <a:pPr marL="804863" indent="-354013">
              <a:buClr>
                <a:schemeClr val="accent4">
                  <a:lumMod val="75000"/>
                </a:schemeClr>
              </a:buClr>
              <a:buSzPct val="100000"/>
              <a:buFont typeface="Arial" panose="020B0604020202020204" pitchFamily="34" charset="0"/>
              <a:buChar char="•"/>
            </a:pPr>
            <a:r>
              <a:rPr lang="fr-FR" sz="2000" dirty="0">
                <a:latin typeface="Calibri" panose="020F0502020204030204" pitchFamily="34" charset="0"/>
                <a:cs typeface="Calibri" panose="020F0502020204030204" pitchFamily="34" charset="0"/>
              </a:rPr>
              <a:t>Délais de 6 mois pour développer ce projet</a:t>
            </a:r>
          </a:p>
          <a:p>
            <a:pPr marL="804863" indent="-354013">
              <a:buClr>
                <a:schemeClr val="accent4">
                  <a:lumMod val="75000"/>
                </a:schemeClr>
              </a:buClr>
              <a:buSzPct val="100000"/>
              <a:buFont typeface="Arial" panose="020B0604020202020204" pitchFamily="34" charset="0"/>
              <a:buChar char="•"/>
            </a:pPr>
            <a:endParaRPr lang="fr-FR" sz="2000" dirty="0">
              <a:latin typeface="Calibri" panose="020F0502020204030204" pitchFamily="34" charset="0"/>
              <a:cs typeface="Calibri" panose="020F0502020204030204" pitchFamily="34" charset="0"/>
            </a:endParaRPr>
          </a:p>
        </p:txBody>
      </p:sp>
      <p:sp>
        <p:nvSpPr>
          <p:cNvPr id="6" name="Espace réservé du contenu 2">
            <a:extLst>
              <a:ext uri="{FF2B5EF4-FFF2-40B4-BE49-F238E27FC236}">
                <a16:creationId xmlns:a16="http://schemas.microsoft.com/office/drawing/2014/main" id="{37160D71-C18F-4B7B-9D4B-B9A6FB798F5A}"/>
              </a:ext>
            </a:extLst>
          </p:cNvPr>
          <p:cNvSpPr txBox="1">
            <a:spLocks/>
          </p:cNvSpPr>
          <p:nvPr/>
        </p:nvSpPr>
        <p:spPr>
          <a:xfrm>
            <a:off x="459416" y="2798312"/>
            <a:ext cx="7013398" cy="9746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2000" b="1" dirty="0">
                <a:solidFill>
                  <a:schemeClr val="accent4">
                    <a:lumMod val="75000"/>
                  </a:schemeClr>
                </a:solidFill>
                <a:latin typeface="Calibri" panose="020F0502020204030204" pitchFamily="34" charset="0"/>
                <a:cs typeface="Calibri" panose="020F0502020204030204" pitchFamily="34" charset="0"/>
              </a:rPr>
              <a:t>Nom de l’application</a:t>
            </a:r>
          </a:p>
          <a:p>
            <a:pPr marL="811213" indent="-365125">
              <a:buClr>
                <a:schemeClr val="accent4">
                  <a:lumMod val="75000"/>
                </a:schemeClr>
              </a:buClr>
              <a:buSzPct val="100000"/>
              <a:buFont typeface="Arial" panose="020B0604020202020204" pitchFamily="34" charset="0"/>
              <a:buChar char="•"/>
            </a:pPr>
            <a:r>
              <a:rPr lang="fr-FR" sz="2000" dirty="0">
                <a:latin typeface="Calibri" panose="020F0502020204030204" pitchFamily="34" charset="0"/>
                <a:cs typeface="Calibri" panose="020F0502020204030204" pitchFamily="34" charset="0"/>
              </a:rPr>
              <a:t>OC Pizza</a:t>
            </a:r>
          </a:p>
          <a:p>
            <a:pPr marL="0" indent="0">
              <a:buFont typeface="Wingdings 3" charset="2"/>
              <a:buNone/>
            </a:pPr>
            <a:endParaRPr lang="fr-FR" sz="2000" b="1" dirty="0">
              <a:solidFill>
                <a:schemeClr val="accent4">
                  <a:lumMod val="75000"/>
                </a:schemeClr>
              </a:solidFill>
              <a:latin typeface="Calibri" panose="020F0502020204030204" pitchFamily="34" charset="0"/>
              <a:cs typeface="Calibri" panose="020F0502020204030204" pitchFamily="34" charset="0"/>
            </a:endParaRPr>
          </a:p>
        </p:txBody>
      </p:sp>
      <p:sp>
        <p:nvSpPr>
          <p:cNvPr id="7" name="Espace réservé du contenu 2">
            <a:extLst>
              <a:ext uri="{FF2B5EF4-FFF2-40B4-BE49-F238E27FC236}">
                <a16:creationId xmlns:a16="http://schemas.microsoft.com/office/drawing/2014/main" id="{44D9FC49-E9C2-42EB-A553-7D8EBE918A1B}"/>
              </a:ext>
            </a:extLst>
          </p:cNvPr>
          <p:cNvSpPr txBox="1">
            <a:spLocks/>
          </p:cNvSpPr>
          <p:nvPr/>
        </p:nvSpPr>
        <p:spPr>
          <a:xfrm>
            <a:off x="459416" y="929322"/>
            <a:ext cx="9076469" cy="151219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2000" b="1" dirty="0">
                <a:solidFill>
                  <a:schemeClr val="accent4">
                    <a:lumMod val="75000"/>
                  </a:schemeClr>
                </a:solidFill>
                <a:latin typeface="Calibri" panose="020F0502020204030204" pitchFamily="34" charset="0"/>
                <a:cs typeface="Calibri" panose="020F0502020204030204" pitchFamily="34" charset="0"/>
              </a:rPr>
              <a:t>Client</a:t>
            </a:r>
          </a:p>
          <a:p>
            <a:pPr marL="0" indent="0">
              <a:buNone/>
            </a:pPr>
            <a:r>
              <a:rPr lang="fr-FR" sz="2000" dirty="0">
                <a:latin typeface="Calibri" panose="020F0502020204030204" pitchFamily="34" charset="0"/>
                <a:cs typeface="Calibri" panose="020F0502020204030204" pitchFamily="34" charset="0"/>
              </a:rPr>
              <a:t>« OC Pizza » est un jeune groupe de pizzeria en plein essor. </a:t>
            </a:r>
          </a:p>
          <a:p>
            <a:pPr marL="0" indent="0">
              <a:buNone/>
            </a:pPr>
            <a:r>
              <a:rPr lang="fr-FR" sz="2000" dirty="0">
                <a:latin typeface="Calibri" panose="020F0502020204030204" pitchFamily="34" charset="0"/>
                <a:cs typeface="Calibri" panose="020F0502020204030204" pitchFamily="34" charset="0"/>
              </a:rPr>
              <a:t>Créé par Franck et Lola, le groupe est spécialisé dans les pizzas livrées ou à emporter. </a:t>
            </a:r>
            <a:endParaRPr lang="fr-FR" sz="2000" b="1" dirty="0">
              <a:solidFill>
                <a:srgbClr val="286D9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98503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20253" y="911699"/>
            <a:ext cx="9097819" cy="5034601"/>
          </a:xfrm>
        </p:spPr>
        <p:txBody>
          <a:bodyPr vert="horz" lIns="91440" tIns="45720" rIns="91440" bIns="45720" rtlCol="0">
            <a:normAutofit/>
          </a:bodyPr>
          <a:lstStyle/>
          <a:p>
            <a:pPr marL="0" indent="0">
              <a:buNone/>
            </a:pPr>
            <a:r>
              <a:rPr lang="fr-FR" sz="2000" b="1" dirty="0">
                <a:solidFill>
                  <a:schemeClr val="accent4">
                    <a:lumMod val="75000"/>
                  </a:schemeClr>
                </a:solidFill>
                <a:latin typeface="Calibri" panose="020F0502020204030204" pitchFamily="34" charset="0"/>
                <a:cs typeface="Calibri" panose="020F0502020204030204" pitchFamily="34" charset="0"/>
              </a:rPr>
              <a:t>Besoins</a:t>
            </a:r>
          </a:p>
          <a:p>
            <a:pPr lvl="0"/>
            <a:r>
              <a:rPr lang="fr-FR" b="1" dirty="0">
                <a:latin typeface="Calibri" panose="020F0502020204030204" pitchFamily="34" charset="0"/>
                <a:cs typeface="Calibri" panose="020F0502020204030204" pitchFamily="34" charset="0"/>
              </a:rPr>
              <a:t>Être plus efficace dans la gestion des commandes </a:t>
            </a:r>
            <a:r>
              <a:rPr lang="fr-FR" dirty="0">
                <a:latin typeface="Calibri" panose="020F0502020204030204" pitchFamily="34" charset="0"/>
                <a:cs typeface="Calibri" panose="020F0502020204030204" pitchFamily="34" charset="0"/>
              </a:rPr>
              <a:t>de la réception à la livraison en passant par la préparation</a:t>
            </a:r>
          </a:p>
          <a:p>
            <a:pPr lvl="0"/>
            <a:r>
              <a:rPr lang="fr-FR" b="1" dirty="0">
                <a:latin typeface="Calibri" panose="020F0502020204030204" pitchFamily="34" charset="0"/>
                <a:cs typeface="Calibri" panose="020F0502020204030204" pitchFamily="34" charset="0"/>
              </a:rPr>
              <a:t>Suivre en temps réel les commandes </a:t>
            </a:r>
            <a:r>
              <a:rPr lang="fr-FR" dirty="0">
                <a:latin typeface="Calibri" panose="020F0502020204030204" pitchFamily="34" charset="0"/>
                <a:cs typeface="Calibri" panose="020F0502020204030204" pitchFamily="34" charset="0"/>
              </a:rPr>
              <a:t>passées, en préparation et en livraison</a:t>
            </a:r>
          </a:p>
          <a:p>
            <a:pPr lvl="0"/>
            <a:r>
              <a:rPr lang="fr-FR" b="1" dirty="0">
                <a:latin typeface="Calibri" panose="020F0502020204030204" pitchFamily="34" charset="0"/>
                <a:cs typeface="Calibri" panose="020F0502020204030204" pitchFamily="34" charset="0"/>
              </a:rPr>
              <a:t>Suivre en temps réel le stock d’ingrédients </a:t>
            </a:r>
            <a:r>
              <a:rPr lang="fr-FR" dirty="0">
                <a:latin typeface="Calibri" panose="020F0502020204030204" pitchFamily="34" charset="0"/>
                <a:cs typeface="Calibri" panose="020F0502020204030204" pitchFamily="34" charset="0"/>
              </a:rPr>
              <a:t>restants pour savoir quelles pizzas peuvent encore être réalisées </a:t>
            </a:r>
          </a:p>
          <a:p>
            <a:pPr lvl="0"/>
            <a:r>
              <a:rPr lang="fr-FR" b="1" dirty="0">
                <a:latin typeface="Calibri" panose="020F0502020204030204" pitchFamily="34" charset="0"/>
                <a:cs typeface="Calibri" panose="020F0502020204030204" pitchFamily="34" charset="0"/>
              </a:rPr>
              <a:t>Proposer une application mobile pour que les clients puissent </a:t>
            </a:r>
            <a:r>
              <a:rPr lang="fr-FR" dirty="0">
                <a:latin typeface="Calibri" panose="020F0502020204030204" pitchFamily="34" charset="0"/>
                <a:cs typeface="Calibri" panose="020F0502020204030204" pitchFamily="34" charset="0"/>
              </a:rPr>
              <a:t>: </a:t>
            </a:r>
          </a:p>
          <a:p>
            <a:pPr marL="811213" lvl="0">
              <a:buFont typeface="Courier New" panose="02070309020205020404" pitchFamily="49" charset="0"/>
              <a:buChar char="o"/>
            </a:pPr>
            <a:r>
              <a:rPr lang="fr-FR" dirty="0">
                <a:latin typeface="Calibri" panose="020F0502020204030204" pitchFamily="34" charset="0"/>
                <a:cs typeface="Calibri" panose="020F0502020204030204" pitchFamily="34" charset="0"/>
              </a:rPr>
              <a:t>Passer des commandes, en plus de la prise de commande par téléphone ou sur place </a:t>
            </a:r>
          </a:p>
          <a:p>
            <a:pPr marL="811213" lvl="0">
              <a:buFont typeface="Courier New" panose="02070309020205020404" pitchFamily="49" charset="0"/>
              <a:buChar char="o"/>
            </a:pPr>
            <a:r>
              <a:rPr lang="fr-FR" dirty="0">
                <a:latin typeface="Calibri" panose="020F0502020204030204" pitchFamily="34" charset="0"/>
                <a:cs typeface="Calibri" panose="020F0502020204030204" pitchFamily="34" charset="0"/>
              </a:rPr>
              <a:t>Payer en ligne leur commande s’ils le souhaitent – sinon, ils paieront directement à la livraison </a:t>
            </a:r>
          </a:p>
          <a:p>
            <a:pPr marL="811213" lvl="0">
              <a:buFont typeface="Courier New" panose="02070309020205020404" pitchFamily="49" charset="0"/>
              <a:buChar char="o"/>
            </a:pPr>
            <a:r>
              <a:rPr lang="fr-FR" dirty="0">
                <a:latin typeface="Calibri" panose="020F0502020204030204" pitchFamily="34" charset="0"/>
                <a:cs typeface="Calibri" panose="020F0502020204030204" pitchFamily="34" charset="0"/>
              </a:rPr>
              <a:t>Modifier ou annuler leur commande tant que celle-ci n’a pas été préparée</a:t>
            </a:r>
          </a:p>
          <a:p>
            <a:endParaRPr lang="fr-FR" dirty="0">
              <a:latin typeface="Calibri" panose="020F0502020204030204" pitchFamily="34" charset="0"/>
              <a:cs typeface="Calibri" panose="020F0502020204030204" pitchFamily="34" charset="0"/>
            </a:endParaRPr>
          </a:p>
          <a:p>
            <a:pPr lvl="0"/>
            <a:r>
              <a:rPr lang="fr-FR" b="1" dirty="0">
                <a:latin typeface="Calibri" panose="020F0502020204030204" pitchFamily="34" charset="0"/>
                <a:cs typeface="Calibri" panose="020F0502020204030204" pitchFamily="34" charset="0"/>
              </a:rPr>
              <a:t>Proposer un aide-mémoire aux pizzaïolos </a:t>
            </a:r>
            <a:r>
              <a:rPr lang="fr-FR" dirty="0">
                <a:latin typeface="Calibri" panose="020F0502020204030204" pitchFamily="34" charset="0"/>
                <a:cs typeface="Calibri" panose="020F0502020204030204" pitchFamily="34" charset="0"/>
              </a:rPr>
              <a:t>indiquant la recette de chaque pizza</a:t>
            </a:r>
          </a:p>
        </p:txBody>
      </p:sp>
    </p:spTree>
    <p:extLst>
      <p:ext uri="{BB962C8B-B14F-4D97-AF65-F5344CB8AC3E}">
        <p14:creationId xmlns:p14="http://schemas.microsoft.com/office/powerpoint/2010/main" val="368451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5ED094-7D18-42C3-9EE6-9D2913EFC911}"/>
              </a:ext>
            </a:extLst>
          </p:cNvPr>
          <p:cNvSpPr/>
          <p:nvPr/>
        </p:nvSpPr>
        <p:spPr>
          <a:xfrm>
            <a:off x="1078214" y="440977"/>
            <a:ext cx="2794098" cy="369332"/>
          </a:xfrm>
          <a:prstGeom prst="rect">
            <a:avLst/>
          </a:prstGeom>
        </p:spPr>
        <p:txBody>
          <a:bodyPr wrap="none">
            <a:spAutoFit/>
          </a:bodyPr>
          <a:lstStyle/>
          <a:p>
            <a:r>
              <a:rPr lang="fr-FR" b="1" dirty="0">
                <a:solidFill>
                  <a:schemeClr val="accent4">
                    <a:lumMod val="75000"/>
                  </a:schemeClr>
                </a:solidFill>
                <a:latin typeface="Calibri" panose="020F0502020204030204" pitchFamily="34" charset="0"/>
                <a:cs typeface="Calibri" panose="020F0502020204030204" pitchFamily="34" charset="0"/>
              </a:rPr>
              <a:t>Diagramme de classes UML</a:t>
            </a:r>
          </a:p>
        </p:txBody>
      </p:sp>
      <p:pic>
        <p:nvPicPr>
          <p:cNvPr id="6" name="Image 5">
            <a:extLst>
              <a:ext uri="{FF2B5EF4-FFF2-40B4-BE49-F238E27FC236}">
                <a16:creationId xmlns:a16="http://schemas.microsoft.com/office/drawing/2014/main" id="{471F271B-CC45-462C-87FB-E7653AC3E4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446" y="924609"/>
            <a:ext cx="10151569" cy="572668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701348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5ED094-7D18-42C3-9EE6-9D2913EFC911}"/>
              </a:ext>
            </a:extLst>
          </p:cNvPr>
          <p:cNvSpPr/>
          <p:nvPr/>
        </p:nvSpPr>
        <p:spPr>
          <a:xfrm>
            <a:off x="1078214" y="440977"/>
            <a:ext cx="4094519" cy="369332"/>
          </a:xfrm>
          <a:prstGeom prst="rect">
            <a:avLst/>
          </a:prstGeom>
        </p:spPr>
        <p:txBody>
          <a:bodyPr wrap="none">
            <a:spAutoFit/>
          </a:bodyPr>
          <a:lstStyle/>
          <a:p>
            <a:r>
              <a:rPr lang="fr-FR" b="1" dirty="0">
                <a:solidFill>
                  <a:schemeClr val="accent4">
                    <a:lumMod val="75000"/>
                  </a:schemeClr>
                </a:solidFill>
                <a:latin typeface="Calibri" panose="020F0502020204030204" pitchFamily="34" charset="0"/>
                <a:cs typeface="Calibri" panose="020F0502020204030204" pitchFamily="34" charset="0"/>
              </a:rPr>
              <a:t>Modèle relationnel de la base de donnée</a:t>
            </a:r>
          </a:p>
        </p:txBody>
      </p:sp>
      <p:pic>
        <p:nvPicPr>
          <p:cNvPr id="3" name="Image 2">
            <a:extLst>
              <a:ext uri="{FF2B5EF4-FFF2-40B4-BE49-F238E27FC236}">
                <a16:creationId xmlns:a16="http://schemas.microsoft.com/office/drawing/2014/main" id="{0CB191F6-1760-400F-9B45-E09D1A5EDB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14" y="858435"/>
            <a:ext cx="8165806" cy="574586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96305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5ED094-7D18-42C3-9EE6-9D2913EFC911}"/>
              </a:ext>
            </a:extLst>
          </p:cNvPr>
          <p:cNvSpPr/>
          <p:nvPr/>
        </p:nvSpPr>
        <p:spPr>
          <a:xfrm>
            <a:off x="1078213" y="278048"/>
            <a:ext cx="5418839" cy="369332"/>
          </a:xfrm>
          <a:prstGeom prst="rect">
            <a:avLst/>
          </a:prstGeom>
        </p:spPr>
        <p:txBody>
          <a:bodyPr wrap="square">
            <a:spAutoFit/>
          </a:bodyPr>
          <a:lstStyle/>
          <a:p>
            <a:r>
              <a:rPr lang="fr-FR" b="1" dirty="0">
                <a:solidFill>
                  <a:schemeClr val="accent4">
                    <a:lumMod val="75000"/>
                  </a:schemeClr>
                </a:solidFill>
                <a:latin typeface="Calibri" panose="020F0502020204030204" pitchFamily="34" charset="0"/>
                <a:cs typeface="Calibri" panose="020F0502020204030204" pitchFamily="34" charset="0"/>
              </a:rPr>
              <a:t>Création base de données sous forme SQL (partie 1)</a:t>
            </a:r>
          </a:p>
        </p:txBody>
      </p:sp>
      <p:pic>
        <p:nvPicPr>
          <p:cNvPr id="3" name="Image 2">
            <a:extLst>
              <a:ext uri="{FF2B5EF4-FFF2-40B4-BE49-F238E27FC236}">
                <a16:creationId xmlns:a16="http://schemas.microsoft.com/office/drawing/2014/main" id="{7916039E-930C-4E22-9DE6-53579957A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9689" y="907223"/>
            <a:ext cx="3765793" cy="5345846"/>
          </a:xfrm>
          <a:prstGeom prst="rect">
            <a:avLst/>
          </a:prstGeom>
          <a:ln w="88900" cap="sq" cmpd="thickThin">
            <a:solidFill>
              <a:srgbClr val="000000"/>
            </a:solidFill>
            <a:prstDash val="solid"/>
            <a:miter lim="800000"/>
          </a:ln>
          <a:effectLst>
            <a:innerShdw blurRad="76200">
              <a:srgbClr val="000000"/>
            </a:innerShdw>
          </a:effectLst>
        </p:spPr>
      </p:pic>
      <p:pic>
        <p:nvPicPr>
          <p:cNvPr id="10" name="Image 9">
            <a:extLst>
              <a:ext uri="{FF2B5EF4-FFF2-40B4-BE49-F238E27FC236}">
                <a16:creationId xmlns:a16="http://schemas.microsoft.com/office/drawing/2014/main" id="{6C3DB401-ABB8-4593-9DD0-BC663D74A5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743" y="779226"/>
            <a:ext cx="3268730" cy="5800726"/>
          </a:xfrm>
          <a:prstGeom prst="rect">
            <a:avLst/>
          </a:prstGeom>
          <a:ln w="88900" cap="sq" cmpd="thickThin">
            <a:solidFill>
              <a:srgbClr val="000000"/>
            </a:solidFill>
            <a:prstDash val="solid"/>
            <a:miter lim="800000"/>
          </a:ln>
          <a:effectLst>
            <a:innerShdw blurRad="76200">
              <a:srgbClr val="000000"/>
            </a:innerShdw>
          </a:effectLst>
        </p:spPr>
      </p:pic>
      <p:pic>
        <p:nvPicPr>
          <p:cNvPr id="12" name="Image 11">
            <a:extLst>
              <a:ext uri="{FF2B5EF4-FFF2-40B4-BE49-F238E27FC236}">
                <a16:creationId xmlns:a16="http://schemas.microsoft.com/office/drawing/2014/main" id="{EAC1BA1E-4725-4399-80C3-1DCB2F3D71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7125" y="783876"/>
            <a:ext cx="3953912" cy="579607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234623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C3AC9055-83A8-4463-B6D4-B06D167EBA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652" y="818198"/>
            <a:ext cx="3602167" cy="5823234"/>
          </a:xfrm>
          <a:prstGeom prst="rect">
            <a:avLst/>
          </a:prstGeom>
          <a:ln w="88900" cap="sq" cmpd="thickThin">
            <a:solidFill>
              <a:srgbClr val="000000"/>
            </a:solidFill>
            <a:prstDash val="solid"/>
            <a:miter lim="800000"/>
          </a:ln>
          <a:effectLst>
            <a:innerShdw blurRad="76200">
              <a:srgbClr val="000000"/>
            </a:innerShdw>
          </a:effectLst>
        </p:spPr>
      </p:pic>
      <p:pic>
        <p:nvPicPr>
          <p:cNvPr id="5" name="Image 4">
            <a:extLst>
              <a:ext uri="{FF2B5EF4-FFF2-40B4-BE49-F238E27FC236}">
                <a16:creationId xmlns:a16="http://schemas.microsoft.com/office/drawing/2014/main" id="{A71C7B2D-94A8-4A11-AF77-DA8C23EF7F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6245" y="2669381"/>
            <a:ext cx="4479582" cy="1519238"/>
          </a:xfrm>
          <a:prstGeom prst="rect">
            <a:avLst/>
          </a:prstGeom>
          <a:ln w="88900" cap="sq" cmpd="thickThin">
            <a:solidFill>
              <a:srgbClr val="000000"/>
            </a:solidFill>
            <a:prstDash val="solid"/>
            <a:miter lim="800000"/>
          </a:ln>
          <a:effectLst>
            <a:innerShdw blurRad="76200">
              <a:srgbClr val="000000"/>
            </a:innerShdw>
          </a:effectLst>
        </p:spPr>
      </p:pic>
      <p:sp>
        <p:nvSpPr>
          <p:cNvPr id="6" name="Rectangle 5">
            <a:extLst>
              <a:ext uri="{FF2B5EF4-FFF2-40B4-BE49-F238E27FC236}">
                <a16:creationId xmlns:a16="http://schemas.microsoft.com/office/drawing/2014/main" id="{9642B5E6-BE2F-4FB1-95F5-671028EA2A1B}"/>
              </a:ext>
            </a:extLst>
          </p:cNvPr>
          <p:cNvSpPr/>
          <p:nvPr/>
        </p:nvSpPr>
        <p:spPr>
          <a:xfrm>
            <a:off x="897739" y="216568"/>
            <a:ext cx="5418839" cy="369332"/>
          </a:xfrm>
          <a:prstGeom prst="rect">
            <a:avLst/>
          </a:prstGeom>
        </p:spPr>
        <p:txBody>
          <a:bodyPr wrap="square">
            <a:spAutoFit/>
          </a:bodyPr>
          <a:lstStyle/>
          <a:p>
            <a:r>
              <a:rPr lang="fr-FR" b="1" dirty="0">
                <a:solidFill>
                  <a:schemeClr val="accent4">
                    <a:lumMod val="75000"/>
                  </a:schemeClr>
                </a:solidFill>
                <a:latin typeface="Calibri" panose="020F0502020204030204" pitchFamily="34" charset="0"/>
                <a:cs typeface="Calibri" panose="020F0502020204030204" pitchFamily="34" charset="0"/>
              </a:rPr>
              <a:t>Création base de données sous forme SQL (partie 2)</a:t>
            </a:r>
          </a:p>
        </p:txBody>
      </p:sp>
    </p:spTree>
    <p:extLst>
      <p:ext uri="{BB962C8B-B14F-4D97-AF65-F5344CB8AC3E}">
        <p14:creationId xmlns:p14="http://schemas.microsoft.com/office/powerpoint/2010/main" val="412930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1FC04D-EDB4-4A67-A684-A6167F38CA53}"/>
              </a:ext>
            </a:extLst>
          </p:cNvPr>
          <p:cNvSpPr/>
          <p:nvPr/>
        </p:nvSpPr>
        <p:spPr>
          <a:xfrm>
            <a:off x="1078212" y="278048"/>
            <a:ext cx="7091229" cy="369332"/>
          </a:xfrm>
          <a:prstGeom prst="rect">
            <a:avLst/>
          </a:prstGeom>
        </p:spPr>
        <p:txBody>
          <a:bodyPr wrap="square">
            <a:spAutoFit/>
          </a:bodyPr>
          <a:lstStyle/>
          <a:p>
            <a:r>
              <a:rPr lang="fr-FR" b="1" dirty="0">
                <a:solidFill>
                  <a:schemeClr val="accent4">
                    <a:lumMod val="75000"/>
                  </a:schemeClr>
                </a:solidFill>
                <a:latin typeface="Calibri" panose="020F0502020204030204" pitchFamily="34" charset="0"/>
                <a:cs typeface="Calibri" panose="020F0502020204030204" pitchFamily="34" charset="0"/>
              </a:rPr>
              <a:t>Insertion dans la base de données sous forme SQL (partie 1)</a:t>
            </a:r>
          </a:p>
        </p:txBody>
      </p:sp>
      <p:pic>
        <p:nvPicPr>
          <p:cNvPr id="6" name="Image 5">
            <a:extLst>
              <a:ext uri="{FF2B5EF4-FFF2-40B4-BE49-F238E27FC236}">
                <a16:creationId xmlns:a16="http://schemas.microsoft.com/office/drawing/2014/main" id="{E4B17011-3837-4184-9B34-F714C50804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50" y="860206"/>
            <a:ext cx="5389124" cy="5719745"/>
          </a:xfrm>
          <a:prstGeom prst="rect">
            <a:avLst/>
          </a:prstGeom>
          <a:ln w="88900" cap="sq" cmpd="thickThin">
            <a:solidFill>
              <a:srgbClr val="000000"/>
            </a:solidFill>
            <a:prstDash val="solid"/>
            <a:miter lim="800000"/>
          </a:ln>
          <a:effectLst>
            <a:innerShdw blurRad="76200">
              <a:srgbClr val="000000"/>
            </a:innerShdw>
          </a:effectLst>
        </p:spPr>
      </p:pic>
      <p:pic>
        <p:nvPicPr>
          <p:cNvPr id="8" name="Image 7">
            <a:extLst>
              <a:ext uri="{FF2B5EF4-FFF2-40B4-BE49-F238E27FC236}">
                <a16:creationId xmlns:a16="http://schemas.microsoft.com/office/drawing/2014/main" id="{12D5B4AA-B815-4F95-A565-9AEF2D4BD6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3862" y="860206"/>
            <a:ext cx="6176365" cy="571974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893586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4862D509-0B59-4AD0-A4E2-37468B6EBC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918854"/>
            <a:ext cx="5616240" cy="5661098"/>
          </a:xfrm>
          <a:prstGeom prst="rect">
            <a:avLst/>
          </a:prstGeom>
          <a:ln w="88900" cap="sq" cmpd="thickThin">
            <a:solidFill>
              <a:srgbClr val="000000"/>
            </a:solidFill>
            <a:prstDash val="solid"/>
            <a:miter lim="800000"/>
          </a:ln>
          <a:effectLst>
            <a:innerShdw blurRad="76200">
              <a:srgbClr val="000000"/>
            </a:innerShdw>
          </a:effectLst>
        </p:spPr>
      </p:pic>
      <p:sp>
        <p:nvSpPr>
          <p:cNvPr id="5" name="Rectangle 4">
            <a:extLst>
              <a:ext uri="{FF2B5EF4-FFF2-40B4-BE49-F238E27FC236}">
                <a16:creationId xmlns:a16="http://schemas.microsoft.com/office/drawing/2014/main" id="{78A6ABAF-BBAA-45A7-AE47-8008723CC782}"/>
              </a:ext>
            </a:extLst>
          </p:cNvPr>
          <p:cNvSpPr/>
          <p:nvPr/>
        </p:nvSpPr>
        <p:spPr>
          <a:xfrm>
            <a:off x="1078212" y="278048"/>
            <a:ext cx="7091229" cy="369332"/>
          </a:xfrm>
          <a:prstGeom prst="rect">
            <a:avLst/>
          </a:prstGeom>
        </p:spPr>
        <p:txBody>
          <a:bodyPr wrap="square">
            <a:spAutoFit/>
          </a:bodyPr>
          <a:lstStyle/>
          <a:p>
            <a:r>
              <a:rPr lang="fr-FR" b="1" dirty="0">
                <a:solidFill>
                  <a:schemeClr val="accent4">
                    <a:lumMod val="75000"/>
                  </a:schemeClr>
                </a:solidFill>
                <a:latin typeface="Calibri" panose="020F0502020204030204" pitchFamily="34" charset="0"/>
                <a:cs typeface="Calibri" panose="020F0502020204030204" pitchFamily="34" charset="0"/>
              </a:rPr>
              <a:t>Insertion dans la base de données sous forme SQL (partie 2)</a:t>
            </a:r>
          </a:p>
        </p:txBody>
      </p:sp>
    </p:spTree>
    <p:extLst>
      <p:ext uri="{BB962C8B-B14F-4D97-AF65-F5344CB8AC3E}">
        <p14:creationId xmlns:p14="http://schemas.microsoft.com/office/powerpoint/2010/main" val="1549387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te">
  <a:themeElements>
    <a:clrScheme name="Rouge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12387</TotalTime>
  <Words>525</Words>
  <Application>Microsoft Office PowerPoint</Application>
  <PresentationFormat>Grand écran</PresentationFormat>
  <Paragraphs>52</Paragraphs>
  <Slides>14</Slides>
  <Notes>7</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14</vt:i4>
      </vt:variant>
    </vt:vector>
  </HeadingPairs>
  <TitlesOfParts>
    <vt:vector size="23" baseType="lpstr">
      <vt:lpstr>Arial</vt:lpstr>
      <vt:lpstr>Calibri</vt:lpstr>
      <vt:lpstr>Consolas</vt:lpstr>
      <vt:lpstr>Courier New</vt:lpstr>
      <vt:lpstr>Symbol</vt:lpstr>
      <vt:lpstr>Times New Roman</vt:lpstr>
      <vt:lpstr>Trebuchet MS</vt:lpstr>
      <vt:lpstr>Wingdings 3</vt:lpstr>
      <vt:lpstr>Facette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HAMMER</dc:creator>
  <cp:lastModifiedBy>BAHL Nathalie</cp:lastModifiedBy>
  <cp:revision>77</cp:revision>
  <dcterms:created xsi:type="dcterms:W3CDTF">2021-09-10T13:58:50Z</dcterms:created>
  <dcterms:modified xsi:type="dcterms:W3CDTF">2023-03-20T20:43:58Z</dcterms:modified>
</cp:coreProperties>
</file>