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3f1106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a3f110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9026558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99026558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99026558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99026558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a3f1106a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a3f1106a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f1e7813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f1e7813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2000" y="307550"/>
            <a:ext cx="5312100" cy="2799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977425" y="765775"/>
            <a:ext cx="15744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主催PT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1977425" y="1448425"/>
            <a:ext cx="15744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身内PT1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1977425" y="2181450"/>
            <a:ext cx="15744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身内PT2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735725" y="119000"/>
            <a:ext cx="4057800" cy="46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優先して参加させたいメンバーのPT </a:t>
            </a:r>
            <a:r>
              <a:rPr lang="ja"/>
              <a:t>(最大12名)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265150" y="296950"/>
            <a:ext cx="8760000" cy="2523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type="ctrTitle"/>
          </p:nvPr>
        </p:nvSpPr>
        <p:spPr>
          <a:xfrm>
            <a:off x="396525" y="521850"/>
            <a:ext cx="19260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1. </a:t>
            </a: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主催PT がトリガーを貼る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65" name="Google Shape;65;p14"/>
          <p:cNvSpPr txBox="1"/>
          <p:nvPr>
            <p:ph type="ctrTitle"/>
          </p:nvPr>
        </p:nvSpPr>
        <p:spPr>
          <a:xfrm>
            <a:off x="3263875" y="1289325"/>
            <a:ext cx="29082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2</a:t>
            </a: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. </a:t>
            </a: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身内PT1</a:t>
            </a: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 が</a:t>
            </a: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主催PTと同じトリガーに参加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316875" y="3127950"/>
            <a:ext cx="29082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4</a:t>
            </a:r>
            <a:r>
              <a:rPr lang="ja" sz="1200">
                <a:solidFill>
                  <a:srgbClr val="000000"/>
                </a:solidFill>
              </a:rPr>
              <a:t>. 身内PT2 が主催PTと同じ</a:t>
            </a:r>
            <a:r>
              <a:rPr lang="ja" sz="1200">
                <a:highlight>
                  <a:srgbClr val="00FF00"/>
                </a:highlight>
              </a:rPr>
              <a:t>トリガー</a:t>
            </a:r>
            <a:r>
              <a:rPr lang="ja" sz="1200">
                <a:solidFill>
                  <a:srgbClr val="000000"/>
                </a:solidFill>
              </a:rPr>
              <a:t>に参加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5834225" y="2208650"/>
            <a:ext cx="2968200" cy="390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3</a:t>
            </a:r>
            <a:r>
              <a:rPr lang="ja" sz="1200">
                <a:solidFill>
                  <a:srgbClr val="000000"/>
                </a:solidFill>
              </a:rPr>
              <a:t>. </a:t>
            </a:r>
            <a:r>
              <a:rPr lang="ja" sz="1200">
                <a:solidFill>
                  <a:srgbClr val="000000"/>
                </a:solidFill>
              </a:rPr>
              <a:t>部外者</a:t>
            </a:r>
            <a:r>
              <a:rPr lang="ja" sz="1200">
                <a:solidFill>
                  <a:srgbClr val="000000"/>
                </a:solidFill>
              </a:rPr>
              <a:t>PT が主催PTと同じ</a:t>
            </a:r>
            <a:r>
              <a:rPr lang="ja" sz="1200">
                <a:solidFill>
                  <a:srgbClr val="000000"/>
                </a:solidFill>
              </a:rPr>
              <a:t>トリガー</a:t>
            </a:r>
            <a:r>
              <a:rPr lang="ja" sz="1200">
                <a:solidFill>
                  <a:srgbClr val="000000"/>
                </a:solidFill>
              </a:rPr>
              <a:t>に参加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68" name="Google Shape;68;p14"/>
          <p:cNvCxnSpPr>
            <a:stCxn id="65" idx="1"/>
          </p:cNvCxnSpPr>
          <p:nvPr/>
        </p:nvCxnSpPr>
        <p:spPr>
          <a:xfrm rot="10800000">
            <a:off x="2375575" y="748875"/>
            <a:ext cx="888300" cy="73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1749775" y="975550"/>
            <a:ext cx="3999600" cy="1550700"/>
          </a:xfrm>
          <a:prstGeom prst="curvedConnector3">
            <a:avLst>
              <a:gd fmla="val 91779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" name="Google Shape;70;p14"/>
          <p:cNvCxnSpPr>
            <a:stCxn id="66" idx="1"/>
          </p:cNvCxnSpPr>
          <p:nvPr/>
        </p:nvCxnSpPr>
        <p:spPr>
          <a:xfrm rot="10800000">
            <a:off x="1272675" y="2863500"/>
            <a:ext cx="2044200" cy="459600"/>
          </a:xfrm>
          <a:prstGeom prst="curvedConnector3">
            <a:avLst>
              <a:gd fmla="val 92739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" name="Google Shape;71;p14"/>
          <p:cNvSpPr/>
          <p:nvPr/>
        </p:nvSpPr>
        <p:spPr>
          <a:xfrm>
            <a:off x="3192150" y="748875"/>
            <a:ext cx="540900" cy="265200"/>
          </a:xfrm>
          <a:prstGeom prst="wedgeEllipseCallout">
            <a:avLst>
              <a:gd fmla="val -97056" name="adj1"/>
              <a:gd fmla="val 555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</a:t>
            </a:r>
            <a:endParaRPr sz="300"/>
          </a:p>
        </p:txBody>
      </p:sp>
      <p:sp>
        <p:nvSpPr>
          <p:cNvPr id="72" name="Google Shape;72;p14"/>
          <p:cNvSpPr/>
          <p:nvPr/>
        </p:nvSpPr>
        <p:spPr>
          <a:xfrm>
            <a:off x="3885425" y="2033675"/>
            <a:ext cx="1014000" cy="265200"/>
          </a:xfrm>
          <a:prstGeom prst="wedgeEllipseCallout">
            <a:avLst>
              <a:gd fmla="val -97056" name="adj1"/>
              <a:gd fmla="val 55515" name="adj2"/>
            </a:avLst>
          </a:prstGeom>
          <a:solidFill>
            <a:srgbClr val="FFFF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</a:t>
            </a:r>
            <a:r>
              <a:rPr lang="ja" sz="1000"/>
              <a:t> (ﾆﾔﾘ)</a:t>
            </a:r>
            <a:endParaRPr sz="300"/>
          </a:p>
        </p:txBody>
      </p:sp>
      <p:sp>
        <p:nvSpPr>
          <p:cNvPr id="73" name="Google Shape;73;p14"/>
          <p:cNvSpPr/>
          <p:nvPr/>
        </p:nvSpPr>
        <p:spPr>
          <a:xfrm>
            <a:off x="563975" y="2110425"/>
            <a:ext cx="1421064" cy="922644"/>
          </a:xfrm>
          <a:prstGeom prst="irregularSeal1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入れない!</a:t>
            </a:r>
            <a:endParaRPr sz="1000"/>
          </a:p>
        </p:txBody>
      </p:sp>
      <p:sp>
        <p:nvSpPr>
          <p:cNvPr id="74" name="Google Shape;74;p14"/>
          <p:cNvSpPr/>
          <p:nvPr/>
        </p:nvSpPr>
        <p:spPr>
          <a:xfrm>
            <a:off x="4065750" y="106050"/>
            <a:ext cx="2579100" cy="46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ここまでが定員 (最大12名)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/>
          <p:nvPr/>
        </p:nvSpPr>
        <p:spPr>
          <a:xfrm>
            <a:off x="265150" y="296950"/>
            <a:ext cx="8760000" cy="2523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>
            <p:ph type="ctrTitle"/>
          </p:nvPr>
        </p:nvSpPr>
        <p:spPr>
          <a:xfrm>
            <a:off x="396525" y="521850"/>
            <a:ext cx="19260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1. 主催PT がトリガーを貼る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81" name="Google Shape;81;p15"/>
          <p:cNvSpPr txBox="1"/>
          <p:nvPr>
            <p:ph type="ctrTitle"/>
          </p:nvPr>
        </p:nvSpPr>
        <p:spPr>
          <a:xfrm>
            <a:off x="3263875" y="1289325"/>
            <a:ext cx="29082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2. 身内PT1 が主催PTと同じ</a:t>
            </a:r>
            <a:r>
              <a:rPr lang="ja" sz="1200">
                <a:highlight>
                  <a:srgbClr val="00FF00"/>
                </a:highlight>
              </a:rPr>
              <a:t>トリガー</a:t>
            </a: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に参加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82" name="Google Shape;82;p15"/>
          <p:cNvSpPr txBox="1"/>
          <p:nvPr>
            <p:ph type="ctrTitle"/>
          </p:nvPr>
        </p:nvSpPr>
        <p:spPr>
          <a:xfrm>
            <a:off x="3316875" y="3127950"/>
            <a:ext cx="29082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4. 身内PT2 が主催PTと同じ</a:t>
            </a:r>
            <a:r>
              <a:rPr lang="ja" sz="1200">
                <a:solidFill>
                  <a:srgbClr val="000000"/>
                </a:solidFill>
              </a:rPr>
              <a:t>トリガー</a:t>
            </a:r>
            <a:r>
              <a:rPr lang="ja" sz="1200">
                <a:solidFill>
                  <a:srgbClr val="000000"/>
                </a:solidFill>
              </a:rPr>
              <a:t>に参加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83" name="Google Shape;83;p15"/>
          <p:cNvSpPr txBox="1"/>
          <p:nvPr>
            <p:ph type="ctrTitle"/>
          </p:nvPr>
        </p:nvSpPr>
        <p:spPr>
          <a:xfrm>
            <a:off x="5834225" y="2208650"/>
            <a:ext cx="3046500" cy="3903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3. 部外者PT が</a:t>
            </a:r>
            <a:r>
              <a:rPr lang="ja" sz="1200">
                <a:solidFill>
                  <a:srgbClr val="000000"/>
                </a:solidFill>
              </a:rPr>
              <a:t>身内PT1</a:t>
            </a:r>
            <a:r>
              <a:rPr lang="ja" sz="1200">
                <a:solidFill>
                  <a:srgbClr val="000000"/>
                </a:solidFill>
              </a:rPr>
              <a:t>と同じ</a:t>
            </a:r>
            <a:r>
              <a:rPr lang="ja" sz="1200">
                <a:solidFill>
                  <a:srgbClr val="000000"/>
                </a:solidFill>
              </a:rPr>
              <a:t>トリガー</a:t>
            </a:r>
            <a:r>
              <a:rPr lang="ja" sz="1200">
                <a:solidFill>
                  <a:srgbClr val="000000"/>
                </a:solidFill>
              </a:rPr>
              <a:t>に参加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84" name="Google Shape;84;p15"/>
          <p:cNvCxnSpPr>
            <a:stCxn id="81" idx="1"/>
          </p:cNvCxnSpPr>
          <p:nvPr/>
        </p:nvCxnSpPr>
        <p:spPr>
          <a:xfrm rot="10800000">
            <a:off x="2375575" y="748875"/>
            <a:ext cx="888300" cy="7356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 rot="10800000">
            <a:off x="4164475" y="1709350"/>
            <a:ext cx="1584900" cy="816900"/>
          </a:xfrm>
          <a:prstGeom prst="curvedConnector3">
            <a:avLst>
              <a:gd fmla="val 91664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>
            <a:stCxn id="82" idx="1"/>
          </p:cNvCxnSpPr>
          <p:nvPr/>
        </p:nvCxnSpPr>
        <p:spPr>
          <a:xfrm rot="10800000">
            <a:off x="1272675" y="2863500"/>
            <a:ext cx="2044200" cy="459600"/>
          </a:xfrm>
          <a:prstGeom prst="curvedConnector3">
            <a:avLst>
              <a:gd fmla="val 92739" name="adj1"/>
            </a:avLst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5"/>
          <p:cNvSpPr/>
          <p:nvPr/>
        </p:nvSpPr>
        <p:spPr>
          <a:xfrm>
            <a:off x="3192150" y="748875"/>
            <a:ext cx="540900" cy="265200"/>
          </a:xfrm>
          <a:prstGeom prst="wedgeEllipseCallout">
            <a:avLst>
              <a:gd fmla="val -97056" name="adj1"/>
              <a:gd fmla="val 555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</a:t>
            </a:r>
            <a:endParaRPr sz="300"/>
          </a:p>
        </p:txBody>
      </p:sp>
      <p:sp>
        <p:nvSpPr>
          <p:cNvPr id="88" name="Google Shape;88;p15"/>
          <p:cNvSpPr/>
          <p:nvPr/>
        </p:nvSpPr>
        <p:spPr>
          <a:xfrm>
            <a:off x="3231688" y="2271175"/>
            <a:ext cx="1014000" cy="265200"/>
          </a:xfrm>
          <a:prstGeom prst="wedgeEllipseCallout">
            <a:avLst>
              <a:gd fmla="val 68815" name="adj1"/>
              <a:gd fmla="val -53846" name="adj2"/>
            </a:avLst>
          </a:prstGeom>
          <a:solidFill>
            <a:srgbClr val="FFFFC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 (ﾆﾔﾘ)</a:t>
            </a:r>
            <a:endParaRPr sz="300"/>
          </a:p>
        </p:txBody>
      </p:sp>
      <p:sp>
        <p:nvSpPr>
          <p:cNvPr id="89" name="Google Shape;89;p15"/>
          <p:cNvSpPr/>
          <p:nvPr/>
        </p:nvSpPr>
        <p:spPr>
          <a:xfrm>
            <a:off x="563975" y="2110425"/>
            <a:ext cx="1421064" cy="922644"/>
          </a:xfrm>
          <a:prstGeom prst="irregularSeal1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入れない!</a:t>
            </a:r>
            <a:endParaRPr sz="1000"/>
          </a:p>
        </p:txBody>
      </p:sp>
      <p:sp>
        <p:nvSpPr>
          <p:cNvPr id="90" name="Google Shape;90;p15"/>
          <p:cNvSpPr/>
          <p:nvPr/>
        </p:nvSpPr>
        <p:spPr>
          <a:xfrm>
            <a:off x="4065750" y="106050"/>
            <a:ext cx="2579100" cy="46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ここまでが定員 (最大12名)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/>
          <p:nvPr/>
        </p:nvSpPr>
        <p:spPr>
          <a:xfrm>
            <a:off x="243950" y="304150"/>
            <a:ext cx="6649500" cy="36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>
            <p:ph type="ctrTitle"/>
          </p:nvPr>
        </p:nvSpPr>
        <p:spPr>
          <a:xfrm>
            <a:off x="396525" y="521850"/>
            <a:ext cx="19260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1. 主催PT がトリガーを貼る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97" name="Google Shape;97;p16"/>
          <p:cNvSpPr txBox="1"/>
          <p:nvPr>
            <p:ph type="ctrTitle"/>
          </p:nvPr>
        </p:nvSpPr>
        <p:spPr>
          <a:xfrm>
            <a:off x="2740100" y="1314525"/>
            <a:ext cx="29082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2. 身内PT1 が主催PTと同じ</a:t>
            </a: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トリガー</a:t>
            </a: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に参加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98" name="Google Shape;98;p16"/>
          <p:cNvSpPr txBox="1"/>
          <p:nvPr>
            <p:ph type="ctrTitle"/>
          </p:nvPr>
        </p:nvSpPr>
        <p:spPr>
          <a:xfrm>
            <a:off x="2740100" y="3138550"/>
            <a:ext cx="29082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3</a:t>
            </a:r>
            <a:r>
              <a:rPr lang="ja" sz="1200">
                <a:solidFill>
                  <a:srgbClr val="000000"/>
                </a:solidFill>
              </a:rPr>
              <a:t>. 身内PT2 が主催PTと同じ</a:t>
            </a:r>
            <a:r>
              <a:rPr lang="ja" sz="1200">
                <a:solidFill>
                  <a:srgbClr val="000000"/>
                </a:solidFill>
              </a:rPr>
              <a:t>トリガー</a:t>
            </a:r>
            <a:r>
              <a:rPr lang="ja" sz="1200">
                <a:solidFill>
                  <a:srgbClr val="000000"/>
                </a:solidFill>
              </a:rPr>
              <a:t>に参加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99" name="Google Shape;99;p16"/>
          <p:cNvSpPr txBox="1"/>
          <p:nvPr>
            <p:ph type="ctrTitle"/>
          </p:nvPr>
        </p:nvSpPr>
        <p:spPr>
          <a:xfrm>
            <a:off x="7232725" y="2271175"/>
            <a:ext cx="1865700" cy="7356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部外者PT が</a:t>
            </a:r>
            <a:r>
              <a:rPr lang="ja" sz="1200">
                <a:solidFill>
                  <a:srgbClr val="000000"/>
                </a:solidFill>
              </a:rPr>
              <a:t>主催PT、</a:t>
            </a:r>
            <a:r>
              <a:rPr lang="ja" sz="1200">
                <a:solidFill>
                  <a:srgbClr val="000000"/>
                </a:solidFill>
              </a:rPr>
              <a:t>身内PT1</a:t>
            </a:r>
            <a:r>
              <a:rPr lang="ja" sz="1200">
                <a:solidFill>
                  <a:srgbClr val="000000"/>
                </a:solidFill>
              </a:rPr>
              <a:t>、身内PT2の何れかと</a:t>
            </a:r>
            <a:r>
              <a:rPr lang="ja" sz="1200">
                <a:solidFill>
                  <a:srgbClr val="000000"/>
                </a:solidFill>
              </a:rPr>
              <a:t>同じ</a:t>
            </a:r>
            <a:r>
              <a:rPr lang="ja" sz="1200">
                <a:solidFill>
                  <a:srgbClr val="000000"/>
                </a:solidFill>
              </a:rPr>
              <a:t>トリガー</a:t>
            </a:r>
            <a:r>
              <a:rPr lang="ja" sz="1200">
                <a:solidFill>
                  <a:srgbClr val="000000"/>
                </a:solidFill>
              </a:rPr>
              <a:t>に参加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00" name="Google Shape;100;p16"/>
          <p:cNvCxnSpPr>
            <a:endCxn id="96" idx="3"/>
          </p:cNvCxnSpPr>
          <p:nvPr/>
        </p:nvCxnSpPr>
        <p:spPr>
          <a:xfrm rot="10800000">
            <a:off x="2322525" y="717000"/>
            <a:ext cx="1155900" cy="566100"/>
          </a:xfrm>
          <a:prstGeom prst="curvedConnector3">
            <a:avLst>
              <a:gd fmla="val 9168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6"/>
          <p:cNvCxnSpPr/>
          <p:nvPr/>
        </p:nvCxnSpPr>
        <p:spPr>
          <a:xfrm flipH="1" rot="5400000">
            <a:off x="6697150" y="1002175"/>
            <a:ext cx="1516500" cy="933300"/>
          </a:xfrm>
          <a:prstGeom prst="curvedConnector3">
            <a:avLst>
              <a:gd fmla="val 85317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6"/>
          <p:cNvCxnSpPr>
            <a:stCxn id="98" idx="1"/>
            <a:endCxn id="96" idx="2"/>
          </p:cNvCxnSpPr>
          <p:nvPr/>
        </p:nvCxnSpPr>
        <p:spPr>
          <a:xfrm rot="10800000">
            <a:off x="1359500" y="912100"/>
            <a:ext cx="1380600" cy="2421600"/>
          </a:xfrm>
          <a:prstGeom prst="curved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/>
          <p:nvPr/>
        </p:nvSpPr>
        <p:spPr>
          <a:xfrm>
            <a:off x="3648175" y="707450"/>
            <a:ext cx="540900" cy="265200"/>
          </a:xfrm>
          <a:prstGeom prst="wedgeEllipseCallout">
            <a:avLst>
              <a:gd fmla="val -97056" name="adj1"/>
              <a:gd fmla="val 555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</a:t>
            </a:r>
            <a:endParaRPr sz="300"/>
          </a:p>
        </p:txBody>
      </p:sp>
      <p:sp>
        <p:nvSpPr>
          <p:cNvPr id="104" name="Google Shape;104;p16"/>
          <p:cNvSpPr/>
          <p:nvPr/>
        </p:nvSpPr>
        <p:spPr>
          <a:xfrm>
            <a:off x="5656088" y="1151450"/>
            <a:ext cx="1421064" cy="922644"/>
          </a:xfrm>
          <a:prstGeom prst="irregularSeal1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入れない!</a:t>
            </a:r>
            <a:endParaRPr sz="1000"/>
          </a:p>
        </p:txBody>
      </p:sp>
      <p:sp>
        <p:nvSpPr>
          <p:cNvPr id="105" name="Google Shape;105;p16"/>
          <p:cNvSpPr/>
          <p:nvPr/>
        </p:nvSpPr>
        <p:spPr>
          <a:xfrm>
            <a:off x="2375575" y="55350"/>
            <a:ext cx="2579100" cy="46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ここまでが定員 (最大12名)</a:t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2050725" y="2306550"/>
            <a:ext cx="540900" cy="265200"/>
          </a:xfrm>
          <a:prstGeom prst="wedgeEllipseCallout">
            <a:avLst>
              <a:gd fmla="val -97056" name="adj1"/>
              <a:gd fmla="val 5551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</a:t>
            </a:r>
            <a:endParaRPr sz="300"/>
          </a:p>
        </p:txBody>
      </p:sp>
      <p:cxnSp>
        <p:nvCxnSpPr>
          <p:cNvPr id="107" name="Google Shape;107;p16"/>
          <p:cNvCxnSpPr/>
          <p:nvPr/>
        </p:nvCxnSpPr>
        <p:spPr>
          <a:xfrm flipH="1">
            <a:off x="6935675" y="3033075"/>
            <a:ext cx="625800" cy="392400"/>
          </a:xfrm>
          <a:prstGeom prst="curvedConnector3">
            <a:avLst>
              <a:gd fmla="val 13559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/>
          <p:nvPr/>
        </p:nvCxnSpPr>
        <p:spPr>
          <a:xfrm flipH="1" rot="5400000">
            <a:off x="6829652" y="1580232"/>
            <a:ext cx="795600" cy="583200"/>
          </a:xfrm>
          <a:prstGeom prst="curvedConnector3">
            <a:avLst>
              <a:gd fmla="val 8532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6"/>
          <p:cNvSpPr/>
          <p:nvPr/>
        </p:nvSpPr>
        <p:spPr>
          <a:xfrm>
            <a:off x="5656088" y="298800"/>
            <a:ext cx="1421064" cy="922644"/>
          </a:xfrm>
          <a:prstGeom prst="irregularSeal1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入れない!</a:t>
            </a:r>
            <a:endParaRPr sz="1000"/>
          </a:p>
        </p:txBody>
      </p:sp>
      <p:sp>
        <p:nvSpPr>
          <p:cNvPr id="110" name="Google Shape;110;p16"/>
          <p:cNvSpPr/>
          <p:nvPr/>
        </p:nvSpPr>
        <p:spPr>
          <a:xfrm>
            <a:off x="5729975" y="2872375"/>
            <a:ext cx="1421064" cy="922644"/>
          </a:xfrm>
          <a:prstGeom prst="irregularSeal1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入れない!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214100" y="298800"/>
            <a:ext cx="5968800" cy="36375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type="ctrTitle"/>
          </p:nvPr>
        </p:nvSpPr>
        <p:spPr>
          <a:xfrm>
            <a:off x="396525" y="521850"/>
            <a:ext cx="9333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主催PT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17" name="Google Shape;117;p17"/>
          <p:cNvSpPr txBox="1"/>
          <p:nvPr>
            <p:ph type="ctrTitle"/>
          </p:nvPr>
        </p:nvSpPr>
        <p:spPr>
          <a:xfrm>
            <a:off x="2740100" y="1314525"/>
            <a:ext cx="15975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身内PT1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sp>
        <p:nvSpPr>
          <p:cNvPr id="118" name="Google Shape;118;p17"/>
          <p:cNvSpPr txBox="1"/>
          <p:nvPr>
            <p:ph type="ctrTitle"/>
          </p:nvPr>
        </p:nvSpPr>
        <p:spPr>
          <a:xfrm>
            <a:off x="2740100" y="3138550"/>
            <a:ext cx="2138400" cy="735600"/>
          </a:xfrm>
          <a:prstGeom prst="rect">
            <a:avLst/>
          </a:prstGeom>
          <a:solidFill>
            <a:srgbClr val="00FF00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身内PT 兼 殿 (しんがり) PT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※他の身内PTがトリガーを受注し終わってから受注する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19" name="Google Shape;119;p17"/>
          <p:cNvSpPr txBox="1"/>
          <p:nvPr>
            <p:ph type="ctrTitle"/>
          </p:nvPr>
        </p:nvSpPr>
        <p:spPr>
          <a:xfrm>
            <a:off x="7232725" y="2271175"/>
            <a:ext cx="1865700" cy="735600"/>
          </a:xfrm>
          <a:prstGeom prst="rect">
            <a:avLst/>
          </a:prstGeom>
          <a:solidFill>
            <a:srgbClr val="FF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</a:rPr>
              <a:t>部外者PT が主催PT、身内PT1、身内PT2の何れかと同じ</a:t>
            </a:r>
            <a:r>
              <a:rPr lang="ja" sz="1200">
                <a:solidFill>
                  <a:srgbClr val="000000"/>
                </a:solidFill>
              </a:rPr>
              <a:t>トリガー</a:t>
            </a:r>
            <a:r>
              <a:rPr lang="ja" sz="1200">
                <a:solidFill>
                  <a:srgbClr val="000000"/>
                </a:solidFill>
              </a:rPr>
              <a:t>に参加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120" name="Google Shape;120;p17"/>
          <p:cNvCxnSpPr>
            <a:stCxn id="117" idx="1"/>
            <a:endCxn id="116" idx="3"/>
          </p:cNvCxnSpPr>
          <p:nvPr/>
        </p:nvCxnSpPr>
        <p:spPr>
          <a:xfrm rot="10800000">
            <a:off x="1329800" y="717075"/>
            <a:ext cx="1410300" cy="792600"/>
          </a:xfrm>
          <a:prstGeom prst="curvedConnector3">
            <a:avLst>
              <a:gd fmla="val 49999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7"/>
          <p:cNvCxnSpPr>
            <a:endCxn id="122" idx="3"/>
          </p:cNvCxnSpPr>
          <p:nvPr/>
        </p:nvCxnSpPr>
        <p:spPr>
          <a:xfrm rot="10800000">
            <a:off x="6182902" y="1014957"/>
            <a:ext cx="1739100" cy="1212000"/>
          </a:xfrm>
          <a:prstGeom prst="curvedConnector3">
            <a:avLst>
              <a:gd fmla="val 9754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7"/>
          <p:cNvCxnSpPr>
            <a:stCxn id="118" idx="1"/>
            <a:endCxn id="116" idx="2"/>
          </p:cNvCxnSpPr>
          <p:nvPr/>
        </p:nvCxnSpPr>
        <p:spPr>
          <a:xfrm rot="10800000">
            <a:off x="863300" y="912250"/>
            <a:ext cx="1876800" cy="2594100"/>
          </a:xfrm>
          <a:prstGeom prst="curved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/>
          <p:nvPr/>
        </p:nvSpPr>
        <p:spPr>
          <a:xfrm>
            <a:off x="2598250" y="710575"/>
            <a:ext cx="540900" cy="265200"/>
          </a:xfrm>
          <a:prstGeom prst="wedgeEllipseCallout">
            <a:avLst>
              <a:gd fmla="val -140188" name="adj1"/>
              <a:gd fmla="val 10994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</a:t>
            </a:r>
            <a:endParaRPr sz="300"/>
          </a:p>
        </p:txBody>
      </p:sp>
      <p:sp>
        <p:nvSpPr>
          <p:cNvPr id="125" name="Google Shape;125;p17"/>
          <p:cNvSpPr/>
          <p:nvPr/>
        </p:nvSpPr>
        <p:spPr>
          <a:xfrm>
            <a:off x="4761838" y="1200250"/>
            <a:ext cx="1421064" cy="922644"/>
          </a:xfrm>
          <a:prstGeom prst="irregularSeal1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入れない!</a:t>
            </a:r>
            <a:endParaRPr sz="1000"/>
          </a:p>
        </p:txBody>
      </p:sp>
      <p:sp>
        <p:nvSpPr>
          <p:cNvPr id="126" name="Google Shape;126;p17"/>
          <p:cNvSpPr/>
          <p:nvPr/>
        </p:nvSpPr>
        <p:spPr>
          <a:xfrm>
            <a:off x="2375575" y="55350"/>
            <a:ext cx="2579100" cy="46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ここまでが定員 (最大12名)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322400" y="3201100"/>
            <a:ext cx="1173000" cy="265200"/>
          </a:xfrm>
          <a:prstGeom prst="wedgeEllipseCallout">
            <a:avLst>
              <a:gd fmla="val 49994" name="adj1"/>
              <a:gd fmla="val -21333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</a:t>
            </a:r>
            <a:endParaRPr sz="300"/>
          </a:p>
        </p:txBody>
      </p:sp>
      <p:cxnSp>
        <p:nvCxnSpPr>
          <p:cNvPr id="128" name="Google Shape;128;p17"/>
          <p:cNvCxnSpPr>
            <a:endCxn id="118" idx="3"/>
          </p:cNvCxnSpPr>
          <p:nvPr/>
        </p:nvCxnSpPr>
        <p:spPr>
          <a:xfrm flipH="1">
            <a:off x="4878500" y="3032950"/>
            <a:ext cx="2990400" cy="473400"/>
          </a:xfrm>
          <a:prstGeom prst="curvedConnector3">
            <a:avLst>
              <a:gd fmla="val 7798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17"/>
          <p:cNvCxnSpPr>
            <a:endCxn id="125" idx="3"/>
          </p:cNvCxnSpPr>
          <p:nvPr/>
        </p:nvCxnSpPr>
        <p:spPr>
          <a:xfrm rot="10800000">
            <a:off x="6182902" y="1767932"/>
            <a:ext cx="1336200" cy="501600"/>
          </a:xfrm>
          <a:prstGeom prst="curvedConnector3">
            <a:avLst>
              <a:gd fmla="val 1111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7"/>
          <p:cNvSpPr/>
          <p:nvPr/>
        </p:nvSpPr>
        <p:spPr>
          <a:xfrm>
            <a:off x="4761838" y="447275"/>
            <a:ext cx="1421064" cy="922644"/>
          </a:xfrm>
          <a:prstGeom prst="irregularSeal1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入れない!</a:t>
            </a:r>
            <a:endParaRPr sz="1000"/>
          </a:p>
        </p:txBody>
      </p:sp>
      <p:sp>
        <p:nvSpPr>
          <p:cNvPr id="130" name="Google Shape;130;p17"/>
          <p:cNvSpPr/>
          <p:nvPr/>
        </p:nvSpPr>
        <p:spPr>
          <a:xfrm>
            <a:off x="4807350" y="1857375"/>
            <a:ext cx="1421064" cy="878580"/>
          </a:xfrm>
          <a:prstGeom prst="irregularSeal1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入れない!</a:t>
            </a:r>
            <a:endParaRPr sz="1000"/>
          </a:p>
        </p:txBody>
      </p:sp>
      <p:sp>
        <p:nvSpPr>
          <p:cNvPr id="131" name="Google Shape;131;p17"/>
          <p:cNvSpPr txBox="1"/>
          <p:nvPr>
            <p:ph type="ctrTitle"/>
          </p:nvPr>
        </p:nvSpPr>
        <p:spPr>
          <a:xfrm>
            <a:off x="2740100" y="1927750"/>
            <a:ext cx="1597500" cy="390300"/>
          </a:xfrm>
          <a:prstGeom prst="rect">
            <a:avLst/>
          </a:prstGeom>
          <a:solidFill>
            <a:srgbClr val="00FF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solidFill>
                  <a:srgbClr val="000000"/>
                </a:solidFill>
                <a:highlight>
                  <a:srgbClr val="00FF00"/>
                </a:highlight>
              </a:rPr>
              <a:t>身内PT2</a:t>
            </a:r>
            <a:endParaRPr sz="1200">
              <a:solidFill>
                <a:srgbClr val="000000"/>
              </a:solidFill>
              <a:highlight>
                <a:srgbClr val="00FF00"/>
              </a:highlight>
            </a:endParaRPr>
          </a:p>
        </p:txBody>
      </p:sp>
      <p:cxnSp>
        <p:nvCxnSpPr>
          <p:cNvPr id="132" name="Google Shape;132;p17"/>
          <p:cNvCxnSpPr>
            <a:stCxn id="131" idx="1"/>
          </p:cNvCxnSpPr>
          <p:nvPr/>
        </p:nvCxnSpPr>
        <p:spPr>
          <a:xfrm rot="10800000">
            <a:off x="1325600" y="943900"/>
            <a:ext cx="1414500" cy="1179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17"/>
          <p:cNvSpPr/>
          <p:nvPr/>
        </p:nvSpPr>
        <p:spPr>
          <a:xfrm>
            <a:off x="1637150" y="1990300"/>
            <a:ext cx="540900" cy="265200"/>
          </a:xfrm>
          <a:prstGeom prst="wedgeEllipseCallout">
            <a:avLst>
              <a:gd fmla="val 35538" name="adj1"/>
              <a:gd fmla="val -16865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</a:t>
            </a:r>
            <a:endParaRPr sz="300"/>
          </a:p>
        </p:txBody>
      </p:sp>
      <p:cxnSp>
        <p:nvCxnSpPr>
          <p:cNvPr id="134" name="Google Shape;134;p17"/>
          <p:cNvCxnSpPr>
            <a:stCxn id="119" idx="1"/>
            <a:endCxn id="130" idx="3"/>
          </p:cNvCxnSpPr>
          <p:nvPr/>
        </p:nvCxnSpPr>
        <p:spPr>
          <a:xfrm rot="10800000">
            <a:off x="6228325" y="2398075"/>
            <a:ext cx="1004400" cy="240900"/>
          </a:xfrm>
          <a:prstGeom prst="curvedConnector3">
            <a:avLst>
              <a:gd fmla="val 49996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17"/>
          <p:cNvSpPr/>
          <p:nvPr/>
        </p:nvSpPr>
        <p:spPr>
          <a:xfrm>
            <a:off x="6144025" y="3735275"/>
            <a:ext cx="1173000" cy="265200"/>
          </a:xfrm>
          <a:prstGeom prst="wedgeEllipseCallout">
            <a:avLst>
              <a:gd fmla="val -25899" name="adj1"/>
              <a:gd fmla="val -14282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/>
              <a:t>OK</a:t>
            </a:r>
            <a:endParaRPr sz="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/>
          <p:nvPr/>
        </p:nvSpPr>
        <p:spPr>
          <a:xfrm>
            <a:off x="0" y="599900"/>
            <a:ext cx="9143982" cy="4543614"/>
          </a:xfrm>
          <a:prstGeom prst="irregularSeal1">
            <a:avLst/>
          </a:prstGeom>
          <a:solidFill>
            <a:srgbClr val="FCE5CD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900">
                <a:solidFill>
                  <a:srgbClr val="FF0000"/>
                </a:solidFill>
                <a:latin typeface="MS PMincho"/>
                <a:ea typeface="MS PMincho"/>
                <a:cs typeface="MS PMincho"/>
                <a:sym typeface="MS PMincho"/>
              </a:rPr>
              <a:t>征くぞ アークス</a:t>
            </a:r>
            <a:endParaRPr b="1" sz="3900">
              <a:solidFill>
                <a:srgbClr val="FF0000"/>
              </a:solidFill>
              <a:latin typeface="MS PMincho"/>
              <a:ea typeface="MS PMincho"/>
              <a:cs typeface="MS PMincho"/>
              <a:sym typeface="MS PMinch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ja" sz="3900">
                <a:solidFill>
                  <a:srgbClr val="FF0000"/>
                </a:solidFill>
                <a:latin typeface="MS PMincho"/>
                <a:ea typeface="MS PMincho"/>
                <a:cs typeface="MS PMincho"/>
                <a:sym typeface="MS PMincho"/>
              </a:rPr>
              <a:t>倉庫の空きは充分か！</a:t>
            </a:r>
            <a:endParaRPr b="1" sz="3000">
              <a:solidFill>
                <a:srgbClr val="FF0000"/>
              </a:solidFill>
              <a:latin typeface="MS PMincho"/>
              <a:ea typeface="MS PMincho"/>
              <a:cs typeface="MS PMincho"/>
              <a:sym typeface="MS PMinch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