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Bebas Neue"/>
      <p:regular r:id="rId16"/>
    </p:embeddedFont>
    <p:embeddedFont>
      <p:font typeface="IBM Plex Sans Condensed"/>
      <p:regular r:id="rId17"/>
      <p:bold r:id="rId18"/>
      <p:italic r:id="rId19"/>
      <p:boldItalic r:id="rId20"/>
    </p:embeddedFont>
    <p:embeddedFont>
      <p:font typeface="IBM Plex Sans Condensed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Condensed-boldItalic.fntdata"/><Relationship Id="rId11" Type="http://schemas.openxmlformats.org/officeDocument/2006/relationships/slide" Target="slides/slide7.xml"/><Relationship Id="rId22" Type="http://schemas.openxmlformats.org/officeDocument/2006/relationships/font" Target="fonts/IBMPlexSansCondensedSemiBold-bold.fntdata"/><Relationship Id="rId10" Type="http://schemas.openxmlformats.org/officeDocument/2006/relationships/slide" Target="slides/slide6.xml"/><Relationship Id="rId21" Type="http://schemas.openxmlformats.org/officeDocument/2006/relationships/font" Target="fonts/IBMPlexSansCondensedSemiBold-regular.fntdata"/><Relationship Id="rId13" Type="http://schemas.openxmlformats.org/officeDocument/2006/relationships/font" Target="fonts/Roboto-bold.fntdata"/><Relationship Id="rId24" Type="http://schemas.openxmlformats.org/officeDocument/2006/relationships/font" Target="fonts/IBMPlexSansCondensedSemiBold-boldItalic.fntdata"/><Relationship Id="rId12" Type="http://schemas.openxmlformats.org/officeDocument/2006/relationships/font" Target="fonts/Roboto-regular.fntdata"/><Relationship Id="rId23" Type="http://schemas.openxmlformats.org/officeDocument/2006/relationships/font" Target="fonts/IBMPlexSansCondensed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IBMPlexSansCondensed-regular.fntdata"/><Relationship Id="rId16" Type="http://schemas.openxmlformats.org/officeDocument/2006/relationships/font" Target="fonts/BebasNeue-regular.fntdata"/><Relationship Id="rId5" Type="http://schemas.openxmlformats.org/officeDocument/2006/relationships/slide" Target="slides/slide1.xml"/><Relationship Id="rId19" Type="http://schemas.openxmlformats.org/officeDocument/2006/relationships/font" Target="fonts/IBMPlexSansCondensed-italic.fntdata"/><Relationship Id="rId6" Type="http://schemas.openxmlformats.org/officeDocument/2006/relationships/slide" Target="slides/slide2.xml"/><Relationship Id="rId18" Type="http://schemas.openxmlformats.org/officeDocument/2006/relationships/font" Target="fonts/IBMPlexSansCondense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fef0eb15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fef0eb1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rect b="b" l="l" r="r" t="t"/>
            <a:pathLst>
              <a:path extrusionOk="0" h="144918" w="266097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i="1" sz="3000"/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i="1" sz="3000"/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3" type="body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55300" y="4177700"/>
            <a:ext cx="7433400" cy="3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3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3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ctrTitle"/>
          </p:nvPr>
        </p:nvSpPr>
        <p:spPr>
          <a:xfrm>
            <a:off x="679775" y="48650"/>
            <a:ext cx="4959600" cy="28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chatbot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Tkinter</a:t>
            </a:r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/>
        </p:nvSpPr>
        <p:spPr>
          <a:xfrm>
            <a:off x="1025900" y="2665975"/>
            <a:ext cx="356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“Winning Camp Mini Project”</a:t>
            </a:r>
            <a:endParaRPr i="1" sz="21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9" name="Google Shape;49;p11"/>
          <p:cNvSpPr txBox="1"/>
          <p:nvPr/>
        </p:nvSpPr>
        <p:spPr>
          <a:xfrm>
            <a:off x="3525200" y="3321950"/>
            <a:ext cx="27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Submitted By: Deepak Singh Rana</a:t>
            </a:r>
            <a:endParaRPr i="1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34" y="1156100"/>
            <a:ext cx="820766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chatbot:</a:t>
            </a:r>
            <a:endParaRPr/>
          </a:p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6986537" y="1317174"/>
            <a:ext cx="358351" cy="298118"/>
            <a:chOff x="1926350" y="995225"/>
            <a:chExt cx="428650" cy="356600"/>
          </a:xfrm>
        </p:grpSpPr>
        <p:sp>
          <p:nvSpPr>
            <p:cNvPr id="59" name="Google Shape;59;p12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" name="Google Shape;63;p12"/>
          <p:cNvSpPr txBox="1"/>
          <p:nvPr/>
        </p:nvSpPr>
        <p:spPr>
          <a:xfrm>
            <a:off x="2127100" y="607400"/>
            <a:ext cx="454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Computer program designed to simulate conversation with human users.</a:t>
            </a:r>
            <a:endParaRPr b="1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716875" y="2002950"/>
            <a:ext cx="251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Project Descriptions:</a:t>
            </a:r>
            <a:endParaRPr b="1" sz="1900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1626125" y="2568275"/>
            <a:ext cx="4613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5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It is a chatbot machine that is based on specific rules to answer the text given by humans</a:t>
            </a:r>
            <a:r>
              <a:rPr lang="en" sz="15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. The generated response by this chatbot is near accurate because of the rule it imposed; however, if we were given a query that did not match the rule, the chatbot would not answer it.</a:t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779100" y="972875"/>
            <a:ext cx="3457800" cy="98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Ui of project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779100" y="2076325"/>
            <a:ext cx="3457800" cy="20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Here is the example of chats that we can have with our bot.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950" y="903213"/>
            <a:ext cx="4167275" cy="34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6275" y="2917200"/>
            <a:ext cx="1628375" cy="21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779100" y="1374875"/>
            <a:ext cx="4880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Tkinter is the Python interface to Tk, which is the GUI toolkit for Tcl/Tk.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Tcl (pronounced as tickle) is a scripting language often used in testing, prototyping, and GUI development. Tk is an open-source, cross-platform widget toolkit used by many different programming languages to build GUI programs.</a:t>
            </a:r>
            <a:endParaRPr sz="14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Python implements the Tkinter as a module. Tkinter is a wrapper of C extensions that use Tcl/Tk libraries.</a:t>
            </a:r>
            <a:endParaRPr sz="14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Ui :</a:t>
            </a:r>
            <a:endParaRPr/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177" y="1129286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265078">
            <a:off x="5747886" y="598638"/>
            <a:ext cx="419450" cy="5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lin ang="5400012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5"/>
          <p:cNvGrpSpPr/>
          <p:nvPr/>
        </p:nvGrpSpPr>
        <p:grpSpPr>
          <a:xfrm>
            <a:off x="6379613" y="1013850"/>
            <a:ext cx="2840226" cy="3645025"/>
            <a:chOff x="6016688" y="1238675"/>
            <a:chExt cx="2840226" cy="3645025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166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34036" y="1833429"/>
              <a:ext cx="253619" cy="17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1824" y="1198312"/>
            <a:ext cx="2589601" cy="34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2908125" y="643300"/>
            <a:ext cx="524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Advantages of Tkinter:</a:t>
            </a:r>
            <a:endParaRPr sz="3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930775" y="1319025"/>
            <a:ext cx="29871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Tkinter allows you to develop desktop applications. It’s a very good tool for GUI programming in Python.</a:t>
            </a:r>
            <a:endParaRPr sz="12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Tkinter is a good choice because of the following reasons:</a:t>
            </a:r>
            <a:endParaRPr sz="12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317275" y="2798000"/>
            <a:ext cx="34686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Easy to learn.</a:t>
            </a:r>
            <a:endParaRPr sz="12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Use very little code to make a functional desktop application.</a:t>
            </a:r>
            <a:endParaRPr sz="12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Layered design.</a:t>
            </a:r>
            <a:endParaRPr sz="12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Portable across all operating systems including Windows, macOS, and Linux.</a:t>
            </a:r>
            <a:endParaRPr sz="12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Pre-installed with the standard Python library.</a:t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275" y="85250"/>
            <a:ext cx="2561625" cy="326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type="title"/>
          </p:nvPr>
        </p:nvSpPr>
        <p:spPr>
          <a:xfrm>
            <a:off x="779100" y="759800"/>
            <a:ext cx="2438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Scopes:</a:t>
            </a:r>
            <a:endParaRPr/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5125" y="2072750"/>
            <a:ext cx="2271525" cy="303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5222" y="451250"/>
            <a:ext cx="7048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1240550" y="1662125"/>
            <a:ext cx="4299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IBM Plex Sans Condensed SemiBold"/>
              <a:buChar char="●"/>
            </a:pPr>
            <a:r>
              <a:rPr lang="en" sz="1700">
                <a:solidFill>
                  <a:srgbClr val="161513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rPr>
              <a:t>Task-oriented (declarative) chatbot.</a:t>
            </a:r>
            <a:endParaRPr sz="1700">
              <a:solidFill>
                <a:srgbClr val="161513"/>
              </a:solidFill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61513"/>
              </a:buClr>
              <a:buSzPts val="1700"/>
              <a:buFont typeface="IBM Plex Sans Condensed SemiBold"/>
              <a:buChar char="●"/>
            </a:pPr>
            <a:r>
              <a:rPr lang="en" sz="1700">
                <a:solidFill>
                  <a:srgbClr val="161513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rPr>
              <a:t>Data-driven and predictive (conversational) chatbot.</a:t>
            </a:r>
            <a:endParaRPr sz="1700">
              <a:solidFill>
                <a:srgbClr val="161513"/>
              </a:solidFill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61513"/>
              </a:buClr>
              <a:buSzPts val="1700"/>
              <a:buFont typeface="IBM Plex Sans Condensed SemiBold"/>
              <a:buChar char="●"/>
            </a:pPr>
            <a:r>
              <a:rPr lang="en" sz="1700">
                <a:solidFill>
                  <a:srgbClr val="161513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rPr>
              <a:t>Use of rules, NLP, and ML in chatbot.</a:t>
            </a:r>
            <a:endParaRPr sz="1700">
              <a:solidFill>
                <a:srgbClr val="161513"/>
              </a:solidFill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61513"/>
              </a:buClr>
              <a:buSzPts val="1700"/>
              <a:buFont typeface="IBM Plex Sans Condensed SemiBold"/>
              <a:buChar char="●"/>
            </a:pPr>
            <a:r>
              <a:rPr lang="en" sz="1700">
                <a:solidFill>
                  <a:srgbClr val="161513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rPr>
              <a:t>Voice Bots.</a:t>
            </a:r>
            <a:endParaRPr sz="1700">
              <a:solidFill>
                <a:srgbClr val="161513"/>
              </a:solidFill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6151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576525"/>
            <a:ext cx="1496437" cy="1343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6452663" y="985601"/>
            <a:ext cx="1073096" cy="316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atin typeface="Bebas Neue"/>
              </a:rPr>
              <a:t>Thanks!</a:t>
            </a: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400" y="112892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>
            <p:ph idx="4294967295" type="body"/>
          </p:nvPr>
        </p:nvSpPr>
        <p:spPr>
          <a:xfrm>
            <a:off x="855300" y="1395900"/>
            <a:ext cx="4694400" cy="235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5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Any questions?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