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77530-flat.jpg" descr="1077530-fl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762001"/>
            <a:ext cx="24384001" cy="152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exte du titre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3" name="Texte niveau 1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-Gilles Allain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-Gilles Allain</a:t>
            </a:r>
          </a:p>
        </p:txBody>
      </p:sp>
      <p:sp>
        <p:nvSpPr>
          <p:cNvPr id="95" name="« Saisissez une citation ici. »"/>
          <p:cNvSpPr txBox="1"/>
          <p:nvPr>
            <p:ph type="body" sz="quarter" idx="14"/>
          </p:nvPr>
        </p:nvSpPr>
        <p:spPr>
          <a:xfrm>
            <a:off x="4833937" y="605591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sz="half" idx="13"/>
          </p:nvPr>
        </p:nvSpPr>
        <p:spPr>
          <a:xfrm>
            <a:off x="5325070" y="946546"/>
            <a:ext cx="13722210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exte du titre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3" name="Texte niveau 1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Image"/>
          <p:cNvSpPr/>
          <p:nvPr>
            <p:ph type="pic" sz="half" idx="13"/>
          </p:nvPr>
        </p:nvSpPr>
        <p:spPr>
          <a:xfrm>
            <a:off x="12495609" y="898481"/>
            <a:ext cx="7500939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exte du titre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Texte du titre</a:t>
            </a:r>
          </a:p>
        </p:txBody>
      </p:sp>
      <p:sp>
        <p:nvSpPr>
          <p:cNvPr id="41" name="Texte niveau 1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8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8" name="Texte niveau 1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Tx/>
              <a:defRPr sz="3800"/>
            </a:lvl1pPr>
            <a:lvl2pPr marL="808264" indent="-465364">
              <a:spcBef>
                <a:spcPts val="4500"/>
              </a:spcBef>
              <a:buClrTx/>
              <a:defRPr sz="3800"/>
            </a:lvl2pPr>
            <a:lvl3pPr marL="1151164" indent="-465364">
              <a:spcBef>
                <a:spcPts val="4500"/>
              </a:spcBef>
              <a:buClrTx/>
              <a:defRPr sz="3800"/>
            </a:lvl3pPr>
            <a:lvl4pPr marL="1494064" indent="-465364">
              <a:spcBef>
                <a:spcPts val="4500"/>
              </a:spcBef>
              <a:buClrTx/>
              <a:defRPr sz="3800"/>
            </a:lvl4pPr>
            <a:lvl5pPr marL="1836964" indent="-465364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e niveau 1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quarter" idx="13"/>
          </p:nvPr>
        </p:nvSpPr>
        <p:spPr>
          <a:xfrm>
            <a:off x="12513468" y="6983015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4"/>
          </p:nvPr>
        </p:nvSpPr>
        <p:spPr>
          <a:xfrm>
            <a:off x="12513468" y="892968"/>
            <a:ext cx="7500939" cy="54828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half" idx="15"/>
          </p:nvPr>
        </p:nvSpPr>
        <p:spPr>
          <a:xfrm>
            <a:off x="4387453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es selecteurs"/>
          <p:cNvSpPr txBox="1"/>
          <p:nvPr>
            <p:ph type="ctrTitle"/>
          </p:nvPr>
        </p:nvSpPr>
        <p:spPr>
          <a:xfrm>
            <a:off x="4833937" y="5874899"/>
            <a:ext cx="14716126" cy="1966202"/>
          </a:xfrm>
          <a:prstGeom prst="rect">
            <a:avLst/>
          </a:prstGeom>
        </p:spPr>
        <p:txBody>
          <a:bodyPr/>
          <a:lstStyle/>
          <a:p>
            <a:pPr/>
            <a:r>
              <a:t>Les selecteurs</a:t>
            </a:r>
          </a:p>
        </p:txBody>
      </p:sp>
      <p:sp>
        <p:nvSpPr>
          <p:cNvPr id="121" name="Novembre 2018 - Baptiste Fehrenbach"/>
          <p:cNvSpPr txBox="1"/>
          <p:nvPr>
            <p:ph type="subTitle" sz="quarter" idx="1"/>
          </p:nvPr>
        </p:nvSpPr>
        <p:spPr>
          <a:xfrm>
            <a:off x="4833937" y="12291791"/>
            <a:ext cx="14716126" cy="975422"/>
          </a:xfrm>
          <a:prstGeom prst="rect">
            <a:avLst/>
          </a:prstGeom>
        </p:spPr>
        <p:txBody>
          <a:bodyPr/>
          <a:lstStyle/>
          <a:p>
            <a:pPr/>
            <a:r>
              <a:t>Novembre 2018 - Baptiste Fehrenbach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alise, id, class"/>
          <p:cNvSpPr txBox="1"/>
          <p:nvPr>
            <p:ph type="ctrTitle"/>
          </p:nvPr>
        </p:nvSpPr>
        <p:spPr>
          <a:xfrm>
            <a:off x="4833937" y="2303859"/>
            <a:ext cx="14716126" cy="1970882"/>
          </a:xfrm>
          <a:prstGeom prst="rect">
            <a:avLst/>
          </a:prstGeom>
        </p:spPr>
        <p:txBody>
          <a:bodyPr/>
          <a:lstStyle/>
          <a:p>
            <a:pPr/>
            <a:r>
              <a:t>Balise, id, class</a:t>
            </a:r>
          </a:p>
        </p:txBody>
      </p:sp>
      <p:sp>
        <p:nvSpPr>
          <p:cNvPr id="124" name="/rien/: permet de cibler une balise par son nom…"/>
          <p:cNvSpPr txBox="1"/>
          <p:nvPr>
            <p:ph type="subTitle" sz="quarter" idx="1"/>
          </p:nvPr>
        </p:nvSpPr>
        <p:spPr>
          <a:xfrm>
            <a:off x="3803692" y="6553813"/>
            <a:ext cx="16776616" cy="3369710"/>
          </a:xfrm>
          <a:prstGeom prst="rect">
            <a:avLst/>
          </a:prstGeom>
        </p:spPr>
        <p:txBody>
          <a:bodyPr/>
          <a:lstStyle/>
          <a:p>
            <a:pPr marL="722312" indent="-722312" algn="l">
              <a:buSzPct val="145000"/>
              <a:buChar char="•"/>
            </a:pPr>
            <a:r>
              <a:rPr b="1"/>
              <a:t>/rien/</a:t>
            </a:r>
            <a:r>
              <a:t>: permet de cibler une balise par son nom</a:t>
            </a:r>
          </a:p>
          <a:p>
            <a:pPr marL="722312" indent="-722312" algn="l">
              <a:buSzPct val="145000"/>
              <a:buChar char="•"/>
              <a:defRPr b="1"/>
            </a:pPr>
            <a:r>
              <a:t>#monId</a:t>
            </a:r>
            <a:r>
              <a:rPr b="0"/>
              <a:t>: permet de cibler une balise par son id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.maClasse</a:t>
            </a:r>
            <a:r>
              <a:rPr b="0"/>
              <a:t>: permet de cibler une ou plusieurs balises par leur classe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seudo-classes"/>
          <p:cNvSpPr txBox="1"/>
          <p:nvPr>
            <p:ph type="ctrTitle"/>
          </p:nvPr>
        </p:nvSpPr>
        <p:spPr>
          <a:xfrm>
            <a:off x="4833937" y="2303859"/>
            <a:ext cx="14716126" cy="1970882"/>
          </a:xfrm>
          <a:prstGeom prst="rect">
            <a:avLst/>
          </a:prstGeom>
        </p:spPr>
        <p:txBody>
          <a:bodyPr/>
          <a:lstStyle/>
          <a:p>
            <a:pPr/>
            <a:r>
              <a:t>Pseudo-classes</a:t>
            </a:r>
          </a:p>
        </p:txBody>
      </p:sp>
      <p:sp>
        <p:nvSpPr>
          <p:cNvPr id="127" name="balise[attr=« valeur »]: permet de cibler une balise par la valeur d’un attribut…"/>
          <p:cNvSpPr txBox="1"/>
          <p:nvPr>
            <p:ph type="subTitle" sz="half" idx="1"/>
          </p:nvPr>
        </p:nvSpPr>
        <p:spPr>
          <a:xfrm>
            <a:off x="4019422" y="5832051"/>
            <a:ext cx="16345156" cy="5364384"/>
          </a:xfrm>
          <a:prstGeom prst="rect">
            <a:avLst/>
          </a:prstGeom>
        </p:spPr>
        <p:txBody>
          <a:bodyPr/>
          <a:lstStyle/>
          <a:p>
            <a:pPr marL="722312" indent="-722312" algn="l">
              <a:buSzPct val="145000"/>
              <a:buChar char="•"/>
            </a:pPr>
            <a:r>
              <a:rPr b="1"/>
              <a:t>balise[attr=« valeur »]</a:t>
            </a:r>
            <a:r>
              <a:t>: permet de cibler une balise par la valeur d’un attribut</a:t>
            </a:r>
          </a:p>
          <a:p>
            <a:pPr marL="722312" indent="-722312" algn="l">
              <a:buSzPct val="145000"/>
              <a:buChar char="•"/>
            </a:pPr>
            <a:r>
              <a:rPr b="1"/>
              <a:t>balise:not(…)</a:t>
            </a:r>
            <a:r>
              <a:t>: permet de cibler un élément qui ne remplit pas une certaine condition</a:t>
            </a:r>
          </a:p>
          <a:p>
            <a:pPr marL="722312" indent="-722312" algn="l">
              <a:buSzPct val="145000"/>
              <a:buChar char="•"/>
            </a:pPr>
            <a:r>
              <a:t>:before, :after: permet d’ajouter du contenu avant ou après l’élément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us de sélecteurs"/>
          <p:cNvSpPr txBox="1"/>
          <p:nvPr>
            <p:ph type="ctrTitle"/>
          </p:nvPr>
        </p:nvSpPr>
        <p:spPr>
          <a:xfrm>
            <a:off x="4833937" y="2303859"/>
            <a:ext cx="14716126" cy="1970882"/>
          </a:xfrm>
          <a:prstGeom prst="rect">
            <a:avLst/>
          </a:prstGeom>
        </p:spPr>
        <p:txBody>
          <a:bodyPr/>
          <a:lstStyle/>
          <a:p>
            <a:pPr/>
            <a:r>
              <a:t>Plus de sélecteurs</a:t>
            </a:r>
          </a:p>
        </p:txBody>
      </p:sp>
      <p:sp>
        <p:nvSpPr>
          <p:cNvPr id="130" name="«   » (espace): permet de cibler un élément dans un autre…"/>
          <p:cNvSpPr txBox="1"/>
          <p:nvPr>
            <p:ph type="subTitle" sz="quarter" idx="1"/>
          </p:nvPr>
        </p:nvSpPr>
        <p:spPr>
          <a:xfrm>
            <a:off x="3277395" y="6838301"/>
            <a:ext cx="17829210" cy="2837607"/>
          </a:xfrm>
          <a:prstGeom prst="rect">
            <a:avLst/>
          </a:prstGeom>
        </p:spPr>
        <p:txBody>
          <a:bodyPr/>
          <a:lstStyle/>
          <a:p>
            <a:pPr marL="722312" indent="-722312" algn="l">
              <a:buSzPct val="145000"/>
              <a:buChar char="•"/>
              <a:defRPr b="1"/>
            </a:pPr>
            <a:r>
              <a:t>«   » (espace)</a:t>
            </a:r>
            <a:r>
              <a:rPr b="0"/>
              <a:t>: permet de cibler un élément dans un autre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&gt;</a:t>
            </a:r>
            <a:r>
              <a:rPr b="0"/>
              <a:t>: permet de cibler un élément directement dans un autre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*</a:t>
            </a:r>
            <a:r>
              <a:rPr b="0"/>
              <a:t>: permet de cibler tous les éléments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ncore plus de sélecteurs !!"/>
          <p:cNvSpPr txBox="1"/>
          <p:nvPr>
            <p:ph type="ctrTitle"/>
          </p:nvPr>
        </p:nvSpPr>
        <p:spPr>
          <a:xfrm>
            <a:off x="2806401" y="2303859"/>
            <a:ext cx="18771198" cy="1970882"/>
          </a:xfrm>
          <a:prstGeom prst="rect">
            <a:avLst/>
          </a:prstGeom>
        </p:spPr>
        <p:txBody>
          <a:bodyPr/>
          <a:lstStyle/>
          <a:p>
            <a:pPr/>
            <a:r>
              <a:t>Encore plus de sélecteurs !!</a:t>
            </a:r>
          </a:p>
        </p:txBody>
      </p:sp>
      <p:sp>
        <p:nvSpPr>
          <p:cNvPr id="133" name="~: permet de cibler tous les éléments de même niveau qui suivent…"/>
          <p:cNvSpPr txBox="1"/>
          <p:nvPr>
            <p:ph type="subTitle" sz="quarter" idx="1"/>
          </p:nvPr>
        </p:nvSpPr>
        <p:spPr>
          <a:xfrm>
            <a:off x="3277395" y="6838301"/>
            <a:ext cx="17829210" cy="2837607"/>
          </a:xfrm>
          <a:prstGeom prst="rect">
            <a:avLst/>
          </a:prstGeom>
        </p:spPr>
        <p:txBody>
          <a:bodyPr/>
          <a:lstStyle/>
          <a:p>
            <a:pPr marL="722312" indent="-722312" algn="l">
              <a:buSzPct val="145000"/>
              <a:buChar char="•"/>
              <a:defRPr b="1"/>
            </a:pPr>
            <a:r>
              <a:t>~</a:t>
            </a:r>
            <a:r>
              <a:rPr b="0"/>
              <a:t>: permet de cibler tous les éléments de même niveau qui suivent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+</a:t>
            </a:r>
            <a:r>
              <a:rPr b="0"/>
              <a:t>: permet de cibler le prochain élément de même niveau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ibler oui… Mais lequel ?"/>
          <p:cNvSpPr txBox="1"/>
          <p:nvPr>
            <p:ph type="ctrTitle"/>
          </p:nvPr>
        </p:nvSpPr>
        <p:spPr>
          <a:xfrm>
            <a:off x="2806401" y="2303859"/>
            <a:ext cx="18771198" cy="1970882"/>
          </a:xfrm>
          <a:prstGeom prst="rect">
            <a:avLst/>
          </a:prstGeom>
        </p:spPr>
        <p:txBody>
          <a:bodyPr/>
          <a:lstStyle/>
          <a:p>
            <a:pPr/>
            <a:r>
              <a:t>Cibler oui… Mais lequel ?</a:t>
            </a:r>
          </a:p>
        </p:txBody>
      </p:sp>
      <p:sp>
        <p:nvSpPr>
          <p:cNvPr id="136" name=":first-child: permet de cibler le premier enfant…"/>
          <p:cNvSpPr txBox="1"/>
          <p:nvPr>
            <p:ph type="subTitle" sz="quarter" idx="1"/>
          </p:nvPr>
        </p:nvSpPr>
        <p:spPr>
          <a:xfrm>
            <a:off x="3277395" y="6838301"/>
            <a:ext cx="17829210" cy="2837607"/>
          </a:xfrm>
          <a:prstGeom prst="rect">
            <a:avLst/>
          </a:prstGeom>
        </p:spPr>
        <p:txBody>
          <a:bodyPr/>
          <a:lstStyle/>
          <a:p>
            <a:pPr marL="722312" indent="-722312" algn="l">
              <a:buSzPct val="145000"/>
              <a:buChar char="•"/>
              <a:defRPr b="1"/>
            </a:pPr>
            <a:r>
              <a:t>:first-child</a:t>
            </a:r>
            <a:r>
              <a:rPr b="0"/>
              <a:t>: permet de cibler le premier enfant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:last-child</a:t>
            </a:r>
            <a:r>
              <a:rPr b="0"/>
              <a:t>: permet de cibler le dernier enfant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:nth-child(x)</a:t>
            </a:r>
            <a:r>
              <a:rPr b="0"/>
              <a:t>: permet de cibler le x-ème enfant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t si ça n’est pas un enfant ?"/>
          <p:cNvSpPr txBox="1"/>
          <p:nvPr>
            <p:ph type="ctrTitle"/>
          </p:nvPr>
        </p:nvSpPr>
        <p:spPr>
          <a:xfrm>
            <a:off x="2806401" y="2303859"/>
            <a:ext cx="18771198" cy="1970882"/>
          </a:xfrm>
          <a:prstGeom prst="rect">
            <a:avLst/>
          </a:prstGeom>
        </p:spPr>
        <p:txBody>
          <a:bodyPr/>
          <a:lstStyle>
            <a:lvl1pPr defTabSz="805100">
              <a:defRPr sz="10976"/>
            </a:lvl1pPr>
          </a:lstStyle>
          <a:p>
            <a:pPr/>
            <a:r>
              <a:t>Et si ça n’est pas un enfant ?</a:t>
            </a:r>
          </a:p>
        </p:txBody>
      </p:sp>
      <p:sp>
        <p:nvSpPr>
          <p:cNvPr id="139" name=":first-of-type: permet de cibler le premier du type…"/>
          <p:cNvSpPr txBox="1"/>
          <p:nvPr>
            <p:ph type="subTitle" sz="quarter" idx="1"/>
          </p:nvPr>
        </p:nvSpPr>
        <p:spPr>
          <a:xfrm>
            <a:off x="3277395" y="6838301"/>
            <a:ext cx="17829210" cy="2837607"/>
          </a:xfrm>
          <a:prstGeom prst="rect">
            <a:avLst/>
          </a:prstGeom>
        </p:spPr>
        <p:txBody>
          <a:bodyPr/>
          <a:lstStyle/>
          <a:p>
            <a:pPr marL="722312" indent="-722312" algn="l">
              <a:buSzPct val="145000"/>
              <a:buChar char="•"/>
              <a:defRPr b="1"/>
            </a:pPr>
            <a:r>
              <a:t>:first-of-type</a:t>
            </a:r>
            <a:r>
              <a:rPr b="0"/>
              <a:t>: permet de cibler le premier du type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:last-of-type</a:t>
            </a:r>
            <a:r>
              <a:rPr b="0"/>
              <a:t>: permet de cibler le dernier du type</a:t>
            </a:r>
            <a:endParaRPr b="0"/>
          </a:p>
          <a:p>
            <a:pPr marL="722312" indent="-722312" algn="l">
              <a:buSzPct val="145000"/>
              <a:buChar char="•"/>
              <a:defRPr b="1"/>
            </a:pPr>
            <a:r>
              <a:t>:nth-of-type(x)</a:t>
            </a:r>
            <a:r>
              <a:rPr b="0"/>
              <a:t>: permet de cibler le x-ème du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