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091" t="27019" b="7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xmlns="" id="{545F67A4-7428-47F3-AE14-8CA43D976E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6" name="Freeform 5">
            <a:extLst>
              <a:ext uri="{FF2B5EF4-FFF2-40B4-BE49-F238E27FC236}">
                <a16:creationId xmlns:a16="http://schemas.microsoft.com/office/drawing/2014/main" xmlns="" id="{F4A20210-FA90-4B6D-8D2E-1B90054E09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39213B44-68B7-47E7-B506-5C79FCF809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9084D60-65A6-45F8-8C17-3529E43F1C3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44A2572-2BF1-4C8E-AF59-F3AD411D894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5DF3485-B455-470C-8FA8-A1BDE087B88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35E9DCD0-EE49-4CB4-89B6-C25F9861C35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713CF62-C96C-44E9-8C28-E3F2C6E7C6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D06558F-07E9-4D78-A6F3-8BCFA9E7340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12D8773-83C0-4D51-9E1F-046DA7DA0DF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880C3FB-3E2E-4054-A6D1-38176D6E2E0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505591A-6112-4B84-8E9E-923E43C4ED6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54884290-8E39-4425-BB4F-48D955C1F8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0C383A3-6D77-41CE-8121-498BC3BA51F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120A319-4A10-4542-B48C-5FB2714C4A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B15B038-50ED-419D-B142-C96EE418B5C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9BAFF2F4-75B2-4498-8559-BAE80D89B49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56AE167-8087-4A4B-B41D-5658EEBA684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D353E8A-CBA6-44F9-9C00-D0AD27C96C5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CA2C318A-A79F-4CAD-BA7A-51427BF9ED2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4F2996E3-5E01-4F22-B23C-7CD0CF72C45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60F6BC4-AB51-4DE7-B83C-E71FE4EC862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F65FC1C-93BF-4ACA-BF17-17372DD108D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9F9913C-8CCE-4D56-9D2A-0C2D6866769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40EDD18C-1AAD-48E5-AAAD-73F4B5643C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2D7A5C4-18C8-43E9-A50A-F87A362C852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3A0C484E-A224-4DB0-8C34-89BE54BD12F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9BB438E-A25F-4A7F-B209-8899B7CEC4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7F8BA6DC-B1E9-4F32-A5CC-8F61976B69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CF6D95B2-1C8D-4156-AB05-523619B4FCD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88409AD-A77F-4304-9E8B-08A4891C707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62AD08A-B385-4D18-B948-8D53B391848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E32A413E-FF1A-46B1-BF8B-3C1C408B344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3CFF4E44-2BEB-4FAE-97C9-BC6E8296D11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0486C0A-9B93-46B8-932F-876BE26CEF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1429BF5D-8D5B-4A48-89EE-8B779826EEC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CDC996EE-5EB1-4943-A1E8-70810CBD67F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32F833C8-E3CE-4399-B78B-9DD0EEA64C6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07C92DB2-78F1-4872-B9C7-C658A78869C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1F8A2FAA-05E1-448E-A606-FA9D67036C2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E5AAB5D1-1672-4825-88A7-D93923475E2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2CAAFDB-2BA2-4D04-8B8B-1241D5EC09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4C381B3C-0009-451B-BCB3-48F7810C1BA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2A10544C-1EAD-47FB-A17E-52C62228263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A2540B37-D854-4525-93F8-410685438FE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7450DFE8-D07F-435C-B5A2-47D126FD9F8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6C1A6513-2D5D-458C-B841-D5DD9844B84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9931CF18-850E-41CD-823E-D311BD5CCE1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44497A09-1B1C-4EB6-B728-6FC3A1C125F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FA60DE04-F3E8-437E-A2E4-A8A7BA01CB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CDBBA541-852C-4AE6-82E8-6BD13AFB4F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FC3362F-AD7E-45D7-BE85-7C8DD81347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FCD83E0F-C8AF-4D52-94DB-CD949A2B16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60D5F865-890F-483F-B407-516CE6D2222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DE6A2505-E617-4419-AB05-10B779B5C2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BDFF0D66-52FC-4F64-B67F-72D9EFEED1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DCC72040-7945-4051-989C-2B728F6D504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96EB6302-2333-45D4-AE20-B0F6D45CC13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EECC1105-D16E-411D-B4B7-80BF039BF97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C7D2F518-4540-44DE-BC62-7D598EC99BB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F19566BC-880A-4113-A9C4-0017E5184C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718E7D73-F4E4-4F5D-AFF9-EE491954A05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8D0988A2-3571-4C16-BDEF-58254F04E5B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4550BAC8-41FE-4300-910B-EE7BBD7A0C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38CD175C-18A7-4589-8C46-A61FEF6D999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B6BE3031-FD1C-443C-9889-243CEEAEDF8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7E37BF5D-3732-41F2-B9AF-A56C9214D6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077B6718-917A-4A01-BCF8-5C6E1217B2A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1C23AB5B-98FB-43F1-B590-BBA79814F21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6EEC146-226B-4C83-9C1B-DD5495DE16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9C24D094-41EF-4CA2-9834-B04793FA12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8DA46AD8-674F-46C3-8A22-280F78F91AC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E9D757B-CD9D-447C-8780-79F2FF87511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76B76E9-7342-43BC-B629-9180ABF5778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3F25F68A-2DCB-4183-86F1-3428326E595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A5FA913-066C-4504-A753-026056454CE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6A6E50AC-CA1E-4DD3-B85F-1720C019E68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1224B2B1-DBD8-4BA8-8CEB-BFAC8A15D33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4DEFE1E7-69A3-47F5-B8B8-C0898281B6A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66F1F489-762E-4979-9EBC-50A62330B8E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927DF22C-20E6-4DED-B405-1B26C521863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236FD8D7-6E0F-468E-B8C4-F4E6707112A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9659" y="782626"/>
            <a:ext cx="4513792" cy="28193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8787" y="4038005"/>
            <a:ext cx="4165797" cy="88900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 b="1" u="sng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project</a:t>
            </a:r>
            <a:endParaRPr lang="en-US" sz="2400" b="1" u="sng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en-US" sz="2400" dirty="0"/>
              <a:t>Itay Hatzuel</a:t>
            </a:r>
          </a:p>
          <a:p>
            <a:pPr algn="l">
              <a:lnSpc>
                <a:spcPct val="90000"/>
              </a:lnSpc>
            </a:pPr>
            <a:r>
              <a:rPr lang="en-US" sz="2400" dirty="0"/>
              <a:t>Ronen Benyaminov</a:t>
            </a:r>
            <a:endParaRPr lang="he-IL" sz="2400" dirty="0"/>
          </a:p>
          <a:p>
            <a:pPr algn="l">
              <a:lnSpc>
                <a:spcPct val="90000"/>
              </a:lnSpc>
            </a:pPr>
            <a:r>
              <a:rPr lang="en-US" sz="2400" dirty="0" err="1"/>
              <a:t>MAi</a:t>
            </a:r>
            <a:r>
              <a:rPr lang="en-US" sz="2400" dirty="0"/>
              <a:t> BEN AMI</a:t>
            </a:r>
          </a:p>
        </p:txBody>
      </p:sp>
    </p:spTree>
    <p:extLst>
      <p:ext uri="{BB962C8B-B14F-4D97-AF65-F5344CB8AC3E}">
        <p14:creationId xmlns:p14="http://schemas.microsoft.com/office/powerpoint/2010/main" val="9993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2.7</a:t>
            </a:r>
          </a:p>
          <a:p>
            <a:r>
              <a:rPr lang="en-US" sz="3600" dirty="0" err="1" smtClean="0"/>
              <a:t>PyPlot</a:t>
            </a:r>
            <a:r>
              <a:rPr lang="en-US" sz="3600" dirty="0" smtClean="0"/>
              <a:t> by </a:t>
            </a:r>
            <a:r>
              <a:rPr lang="en-US" sz="3600" dirty="0" err="1" smtClean="0"/>
              <a:t>Matplotlib</a:t>
            </a:r>
            <a:r>
              <a:rPr lang="en-US" sz="3600" dirty="0" smtClean="0"/>
              <a:t>, </a:t>
            </a:r>
            <a:r>
              <a:rPr lang="en-US" sz="3600" dirty="0" err="1" smtClean="0"/>
              <a:t>NetworkX</a:t>
            </a:r>
            <a:endParaRPr lang="en-US" sz="3600" dirty="0"/>
          </a:p>
          <a:p>
            <a:r>
              <a:rPr lang="en-US" sz="3600" dirty="0" err="1" smtClean="0"/>
              <a:t>Git</a:t>
            </a:r>
            <a:r>
              <a:rPr lang="en-US" sz="3600" dirty="0"/>
              <a:t>:  https://github.com/rouih/DMprojectfinal.git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https://github.com/rouih/DMprojectfinal.git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71" y="1115971"/>
            <a:ext cx="2539682" cy="2539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62" y="99483"/>
            <a:ext cx="51625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77" y="1346047"/>
            <a:ext cx="3079475" cy="2309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42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54" y="112496"/>
            <a:ext cx="4368255" cy="3248890"/>
          </a:xfrm>
        </p:spPr>
      </p:pic>
    </p:spTree>
    <p:extLst>
      <p:ext uri="{BB962C8B-B14F-4D97-AF65-F5344CB8AC3E}">
        <p14:creationId xmlns:p14="http://schemas.microsoft.com/office/powerpoint/2010/main" val="28358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54" y="112496"/>
            <a:ext cx="4368255" cy="324889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9" y="1736941"/>
            <a:ext cx="4024853" cy="28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54" y="112496"/>
            <a:ext cx="4368255" cy="324889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9" y="1736941"/>
            <a:ext cx="4024853" cy="2886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2" y="3060000"/>
            <a:ext cx="4628908" cy="33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54" y="112496"/>
            <a:ext cx="4368255" cy="324889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9" y="1736941"/>
            <a:ext cx="4024853" cy="2886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2" y="3060000"/>
            <a:ext cx="4628908" cy="334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51" y="762587"/>
            <a:ext cx="3564526" cy="26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54" y="112496"/>
            <a:ext cx="4368255" cy="324889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9" y="1736941"/>
            <a:ext cx="4024853" cy="2886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2" y="3060000"/>
            <a:ext cx="4628908" cy="334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23" y="4085923"/>
            <a:ext cx="4090959" cy="2671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51" y="762587"/>
            <a:ext cx="3564526" cy="26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Our goal: show a followers network, gathered dynamically , starting from a given user. </a:t>
            </a:r>
          </a:p>
          <a:p>
            <a:pPr marL="0" indent="0">
              <a:buNone/>
            </a:pPr>
            <a:r>
              <a:rPr lang="en-US" sz="2400" dirty="0" smtClean="0"/>
              <a:t>For each follower, we collect ‘x’ followers, and it goes on and on until we hit the API’s rate limit (60 requests per 15 minutes). After generating a graph, we will analyze it.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4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41" y="1897145"/>
            <a:ext cx="8986234" cy="41813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We used “</a:t>
            </a:r>
            <a:r>
              <a:rPr lang="en-US" sz="2400" dirty="0" err="1" smtClean="0"/>
              <a:t>Tweepy</a:t>
            </a:r>
            <a:r>
              <a:rPr lang="en-US" sz="2400" dirty="0" smtClean="0"/>
              <a:t>” library to access the Twitter API.</a:t>
            </a:r>
          </a:p>
          <a:p>
            <a:r>
              <a:rPr lang="en-US" sz="2400" dirty="0" smtClean="0"/>
              <a:t>With Twitter API you can: </a:t>
            </a:r>
          </a:p>
          <a:p>
            <a:pPr lvl="1">
              <a:buFontTx/>
              <a:buChar char="-"/>
            </a:pPr>
            <a:r>
              <a:rPr lang="en-US" sz="2200" dirty="0" smtClean="0"/>
              <a:t>Search , Find followers, Post and more.</a:t>
            </a:r>
          </a:p>
          <a:p>
            <a:pPr lvl="1">
              <a:buFontTx/>
              <a:buChar char="-"/>
            </a:pPr>
            <a:r>
              <a:rPr lang="en-US" sz="2200" dirty="0" smtClean="0"/>
              <a:t>We created a new Twitter App through Twitter Developer site, in order go get our access tokens for the API.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Collecting Algorithm works as follows;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Build Graph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Collect all Followers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Collect all Followers of Followers and so on..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Limit is ‘x’ followers for each user.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2" y="51516"/>
            <a:ext cx="5237408" cy="29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 smtClean="0"/>
              <a:t>Analyzing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77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chose to analyze a few properties:</a:t>
            </a:r>
          </a:p>
          <a:p>
            <a:pPr lvl="1"/>
            <a:r>
              <a:rPr lang="en-US" sz="2200" dirty="0" smtClean="0"/>
              <a:t>Centrality</a:t>
            </a:r>
          </a:p>
          <a:p>
            <a:pPr lvl="1"/>
            <a:r>
              <a:rPr lang="en-US" sz="2200" dirty="0" smtClean="0"/>
              <a:t>Bridges</a:t>
            </a:r>
          </a:p>
          <a:p>
            <a:pPr lvl="1"/>
            <a:r>
              <a:rPr lang="en-US" sz="2200" dirty="0" smtClean="0"/>
              <a:t>Degree Histogram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26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745309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graph theory , indicators of centrality identify the most important vertices within a graph.</a:t>
            </a:r>
          </a:p>
          <a:p>
            <a:r>
              <a:rPr lang="en-US" sz="2800" dirty="0"/>
              <a:t>Applications include identifying the most influential person(s) in a </a:t>
            </a:r>
            <a:r>
              <a:rPr lang="en-US" sz="2800" dirty="0" smtClean="0"/>
              <a:t>social network.</a:t>
            </a:r>
            <a:endParaRPr lang="he-IL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00" y="0"/>
            <a:ext cx="443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0214"/>
            <a:ext cx="5302874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Types of centrality include : Closeness </a:t>
            </a:r>
            <a:r>
              <a:rPr lang="en-US" sz="3200" dirty="0"/>
              <a:t>centrality </a:t>
            </a:r>
            <a:r>
              <a:rPr lang="en-US" sz="3200" dirty="0" smtClean="0"/>
              <a:t>, Betweenness </a:t>
            </a:r>
            <a:r>
              <a:rPr lang="en-US" sz="3200" dirty="0"/>
              <a:t>centrality </a:t>
            </a:r>
            <a:r>
              <a:rPr lang="en-US" sz="3200" dirty="0" smtClean="0"/>
              <a:t>, Harmonic </a:t>
            </a:r>
            <a:r>
              <a:rPr lang="en-US" sz="3200" dirty="0"/>
              <a:t>centrality</a:t>
            </a:r>
            <a:r>
              <a:rPr lang="en-US" sz="3200" dirty="0" smtClean="0"/>
              <a:t> and more.</a:t>
            </a:r>
          </a:p>
          <a:p>
            <a:r>
              <a:rPr lang="en-US" sz="3200" dirty="0" smtClean="0"/>
              <a:t>We chose to focus on Eigenvector centrality.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75" y="168597"/>
            <a:ext cx="5958625" cy="54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</a:t>
            </a:r>
            <a:r>
              <a:rPr lang="en-US" dirty="0" smtClean="0"/>
              <a:t>centrality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67862"/>
            <a:ext cx="6423338" cy="429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dirty="0" smtClean="0"/>
              <a:t>Eigenvector Centrality is a measure of the influence of a node in a network.</a:t>
            </a:r>
          </a:p>
          <a:p>
            <a:pPr marL="0" indent="0">
              <a:buNone/>
            </a:pPr>
            <a:r>
              <a:rPr lang="en-US" sz="2400" dirty="0" smtClean="0"/>
              <a:t>Relative scores are assigned to all nodes in the network. A high eigenvector score means that a node is connected to many nodes who themselves have high scores (Google PageRank algorithm is based off that idea).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The higher the score, the more influential the person is.</a:t>
            </a:r>
          </a:p>
          <a:p>
            <a:pPr marL="0" indent="0">
              <a:buNone/>
            </a:pPr>
            <a:r>
              <a:rPr lang="en-US" sz="2400" dirty="0" smtClean="0"/>
              <a:t>We check centrality for each node, and log it to a CSV file.</a:t>
            </a:r>
          </a:p>
          <a:p>
            <a:pPr marL="0" indent="0">
              <a:buNone/>
            </a:pPr>
            <a:r>
              <a:rPr lang="en-US" sz="2400" dirty="0" smtClean="0"/>
              <a:t>Then, print the user with the highest score.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24" y="0"/>
            <a:ext cx="4965176" cy="49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1316"/>
            <a:ext cx="7659709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bridge is an edge of a graph whose deletion increases its number of connected components.</a:t>
            </a:r>
          </a:p>
          <a:p>
            <a:r>
              <a:rPr lang="en-US" sz="2800" dirty="0" smtClean="0"/>
              <a:t>In our program, we first checked for bridges,</a:t>
            </a:r>
          </a:p>
          <a:p>
            <a:pPr marL="0" indent="0">
              <a:buNone/>
            </a:pPr>
            <a:r>
              <a:rPr lang="en-US" sz="2800" dirty="0" smtClean="0"/>
              <a:t>   	    - If none do nothing.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    - else, save the bridges to a text file.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83334"/>
            <a:ext cx="3172549" cy="317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6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54" y="596721"/>
            <a:ext cx="10131425" cy="1456267"/>
          </a:xfrm>
        </p:spPr>
        <p:txBody>
          <a:bodyPr/>
          <a:lstStyle/>
          <a:p>
            <a:r>
              <a:rPr lang="en-US" dirty="0" smtClean="0"/>
              <a:t>Degree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799" y="1820096"/>
            <a:ext cx="4169534" cy="4220096"/>
          </a:xfrm>
        </p:spPr>
        <p:txBody>
          <a:bodyPr/>
          <a:lstStyle/>
          <a:p>
            <a:r>
              <a:rPr lang="en-US" sz="2800" dirty="0" smtClean="0"/>
              <a:t>A histogram is an accurate representation of the distribution of numerical data.</a:t>
            </a:r>
          </a:p>
          <a:p>
            <a:r>
              <a:rPr lang="en-US" sz="2800" dirty="0" smtClean="0"/>
              <a:t>We chose to represent the degree for each node with the histogram tool by </a:t>
            </a:r>
            <a:r>
              <a:rPr lang="en-US" sz="2800" dirty="0" err="1" smtClean="0"/>
              <a:t>pyplot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92" y="976857"/>
            <a:ext cx="7180408" cy="53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191</TotalTime>
  <Words>312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SFMono-Regular</vt:lpstr>
      <vt:lpstr>Celestial</vt:lpstr>
      <vt:lpstr>Data mining</vt:lpstr>
      <vt:lpstr>intro</vt:lpstr>
      <vt:lpstr>Collecting the data</vt:lpstr>
      <vt:lpstr>Analyzing graph</vt:lpstr>
      <vt:lpstr>Centrality</vt:lpstr>
      <vt:lpstr>CENTRALITY</vt:lpstr>
      <vt:lpstr>Eigenvector centrality </vt:lpstr>
      <vt:lpstr>Bridge</vt:lpstr>
      <vt:lpstr>Degree histogram</vt:lpstr>
      <vt:lpstr>Tools used</vt:lpstr>
      <vt:lpstr>Thank you!</vt:lpstr>
      <vt:lpstr>Thank you!</vt:lpstr>
      <vt:lpstr>Thank you!</vt:lpstr>
      <vt:lpstr>Thank you!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Itay Hatzuel</dc:creator>
  <cp:lastModifiedBy>Itay Hatzuel</cp:lastModifiedBy>
  <cp:revision>58</cp:revision>
  <dcterms:created xsi:type="dcterms:W3CDTF">2018-04-20T20:32:53Z</dcterms:created>
  <dcterms:modified xsi:type="dcterms:W3CDTF">2018-06-25T16:31:18Z</dcterms:modified>
</cp:coreProperties>
</file>