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7" r:id="rId2"/>
    <p:sldId id="259" r:id="rId3"/>
    <p:sldId id="274" r:id="rId4"/>
    <p:sldId id="261" r:id="rId5"/>
    <p:sldId id="263" r:id="rId6"/>
    <p:sldId id="271" r:id="rId7"/>
    <p:sldId id="272" r:id="rId8"/>
    <p:sldId id="27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533" autoAdjust="0"/>
  </p:normalViewPr>
  <p:slideViewPr>
    <p:cSldViewPr snapToGrid="0">
      <p:cViewPr>
        <p:scale>
          <a:sx n="80" d="100"/>
          <a:sy n="80" d="100"/>
        </p:scale>
        <p:origin x="414" y="60"/>
      </p:cViewPr>
      <p:guideLst/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15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805"/>
            <a:ext cx="7886700" cy="458736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A9EF-BB64-4646-8EE1-42AAC24498B5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FCD6-C4CA-4F84-AA35-F20AA17D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0100" y="0"/>
            <a:ext cx="7543800" cy="2400300"/>
          </a:xfrm>
        </p:spPr>
        <p:txBody>
          <a:bodyPr/>
          <a:lstStyle/>
          <a:p>
            <a:r>
              <a:rPr lang="en-US" dirty="0" smtClean="0"/>
              <a:t>Frontier:</a:t>
            </a:r>
            <a:br>
              <a:rPr lang="en-US" dirty="0" smtClean="0"/>
            </a:br>
            <a:r>
              <a:rPr lang="en-US" dirty="0" smtClean="0"/>
              <a:t>A Procedural Terrain Generator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5689600"/>
            <a:ext cx="6858000" cy="1168400"/>
          </a:xfrm>
        </p:spPr>
        <p:txBody>
          <a:bodyPr/>
          <a:lstStyle/>
          <a:p>
            <a:r>
              <a:rPr lang="en-US" dirty="0" smtClean="0"/>
              <a:t>Remy Oukaour, 107122849</a:t>
            </a:r>
          </a:p>
          <a:p>
            <a:r>
              <a:rPr lang="en-US" dirty="0" smtClean="0"/>
              <a:t>CSE 528, Stony Brook University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573337"/>
            <a:ext cx="5524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digital terrain elevation data (DTED) saved as PNG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gdal_convert</a:t>
            </a:r>
            <a:r>
              <a:rPr lang="en-US" dirty="0" smtClean="0"/>
              <a:t> utility from the Geospatial Data Abstraction Library (GDAL) can convert other DTED formats to PNG </a:t>
            </a:r>
          </a:p>
          <a:p>
            <a:r>
              <a:rPr lang="en-US" dirty="0" smtClean="0"/>
              <a:t>Fill in missing “holes” in DTED, or generate wholly new terrain, using diamond-square midpoint displacement</a:t>
            </a:r>
          </a:p>
          <a:p>
            <a:r>
              <a:rPr lang="en-US" dirty="0" smtClean="0"/>
              <a:t>Randomly decimate terrain to simulate such missing data</a:t>
            </a:r>
          </a:p>
          <a:p>
            <a:r>
              <a:rPr lang="en-US" dirty="0" smtClean="0"/>
              <a:t>Expand terrain over a larger area, again filling in the gaps with interpolation</a:t>
            </a:r>
          </a:p>
          <a:p>
            <a:r>
              <a:rPr lang="en-US" dirty="0" smtClean="0"/>
              <a:t>Simulate the effects of physical erosion, both thermal and hydraulic</a:t>
            </a:r>
          </a:p>
        </p:txBody>
      </p:sp>
    </p:spTree>
    <p:extLst>
      <p:ext uri="{BB962C8B-B14F-4D97-AF65-F5344CB8AC3E}">
        <p14:creationId xmlns:p14="http://schemas.microsoft.com/office/powerpoint/2010/main" val="8353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DTED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RGB color channels (0–255 each)</a:t>
            </a:r>
          </a:p>
          <a:p>
            <a:r>
              <a:rPr lang="en-US" dirty="0" smtClean="0"/>
              <a:t>Red stores elevation </a:t>
            </a:r>
            <a:r>
              <a:rPr lang="en-US" i="1" dirty="0" smtClean="0"/>
              <a:t>e</a:t>
            </a:r>
            <a:endParaRPr lang="en-US" dirty="0" smtClean="0"/>
          </a:p>
          <a:p>
            <a:r>
              <a:rPr lang="en-US" dirty="0" smtClean="0"/>
              <a:t>Green stores hardness </a:t>
            </a:r>
            <a:r>
              <a:rPr lang="en-US" i="1" dirty="0" smtClean="0"/>
              <a:t>h</a:t>
            </a:r>
            <a:r>
              <a:rPr lang="en-US" dirty="0" smtClean="0"/>
              <a:t>, used by thermal erosion</a:t>
            </a:r>
          </a:p>
          <a:p>
            <a:r>
              <a:rPr lang="en-US" dirty="0" smtClean="0"/>
              <a:t>Blue stores solubility </a:t>
            </a:r>
            <a:r>
              <a:rPr lang="en-US" i="1" dirty="0" smtClean="0"/>
              <a:t>s</a:t>
            </a:r>
            <a:r>
              <a:rPr lang="en-US" dirty="0" smtClean="0"/>
              <a:t>, used by hydraulic erosion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884487"/>
            <a:ext cx="723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Interpolation: diamond-square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an empty grid of elevations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 a random elevation to the four corner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 the average of the corners, plus a random displacement, to the center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height of the square’s edges as the average of their adjacent corners and centers, plus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the same for each of the four sub-squares, recursively until the grid is filled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4882769"/>
            <a:ext cx="6477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Interpolation: c</a:t>
            </a:r>
            <a:r>
              <a:rPr lang="en-US" dirty="0" smtClean="0"/>
              <a:t>onstrained </a:t>
            </a:r>
            <a:r>
              <a:rPr lang="en-US" dirty="0" smtClean="0"/>
              <a:t>diamond-square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pre-set point is only reached after many recursions of diamond-square, its “parent” points’ elevations may not match with it</a:t>
            </a:r>
          </a:p>
          <a:p>
            <a:r>
              <a:rPr lang="en-US" dirty="0" smtClean="0"/>
              <a:t>A bottom-up process propagates smooth elevations from pre-set points to their parents before running diamond-square on the 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10" y="3761488"/>
            <a:ext cx="25908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75" y="3761488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6352288"/>
            <a:ext cx="356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parents of a single pre-set point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6944" y="6352288"/>
            <a:ext cx="37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Parent elevations now match the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3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Decimation: random or edge-based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Random decimation removes points uniformly at random</a:t>
                </a:r>
              </a:p>
              <a:p>
                <a:r>
                  <a:rPr lang="en-US" dirty="0" smtClean="0"/>
                  <a:t>Edge-based decimation removes points furthest from edges</a:t>
                </a:r>
              </a:p>
              <a:p>
                <a:r>
                  <a:rPr lang="en-US" dirty="0" smtClean="0"/>
                  <a:t>Edge detection is done with the </a:t>
                </a:r>
                <a:r>
                  <a:rPr lang="en-US" dirty="0" err="1" smtClean="0"/>
                  <a:t>Sobel</a:t>
                </a:r>
                <a:r>
                  <a:rPr lang="en-US" dirty="0" smtClean="0"/>
                  <a:t> operator: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terrain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image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502920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erosion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Simulates rock cracking and crumbling due to temperature changes</a:t>
                </a:r>
              </a:p>
              <a:p>
                <a:r>
                  <a:rPr lang="en-US" dirty="0" smtClean="0"/>
                  <a:t>Each point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has a talus angle </a:t>
                </a:r>
                <a:r>
                  <a:rPr lang="en-US" i="1" dirty="0" smtClean="0"/>
                  <a:t>T</a:t>
                </a:r>
                <a:r>
                  <a:rPr lang="en-US" dirty="0"/>
                  <a:t> </a:t>
                </a:r>
                <a:r>
                  <a:rPr lang="en-US" dirty="0" smtClean="0"/>
                  <a:t>dependent on its hardness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a neighboring point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forms an angle steeper than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, then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of material is distributed from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q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62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654169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Hydraulic erosion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Simulates rainwater flowing downhill and transporting sediment</a:t>
                </a:r>
              </a:p>
              <a:p>
                <a:r>
                  <a:rPr lang="en-US" dirty="0" smtClean="0"/>
                  <a:t>Each point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has initial rain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dependent on its elevation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Water flows from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to each downhill neighbor </a:t>
                </a:r>
                <a:r>
                  <a:rPr lang="en-US" i="1" dirty="0" smtClean="0"/>
                  <a:t>q</a:t>
                </a:r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l-GR" dirty="0" smtClean="0"/>
                  <a:t>Δ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of water has sediment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has more sediment than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 excess is deposited at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has more capacity than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has sediment,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dissolved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At every iteration</a:t>
                </a:r>
                <a:r>
                  <a:rPr lang="en-US" smtClean="0"/>
                  <a:t>, water evaporates </a:t>
                </a:r>
                <a:r>
                  <a:rPr lang="en-US" dirty="0" smtClean="0"/>
                  <a:t>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35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M. A. </a:t>
            </a:r>
            <a:r>
              <a:rPr lang="en-US" dirty="0" err="1"/>
              <a:t>Pumar</a:t>
            </a:r>
            <a:r>
              <a:rPr lang="en-US" dirty="0"/>
              <a:t>. 1996. “Zooming of Terrain Imagery Using Fractal-Based Interpolation.” In </a:t>
            </a:r>
            <a:r>
              <a:rPr lang="en-US" i="1" dirty="0"/>
              <a:t>Computers &amp; Graphics, Vol. 20</a:t>
            </a:r>
            <a:r>
              <a:rPr lang="en-US" dirty="0" smtClean="0"/>
              <a:t>.</a:t>
            </a:r>
          </a:p>
          <a:p>
            <a:r>
              <a:rPr lang="en-US" dirty="0"/>
              <a:t>F. </a:t>
            </a:r>
            <a:r>
              <a:rPr lang="en-US" dirty="0" err="1"/>
              <a:t>Belhadj</a:t>
            </a:r>
            <a:r>
              <a:rPr lang="en-US" dirty="0"/>
              <a:t>. 2007. “Terrain Modeling: A Constrained Fractal Model.” In </a:t>
            </a:r>
            <a:r>
              <a:rPr lang="en-US" i="1" dirty="0"/>
              <a:t>AFRIGRAPH ‘07 Proceedings of the 5th international conference on Computer graphics, virtual reality, </a:t>
            </a:r>
            <a:r>
              <a:rPr lang="en-US" i="1" dirty="0" err="1"/>
              <a:t>visualisation</a:t>
            </a:r>
            <a:r>
              <a:rPr lang="en-US" i="1" dirty="0"/>
              <a:t> and interaction in Africa</a:t>
            </a:r>
            <a:r>
              <a:rPr lang="en-US" dirty="0" smtClean="0"/>
              <a:t>.</a:t>
            </a:r>
          </a:p>
          <a:p>
            <a:r>
              <a:rPr lang="en-US" dirty="0"/>
              <a:t>F. K. Musgrave, C. E. Kolb, and R. S. Mace. 1989. “The Synthesis and Rendering of Eroded Fractal Terrains.” In </a:t>
            </a:r>
            <a:r>
              <a:rPr lang="en-US" i="1" dirty="0"/>
              <a:t>Computer Graphics, Vol. 23</a:t>
            </a:r>
            <a:r>
              <a:rPr lang="en-US" dirty="0" smtClean="0"/>
              <a:t>.</a:t>
            </a:r>
          </a:p>
          <a:p>
            <a:r>
              <a:rPr lang="en-US" dirty="0"/>
              <a:t>N. H. </a:t>
            </a:r>
            <a:r>
              <a:rPr lang="en-US" dirty="0" err="1"/>
              <a:t>Ahn</a:t>
            </a:r>
            <a:r>
              <a:rPr lang="en-US" dirty="0"/>
              <a:t>, A. </a:t>
            </a:r>
            <a:r>
              <a:rPr lang="en-US" dirty="0" err="1"/>
              <a:t>Sourin</a:t>
            </a:r>
            <a:r>
              <a:rPr lang="en-US" dirty="0"/>
              <a:t>, and P. </a:t>
            </a:r>
            <a:r>
              <a:rPr lang="en-US" dirty="0" err="1"/>
              <a:t>Aswani</a:t>
            </a:r>
            <a:r>
              <a:rPr lang="en-US" dirty="0"/>
              <a:t>. 2007. “Physically based hydraulic erosion simulation on graphics processing unit.” In </a:t>
            </a:r>
            <a:r>
              <a:rPr lang="en-US" i="1" dirty="0"/>
              <a:t>GRAPHITE ‘07 Proceedings of the 5th international conference on Computer graphics and interactive techniques in Australia and Southeast Asia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B. </a:t>
            </a:r>
            <a:r>
              <a:rPr lang="en-US" dirty="0" err="1"/>
              <a:t>Jákó</a:t>
            </a:r>
            <a:r>
              <a:rPr lang="en-US" dirty="0"/>
              <a:t>. 2011. “Fast Hydraulic and Thermal Erosion on the GPU.” In </a:t>
            </a:r>
            <a:r>
              <a:rPr lang="en-US" i="1" dirty="0"/>
              <a:t>Proceedings of CESCG 2011: The 15th Central European Seminar on Computer Graphics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7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525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Frontier: A Procedural Terrain Generator</vt:lpstr>
      <vt:lpstr>Functions of Frontier</vt:lpstr>
      <vt:lpstr>DTED input format</vt:lpstr>
      <vt:lpstr>Interpolation: diamond-square algorithm</vt:lpstr>
      <vt:lpstr>Interpolation: constrained diamond-square</vt:lpstr>
      <vt:lpstr>Decimation: random or edge-based</vt:lpstr>
      <vt:lpstr>Thermal erosion</vt:lpstr>
      <vt:lpstr>Hydraulic erosion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Frontier: A Procedural Terrain Generator</dc:title>
  <dc:creator>Remy Oukaour</dc:creator>
  <cp:lastModifiedBy>Remy Oukaour</cp:lastModifiedBy>
  <cp:revision>53</cp:revision>
  <dcterms:created xsi:type="dcterms:W3CDTF">2013-11-03T21:36:04Z</dcterms:created>
  <dcterms:modified xsi:type="dcterms:W3CDTF">2013-12-09T18:44:41Z</dcterms:modified>
</cp:coreProperties>
</file>