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4"/>
    <p:sldMasterId id="2147483667" r:id="rId5"/>
  </p:sldMasterIdLst>
  <p:notesMasterIdLst>
    <p:notesMasterId r:id="rId37"/>
  </p:notesMasterIdLst>
  <p:sldIdLst>
    <p:sldId id="280" r:id="rId6"/>
    <p:sldId id="281" r:id="rId7"/>
    <p:sldId id="305" r:id="rId8"/>
    <p:sldId id="275" r:id="rId9"/>
    <p:sldId id="276" r:id="rId10"/>
    <p:sldId id="288" r:id="rId11"/>
    <p:sldId id="289" r:id="rId12"/>
    <p:sldId id="290" r:id="rId13"/>
    <p:sldId id="277" r:id="rId14"/>
    <p:sldId id="274" r:id="rId15"/>
    <p:sldId id="257" r:id="rId16"/>
    <p:sldId id="258" r:id="rId17"/>
    <p:sldId id="259" r:id="rId18"/>
    <p:sldId id="260" r:id="rId19"/>
    <p:sldId id="287" r:id="rId20"/>
    <p:sldId id="298" r:id="rId21"/>
    <p:sldId id="300" r:id="rId22"/>
    <p:sldId id="299" r:id="rId23"/>
    <p:sldId id="301" r:id="rId24"/>
    <p:sldId id="304" r:id="rId25"/>
    <p:sldId id="303" r:id="rId26"/>
    <p:sldId id="256" r:id="rId27"/>
    <p:sldId id="291" r:id="rId28"/>
    <p:sldId id="292" r:id="rId29"/>
    <p:sldId id="307" r:id="rId30"/>
    <p:sldId id="309" r:id="rId31"/>
    <p:sldId id="308" r:id="rId32"/>
    <p:sldId id="310" r:id="rId33"/>
    <p:sldId id="261" r:id="rId34"/>
    <p:sldId id="306" r:id="rId35"/>
    <p:sldId id="297"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E0F1E-E276-4B1B-BBC2-15791AA2102C}" v="207" dt="2020-06-12T16:05:39.621"/>
    <p1510:client id="{0D9C4393-07DB-BC5E-1C86-B04414E0DEF4}" v="8" dt="2020-05-06T09:45:17.924"/>
    <p1510:client id="{1B99BF63-A741-4B58-A9FB-82B3C41972DD}" v="997" dt="2020-05-04T06:00:59.182"/>
    <p1510:client id="{3585DD2C-C439-207A-16DF-C3746F79C733}" v="2" dt="2020-06-16T14:46:39.313"/>
    <p1510:client id="{3716FEAC-22BB-4EF8-9ACC-9595665B8881}" v="53" dt="2020-06-15T11:31:53.367"/>
    <p1510:client id="{38A29BDC-5C63-4AF6-8626-F786167EE3BE}" v="429" dt="2020-05-04T06:25:39.413"/>
    <p1510:client id="{61042034-A242-4F0A-9001-9D5BE7253FCF}" v="17" dt="2020-05-04T05:27:18.118"/>
    <p1510:client id="{67EF0191-0811-4AD7-31B3-6EBDD3F04013}" v="130" dt="2020-06-15T16:20:44.713"/>
    <p1510:client id="{7803D752-2CCB-B0A3-8372-238BDBF4D121}" v="5" dt="2020-06-15T09:43:38.581"/>
    <p1510:client id="{AE465270-11F6-1EF8-9684-06C7276A7953}" v="110" dt="2020-05-06T14:30:46.871"/>
    <p1510:client id="{D95FC11A-98E5-4E95-8F63-0D082D9B248B}" v="1" dt="2020-05-04T10:20:21.764"/>
    <p1510:client id="{DFB4C4F4-FBA5-474F-9B77-FF657BA80E4E}" v="28" dt="2020-06-15T15:18:19.470"/>
    <p1510:client id="{E340C15E-AEE4-4918-9DD4-87E578D18C8E}" v="11" dt="2020-06-15T14:33:02.837"/>
    <p1510:client id="{F321A7AC-E1A3-53CA-C49C-C128E6BB76B2}" v="2237" dt="2020-06-11T22:23:11.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18"/>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7"/>
        <p:cNvGrpSpPr/>
        <p:nvPr/>
      </p:nvGrpSpPr>
      <p:grpSpPr>
        <a:xfrm>
          <a:off x="0" y="0"/>
          <a:ext cx="0" cy="0"/>
          <a:chOff x="0" y="0"/>
          <a:chExt cx="0" cy="0"/>
        </a:xfrm>
      </p:grpSpPr>
      <p:sp>
        <p:nvSpPr>
          <p:cNvPr id="278" name="Google Shape;278;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80" name="Google Shape;280;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
        <p:cNvGrpSpPr/>
        <p:nvPr/>
      </p:nvGrpSpPr>
      <p:grpSpPr>
        <a:xfrm>
          <a:off x="0" y="0"/>
          <a:ext cx="0" cy="0"/>
          <a:chOff x="0" y="0"/>
          <a:chExt cx="0" cy="0"/>
        </a:xfrm>
      </p:grpSpPr>
      <p:pic>
        <p:nvPicPr>
          <p:cNvPr id="231" name="Google Shape;231;p19" descr="\\DROBO-FS\QuickDrops\JB\PPTX NG\Droplets\LightingOverlay.png"/>
          <p:cNvPicPr preferRelativeResize="0"/>
          <p:nvPr/>
        </p:nvPicPr>
        <p:blipFill rotWithShape="1">
          <a:blip r:embed="rId4">
            <a:alphaModFix amt="30000"/>
          </a:blip>
          <a:srcRect/>
          <a:stretch/>
        </p:blipFill>
        <p:spPr>
          <a:xfrm>
            <a:off x="0" y="-1"/>
            <a:ext cx="12192003" cy="6858001"/>
          </a:xfrm>
          <a:prstGeom prst="rect">
            <a:avLst/>
          </a:prstGeom>
          <a:noFill/>
          <a:ln>
            <a:noFill/>
          </a:ln>
        </p:spPr>
      </p:pic>
      <p:grpSp>
        <p:nvGrpSpPr>
          <p:cNvPr id="232" name="Google Shape;232;p19"/>
          <p:cNvGrpSpPr/>
          <p:nvPr/>
        </p:nvGrpSpPr>
        <p:grpSpPr>
          <a:xfrm>
            <a:off x="-14288" y="0"/>
            <a:ext cx="12053888" cy="6858001"/>
            <a:chOff x="-14288" y="0"/>
            <a:chExt cx="12053888" cy="6858001"/>
          </a:xfrm>
        </p:grpSpPr>
        <p:grpSp>
          <p:nvGrpSpPr>
            <p:cNvPr id="233" name="Google Shape;233;p19"/>
            <p:cNvGrpSpPr/>
            <p:nvPr/>
          </p:nvGrpSpPr>
          <p:grpSpPr>
            <a:xfrm>
              <a:off x="-14288" y="0"/>
              <a:ext cx="1220788" cy="6858001"/>
              <a:chOff x="-14288" y="0"/>
              <a:chExt cx="1220788" cy="6858001"/>
            </a:xfrm>
          </p:grpSpPr>
          <p:sp>
            <p:nvSpPr>
              <p:cNvPr id="234" name="Google Shape;234;p19"/>
              <p:cNvSpPr/>
              <p:nvPr/>
            </p:nvSpPr>
            <p:spPr>
              <a:xfrm>
                <a:off x="114300" y="4763"/>
                <a:ext cx="23813" cy="2181225"/>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B3FFFF"/>
                  </a:gs>
                </a:gsLst>
                <a:lin ang="5400000" scaled="0"/>
              </a:gradFill>
              <a:ln>
                <a:noFill/>
              </a:ln>
            </p:spPr>
          </p:sp>
          <p:sp>
            <p:nvSpPr>
              <p:cNvPr id="238" name="Google Shape;238;p19"/>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B3FFFF"/>
                  </a:gs>
                </a:gsLst>
                <a:lin ang="5400000" scaled="0"/>
              </a:gradFill>
              <a:ln>
                <a:noFill/>
              </a:ln>
            </p:spPr>
          </p:sp>
          <p:sp>
            <p:nvSpPr>
              <p:cNvPr id="240" name="Google Shape;240;p19"/>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B3FFFF"/>
                  </a:gs>
                </a:gsLst>
                <a:lin ang="5400000" scaled="0"/>
              </a:gradFill>
              <a:ln>
                <a:noFill/>
              </a:ln>
            </p:spPr>
          </p:sp>
          <p:sp>
            <p:nvSpPr>
              <p:cNvPr id="241" name="Google Shape;241;p19"/>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B3FFFF"/>
                  </a:gs>
                </a:gsLst>
                <a:lin ang="5400000" scaled="0"/>
              </a:gradFill>
              <a:ln>
                <a:noFill/>
              </a:ln>
            </p:spPr>
          </p:sp>
          <p:sp>
            <p:nvSpPr>
              <p:cNvPr id="244" name="Google Shape;244;p19"/>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9"/>
              <p:cNvCxnSpPr/>
              <p:nvPr/>
            </p:nvCxnSpPr>
            <p:spPr>
              <a:xfrm>
                <a:off x="-4763" y="9525"/>
                <a:ext cx="0" cy="0"/>
              </a:xfrm>
              <a:prstGeom prst="straightConnector1">
                <a:avLst/>
              </a:prstGeom>
              <a:gradFill>
                <a:gsLst>
                  <a:gs pos="0">
                    <a:schemeClr val="dk2"/>
                  </a:gs>
                  <a:gs pos="100000">
                    <a:srgbClr val="B3FFFF"/>
                  </a:gs>
                </a:gsLst>
                <a:lin ang="5400000" scaled="0"/>
              </a:gradFill>
              <a:ln w="9525" cap="flat" cmpd="sng">
                <a:solidFill>
                  <a:srgbClr val="FFFFFF"/>
                </a:solidFill>
                <a:prstDash val="solid"/>
                <a:miter lim="800000"/>
                <a:headEnd type="none" w="med" len="med"/>
                <a:tailEnd type="none" w="med" len="med"/>
              </a:ln>
            </p:spPr>
          </p:cxnSp>
          <p:sp>
            <p:nvSpPr>
              <p:cNvPr id="246" name="Google Shape;246;p19"/>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B3FFFF"/>
                  </a:gs>
                </a:gsLst>
                <a:lin ang="5400000" scaled="0"/>
              </a:gradFill>
              <a:ln>
                <a:noFill/>
              </a:ln>
            </p:spPr>
          </p:sp>
          <p:sp>
            <p:nvSpPr>
              <p:cNvPr id="247" name="Google Shape;247;p19"/>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B3FFFF"/>
                  </a:gs>
                </a:gsLst>
                <a:lin ang="5400000" scaled="0"/>
              </a:gradFill>
              <a:ln>
                <a:noFill/>
              </a:ln>
            </p:spPr>
          </p:sp>
          <p:sp>
            <p:nvSpPr>
              <p:cNvPr id="248" name="Google Shape;248;p19"/>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B3FFFF"/>
                  </a:gs>
                </a:gsLst>
                <a:lin ang="5400000" scaled="0"/>
              </a:gradFill>
              <a:ln>
                <a:noFill/>
              </a:ln>
            </p:spPr>
          </p:sp>
          <p:sp>
            <p:nvSpPr>
              <p:cNvPr id="249" name="Google Shape;249;p19"/>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133350" y="4662488"/>
                <a:ext cx="23813" cy="2181225"/>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B3FFFF"/>
                  </a:gs>
                </a:gsLst>
                <a:lin ang="5400000" scaled="0"/>
              </a:gradFill>
              <a:ln>
                <a:noFill/>
              </a:ln>
            </p:spPr>
          </p:sp>
          <p:sp>
            <p:nvSpPr>
              <p:cNvPr id="252" name="Google Shape;252;p19"/>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B3FFFF"/>
                  </a:gs>
                </a:gsLst>
                <a:lin ang="5400000" scaled="0"/>
              </a:gradFill>
              <a:ln>
                <a:noFill/>
              </a:ln>
            </p:spPr>
          </p:sp>
          <p:sp>
            <p:nvSpPr>
              <p:cNvPr id="254" name="Google Shape;254;p19"/>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B3FFFF"/>
                  </a:gs>
                </a:gsLst>
                <a:lin ang="5400000" scaled="0"/>
              </a:gradFill>
              <a:ln>
                <a:noFill/>
              </a:ln>
            </p:spPr>
          </p:sp>
          <p:sp>
            <p:nvSpPr>
              <p:cNvPr id="256" name="Google Shape;256;p19"/>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B3FFFF"/>
                  </a:gs>
                </a:gsLst>
                <a:lin ang="5400000" scaled="0"/>
              </a:gradFill>
              <a:ln>
                <a:noFill/>
              </a:ln>
            </p:spPr>
          </p:sp>
          <p:sp>
            <p:nvSpPr>
              <p:cNvPr id="257" name="Google Shape;257;p19"/>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B3FFFF"/>
                  </a:gs>
                </a:gsLst>
                <a:lin ang="5400000" scaled="0"/>
              </a:gradFill>
              <a:ln>
                <a:noFill/>
              </a:ln>
            </p:spPr>
          </p:sp>
          <p:sp>
            <p:nvSpPr>
              <p:cNvPr id="260" name="Google Shape;260;p19"/>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9"/>
            <p:cNvGrpSpPr/>
            <p:nvPr/>
          </p:nvGrpSpPr>
          <p:grpSpPr>
            <a:xfrm>
              <a:off x="11364912" y="0"/>
              <a:ext cx="674688" cy="6848476"/>
              <a:chOff x="11364912" y="0"/>
              <a:chExt cx="674688" cy="6848476"/>
            </a:xfrm>
          </p:grpSpPr>
          <p:sp>
            <p:nvSpPr>
              <p:cNvPr id="262" name="Google Shape;262;p19"/>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134770">
                      <a:alpha val="80000"/>
                    </a:srgbClr>
                  </a:gs>
                  <a:gs pos="100000">
                    <a:srgbClr val="B3FFFF">
                      <a:alpha val="60000"/>
                    </a:srgbClr>
                  </a:gs>
                </a:gsLst>
                <a:lin ang="5400000" scaled="0"/>
              </a:gradFill>
              <a:ln>
                <a:noFill/>
              </a:ln>
            </p:spPr>
          </p:sp>
          <p:sp>
            <p:nvSpPr>
              <p:cNvPr id="263" name="Google Shape;263;p19"/>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134770">
                      <a:alpha val="80000"/>
                    </a:srgbClr>
                  </a:gs>
                  <a:gs pos="100000">
                    <a:srgbClr val="B3FFFF">
                      <a:alpha val="60000"/>
                    </a:srgbClr>
                  </a:gs>
                </a:gsLst>
                <a:lin ang="5400000" scaled="0"/>
              </a:gradFill>
              <a:ln>
                <a:noFill/>
              </a:ln>
            </p:spPr>
          </p:sp>
          <p:sp>
            <p:nvSpPr>
              <p:cNvPr id="266" name="Google Shape;266;p19"/>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134770">
                      <a:alpha val="80000"/>
                    </a:srgbClr>
                  </a:gs>
                  <a:gs pos="100000">
                    <a:srgbClr val="B3FFFF">
                      <a:alpha val="60000"/>
                    </a:srgbClr>
                  </a:gs>
                </a:gsLst>
                <a:lin ang="5400000" scaled="0"/>
              </a:gradFill>
              <a:ln>
                <a:noFill/>
              </a:ln>
            </p:spPr>
          </p:sp>
          <p:sp>
            <p:nvSpPr>
              <p:cNvPr id="268" name="Google Shape;268;p19"/>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134770">
                      <a:alpha val="80000"/>
                    </a:srgbClr>
                  </a:gs>
                  <a:gs pos="100000">
                    <a:srgbClr val="B3FFFF">
                      <a:alpha val="60000"/>
                    </a:srgbClr>
                  </a:gs>
                </a:gsLst>
                <a:lin ang="5400000" scaled="0"/>
              </a:gradFill>
              <a:ln>
                <a:noFill/>
              </a:ln>
            </p:spPr>
          </p:sp>
          <p:sp>
            <p:nvSpPr>
              <p:cNvPr id="270" name="Google Shape;270;p19"/>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1939587" y="6596063"/>
                <a:ext cx="23813" cy="252413"/>
              </a:xfrm>
              <a:prstGeom prst="rect">
                <a:avLst/>
              </a:pr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2" name="Google Shape;272;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3" name="Google Shape;273;p1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74" name="Google Shape;274;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75" name="Google Shape;275;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76" name="Google Shape;276;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4770-8122-4484-BB14-F705595E44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0655CCE-C742-43B2-8724-F210AA10A224}"/>
              </a:ext>
            </a:extLst>
          </p:cNvPr>
          <p:cNvSpPr>
            <a:spLocks noGrp="1"/>
          </p:cNvSpPr>
          <p:nvPr>
            <p:ph type="body" idx="1"/>
          </p:nvPr>
        </p:nvSpPr>
        <p:spPr>
          <a:xfrm>
            <a:off x="5213709" y="693308"/>
            <a:ext cx="5891209" cy="3516383"/>
          </a:xfrm>
        </p:spPr>
        <p:txBody>
          <a:bodyPr/>
          <a:lstStyle/>
          <a:p>
            <a:pPr marL="85725" indent="0">
              <a:buNone/>
            </a:pPr>
            <a:endParaRPr lang="en-US" b="1">
              <a:solidFill>
                <a:schemeClr val="bg1"/>
              </a:solidFill>
            </a:endParaRPr>
          </a:p>
          <a:p>
            <a:pPr marL="85725" indent="0">
              <a:buNone/>
            </a:pPr>
            <a:endParaRPr lang="en-US" b="1">
              <a:solidFill>
                <a:schemeClr val="bg1"/>
              </a:solidFill>
            </a:endParaRPr>
          </a:p>
          <a:p>
            <a:pPr marL="85725" indent="0">
              <a:buNone/>
            </a:pPr>
            <a:r>
              <a:rPr lang="en-US" b="1">
                <a:solidFill>
                  <a:schemeClr val="bg1"/>
                </a:solidFill>
              </a:rPr>
              <a:t> </a:t>
            </a:r>
            <a:r>
              <a:rPr lang="en-US" b="1" err="1">
                <a:solidFill>
                  <a:schemeClr val="bg1"/>
                </a:solidFill>
              </a:rPr>
              <a:t>Σύντομη</a:t>
            </a:r>
            <a:r>
              <a:rPr lang="en-US" b="1">
                <a:solidFill>
                  <a:schemeClr val="bg1"/>
                </a:solidFill>
              </a:rPr>
              <a:t> Πα</a:t>
            </a:r>
            <a:r>
              <a:rPr lang="en-US" b="1" err="1">
                <a:solidFill>
                  <a:schemeClr val="bg1"/>
                </a:solidFill>
              </a:rPr>
              <a:t>ρουσί</a:t>
            </a:r>
            <a:r>
              <a:rPr lang="en-US" b="1">
                <a:solidFill>
                  <a:schemeClr val="bg1"/>
                </a:solidFill>
              </a:rPr>
              <a:t>α</a:t>
            </a:r>
            <a:r>
              <a:rPr lang="en-US" b="1" err="1">
                <a:solidFill>
                  <a:schemeClr val="bg1"/>
                </a:solidFill>
              </a:rPr>
              <a:t>ση</a:t>
            </a:r>
            <a:endParaRPr lang="en-US" err="1">
              <a:solidFill>
                <a:schemeClr val="bg1"/>
              </a:solidFill>
            </a:endParaRPr>
          </a:p>
          <a:p>
            <a:pPr marL="85725" indent="0">
              <a:buNone/>
            </a:pPr>
            <a:r>
              <a:rPr lang="en-US" b="1">
                <a:solidFill>
                  <a:schemeClr val="bg1"/>
                </a:solidFill>
              </a:rPr>
              <a:t> ΙΟΑΝΝΙΝΑ </a:t>
            </a:r>
            <a:r>
              <a:rPr lang="en-US" b="1" err="1">
                <a:solidFill>
                  <a:schemeClr val="bg1"/>
                </a:solidFill>
              </a:rPr>
              <a:t>Τown</a:t>
            </a:r>
            <a:r>
              <a:rPr lang="en-US" b="1">
                <a:solidFill>
                  <a:schemeClr val="bg1"/>
                </a:solidFill>
              </a:rPr>
              <a:t> Solutions</a:t>
            </a:r>
            <a:endParaRPr lang="en-US">
              <a:solidFill>
                <a:schemeClr val="bg1"/>
              </a:solidFill>
            </a:endParaRPr>
          </a:p>
          <a:p>
            <a:pPr marL="85725" indent="0">
              <a:buNone/>
            </a:pPr>
            <a:endParaRPr lang="en-US" sz="1400" b="1">
              <a:solidFill>
                <a:schemeClr val="bg1"/>
              </a:solidFill>
            </a:endParaRPr>
          </a:p>
          <a:p>
            <a:pPr marL="85725" indent="0">
              <a:buNone/>
            </a:pPr>
            <a:endParaRPr lang="en-US" sz="1400" b="1">
              <a:solidFill>
                <a:schemeClr val="bg1"/>
              </a:solidFill>
            </a:endParaRPr>
          </a:p>
          <a:p>
            <a:pPr marL="85725" indent="0">
              <a:buNone/>
            </a:pPr>
            <a:endParaRPr lang="en-US" sz="1400" b="1">
              <a:solidFill>
                <a:schemeClr val="bg1"/>
              </a:solidFill>
            </a:endParaRPr>
          </a:p>
          <a:p>
            <a:pPr marL="85725" indent="0">
              <a:buNone/>
            </a:pPr>
            <a:r>
              <a:rPr lang="en-US" sz="1400" b="1" err="1">
                <a:solidFill>
                  <a:schemeClr val="bg1"/>
                </a:solidFill>
              </a:rPr>
              <a:t>Ειρήνη</a:t>
            </a:r>
            <a:r>
              <a:rPr lang="en-US" sz="1400" b="1">
                <a:solidFill>
                  <a:schemeClr val="bg1"/>
                </a:solidFill>
              </a:rPr>
              <a:t> </a:t>
            </a:r>
            <a:r>
              <a:rPr lang="en-US" sz="1400" b="1" err="1">
                <a:solidFill>
                  <a:schemeClr val="bg1"/>
                </a:solidFill>
              </a:rPr>
              <a:t>Μουσελλή</a:t>
            </a:r>
            <a:r>
              <a:rPr lang="en-US" sz="1400">
                <a:solidFill>
                  <a:schemeClr val="bg1"/>
                </a:solidFill>
              </a:rPr>
              <a:t> - Υπ</a:t>
            </a:r>
            <a:r>
              <a:rPr lang="en-US" sz="1400" err="1">
                <a:solidFill>
                  <a:schemeClr val="bg1"/>
                </a:solidFill>
              </a:rPr>
              <a:t>εύθυνη</a:t>
            </a:r>
            <a:r>
              <a:rPr lang="en-US" sz="1400">
                <a:solidFill>
                  <a:schemeClr val="bg1"/>
                </a:solidFill>
              </a:rPr>
              <a:t> απα</a:t>
            </a:r>
            <a:r>
              <a:rPr lang="en-US" sz="1400" err="1">
                <a:solidFill>
                  <a:schemeClr val="bg1"/>
                </a:solidFill>
              </a:rPr>
              <a:t>ιτήσεων</a:t>
            </a:r>
            <a:r>
              <a:rPr lang="en-US" sz="1400">
                <a:solidFill>
                  <a:schemeClr val="bg1"/>
                </a:solidFill>
              </a:rPr>
              <a:t> </a:t>
            </a:r>
            <a:r>
              <a:rPr lang="en-US" sz="1400" err="1">
                <a:solidFill>
                  <a:schemeClr val="bg1"/>
                </a:solidFill>
              </a:rPr>
              <a:t>χρήστη</a:t>
            </a:r>
            <a:endParaRPr lang="en-US" sz="1400">
              <a:solidFill>
                <a:schemeClr val="bg1"/>
              </a:solidFill>
            </a:endParaRPr>
          </a:p>
          <a:p>
            <a:pPr marL="85725" indent="0">
              <a:buNone/>
            </a:pPr>
            <a:r>
              <a:rPr lang="en-US" sz="1400" b="1" err="1">
                <a:solidFill>
                  <a:schemeClr val="bg1"/>
                </a:solidFill>
              </a:rPr>
              <a:t>Ευτυχί</a:t>
            </a:r>
            <a:r>
              <a:rPr lang="en-US" sz="1400" b="1">
                <a:solidFill>
                  <a:schemeClr val="bg1"/>
                </a:solidFill>
              </a:rPr>
              <a:t>α </a:t>
            </a:r>
            <a:r>
              <a:rPr lang="en-US" sz="1400" b="1" err="1">
                <a:solidFill>
                  <a:schemeClr val="bg1"/>
                </a:solidFill>
              </a:rPr>
              <a:t>Κιάφ</a:t>
            </a:r>
            <a:r>
              <a:rPr lang="en-US" sz="1400" b="1">
                <a:solidFill>
                  <a:schemeClr val="bg1"/>
                </a:solidFill>
              </a:rPr>
              <a:t>α -</a:t>
            </a:r>
            <a:r>
              <a:rPr lang="en-US" sz="1400">
                <a:solidFill>
                  <a:schemeClr val="bg1"/>
                </a:solidFill>
              </a:rPr>
              <a:t> Υπ</a:t>
            </a:r>
            <a:r>
              <a:rPr lang="en-US" sz="1400" err="1">
                <a:solidFill>
                  <a:schemeClr val="bg1"/>
                </a:solidFill>
              </a:rPr>
              <a:t>εύθυνη</a:t>
            </a:r>
            <a:r>
              <a:rPr lang="en-US" sz="1400">
                <a:solidFill>
                  <a:schemeClr val="bg1"/>
                </a:solidFill>
              </a:rPr>
              <a:t> </a:t>
            </a:r>
            <a:r>
              <a:rPr lang="en-US" sz="1400" err="1">
                <a:solidFill>
                  <a:schemeClr val="bg1"/>
                </a:solidFill>
              </a:rPr>
              <a:t>σχεδι</a:t>
            </a:r>
            <a:r>
              <a:rPr lang="en-US" sz="1400">
                <a:solidFill>
                  <a:schemeClr val="bg1"/>
                </a:solidFill>
              </a:rPr>
              <a:t>α</a:t>
            </a:r>
            <a:r>
              <a:rPr lang="en-US" sz="1400" err="1">
                <a:solidFill>
                  <a:schemeClr val="bg1"/>
                </a:solidFill>
              </a:rPr>
              <a:t>σμού</a:t>
            </a:r>
            <a:r>
              <a:rPr lang="en-US" sz="1400">
                <a:solidFill>
                  <a:schemeClr val="bg1"/>
                </a:solidFill>
              </a:rPr>
              <a:t> </a:t>
            </a:r>
            <a:r>
              <a:rPr lang="en-US" sz="1400" err="1">
                <a:solidFill>
                  <a:schemeClr val="bg1"/>
                </a:solidFill>
              </a:rPr>
              <a:t>δι</a:t>
            </a:r>
            <a:r>
              <a:rPr lang="en-US" sz="1400">
                <a:solidFill>
                  <a:schemeClr val="bg1"/>
                </a:solidFill>
              </a:rPr>
              <a:t>α</a:t>
            </a:r>
            <a:r>
              <a:rPr lang="en-US" sz="1400" err="1">
                <a:solidFill>
                  <a:schemeClr val="bg1"/>
                </a:solidFill>
              </a:rPr>
              <a:t>δρ</a:t>
            </a:r>
            <a:r>
              <a:rPr lang="en-US" sz="1400">
                <a:solidFill>
                  <a:schemeClr val="bg1"/>
                </a:solidFill>
              </a:rPr>
              <a:t>α</a:t>
            </a:r>
            <a:r>
              <a:rPr lang="en-US" sz="1400" err="1">
                <a:solidFill>
                  <a:schemeClr val="bg1"/>
                </a:solidFill>
              </a:rPr>
              <a:t>στικού</a:t>
            </a:r>
            <a:r>
              <a:rPr lang="en-US" sz="1400">
                <a:solidFill>
                  <a:schemeClr val="bg1"/>
                </a:solidFill>
              </a:rPr>
              <a:t> </a:t>
            </a:r>
            <a:r>
              <a:rPr lang="en-US" sz="1400" err="1">
                <a:solidFill>
                  <a:schemeClr val="bg1"/>
                </a:solidFill>
              </a:rPr>
              <a:t>συστήμ</a:t>
            </a:r>
            <a:r>
              <a:rPr lang="en-US" sz="1400">
                <a:solidFill>
                  <a:schemeClr val="bg1"/>
                </a:solidFill>
              </a:rPr>
              <a:t>α</a:t>
            </a:r>
            <a:r>
              <a:rPr lang="en-US" sz="1400" err="1">
                <a:solidFill>
                  <a:schemeClr val="bg1"/>
                </a:solidFill>
              </a:rPr>
              <a:t>τος</a:t>
            </a:r>
            <a:endParaRPr lang="en-US" sz="1400">
              <a:solidFill>
                <a:schemeClr val="bg1"/>
              </a:solidFill>
            </a:endParaRPr>
          </a:p>
          <a:p>
            <a:pPr marL="85725" indent="0">
              <a:buNone/>
            </a:pPr>
            <a:r>
              <a:rPr lang="en-US" sz="1400" b="1" err="1">
                <a:solidFill>
                  <a:schemeClr val="bg1"/>
                </a:solidFill>
              </a:rPr>
              <a:t>Γρηγορί</a:t>
            </a:r>
            <a:r>
              <a:rPr lang="en-US" sz="1400" b="1">
                <a:solidFill>
                  <a:schemeClr val="bg1"/>
                </a:solidFill>
              </a:rPr>
              <a:t>α </a:t>
            </a:r>
            <a:r>
              <a:rPr lang="en-US" sz="1400" b="1" err="1">
                <a:solidFill>
                  <a:schemeClr val="bg1"/>
                </a:solidFill>
              </a:rPr>
              <a:t>Νικήτ</a:t>
            </a:r>
            <a:r>
              <a:rPr lang="en-US" sz="1400" b="1">
                <a:solidFill>
                  <a:schemeClr val="bg1"/>
                </a:solidFill>
              </a:rPr>
              <a:t>α- </a:t>
            </a:r>
            <a:r>
              <a:rPr lang="en-US" sz="1400">
                <a:solidFill>
                  <a:schemeClr val="bg1"/>
                </a:solidFill>
              </a:rPr>
              <a:t>Υπ</a:t>
            </a:r>
            <a:r>
              <a:rPr lang="en-US" sz="1400" err="1">
                <a:solidFill>
                  <a:schemeClr val="bg1"/>
                </a:solidFill>
              </a:rPr>
              <a:t>εύθυνη</a:t>
            </a:r>
            <a:r>
              <a:rPr lang="en-US" sz="1400">
                <a:solidFill>
                  <a:schemeClr val="bg1"/>
                </a:solidFill>
              </a:rPr>
              <a:t> </a:t>
            </a:r>
            <a:r>
              <a:rPr lang="en-US" sz="1400" err="1">
                <a:solidFill>
                  <a:schemeClr val="bg1"/>
                </a:solidFill>
              </a:rPr>
              <a:t>Ανά</a:t>
            </a:r>
            <a:r>
              <a:rPr lang="en-US" sz="1400">
                <a:solidFill>
                  <a:schemeClr val="bg1"/>
                </a:solidFill>
              </a:rPr>
              <a:t>π</a:t>
            </a:r>
            <a:r>
              <a:rPr lang="en-US" sz="1400" err="1">
                <a:solidFill>
                  <a:schemeClr val="bg1"/>
                </a:solidFill>
              </a:rPr>
              <a:t>τυξης</a:t>
            </a:r>
            <a:r>
              <a:rPr lang="en-US" sz="1400">
                <a:solidFill>
                  <a:schemeClr val="bg1"/>
                </a:solidFill>
              </a:rPr>
              <a:t> και </a:t>
            </a:r>
            <a:r>
              <a:rPr lang="en-US" sz="1400" err="1">
                <a:solidFill>
                  <a:schemeClr val="bg1"/>
                </a:solidFill>
              </a:rPr>
              <a:t>Εξομοίωσης</a:t>
            </a:r>
            <a:endParaRPr lang="en-US" sz="1400">
              <a:solidFill>
                <a:schemeClr val="bg1"/>
              </a:solidFill>
            </a:endParaRPr>
          </a:p>
          <a:p>
            <a:pPr marL="85725" indent="0">
              <a:buNone/>
            </a:pPr>
            <a:r>
              <a:rPr lang="en-US" sz="1400" b="1" err="1">
                <a:solidFill>
                  <a:schemeClr val="bg1"/>
                </a:solidFill>
              </a:rPr>
              <a:t>Σά</a:t>
            </a:r>
            <a:r>
              <a:rPr lang="en-US" sz="1400" b="1">
                <a:solidFill>
                  <a:schemeClr val="bg1"/>
                </a:solidFill>
              </a:rPr>
              <a:t>ββας </a:t>
            </a:r>
            <a:r>
              <a:rPr lang="en-US" sz="1400" b="1" err="1">
                <a:solidFill>
                  <a:schemeClr val="bg1"/>
                </a:solidFill>
              </a:rPr>
              <a:t>Κωστούδ</a:t>
            </a:r>
            <a:r>
              <a:rPr lang="en-US" sz="1400" b="1">
                <a:solidFill>
                  <a:schemeClr val="bg1"/>
                </a:solidFill>
              </a:rPr>
              <a:t>ας- </a:t>
            </a:r>
            <a:r>
              <a:rPr lang="en-US" sz="1400">
                <a:solidFill>
                  <a:schemeClr val="bg1"/>
                </a:solidFill>
              </a:rPr>
              <a:t>Υπ</a:t>
            </a:r>
            <a:r>
              <a:rPr lang="en-US" sz="1400" err="1">
                <a:solidFill>
                  <a:schemeClr val="bg1"/>
                </a:solidFill>
              </a:rPr>
              <a:t>εύθυνος</a:t>
            </a:r>
            <a:r>
              <a:rPr lang="en-US" sz="1400">
                <a:solidFill>
                  <a:schemeClr val="bg1"/>
                </a:solidFill>
              </a:rPr>
              <a:t> </a:t>
            </a:r>
            <a:r>
              <a:rPr lang="en-US" sz="1400" err="1">
                <a:solidFill>
                  <a:schemeClr val="bg1"/>
                </a:solidFill>
              </a:rPr>
              <a:t>Αξιολόγησης</a:t>
            </a:r>
            <a:r>
              <a:rPr lang="en-US" sz="1400">
                <a:solidFill>
                  <a:schemeClr val="bg1"/>
                </a:solidFill>
              </a:rPr>
              <a:t> και Απ</a:t>
            </a:r>
            <a:r>
              <a:rPr lang="en-US" sz="1400" err="1">
                <a:solidFill>
                  <a:schemeClr val="bg1"/>
                </a:solidFill>
              </a:rPr>
              <a:t>οτίμησης</a:t>
            </a:r>
            <a:endParaRPr lang="en-US" sz="1400">
              <a:solidFill>
                <a:schemeClr val="bg1"/>
              </a:solidFill>
            </a:endParaRPr>
          </a:p>
          <a:p>
            <a:pPr marL="85725" indent="0">
              <a:buNone/>
            </a:pPr>
            <a:r>
              <a:rPr lang="en-US" sz="1400" b="1" err="1">
                <a:solidFill>
                  <a:schemeClr val="bg1"/>
                </a:solidFill>
              </a:rPr>
              <a:t>Ανέστης</a:t>
            </a:r>
            <a:r>
              <a:rPr lang="en-US" sz="1400" b="1">
                <a:solidFill>
                  <a:schemeClr val="bg1"/>
                </a:solidFill>
              </a:rPr>
              <a:t> </a:t>
            </a:r>
            <a:r>
              <a:rPr lang="en-US" sz="1400" b="1" err="1">
                <a:solidFill>
                  <a:schemeClr val="bg1"/>
                </a:solidFill>
              </a:rPr>
              <a:t>Κυρκενίδης</a:t>
            </a:r>
            <a:r>
              <a:rPr lang="en-US" sz="1400" b="1">
                <a:solidFill>
                  <a:schemeClr val="bg1"/>
                </a:solidFill>
              </a:rPr>
              <a:t> - </a:t>
            </a:r>
            <a:r>
              <a:rPr lang="en-US" sz="1400" err="1">
                <a:solidFill>
                  <a:schemeClr val="bg1"/>
                </a:solidFill>
              </a:rPr>
              <a:t>Συντονιστής</a:t>
            </a:r>
            <a:r>
              <a:rPr lang="en-US" sz="1400">
                <a:solidFill>
                  <a:schemeClr val="bg1"/>
                </a:solidFill>
              </a:rPr>
              <a:t> </a:t>
            </a:r>
            <a:r>
              <a:rPr lang="en-US" sz="1400" err="1">
                <a:solidFill>
                  <a:schemeClr val="bg1"/>
                </a:solidFill>
              </a:rPr>
              <a:t>Ομάδ</a:t>
            </a:r>
            <a:r>
              <a:rPr lang="en-US" sz="1400">
                <a:solidFill>
                  <a:schemeClr val="bg1"/>
                </a:solidFill>
              </a:rPr>
              <a:t>ας</a:t>
            </a:r>
          </a:p>
        </p:txBody>
      </p:sp>
      <p:sp>
        <p:nvSpPr>
          <p:cNvPr id="4" name="Text Placeholder 3">
            <a:extLst>
              <a:ext uri="{FF2B5EF4-FFF2-40B4-BE49-F238E27FC236}">
                <a16:creationId xmlns:a16="http://schemas.microsoft.com/office/drawing/2014/main" id="{A369CF51-B6DC-4BF2-BF5B-1E1E779D47DF}"/>
              </a:ext>
            </a:extLst>
          </p:cNvPr>
          <p:cNvSpPr>
            <a:spLocks noGrp="1"/>
          </p:cNvSpPr>
          <p:nvPr>
            <p:ph type="body" idx="2"/>
          </p:nvPr>
        </p:nvSpPr>
        <p:spPr/>
        <p:txBody>
          <a:bodyPr/>
          <a:lstStyle/>
          <a:p>
            <a:endParaRPr lang="en-US"/>
          </a:p>
        </p:txBody>
      </p:sp>
      <p:pic>
        <p:nvPicPr>
          <p:cNvPr id="5" name="Picture 5" descr="A close up of a logo&#10;&#10;Description generated with very high confidence">
            <a:extLst>
              <a:ext uri="{FF2B5EF4-FFF2-40B4-BE49-F238E27FC236}">
                <a16:creationId xmlns:a16="http://schemas.microsoft.com/office/drawing/2014/main" id="{C1881A4D-6DA8-4D1E-8A40-294E99A3A667}"/>
              </a:ext>
            </a:extLst>
          </p:cNvPr>
          <p:cNvPicPr>
            <a:picLocks noChangeAspect="1"/>
          </p:cNvPicPr>
          <p:nvPr/>
        </p:nvPicPr>
        <p:blipFill>
          <a:blip r:embed="rId2"/>
          <a:stretch>
            <a:fillRect/>
          </a:stretch>
        </p:blipFill>
        <p:spPr>
          <a:xfrm>
            <a:off x="917815" y="1116853"/>
            <a:ext cx="4087842" cy="4149843"/>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FE64F41A-867E-4698-97C2-161876B7C48F}"/>
              </a:ext>
            </a:extLst>
          </p:cNvPr>
          <p:cNvPicPr>
            <a:picLocks noChangeAspect="1"/>
          </p:cNvPicPr>
          <p:nvPr/>
        </p:nvPicPr>
        <p:blipFill>
          <a:blip r:embed="rId3"/>
          <a:stretch>
            <a:fillRect/>
          </a:stretch>
        </p:blipFill>
        <p:spPr>
          <a:xfrm>
            <a:off x="10417834" y="5134155"/>
            <a:ext cx="1276710" cy="1262333"/>
          </a:xfrm>
          <a:prstGeom prst="rect">
            <a:avLst/>
          </a:prstGeom>
        </p:spPr>
      </p:pic>
      <p:pic>
        <p:nvPicPr>
          <p:cNvPr id="9" name="Picture 9" descr="A picture containing room, building&#10;&#10;Description generated with very high confidence">
            <a:extLst>
              <a:ext uri="{FF2B5EF4-FFF2-40B4-BE49-F238E27FC236}">
                <a16:creationId xmlns:a16="http://schemas.microsoft.com/office/drawing/2014/main" id="{B6D10EA6-E75A-42D2-BC1B-3A9ACEA3C4C0}"/>
              </a:ext>
            </a:extLst>
          </p:cNvPr>
          <p:cNvPicPr>
            <a:picLocks noChangeAspect="1"/>
          </p:cNvPicPr>
          <p:nvPr/>
        </p:nvPicPr>
        <p:blipFill>
          <a:blip r:embed="rId4"/>
          <a:stretch>
            <a:fillRect/>
          </a:stretch>
        </p:blipFill>
        <p:spPr>
          <a:xfrm>
            <a:off x="9238891" y="5261978"/>
            <a:ext cx="902899" cy="1006684"/>
          </a:xfrm>
          <a:prstGeom prst="rect">
            <a:avLst/>
          </a:prstGeom>
        </p:spPr>
      </p:pic>
    </p:spTree>
    <p:extLst>
      <p:ext uri="{BB962C8B-B14F-4D97-AF65-F5344CB8AC3E}">
        <p14:creationId xmlns:p14="http://schemas.microsoft.com/office/powerpoint/2010/main" val="364379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A4DFA8-8D15-41C9-8872-BA9DD11DE0EE}"/>
              </a:ext>
            </a:extLst>
          </p:cNvPr>
          <p:cNvSpPr>
            <a:spLocks noGrp="1"/>
          </p:cNvSpPr>
          <p:nvPr>
            <p:ph type="body" idx="1"/>
          </p:nvPr>
        </p:nvSpPr>
        <p:spPr>
          <a:xfrm>
            <a:off x="1141412" y="739865"/>
            <a:ext cx="9905999" cy="5655185"/>
          </a:xfrm>
        </p:spPr>
        <p:txBody>
          <a:bodyPr/>
          <a:lstStyle/>
          <a:p>
            <a:r>
              <a:rPr lang="en-US" err="1"/>
              <a:t>Μέσω</a:t>
            </a:r>
            <a:r>
              <a:rPr lang="en-US"/>
              <a:t> </a:t>
            </a:r>
            <a:r>
              <a:rPr lang="en-US" err="1"/>
              <a:t>του</a:t>
            </a:r>
            <a:r>
              <a:rPr lang="en-US"/>
              <a:t> </a:t>
            </a:r>
            <a:r>
              <a:rPr lang="en-US" err="1"/>
              <a:t>κινητού</a:t>
            </a:r>
            <a:r>
              <a:rPr lang="en-US"/>
              <a:t> </a:t>
            </a:r>
            <a:r>
              <a:rPr lang="en-US" err="1"/>
              <a:t>τηλεφώνου</a:t>
            </a:r>
            <a:r>
              <a:rPr lang="en-US"/>
              <a:t> </a:t>
            </a:r>
            <a:r>
              <a:rPr lang="en-US" err="1"/>
              <a:t>δίδετ</a:t>
            </a:r>
            <a:r>
              <a:rPr lang="en-US"/>
              <a:t>αι η </a:t>
            </a:r>
            <a:r>
              <a:rPr lang="en-US" err="1"/>
              <a:t>το</a:t>
            </a:r>
            <a:r>
              <a:rPr lang="en-US"/>
              <a:t>π</a:t>
            </a:r>
            <a:r>
              <a:rPr lang="en-US" err="1"/>
              <a:t>οθεσί</a:t>
            </a:r>
            <a:r>
              <a:rPr lang="en-US"/>
              <a:t>α από π</a:t>
            </a:r>
            <a:r>
              <a:rPr lang="en-US" err="1"/>
              <a:t>ολίτες</a:t>
            </a:r>
            <a:r>
              <a:rPr lang="en-US"/>
              <a:t> π</a:t>
            </a:r>
            <a:r>
              <a:rPr lang="en-US" err="1"/>
              <a:t>ου</a:t>
            </a:r>
            <a:r>
              <a:rPr lang="en-US"/>
              <a:t> κατα</a:t>
            </a:r>
            <a:r>
              <a:rPr lang="en-US" err="1"/>
              <a:t>θέτουν</a:t>
            </a:r>
            <a:r>
              <a:rPr lang="en-US"/>
              <a:t> </a:t>
            </a:r>
            <a:r>
              <a:rPr lang="en-US" err="1"/>
              <a:t>σε</a:t>
            </a:r>
            <a:r>
              <a:rPr lang="en-US"/>
              <a:t> πρα</a:t>
            </a:r>
            <a:r>
              <a:rPr lang="en-US" err="1"/>
              <a:t>γμ</a:t>
            </a:r>
            <a:r>
              <a:rPr lang="en-US"/>
              <a:t>α</a:t>
            </a:r>
            <a:r>
              <a:rPr lang="en-US" err="1"/>
              <a:t>τικό</a:t>
            </a:r>
            <a:r>
              <a:rPr lang="en-US"/>
              <a:t> </a:t>
            </a:r>
            <a:r>
              <a:rPr lang="en-US" err="1"/>
              <a:t>χρόνο</a:t>
            </a:r>
            <a:r>
              <a:rPr lang="en-US"/>
              <a:t> π</a:t>
            </a:r>
            <a:r>
              <a:rPr lang="en-US" err="1"/>
              <a:t>ρο</a:t>
            </a:r>
            <a:r>
              <a:rPr lang="en-US"/>
              <a:t>β</a:t>
            </a:r>
            <a:r>
              <a:rPr lang="en-US" err="1"/>
              <a:t>λήμ</a:t>
            </a:r>
            <a:r>
              <a:rPr lang="en-US"/>
              <a:t>ατα π</a:t>
            </a:r>
            <a:r>
              <a:rPr lang="en-US" err="1"/>
              <a:t>ου</a:t>
            </a:r>
            <a:r>
              <a:rPr lang="en-US"/>
              <a:t> </a:t>
            </a:r>
            <a:r>
              <a:rPr lang="en-US" err="1"/>
              <a:t>συν</a:t>
            </a:r>
            <a:r>
              <a:rPr lang="en-US"/>
              <a:t>α</a:t>
            </a:r>
            <a:r>
              <a:rPr lang="en-US" err="1"/>
              <a:t>ντούν</a:t>
            </a:r>
            <a:r>
              <a:rPr lang="en-US"/>
              <a:t> </a:t>
            </a:r>
            <a:r>
              <a:rPr lang="en-US" err="1"/>
              <a:t>στην</a:t>
            </a:r>
            <a:r>
              <a:rPr lang="en-US"/>
              <a:t> κα</a:t>
            </a:r>
            <a:r>
              <a:rPr lang="en-US" err="1"/>
              <a:t>θημερινότητ</a:t>
            </a:r>
            <a:r>
              <a:rPr lang="en-US"/>
              <a:t>α </a:t>
            </a:r>
            <a:r>
              <a:rPr lang="en-US" err="1"/>
              <a:t>τους</a:t>
            </a:r>
            <a:r>
              <a:rPr lang="en-US"/>
              <a:t>.</a:t>
            </a:r>
            <a:endParaRPr lang="el-GR"/>
          </a:p>
          <a:p>
            <a:r>
              <a:rPr lang="en-US"/>
              <a:t>Κα</a:t>
            </a:r>
            <a:r>
              <a:rPr lang="en-US" err="1"/>
              <a:t>τηγορίες</a:t>
            </a:r>
            <a:r>
              <a:rPr lang="en-US"/>
              <a:t> π</a:t>
            </a:r>
            <a:r>
              <a:rPr lang="en-US" err="1"/>
              <a:t>ρο</a:t>
            </a:r>
            <a:r>
              <a:rPr lang="en-US"/>
              <a:t>β</a:t>
            </a:r>
            <a:r>
              <a:rPr lang="en-US" err="1"/>
              <a:t>λημάτων</a:t>
            </a:r>
            <a:r>
              <a:rPr lang="en-US"/>
              <a:t> (</a:t>
            </a:r>
            <a:r>
              <a:rPr lang="en-US" err="1"/>
              <a:t>τεχνικές</a:t>
            </a:r>
            <a:r>
              <a:rPr lang="en-US"/>
              <a:t> </a:t>
            </a:r>
            <a:r>
              <a:rPr lang="en-US" err="1"/>
              <a:t>εργ</a:t>
            </a:r>
            <a:r>
              <a:rPr lang="en-US"/>
              <a:t>α</a:t>
            </a:r>
            <a:r>
              <a:rPr lang="en-US" err="1"/>
              <a:t>σίες,φωτισμός</a:t>
            </a:r>
            <a:r>
              <a:rPr lang="en-US"/>
              <a:t>,α</a:t>
            </a:r>
            <a:r>
              <a:rPr lang="en-US" err="1"/>
              <a:t>τυχήμ</a:t>
            </a:r>
            <a:r>
              <a:rPr lang="en-US"/>
              <a:t>ατα,απ</a:t>
            </a:r>
            <a:r>
              <a:rPr lang="en-US" err="1"/>
              <a:t>ομάκρυνση</a:t>
            </a:r>
            <a:r>
              <a:rPr lang="en-US"/>
              <a:t> </a:t>
            </a:r>
            <a:r>
              <a:rPr lang="en-US" err="1"/>
              <a:t>ογκώδων</a:t>
            </a:r>
            <a:r>
              <a:rPr lang="en-US"/>
              <a:t> α</a:t>
            </a:r>
            <a:r>
              <a:rPr lang="en-US" err="1"/>
              <a:t>ντικειμένων</a:t>
            </a:r>
            <a:r>
              <a:rPr lang="en-US"/>
              <a:t> </a:t>
            </a:r>
            <a:r>
              <a:rPr lang="en-US" err="1"/>
              <a:t>κλ</a:t>
            </a:r>
            <a:r>
              <a:rPr lang="en-US"/>
              <a:t>π).</a:t>
            </a:r>
          </a:p>
          <a:p>
            <a:r>
              <a:rPr lang="en-US" err="1"/>
              <a:t>Δίδετ</a:t>
            </a:r>
            <a:r>
              <a:rPr lang="en-US"/>
              <a:t>αι </a:t>
            </a:r>
            <a:r>
              <a:rPr lang="en-US" err="1"/>
              <a:t>σύντομη</a:t>
            </a:r>
            <a:r>
              <a:rPr lang="en-US"/>
              <a:t> π</a:t>
            </a:r>
            <a:r>
              <a:rPr lang="en-US" err="1"/>
              <a:t>εριγρ</a:t>
            </a:r>
            <a:r>
              <a:rPr lang="en-US"/>
              <a:t>α</a:t>
            </a:r>
            <a:r>
              <a:rPr lang="en-US" err="1"/>
              <a:t>φή</a:t>
            </a:r>
            <a:r>
              <a:rPr lang="en-US"/>
              <a:t> </a:t>
            </a:r>
            <a:r>
              <a:rPr lang="en-US" err="1"/>
              <a:t>του</a:t>
            </a:r>
            <a:r>
              <a:rPr lang="en-US"/>
              <a:t> π</a:t>
            </a:r>
            <a:r>
              <a:rPr lang="en-US" err="1"/>
              <a:t>ρο</a:t>
            </a:r>
            <a:r>
              <a:rPr lang="en-US"/>
              <a:t>β</a:t>
            </a:r>
            <a:r>
              <a:rPr lang="en-US" err="1"/>
              <a:t>λήμ</a:t>
            </a:r>
            <a:r>
              <a:rPr lang="en-US"/>
              <a:t>α</a:t>
            </a:r>
            <a:r>
              <a:rPr lang="en-US" err="1"/>
              <a:t>τος</a:t>
            </a:r>
            <a:r>
              <a:rPr lang="en-US"/>
              <a:t> ή και </a:t>
            </a:r>
            <a:r>
              <a:rPr lang="en-US" err="1"/>
              <a:t>φωτογρ</a:t>
            </a:r>
            <a:r>
              <a:rPr lang="en-US"/>
              <a:t>α</a:t>
            </a:r>
            <a:r>
              <a:rPr lang="en-US" err="1"/>
              <a:t>φί</a:t>
            </a:r>
            <a:r>
              <a:rPr lang="en-US"/>
              <a:t>α απο </a:t>
            </a:r>
            <a:r>
              <a:rPr lang="en-US" err="1"/>
              <a:t>το</a:t>
            </a:r>
            <a:r>
              <a:rPr lang="en-US"/>
              <a:t> </a:t>
            </a:r>
            <a:r>
              <a:rPr lang="en-US" err="1"/>
              <a:t>σημείο</a:t>
            </a:r>
            <a:r>
              <a:rPr lang="en-US"/>
              <a:t> και η </a:t>
            </a:r>
            <a:r>
              <a:rPr lang="en-US" err="1"/>
              <a:t>εφ</a:t>
            </a:r>
            <a:r>
              <a:rPr lang="en-US"/>
              <a:t>α</a:t>
            </a:r>
            <a:r>
              <a:rPr lang="en-US" err="1"/>
              <a:t>ρμογή</a:t>
            </a:r>
            <a:r>
              <a:rPr lang="en-US"/>
              <a:t> </a:t>
            </a:r>
            <a:r>
              <a:rPr lang="en-US" err="1"/>
              <a:t>κρ</a:t>
            </a:r>
            <a:r>
              <a:rPr lang="en-US"/>
              <a:t>α</a:t>
            </a:r>
            <a:r>
              <a:rPr lang="en-US" err="1"/>
              <a:t>τά</a:t>
            </a:r>
            <a:r>
              <a:rPr lang="en-US"/>
              <a:t> </a:t>
            </a:r>
            <a:r>
              <a:rPr lang="en-US" err="1"/>
              <a:t>ενήμερο</a:t>
            </a:r>
            <a:r>
              <a:rPr lang="en-US"/>
              <a:t> </a:t>
            </a:r>
            <a:r>
              <a:rPr lang="en-US" err="1"/>
              <a:t>τον</a:t>
            </a:r>
            <a:r>
              <a:rPr lang="en-US"/>
              <a:t> π</a:t>
            </a:r>
            <a:r>
              <a:rPr lang="en-US" err="1"/>
              <a:t>ολίτη</a:t>
            </a:r>
            <a:r>
              <a:rPr lang="en-US"/>
              <a:t> </a:t>
            </a:r>
            <a:r>
              <a:rPr lang="en-US" err="1"/>
              <a:t>γι</a:t>
            </a:r>
            <a:r>
              <a:rPr lang="en-US"/>
              <a:t>α </a:t>
            </a:r>
            <a:r>
              <a:rPr lang="en-US" err="1"/>
              <a:t>κάθε</a:t>
            </a:r>
            <a:r>
              <a:rPr lang="en-US"/>
              <a:t> </a:t>
            </a:r>
            <a:r>
              <a:rPr lang="en-US" err="1"/>
              <a:t>στάδιο</a:t>
            </a:r>
            <a:r>
              <a:rPr lang="en-US"/>
              <a:t> </a:t>
            </a:r>
            <a:r>
              <a:rPr lang="en-US" err="1"/>
              <a:t>εξέλιξης</a:t>
            </a:r>
            <a:r>
              <a:rPr lang="en-US"/>
              <a:t>.</a:t>
            </a:r>
          </a:p>
          <a:p>
            <a:r>
              <a:rPr lang="en-US" err="1"/>
              <a:t>Μερικές</a:t>
            </a:r>
            <a:r>
              <a:rPr lang="en-US"/>
              <a:t> </a:t>
            </a:r>
            <a:r>
              <a:rPr lang="en-US" err="1"/>
              <a:t>δευτερεύουσες</a:t>
            </a:r>
            <a:r>
              <a:rPr lang="en-US"/>
              <a:t> </a:t>
            </a:r>
            <a:r>
              <a:rPr lang="en-US" err="1"/>
              <a:t>λειτουργίες</a:t>
            </a:r>
            <a:r>
              <a:rPr lang="en-US"/>
              <a:t> </a:t>
            </a:r>
            <a:r>
              <a:rPr lang="en-US" err="1"/>
              <a:t>είν</a:t>
            </a:r>
            <a:r>
              <a:rPr lang="en-US"/>
              <a:t>αι η </a:t>
            </a:r>
            <a:r>
              <a:rPr lang="en-US" err="1"/>
              <a:t>ενημέρωση</a:t>
            </a:r>
            <a:r>
              <a:rPr lang="en-US"/>
              <a:t> </a:t>
            </a:r>
            <a:r>
              <a:rPr lang="en-US" err="1"/>
              <a:t>του</a:t>
            </a:r>
            <a:r>
              <a:rPr lang="en-US"/>
              <a:t> π</a:t>
            </a:r>
            <a:r>
              <a:rPr lang="en-US" err="1"/>
              <a:t>ολίτη</a:t>
            </a:r>
            <a:r>
              <a:rPr lang="en-US"/>
              <a:t> </a:t>
            </a:r>
            <a:r>
              <a:rPr lang="en-US" err="1"/>
              <a:t>γι</a:t>
            </a:r>
            <a:r>
              <a:rPr lang="en-US"/>
              <a:t>α τα </a:t>
            </a:r>
            <a:r>
              <a:rPr lang="en-US" err="1"/>
              <a:t>νέ</a:t>
            </a:r>
            <a:r>
              <a:rPr lang="en-US"/>
              <a:t>α </a:t>
            </a:r>
            <a:r>
              <a:rPr lang="en-US" err="1"/>
              <a:t>του</a:t>
            </a:r>
            <a:r>
              <a:rPr lang="en-US"/>
              <a:t> </a:t>
            </a:r>
            <a:r>
              <a:rPr lang="en-US" err="1"/>
              <a:t>δήμου</a:t>
            </a:r>
            <a:r>
              <a:rPr lang="en-US"/>
              <a:t>, </a:t>
            </a:r>
            <a:r>
              <a:rPr lang="en-US" err="1"/>
              <a:t>γι</a:t>
            </a:r>
            <a:r>
              <a:rPr lang="en-US"/>
              <a:t>α </a:t>
            </a:r>
            <a:r>
              <a:rPr lang="en-US" err="1"/>
              <a:t>τυγχόν</a:t>
            </a:r>
            <a:r>
              <a:rPr lang="en-US"/>
              <a:t> </a:t>
            </a:r>
            <a:r>
              <a:rPr lang="en-US" err="1"/>
              <a:t>έκτ</a:t>
            </a:r>
            <a:r>
              <a:rPr lang="en-US"/>
              <a:t>α</a:t>
            </a:r>
            <a:r>
              <a:rPr lang="en-US" err="1"/>
              <a:t>κτες</a:t>
            </a:r>
            <a:r>
              <a:rPr lang="en-US"/>
              <a:t> κατα</a:t>
            </a:r>
            <a:r>
              <a:rPr lang="en-US" err="1"/>
              <a:t>στάσεις</a:t>
            </a:r>
            <a:r>
              <a:rPr lang="en-US"/>
              <a:t> και η π</a:t>
            </a:r>
            <a:r>
              <a:rPr lang="en-US" err="1"/>
              <a:t>ρο</a:t>
            </a:r>
            <a:r>
              <a:rPr lang="en-US"/>
              <a:t>β</a:t>
            </a:r>
            <a:r>
              <a:rPr lang="en-US" err="1"/>
              <a:t>ολή</a:t>
            </a:r>
            <a:r>
              <a:rPr lang="en-US"/>
              <a:t> </a:t>
            </a:r>
            <a:r>
              <a:rPr lang="en-US" err="1"/>
              <a:t>στ</a:t>
            </a:r>
            <a:r>
              <a:rPr lang="en-US"/>
              <a:t>α</a:t>
            </a:r>
            <a:r>
              <a:rPr lang="en-US" err="1"/>
              <a:t>τιστικών</a:t>
            </a:r>
            <a:r>
              <a:rPr lang="en-US"/>
              <a:t> </a:t>
            </a:r>
            <a:r>
              <a:rPr lang="en-US" err="1"/>
              <a:t>στοιχείων</a:t>
            </a:r>
            <a:r>
              <a:rPr lang="en-US"/>
              <a:t> </a:t>
            </a:r>
            <a:r>
              <a:rPr lang="en-US" err="1"/>
              <a:t>γι</a:t>
            </a:r>
            <a:r>
              <a:rPr lang="en-US"/>
              <a:t>α πα</a:t>
            </a:r>
            <a:r>
              <a:rPr lang="en-US" err="1"/>
              <a:t>ροχή</a:t>
            </a:r>
            <a:r>
              <a:rPr lang="en-US"/>
              <a:t> </a:t>
            </a:r>
            <a:r>
              <a:rPr lang="en-US" err="1"/>
              <a:t>δι</a:t>
            </a:r>
            <a:r>
              <a:rPr lang="en-US"/>
              <a:t>α</a:t>
            </a:r>
            <a:r>
              <a:rPr lang="en-US" err="1"/>
              <a:t>φάνει</a:t>
            </a:r>
            <a:r>
              <a:rPr lang="en-US"/>
              <a:t>ας.</a:t>
            </a:r>
          </a:p>
        </p:txBody>
      </p:sp>
    </p:spTree>
    <p:extLst>
      <p:ext uri="{BB962C8B-B14F-4D97-AF65-F5344CB8AC3E}">
        <p14:creationId xmlns:p14="http://schemas.microsoft.com/office/powerpoint/2010/main" val="389623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22"/>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294" name="Google Shape;294;p22"/>
          <p:cNvPicPr preferRelativeResize="0"/>
          <p:nvPr/>
        </p:nvPicPr>
        <p:blipFill rotWithShape="1">
          <a:blip r:embed="rId3">
            <a:alphaModFix/>
          </a:blip>
          <a:srcRect/>
          <a:stretch/>
        </p:blipFill>
        <p:spPr>
          <a:xfrm>
            <a:off x="1190" y="-2"/>
            <a:ext cx="4061525" cy="6858001"/>
          </a:xfrm>
          <a:prstGeom prst="rect">
            <a:avLst/>
          </a:prstGeom>
          <a:noFill/>
          <a:ln>
            <a:noFill/>
          </a:ln>
        </p:spPr>
      </p:pic>
      <p:sp>
        <p:nvSpPr>
          <p:cNvPr id="295" name="Google Shape;295;p22"/>
          <p:cNvSpPr/>
          <p:nvPr/>
        </p:nvSpPr>
        <p:spPr>
          <a:xfrm>
            <a:off x="0" y="1853"/>
            <a:ext cx="4055621" cy="6858000"/>
          </a:xfrm>
          <a:prstGeom prst="rect">
            <a:avLst/>
          </a:prstGeom>
          <a:blipFill rotWithShape="1">
            <a:blip r:embed="rId4">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296" name="Google Shape;296;p22"/>
          <p:cNvPicPr preferRelativeResize="0"/>
          <p:nvPr/>
        </p:nvPicPr>
        <p:blipFill rotWithShape="1">
          <a:blip r:embed="rId3">
            <a:alphaModFix amt="30000"/>
          </a:blip>
          <a:srcRect/>
          <a:stretch/>
        </p:blipFill>
        <p:spPr>
          <a:xfrm>
            <a:off x="-22530" y="23283"/>
            <a:ext cx="4078152" cy="6858001"/>
          </a:xfrm>
          <a:prstGeom prst="rect">
            <a:avLst/>
          </a:prstGeom>
          <a:noFill/>
          <a:ln>
            <a:noFill/>
          </a:ln>
        </p:spPr>
      </p:pic>
      <p:sp>
        <p:nvSpPr>
          <p:cNvPr id="297" name="Google Shape;297;p22"/>
          <p:cNvSpPr txBox="1">
            <a:spLocks noGrp="1"/>
          </p:cNvSpPr>
          <p:nvPr>
            <p:ph type="title"/>
          </p:nvPr>
        </p:nvSpPr>
        <p:spPr>
          <a:xfrm>
            <a:off x="150776" y="1711198"/>
            <a:ext cx="3484020" cy="239872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2400"/>
              <a:buFont typeface="Twentieth Century"/>
              <a:buNone/>
            </a:pPr>
            <a:r>
              <a:rPr lang="en-US" sz="2400" b="1">
                <a:solidFill>
                  <a:srgbClr val="FFFFFF"/>
                </a:solidFill>
              </a:rPr>
              <a:t>ΣΤΟΧΟΣ 1: ΕΝΗΜΕΡΩΣΗ ΔΗΜΟΥ ΓΙΑ ΠΡΟΒΛΗΜΑ</a:t>
            </a:r>
            <a:endParaRPr sz="2400" b="1">
              <a:solidFill>
                <a:srgbClr val="FFFFFF"/>
              </a:solidFill>
            </a:endParaRPr>
          </a:p>
        </p:txBody>
      </p:sp>
      <p:grpSp>
        <p:nvGrpSpPr>
          <p:cNvPr id="298" name="Google Shape;298;p22"/>
          <p:cNvGrpSpPr/>
          <p:nvPr/>
        </p:nvGrpSpPr>
        <p:grpSpPr>
          <a:xfrm>
            <a:off x="0" y="0"/>
            <a:ext cx="1220788" cy="6858001"/>
            <a:chOff x="-14288" y="0"/>
            <a:chExt cx="1220788" cy="6858001"/>
          </a:xfrm>
        </p:grpSpPr>
        <p:sp>
          <p:nvSpPr>
            <p:cNvPr id="299" name="Google Shape;299;p22"/>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303" name="Google Shape;303;p22"/>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305" name="Google Shape;305;p22"/>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306" name="Google Shape;306;p22"/>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309" name="Google Shape;309;p22"/>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22"/>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311" name="Google Shape;311;p22"/>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312" name="Google Shape;312;p22"/>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313" name="Google Shape;313;p22"/>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314" name="Google Shape;314;p22"/>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7" name="Google Shape;317;p22"/>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19" name="Google Shape;319;p22"/>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21" name="Google Shape;321;p22"/>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2" name="Google Shape;322;p22"/>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25" name="Google Shape;325;p22"/>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6" name="Google Shape;326;p22" descr="Εικόνα που περιέχει στιγμιότυπο οθόνης&#10;&#10;Η περιγραφή δημιουργήθηκε με πολύ υψηλή αξιοπιστία"/>
          <p:cNvPicPr preferRelativeResize="0"/>
          <p:nvPr/>
        </p:nvPicPr>
        <p:blipFill rotWithShape="1">
          <a:blip r:embed="rId5">
            <a:alphaModFix/>
          </a:blip>
          <a:srcRect l="-74" t="892" r="-178" b="2678"/>
          <a:stretch/>
        </p:blipFill>
        <p:spPr>
          <a:xfrm>
            <a:off x="4055039" y="1859193"/>
            <a:ext cx="8086477" cy="3106336"/>
          </a:xfrm>
          <a:prstGeom prst="rect">
            <a:avLst/>
          </a:prstGeom>
          <a:noFill/>
          <a:ln>
            <a:noFill/>
          </a:ln>
        </p:spPr>
      </p:pic>
      <p:sp>
        <p:nvSpPr>
          <p:cNvPr id="327" name="Google Shape;327;p22"/>
          <p:cNvSpPr txBox="1"/>
          <p:nvPr/>
        </p:nvSpPr>
        <p:spPr>
          <a:xfrm>
            <a:off x="4077419" y="5098211"/>
            <a:ext cx="8062822"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Twentieth Century"/>
                <a:ea typeface="Twentieth Century"/>
                <a:cs typeface="Twentieth Century"/>
                <a:sym typeface="Twentieth Century"/>
              </a:rPr>
              <a:t>Πλάνα:</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Π0: 1, 2.1.1, 2.2 </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Π1: 1, 2.1.2, 2.2 όταν δεν είναι δυνατή η εύρεση της ακριβούς διεύθυνσης στον χάρτη. </a:t>
            </a:r>
            <a:endParaRPr sz="18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Π2: 3 όταν το πρόβλημα είναι επείγον. 3.1 ή 3.2, είναι στην ευχέρεια του χρήστη</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23"/>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333" name="Google Shape;333;p23"/>
          <p:cNvPicPr preferRelativeResize="0"/>
          <p:nvPr/>
        </p:nvPicPr>
        <p:blipFill rotWithShape="1">
          <a:blip r:embed="rId3">
            <a:alphaModFix/>
          </a:blip>
          <a:srcRect/>
          <a:stretch/>
        </p:blipFill>
        <p:spPr>
          <a:xfrm>
            <a:off x="1190" y="-2"/>
            <a:ext cx="4061525" cy="6858001"/>
          </a:xfrm>
          <a:prstGeom prst="rect">
            <a:avLst/>
          </a:prstGeom>
          <a:noFill/>
          <a:ln>
            <a:noFill/>
          </a:ln>
        </p:spPr>
      </p:pic>
      <p:sp>
        <p:nvSpPr>
          <p:cNvPr id="334" name="Google Shape;334;p23"/>
          <p:cNvSpPr/>
          <p:nvPr/>
        </p:nvSpPr>
        <p:spPr>
          <a:xfrm>
            <a:off x="0" y="1853"/>
            <a:ext cx="4055621" cy="6858000"/>
          </a:xfrm>
          <a:prstGeom prst="rect">
            <a:avLst/>
          </a:prstGeom>
          <a:blipFill rotWithShape="1">
            <a:blip r:embed="rId4">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335" name="Google Shape;335;p23"/>
          <p:cNvPicPr preferRelativeResize="0"/>
          <p:nvPr/>
        </p:nvPicPr>
        <p:blipFill rotWithShape="1">
          <a:blip r:embed="rId3">
            <a:alphaModFix amt="30000"/>
          </a:blip>
          <a:srcRect/>
          <a:stretch/>
        </p:blipFill>
        <p:spPr>
          <a:xfrm>
            <a:off x="-22530" y="23283"/>
            <a:ext cx="4078152" cy="6858001"/>
          </a:xfrm>
          <a:prstGeom prst="rect">
            <a:avLst/>
          </a:prstGeom>
          <a:noFill/>
          <a:ln>
            <a:noFill/>
          </a:ln>
        </p:spPr>
      </p:pic>
      <p:sp>
        <p:nvSpPr>
          <p:cNvPr id="336" name="Google Shape;336;p23"/>
          <p:cNvSpPr txBox="1">
            <a:spLocks noGrp="1"/>
          </p:cNvSpPr>
          <p:nvPr>
            <p:ph type="title"/>
          </p:nvPr>
        </p:nvSpPr>
        <p:spPr>
          <a:xfrm>
            <a:off x="107645" y="1193613"/>
            <a:ext cx="3800321" cy="3405135"/>
          </a:xfrm>
          <a:prstGeom prst="rect">
            <a:avLst/>
          </a:prstGeom>
          <a:noFill/>
          <a:ln>
            <a:noFill/>
          </a:ln>
        </p:spPr>
        <p:txBody>
          <a:bodyPr spcFirstLastPara="1" wrap="square" lIns="91425" tIns="45700" rIns="91425" bIns="45700" anchor="ctr" anchorCtr="0">
            <a:noAutofit/>
          </a:bodyPr>
          <a:lstStyle/>
          <a:p>
            <a:pPr>
              <a:buClr>
                <a:srgbClr val="FFFFFF"/>
              </a:buClr>
              <a:buSzPts val="2400"/>
            </a:pPr>
            <a:r>
              <a:rPr lang="en-US" sz="2400" b="1">
                <a:solidFill>
                  <a:srgbClr val="FFFFFF"/>
                </a:solidFill>
              </a:rPr>
              <a:t>ΣΤΟΧΟΣ 2: ΕΝΗΜΕΡΩΣΗ </a:t>
            </a:r>
            <a:br>
              <a:rPr lang="en-US" sz="2400" b="1">
                <a:solidFill>
                  <a:srgbClr val="FFFFFF"/>
                </a:solidFill>
              </a:rPr>
            </a:br>
            <a:r>
              <a:rPr lang="en-US" sz="2400" b="1">
                <a:solidFill>
                  <a:srgbClr val="FFFFFF"/>
                </a:solidFill>
              </a:rPr>
              <a:t>ΑΣΤΥΝΟΜΙΑΣ ΓΙΑ ΤΡΟΧΑΙΟ</a:t>
            </a:r>
            <a:endParaRPr sz="2400" b="1">
              <a:solidFill>
                <a:srgbClr val="FFFFFF"/>
              </a:solidFill>
            </a:endParaRPr>
          </a:p>
        </p:txBody>
      </p:sp>
      <p:grpSp>
        <p:nvGrpSpPr>
          <p:cNvPr id="337" name="Google Shape;337;p23"/>
          <p:cNvGrpSpPr/>
          <p:nvPr/>
        </p:nvGrpSpPr>
        <p:grpSpPr>
          <a:xfrm>
            <a:off x="0" y="0"/>
            <a:ext cx="1220788" cy="6858001"/>
            <a:chOff x="-14288" y="0"/>
            <a:chExt cx="1220788" cy="6858001"/>
          </a:xfrm>
        </p:grpSpPr>
        <p:sp>
          <p:nvSpPr>
            <p:cNvPr id="338" name="Google Shape;338;p2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342" name="Google Shape;342;p2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344" name="Google Shape;344;p2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345" name="Google Shape;345;p2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348" name="Google Shape;348;p2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2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350" name="Google Shape;350;p2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351" name="Google Shape;351;p2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352" name="Google Shape;352;p2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353" name="Google Shape;353;p2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56" name="Google Shape;356;p2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58" name="Google Shape;358;p2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60" name="Google Shape;360;p2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1" name="Google Shape;361;p2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64" name="Google Shape;364;p2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5" name="Google Shape;365;p23" descr="Εικόνα που περιέχει στιγμιότυπο οθόνης&#10;&#10;Η περιγραφή δημιουργήθηκε με πολύ υψηλή αξιοπιστία"/>
          <p:cNvPicPr preferRelativeResize="0"/>
          <p:nvPr/>
        </p:nvPicPr>
        <p:blipFill rotWithShape="1">
          <a:blip r:embed="rId5">
            <a:alphaModFix/>
          </a:blip>
          <a:srcRect l="44" t="449" b="449"/>
          <a:stretch/>
        </p:blipFill>
        <p:spPr>
          <a:xfrm>
            <a:off x="4054038" y="1661330"/>
            <a:ext cx="8062505" cy="3157080"/>
          </a:xfrm>
          <a:prstGeom prst="rect">
            <a:avLst/>
          </a:prstGeom>
          <a:noFill/>
          <a:ln>
            <a:noFill/>
          </a:ln>
        </p:spPr>
      </p:pic>
      <p:sp>
        <p:nvSpPr>
          <p:cNvPr id="366" name="Google Shape;366;p23"/>
          <p:cNvSpPr txBox="1"/>
          <p:nvPr/>
        </p:nvSpPr>
        <p:spPr>
          <a:xfrm>
            <a:off x="4063042" y="4810664"/>
            <a:ext cx="8134709"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Πλάνα:</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Π0: 1, 2.1.1, 2.2 </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Π1: 1, 2.1.2, 2.2 όταν δεν είναι δυνατή η εύρεση της ακριβούς διεύθυνσης στον χάρτη. </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Π2: 3 όταν υπήρξε τραυματισμός. 3.1 ή 3.2, είναι στην ευχέρεια του χρήστη</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24"/>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372" name="Google Shape;372;p24"/>
          <p:cNvPicPr preferRelativeResize="0"/>
          <p:nvPr/>
        </p:nvPicPr>
        <p:blipFill rotWithShape="1">
          <a:blip r:embed="rId3">
            <a:alphaModFix/>
          </a:blip>
          <a:srcRect/>
          <a:stretch/>
        </p:blipFill>
        <p:spPr>
          <a:xfrm>
            <a:off x="1190" y="-2"/>
            <a:ext cx="4061525" cy="6858001"/>
          </a:xfrm>
          <a:prstGeom prst="rect">
            <a:avLst/>
          </a:prstGeom>
          <a:noFill/>
          <a:ln>
            <a:noFill/>
          </a:ln>
        </p:spPr>
      </p:pic>
      <p:sp>
        <p:nvSpPr>
          <p:cNvPr id="373" name="Google Shape;373;p24"/>
          <p:cNvSpPr/>
          <p:nvPr/>
        </p:nvSpPr>
        <p:spPr>
          <a:xfrm>
            <a:off x="0" y="1853"/>
            <a:ext cx="4055621" cy="6858000"/>
          </a:xfrm>
          <a:prstGeom prst="rect">
            <a:avLst/>
          </a:prstGeom>
          <a:blipFill rotWithShape="1">
            <a:blip r:embed="rId4">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374" name="Google Shape;374;p24"/>
          <p:cNvPicPr preferRelativeResize="0"/>
          <p:nvPr/>
        </p:nvPicPr>
        <p:blipFill rotWithShape="1">
          <a:blip r:embed="rId3">
            <a:alphaModFix amt="30000"/>
          </a:blip>
          <a:srcRect/>
          <a:stretch/>
        </p:blipFill>
        <p:spPr>
          <a:xfrm>
            <a:off x="-22530" y="23283"/>
            <a:ext cx="4078152" cy="6858001"/>
          </a:xfrm>
          <a:prstGeom prst="rect">
            <a:avLst/>
          </a:prstGeom>
          <a:noFill/>
          <a:ln>
            <a:noFill/>
          </a:ln>
        </p:spPr>
      </p:pic>
      <p:sp>
        <p:nvSpPr>
          <p:cNvPr id="375" name="Google Shape;375;p24"/>
          <p:cNvSpPr txBox="1">
            <a:spLocks noGrp="1"/>
          </p:cNvSpPr>
          <p:nvPr>
            <p:ph type="title"/>
          </p:nvPr>
        </p:nvSpPr>
        <p:spPr>
          <a:xfrm>
            <a:off x="251418" y="1035462"/>
            <a:ext cx="4461680" cy="34051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2400"/>
              <a:buFont typeface="Twentieth Century"/>
              <a:buNone/>
            </a:pPr>
            <a:r>
              <a:rPr lang="en-US" sz="2400" b="1">
                <a:solidFill>
                  <a:srgbClr val="FFFFFF"/>
                </a:solidFill>
              </a:rPr>
              <a:t>ΣΤΟΧΟΣ 3: ΕΚΤΑΚΤΗ</a:t>
            </a:r>
            <a:br>
              <a:rPr lang="en-US" sz="2400" b="1">
                <a:solidFill>
                  <a:srgbClr val="FFFFFF"/>
                </a:solidFill>
              </a:rPr>
            </a:br>
            <a:r>
              <a:rPr lang="en-US" sz="2400" b="1">
                <a:solidFill>
                  <a:srgbClr val="FFFFFF"/>
                </a:solidFill>
              </a:rPr>
              <a:t>ΕΝΗΜΕΡΩΣΗ ΧΡΗΣΤΩΝ</a:t>
            </a:r>
            <a:endParaRPr sz="2400" b="1">
              <a:solidFill>
                <a:srgbClr val="FFFFFF"/>
              </a:solidFill>
            </a:endParaRPr>
          </a:p>
        </p:txBody>
      </p:sp>
      <p:grpSp>
        <p:nvGrpSpPr>
          <p:cNvPr id="376" name="Google Shape;376;p24"/>
          <p:cNvGrpSpPr/>
          <p:nvPr/>
        </p:nvGrpSpPr>
        <p:grpSpPr>
          <a:xfrm>
            <a:off x="0" y="0"/>
            <a:ext cx="1220788" cy="6858001"/>
            <a:chOff x="-14288" y="0"/>
            <a:chExt cx="1220788" cy="6858001"/>
          </a:xfrm>
        </p:grpSpPr>
        <p:sp>
          <p:nvSpPr>
            <p:cNvPr id="377" name="Google Shape;377;p2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381" name="Google Shape;381;p24"/>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383" name="Google Shape;383;p24"/>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384" name="Google Shape;384;p24"/>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387" name="Google Shape;387;p24"/>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 name="Google Shape;388;p24"/>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389" name="Google Shape;389;p24"/>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390" name="Google Shape;390;p24"/>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391" name="Google Shape;391;p24"/>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392" name="Google Shape;392;p24"/>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95" name="Google Shape;395;p24"/>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97" name="Google Shape;397;p24"/>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99" name="Google Shape;399;p24"/>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400" name="Google Shape;400;p24"/>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403" name="Google Shape;403;p24"/>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4" name="Google Shape;404;p24" descr="Εικόνα που περιέχει στιγμιότυπο οθόνης&#10;&#10;Η περιγραφή δημιουργήθηκε με πολύ υψηλή αξιοπιστία"/>
          <p:cNvPicPr preferRelativeResize="0"/>
          <p:nvPr/>
        </p:nvPicPr>
        <p:blipFill rotWithShape="1">
          <a:blip r:embed="rId5">
            <a:alphaModFix/>
          </a:blip>
          <a:srcRect l="755" t="2252" r="188" b="900"/>
          <a:stretch/>
        </p:blipFill>
        <p:spPr>
          <a:xfrm>
            <a:off x="4341251" y="1714909"/>
            <a:ext cx="7534768" cy="3085303"/>
          </a:xfrm>
          <a:prstGeom prst="rect">
            <a:avLst/>
          </a:prstGeom>
          <a:noFill/>
          <a:ln>
            <a:noFill/>
          </a:ln>
        </p:spPr>
      </p:pic>
      <p:sp>
        <p:nvSpPr>
          <p:cNvPr id="405" name="Google Shape;405;p24"/>
          <p:cNvSpPr txBox="1"/>
          <p:nvPr/>
        </p:nvSpPr>
        <p:spPr>
          <a:xfrm>
            <a:off x="4192438" y="4810664"/>
            <a:ext cx="800531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Πλάνα:</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Π0: 1, 2.1, 2.2.1 αν πρόκειται για κλειστή οδό λόγω έργων/ατυχήματος</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Π1: 1, 2.2.2αν πρόκειται για ακραία καιρικά φαινόμενα</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25"/>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411" name="Google Shape;411;p25"/>
          <p:cNvPicPr preferRelativeResize="0"/>
          <p:nvPr/>
        </p:nvPicPr>
        <p:blipFill rotWithShape="1">
          <a:blip r:embed="rId3">
            <a:alphaModFix/>
          </a:blip>
          <a:srcRect/>
          <a:stretch/>
        </p:blipFill>
        <p:spPr>
          <a:xfrm>
            <a:off x="1190" y="-2"/>
            <a:ext cx="4061525" cy="6858001"/>
          </a:xfrm>
          <a:prstGeom prst="rect">
            <a:avLst/>
          </a:prstGeom>
          <a:noFill/>
          <a:ln>
            <a:noFill/>
          </a:ln>
        </p:spPr>
      </p:pic>
      <p:sp>
        <p:nvSpPr>
          <p:cNvPr id="412" name="Google Shape;412;p25"/>
          <p:cNvSpPr/>
          <p:nvPr/>
        </p:nvSpPr>
        <p:spPr>
          <a:xfrm>
            <a:off x="0" y="1853"/>
            <a:ext cx="4055621" cy="6858000"/>
          </a:xfrm>
          <a:prstGeom prst="rect">
            <a:avLst/>
          </a:prstGeom>
          <a:blipFill rotWithShape="1">
            <a:blip r:embed="rId4">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413" name="Google Shape;413;p25"/>
          <p:cNvPicPr preferRelativeResize="0"/>
          <p:nvPr/>
        </p:nvPicPr>
        <p:blipFill rotWithShape="1">
          <a:blip r:embed="rId3">
            <a:alphaModFix amt="30000"/>
          </a:blip>
          <a:srcRect/>
          <a:stretch/>
        </p:blipFill>
        <p:spPr>
          <a:xfrm>
            <a:off x="98976" y="-171441"/>
            <a:ext cx="4078152" cy="6858001"/>
          </a:xfrm>
          <a:prstGeom prst="rect">
            <a:avLst/>
          </a:prstGeom>
          <a:noFill/>
          <a:ln>
            <a:noFill/>
          </a:ln>
        </p:spPr>
      </p:pic>
      <p:sp>
        <p:nvSpPr>
          <p:cNvPr id="414" name="Google Shape;414;p25"/>
          <p:cNvSpPr txBox="1">
            <a:spLocks noGrp="1"/>
          </p:cNvSpPr>
          <p:nvPr>
            <p:ph type="title"/>
          </p:nvPr>
        </p:nvSpPr>
        <p:spPr>
          <a:xfrm>
            <a:off x="395192" y="1035462"/>
            <a:ext cx="4317906" cy="3405135"/>
          </a:xfrm>
          <a:prstGeom prst="rect">
            <a:avLst/>
          </a:prstGeom>
          <a:noFill/>
          <a:ln>
            <a:noFill/>
          </a:ln>
        </p:spPr>
        <p:txBody>
          <a:bodyPr spcFirstLastPara="1" wrap="square" lIns="91425" tIns="45700" rIns="91425" bIns="45700" anchor="ctr" anchorCtr="0">
            <a:noAutofit/>
          </a:bodyPr>
          <a:lstStyle/>
          <a:p>
            <a:pPr>
              <a:buClr>
                <a:srgbClr val="FFFFFF"/>
              </a:buClr>
              <a:buSzPts val="2400"/>
            </a:pPr>
            <a:r>
              <a:rPr lang="en-US" sz="2400" b="1">
                <a:solidFill>
                  <a:srgbClr val="FFFFFF"/>
                </a:solidFill>
              </a:rPr>
              <a:t>ΣΤΟΧΟΣ 4: ΠΡΟΒΟΛΗ ΣΤΑΤΙΣΤΙΚΩΝ </a:t>
            </a:r>
            <a:endParaRPr sz="2400" b="1">
              <a:solidFill>
                <a:srgbClr val="FFFFFF"/>
              </a:solidFill>
            </a:endParaRPr>
          </a:p>
        </p:txBody>
      </p:sp>
      <p:grpSp>
        <p:nvGrpSpPr>
          <p:cNvPr id="415" name="Google Shape;415;p25"/>
          <p:cNvGrpSpPr/>
          <p:nvPr/>
        </p:nvGrpSpPr>
        <p:grpSpPr>
          <a:xfrm>
            <a:off x="0" y="0"/>
            <a:ext cx="1220788" cy="6858001"/>
            <a:chOff x="-14288" y="0"/>
            <a:chExt cx="1220788" cy="6858001"/>
          </a:xfrm>
        </p:grpSpPr>
        <p:sp>
          <p:nvSpPr>
            <p:cNvPr id="416" name="Google Shape;416;p25"/>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420" name="Google Shape;420;p25"/>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422" name="Google Shape;422;p25"/>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423" name="Google Shape;423;p25"/>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426" name="Google Shape;426;p25"/>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7" name="Google Shape;427;p25"/>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428" name="Google Shape;428;p25"/>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429" name="Google Shape;429;p25"/>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430" name="Google Shape;430;p25"/>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431" name="Google Shape;431;p25"/>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434" name="Google Shape;434;p25"/>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436" name="Google Shape;436;p25"/>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438" name="Google Shape;438;p25"/>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439" name="Google Shape;439;p25"/>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442" name="Google Shape;442;p25"/>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3" name="Google Shape;443;p25" descr="Εικόνα που περιέχει στιγμιότυπο οθόνης&#10;&#10;Η περιγραφή δημιουργήθηκε με πολύ υψηλή αξιοπιστία"/>
          <p:cNvPicPr preferRelativeResize="0"/>
          <p:nvPr/>
        </p:nvPicPr>
        <p:blipFill rotWithShape="1">
          <a:blip r:embed="rId5"/>
          <a:srcRect l="755" t="2252" r="188" b="900"/>
          <a:stretch/>
        </p:blipFill>
        <p:spPr>
          <a:xfrm>
            <a:off x="4628788" y="981664"/>
            <a:ext cx="7132222" cy="3818548"/>
          </a:xfrm>
          <a:prstGeom prst="rect">
            <a:avLst/>
          </a:prstGeom>
          <a:noFill/>
          <a:ln>
            <a:noFill/>
          </a:ln>
        </p:spPr>
      </p:pic>
      <p:sp>
        <p:nvSpPr>
          <p:cNvPr id="444" name="Google Shape;444;p25"/>
          <p:cNvSpPr txBox="1"/>
          <p:nvPr/>
        </p:nvSpPr>
        <p:spPr>
          <a:xfrm>
            <a:off x="4134928" y="4810664"/>
            <a:ext cx="8062822" cy="2031325"/>
          </a:xfrm>
          <a:prstGeom prst="rect">
            <a:avLst/>
          </a:prstGeom>
          <a:noFill/>
          <a:ln>
            <a:noFill/>
          </a:ln>
        </p:spPr>
        <p:txBody>
          <a:bodyPr spcFirstLastPara="1" wrap="square" lIns="91425" tIns="45700" rIns="91425" bIns="45700" anchor="t" anchorCtr="0">
            <a:noAutofit/>
          </a:bodyPr>
          <a:lstStyle/>
          <a:p>
            <a:pPr lvl="0" algn="l">
              <a:spcBef>
                <a:spcPts val="0"/>
              </a:spcBef>
              <a:spcAft>
                <a:spcPts val="0"/>
              </a:spcAft>
              <a:buNone/>
            </a:pPr>
            <a:r>
              <a:rPr lang="en-US" sz="1800" err="1">
                <a:ea typeface="Twentieth Century"/>
                <a:sym typeface="Twentieth Century"/>
              </a:rPr>
              <a:t>Πλάνο</a:t>
            </a:r>
            <a:r>
              <a:rPr lang="en-US" sz="1800">
                <a:ea typeface="Twentieth Century"/>
                <a:sym typeface="Twentieth Century"/>
              </a:rPr>
              <a:t>:</a:t>
            </a:r>
            <a:endParaRPr lang="el-GR"/>
          </a:p>
          <a:p>
            <a:r>
              <a:rPr lang="en-US" sz="1800">
                <a:ea typeface="Twentieth Century"/>
                <a:sym typeface="Twentieth Century"/>
              </a:rPr>
              <a:t>            Π0: 1, 2.2, 2.1.1, 2.1.2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39307B-0AFF-418E-9BC3-D0A672EA5B58}"/>
              </a:ext>
            </a:extLst>
          </p:cNvPr>
          <p:cNvSpPr>
            <a:spLocks noGrp="1"/>
          </p:cNvSpPr>
          <p:nvPr>
            <p:ph type="title"/>
          </p:nvPr>
        </p:nvSpPr>
        <p:spPr>
          <a:xfrm>
            <a:off x="1141413" y="1861789"/>
            <a:ext cx="9905998" cy="1478570"/>
          </a:xfrm>
        </p:spPr>
        <p:txBody>
          <a:bodyPr/>
          <a:lstStyle/>
          <a:p>
            <a:r>
              <a:rPr lang="el-GR" sz="4800"/>
              <a:t>3</a:t>
            </a:r>
            <a:r>
              <a:rPr lang="en-US" sz="4800"/>
              <a:t>.</a:t>
            </a:r>
            <a:r>
              <a:rPr lang="el-GR" sz="4800"/>
              <a:t>ΑΠΟΤΙΜΗΣΗ ΕΦΑΡΜΟΓΗΣ</a:t>
            </a:r>
          </a:p>
        </p:txBody>
      </p:sp>
      <p:sp>
        <p:nvSpPr>
          <p:cNvPr id="3" name="Θέση κειμένου 2">
            <a:extLst>
              <a:ext uri="{FF2B5EF4-FFF2-40B4-BE49-F238E27FC236}">
                <a16:creationId xmlns:a16="http://schemas.microsoft.com/office/drawing/2014/main" id="{6CB6D2B4-96EB-4B10-9CC6-EC17D11074E2}"/>
              </a:ext>
            </a:extLst>
          </p:cNvPr>
          <p:cNvSpPr>
            <a:spLocks noGrp="1"/>
          </p:cNvSpPr>
          <p:nvPr>
            <p:ph type="body" idx="1"/>
          </p:nvPr>
        </p:nvSpPr>
        <p:spPr>
          <a:xfrm>
            <a:off x="1141412" y="3340359"/>
            <a:ext cx="9905999" cy="2450842"/>
          </a:xfrm>
        </p:spPr>
        <p:txBody>
          <a:bodyPr/>
          <a:lstStyle/>
          <a:p>
            <a:endParaRPr lang="el-GR"/>
          </a:p>
        </p:txBody>
      </p:sp>
    </p:spTree>
    <p:extLst>
      <p:ext uri="{BB962C8B-B14F-4D97-AF65-F5344CB8AC3E}">
        <p14:creationId xmlns:p14="http://schemas.microsoft.com/office/powerpoint/2010/main" val="403549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A3066B-7729-4F10-A1EE-224BDFF5E7CE}"/>
              </a:ext>
            </a:extLst>
          </p:cNvPr>
          <p:cNvSpPr>
            <a:spLocks noGrp="1"/>
          </p:cNvSpPr>
          <p:nvPr>
            <p:ph type="body" idx="4294967295"/>
          </p:nvPr>
        </p:nvSpPr>
        <p:spPr>
          <a:xfrm>
            <a:off x="1143000" y="957805"/>
            <a:ext cx="9906000" cy="5288736"/>
          </a:xfrm>
        </p:spPr>
        <p:txBody>
          <a:bodyPr/>
          <a:lstStyle/>
          <a:p>
            <a:r>
              <a:rPr lang="en-US"/>
              <a:t>Παρουσίαση της διαδραστικής παρέμβασης με σκοπό τη κατανόηση από το αξιολογικό κοινό της λογικής και της σχεδίασης</a:t>
            </a:r>
          </a:p>
          <a:p>
            <a:r>
              <a:rPr lang="en-US"/>
              <a:t>Δημιουργία και αποστολή ερωτηματολογίου ατομικά σε κάθε μέλος ομάδας</a:t>
            </a:r>
          </a:p>
          <a:p>
            <a:r>
              <a:rPr lang="en-US"/>
              <a:t>Ατομικές συνεντεύξεις με ερωτήσεις βασισμένες στους ευρετικούς κανόνες του Nielsen ( π.χ για τήρηση κανόνων σχεδίασης ) και ερωτήσεις για συγκεκριμένα σενάρια χρήσης της εφαρμογής ( π.χ ειδοποίηση για επικίνδυνα καιρικά φαινόμενα και συμμετοχή σε δημοσκόπηση του δήμου )</a:t>
            </a:r>
          </a:p>
          <a:p>
            <a:endParaRPr lang="en-US"/>
          </a:p>
        </p:txBody>
      </p:sp>
    </p:spTree>
    <p:extLst>
      <p:ext uri="{BB962C8B-B14F-4D97-AF65-F5344CB8AC3E}">
        <p14:creationId xmlns:p14="http://schemas.microsoft.com/office/powerpoint/2010/main" val="282195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774F-1C3C-4564-8273-3EEEED3A3176}"/>
              </a:ext>
            </a:extLst>
          </p:cNvPr>
          <p:cNvSpPr>
            <a:spLocks noGrp="1"/>
          </p:cNvSpPr>
          <p:nvPr>
            <p:ph type="title"/>
          </p:nvPr>
        </p:nvSpPr>
        <p:spPr/>
        <p:txBody>
          <a:bodyPr/>
          <a:lstStyle/>
          <a:p>
            <a:r>
              <a:rPr lang="en-US"/>
              <a:t>Αποτελέσματα ερωτηματολογίου</a:t>
            </a:r>
          </a:p>
        </p:txBody>
      </p:sp>
      <p:sp>
        <p:nvSpPr>
          <p:cNvPr id="3" name="Text Placeholder 2">
            <a:extLst>
              <a:ext uri="{FF2B5EF4-FFF2-40B4-BE49-F238E27FC236}">
                <a16:creationId xmlns:a16="http://schemas.microsoft.com/office/drawing/2014/main" id="{7060F5B0-09A2-4E4C-8F1E-5DDD550557A3}"/>
              </a:ext>
            </a:extLst>
          </p:cNvPr>
          <p:cNvSpPr>
            <a:spLocks noGrp="1"/>
          </p:cNvSpPr>
          <p:nvPr>
            <p:ph type="body" idx="1"/>
          </p:nvPr>
        </p:nvSpPr>
        <p:spPr/>
        <p:txBody>
          <a:bodyPr/>
          <a:lstStyle/>
          <a:p>
            <a:r>
              <a:rPr lang="en-US"/>
              <a:t>Η εφαρμογή έχει μεγάλη χρησιμότητα στην καθημερινότητα των πολιτών</a:t>
            </a:r>
          </a:p>
          <a:p>
            <a:r>
              <a:rPr lang="en-US"/>
              <a:t>Εύκολη στη χρήση με ενδεχομένως λίγο περίπλοκη σχεδίαση που χρειάζεται καθοδήγηση από ειδικό για ομαλή χρήση.</a:t>
            </a:r>
          </a:p>
          <a:p>
            <a:r>
              <a:rPr lang="en-US"/>
              <a:t>Φιλική στη χρήση χωρίς προαπαιτούμενες γνώσεις με πολύ λίγες ασάφειες</a:t>
            </a:r>
          </a:p>
          <a:p>
            <a:r>
              <a:rPr lang="en-US"/>
              <a:t>Μικρή πιθανότητα αίσθησης κούρασης στους πολιτές λόγω χρήσης της εφαρμογής.</a:t>
            </a:r>
          </a:p>
        </p:txBody>
      </p:sp>
    </p:spTree>
    <p:extLst>
      <p:ext uri="{BB962C8B-B14F-4D97-AF65-F5344CB8AC3E}">
        <p14:creationId xmlns:p14="http://schemas.microsoft.com/office/powerpoint/2010/main" val="104538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EBA7-1B03-43ED-B667-113FBA5EA313}"/>
              </a:ext>
            </a:extLst>
          </p:cNvPr>
          <p:cNvSpPr>
            <a:spLocks noGrp="1"/>
          </p:cNvSpPr>
          <p:nvPr>
            <p:ph type="title"/>
          </p:nvPr>
        </p:nvSpPr>
        <p:spPr/>
        <p:txBody>
          <a:bodyPr/>
          <a:lstStyle/>
          <a:p>
            <a:r>
              <a:rPr lang="en-US"/>
              <a:t>Συμπέρασμα ερωτηματολογίου</a:t>
            </a:r>
          </a:p>
        </p:txBody>
      </p:sp>
      <p:sp>
        <p:nvSpPr>
          <p:cNvPr id="3" name="Text Placeholder 2">
            <a:extLst>
              <a:ext uri="{FF2B5EF4-FFF2-40B4-BE49-F238E27FC236}">
                <a16:creationId xmlns:a16="http://schemas.microsoft.com/office/drawing/2014/main" id="{14877591-B23B-4B60-811C-0C7E78426975}"/>
              </a:ext>
            </a:extLst>
          </p:cNvPr>
          <p:cNvSpPr>
            <a:spLocks noGrp="1"/>
          </p:cNvSpPr>
          <p:nvPr>
            <p:ph type="body" idx="1"/>
          </p:nvPr>
        </p:nvSpPr>
        <p:spPr/>
        <p:txBody>
          <a:bodyPr/>
          <a:lstStyle/>
          <a:p>
            <a:pPr marL="85725" indent="0">
              <a:buNone/>
            </a:pPr>
            <a:r>
              <a:rPr lang="en-US"/>
              <a:t>Περισσότερη απλοποίηση της σχεδίασης της εφαρμογής για καλύτερη προσβασιμότητα από όλους με απλούστερο μενού για διευκόλυνση των πολιτών.</a:t>
            </a:r>
          </a:p>
        </p:txBody>
      </p:sp>
    </p:spTree>
    <p:extLst>
      <p:ext uri="{BB962C8B-B14F-4D97-AF65-F5344CB8AC3E}">
        <p14:creationId xmlns:p14="http://schemas.microsoft.com/office/powerpoint/2010/main" val="71721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10BA-2E3F-450D-B805-834871296A32}"/>
              </a:ext>
            </a:extLst>
          </p:cNvPr>
          <p:cNvSpPr>
            <a:spLocks noGrp="1"/>
          </p:cNvSpPr>
          <p:nvPr>
            <p:ph type="title"/>
          </p:nvPr>
        </p:nvSpPr>
        <p:spPr>
          <a:xfrm>
            <a:off x="1141413" y="618518"/>
            <a:ext cx="9905998" cy="1051107"/>
          </a:xfrm>
        </p:spPr>
        <p:txBody>
          <a:bodyPr/>
          <a:lstStyle/>
          <a:p>
            <a:r>
              <a:rPr lang="en-US"/>
              <a:t>Αποτελέσματα συνεντεύξεων</a:t>
            </a:r>
          </a:p>
        </p:txBody>
      </p:sp>
      <p:sp>
        <p:nvSpPr>
          <p:cNvPr id="3" name="Text Placeholder 2">
            <a:extLst>
              <a:ext uri="{FF2B5EF4-FFF2-40B4-BE49-F238E27FC236}">
                <a16:creationId xmlns:a16="http://schemas.microsoft.com/office/drawing/2014/main" id="{DE6A7A70-28CA-469E-BE47-089D717460BB}"/>
              </a:ext>
            </a:extLst>
          </p:cNvPr>
          <p:cNvSpPr>
            <a:spLocks noGrp="1"/>
          </p:cNvSpPr>
          <p:nvPr>
            <p:ph type="body" idx="1"/>
          </p:nvPr>
        </p:nvSpPr>
        <p:spPr>
          <a:xfrm>
            <a:off x="1141412" y="1664048"/>
            <a:ext cx="9905999" cy="4666128"/>
          </a:xfrm>
        </p:spPr>
        <p:txBody>
          <a:bodyPr/>
          <a:lstStyle/>
          <a:p>
            <a:r>
              <a:rPr lang="en-US"/>
              <a:t>Εύκολη και όχι χρονοβόρα η διαδικασία αναφοράς προβλήματος για την απομάκρυνση ογκωδών αντικειμένων</a:t>
            </a:r>
          </a:p>
          <a:p>
            <a:r>
              <a:rPr lang="en-US"/>
              <a:t>Ανάμεικτη αντίδραση για την αναγκαιότητα της ειδοποίησης για επικίνδυνα καιρικά φαινόμενα. 80% θετικοί στην αποστολή ειδοποίησεων ανά 3 ώρες αλλά με δυνατότητα απενεργοποίησης ειδοποιήσεων.</a:t>
            </a:r>
          </a:p>
          <a:p>
            <a:r>
              <a:rPr lang="en-US"/>
              <a:t>Θετικοί στην συμμετοχή σε δημοσκόποιηση του δήμου, λόγω της αύξησης επικοινωνίας πολιτών - δήμου. Καλή διαδικασία αλλά θα βοηθούσε ένα σύστημα κατηγοριοποίησης για ευκολότερη επιλογή.</a:t>
            </a:r>
          </a:p>
        </p:txBody>
      </p:sp>
    </p:spTree>
    <p:extLst>
      <p:ext uri="{BB962C8B-B14F-4D97-AF65-F5344CB8AC3E}">
        <p14:creationId xmlns:p14="http://schemas.microsoft.com/office/powerpoint/2010/main" val="19739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AA6C-BB12-4135-BA2A-FA41CAE7DE5D}"/>
              </a:ext>
            </a:extLst>
          </p:cNvPr>
          <p:cNvSpPr>
            <a:spLocks noGrp="1"/>
          </p:cNvSpPr>
          <p:nvPr>
            <p:ph type="title"/>
          </p:nvPr>
        </p:nvSpPr>
        <p:spPr/>
        <p:txBody>
          <a:bodyPr/>
          <a:lstStyle/>
          <a:p>
            <a:pPr algn="ctr"/>
            <a:r>
              <a:rPr lang="en-US" err="1"/>
              <a:t>Περιεχόμεν</a:t>
            </a:r>
            <a:r>
              <a:rPr lang="en-US"/>
              <a:t>α Παρουσίασης:</a:t>
            </a:r>
          </a:p>
        </p:txBody>
      </p:sp>
      <p:sp>
        <p:nvSpPr>
          <p:cNvPr id="3" name="Text Placeholder 2">
            <a:extLst>
              <a:ext uri="{FF2B5EF4-FFF2-40B4-BE49-F238E27FC236}">
                <a16:creationId xmlns:a16="http://schemas.microsoft.com/office/drawing/2014/main" id="{80E54E68-1ED5-4439-9B54-E4CF7F0E1C62}"/>
              </a:ext>
            </a:extLst>
          </p:cNvPr>
          <p:cNvSpPr>
            <a:spLocks noGrp="1"/>
          </p:cNvSpPr>
          <p:nvPr>
            <p:ph type="body" idx="1"/>
          </p:nvPr>
        </p:nvSpPr>
        <p:spPr>
          <a:xfrm>
            <a:off x="1141412" y="1875676"/>
            <a:ext cx="9905999" cy="3915525"/>
          </a:xfrm>
        </p:spPr>
        <p:txBody>
          <a:bodyPr/>
          <a:lstStyle/>
          <a:p>
            <a:r>
              <a:rPr lang="en-US"/>
              <a:t>0. Βα</a:t>
            </a:r>
            <a:r>
              <a:rPr lang="en-US" err="1"/>
              <a:t>σική</a:t>
            </a:r>
            <a:r>
              <a:rPr lang="en-US"/>
              <a:t> </a:t>
            </a:r>
            <a:r>
              <a:rPr lang="en-US" err="1"/>
              <a:t>ιδέ</a:t>
            </a:r>
            <a:r>
              <a:rPr lang="en-US"/>
              <a:t>α</a:t>
            </a:r>
          </a:p>
          <a:p>
            <a:r>
              <a:rPr lang="en-US"/>
              <a:t>1. Απα</a:t>
            </a:r>
            <a:r>
              <a:rPr lang="en-US" err="1"/>
              <a:t>ιτήσεις</a:t>
            </a:r>
            <a:r>
              <a:rPr lang="en-US"/>
              <a:t> </a:t>
            </a:r>
            <a:r>
              <a:rPr lang="en-US" err="1"/>
              <a:t>χρηστών</a:t>
            </a:r>
            <a:r>
              <a:rPr lang="en-US"/>
              <a:t> και </a:t>
            </a:r>
            <a:r>
              <a:rPr lang="en-US" err="1"/>
              <a:t>σκο</a:t>
            </a:r>
            <a:r>
              <a:rPr lang="en-US"/>
              <a:t>π</a:t>
            </a:r>
            <a:r>
              <a:rPr lang="en-US" err="1"/>
              <a:t>ιμότητ</a:t>
            </a:r>
            <a:r>
              <a:rPr lang="en-US"/>
              <a:t>α </a:t>
            </a:r>
            <a:r>
              <a:rPr lang="en-US" err="1"/>
              <a:t>δι</a:t>
            </a:r>
            <a:r>
              <a:rPr lang="en-US"/>
              <a:t>α</a:t>
            </a:r>
            <a:r>
              <a:rPr lang="en-US" err="1"/>
              <a:t>δρ</a:t>
            </a:r>
            <a:r>
              <a:rPr lang="en-US"/>
              <a:t>α</a:t>
            </a:r>
            <a:r>
              <a:rPr lang="en-US" err="1"/>
              <a:t>στικής</a:t>
            </a:r>
            <a:r>
              <a:rPr lang="en-US"/>
              <a:t> πα</a:t>
            </a:r>
            <a:r>
              <a:rPr lang="en-US" err="1"/>
              <a:t>ρέμ</a:t>
            </a:r>
            <a:r>
              <a:rPr lang="en-US"/>
              <a:t>βα</a:t>
            </a:r>
            <a:r>
              <a:rPr lang="en-US" err="1"/>
              <a:t>σης</a:t>
            </a:r>
            <a:endParaRPr lang="en-US"/>
          </a:p>
          <a:p>
            <a:r>
              <a:rPr lang="en-US"/>
              <a:t>2.Τελική </a:t>
            </a:r>
            <a:r>
              <a:rPr lang="en-US" err="1"/>
              <a:t>σχεδί</a:t>
            </a:r>
            <a:r>
              <a:rPr lang="en-US"/>
              <a:t>α</a:t>
            </a:r>
            <a:r>
              <a:rPr lang="en-US" err="1"/>
              <a:t>ση</a:t>
            </a:r>
            <a:r>
              <a:rPr lang="en-US"/>
              <a:t> </a:t>
            </a:r>
            <a:r>
              <a:rPr lang="en-US" err="1"/>
              <a:t>δι</a:t>
            </a:r>
            <a:r>
              <a:rPr lang="en-US"/>
              <a:t>α</a:t>
            </a:r>
            <a:r>
              <a:rPr lang="en-US" err="1"/>
              <a:t>δρ</a:t>
            </a:r>
            <a:r>
              <a:rPr lang="en-US"/>
              <a:t>α</a:t>
            </a:r>
            <a:r>
              <a:rPr lang="en-US" err="1"/>
              <a:t>στικής</a:t>
            </a:r>
            <a:r>
              <a:rPr lang="en-US"/>
              <a:t> πα</a:t>
            </a:r>
            <a:r>
              <a:rPr lang="en-US" err="1"/>
              <a:t>ρέμ</a:t>
            </a:r>
            <a:r>
              <a:rPr lang="en-US"/>
              <a:t>βα</a:t>
            </a:r>
            <a:r>
              <a:rPr lang="en-US" err="1"/>
              <a:t>σης</a:t>
            </a:r>
            <a:endParaRPr lang="en-US"/>
          </a:p>
          <a:p>
            <a:r>
              <a:rPr lang="en-US"/>
              <a:t>3. Απ</a:t>
            </a:r>
            <a:r>
              <a:rPr lang="en-US" err="1"/>
              <a:t>οτίμηση</a:t>
            </a:r>
            <a:r>
              <a:rPr lang="en-US"/>
              <a:t> </a:t>
            </a:r>
            <a:r>
              <a:rPr lang="en-US" err="1"/>
              <a:t>εφ</a:t>
            </a:r>
            <a:r>
              <a:rPr lang="en-US"/>
              <a:t>α</a:t>
            </a:r>
            <a:r>
              <a:rPr lang="en-US" err="1"/>
              <a:t>ρμογής</a:t>
            </a:r>
            <a:endParaRPr lang="en-US"/>
          </a:p>
          <a:p>
            <a:r>
              <a:rPr lang="en-US"/>
              <a:t>4. Πα</a:t>
            </a:r>
            <a:r>
              <a:rPr lang="en-US" err="1"/>
              <a:t>ρουσί</a:t>
            </a:r>
            <a:r>
              <a:rPr lang="en-US"/>
              <a:t>α</a:t>
            </a:r>
            <a:r>
              <a:rPr lang="en-US" err="1"/>
              <a:t>ση</a:t>
            </a:r>
            <a:r>
              <a:rPr lang="en-US"/>
              <a:t> </a:t>
            </a:r>
            <a:r>
              <a:rPr lang="en-US" err="1"/>
              <a:t>δι</a:t>
            </a:r>
            <a:r>
              <a:rPr lang="en-US"/>
              <a:t>α</a:t>
            </a:r>
            <a:r>
              <a:rPr lang="en-US" err="1"/>
              <a:t>δρ</a:t>
            </a:r>
            <a:r>
              <a:rPr lang="en-US"/>
              <a:t>α</a:t>
            </a:r>
            <a:r>
              <a:rPr lang="en-US" err="1"/>
              <a:t>στικής</a:t>
            </a:r>
            <a:r>
              <a:rPr lang="en-US"/>
              <a:t> πα</a:t>
            </a:r>
            <a:r>
              <a:rPr lang="en-US" err="1"/>
              <a:t>ρέμ</a:t>
            </a:r>
            <a:r>
              <a:rPr lang="en-US"/>
              <a:t>βα</a:t>
            </a:r>
            <a:r>
              <a:rPr lang="en-US" err="1"/>
              <a:t>σης</a:t>
            </a:r>
            <a:endParaRPr lang="en-US"/>
          </a:p>
          <a:p>
            <a:r>
              <a:rPr lang="en-US"/>
              <a:t>5. Παρα</a:t>
            </a:r>
            <a:r>
              <a:rPr lang="en-US" err="1"/>
              <a:t>δείγμ</a:t>
            </a:r>
            <a:r>
              <a:rPr lang="en-US"/>
              <a:t>ατα </a:t>
            </a:r>
            <a:r>
              <a:rPr lang="en-US" err="1"/>
              <a:t>εξομοίωσης</a:t>
            </a:r>
            <a:endParaRPr lang="en-US"/>
          </a:p>
        </p:txBody>
      </p:sp>
    </p:spTree>
    <p:extLst>
      <p:ext uri="{BB962C8B-B14F-4D97-AF65-F5344CB8AC3E}">
        <p14:creationId xmlns:p14="http://schemas.microsoft.com/office/powerpoint/2010/main" val="414302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A57992-9E2D-4010-8571-421DA34B1ACF}"/>
              </a:ext>
            </a:extLst>
          </p:cNvPr>
          <p:cNvSpPr>
            <a:spLocks noGrp="1"/>
          </p:cNvSpPr>
          <p:nvPr>
            <p:ph type="body" idx="1"/>
          </p:nvPr>
        </p:nvSpPr>
        <p:spPr>
          <a:xfrm>
            <a:off x="1141412" y="632561"/>
            <a:ext cx="9905999" cy="5158640"/>
          </a:xfrm>
        </p:spPr>
        <p:txBody>
          <a:bodyPr/>
          <a:lstStyle/>
          <a:p>
            <a:r>
              <a:rPr lang="en-US"/>
              <a:t>Διχασμένοι στην χρήση της εφαρμογής ως κύρια πηγή ενημέρωσης για νέα και εκδηλώσεις του δήμου με 60% να είναι επιφυλακτικοί ενώ το 40% πολύ θετικοί. Όλοι πιστεύουν πως θα ήταν χρήσιμο ένα φιλτράρισμα με βάση τα προσωπικά ενδιαφέροντα του χρήστη.</a:t>
            </a:r>
          </a:p>
          <a:p>
            <a:r>
              <a:rPr lang="en-US"/>
              <a:t>Πολύ θετικοί στη πρόσβαση σε στατιστικά στοιχεία του δήμου σε σχέση με την αποτελεσματικότητα καθώς πιστεύουν πως αυξηθεί το αίσθημα εμπιστοσύνης με περισσότερη διαφάνεια καθώς όλοι βρήκαν τα γραφήματα ευανάγνωστα δίνοντας έτσι στους πολίτες μια πιο πλήρη εικόνα για τη κατάσταση του δήμου</a:t>
            </a:r>
          </a:p>
        </p:txBody>
      </p:sp>
    </p:spTree>
    <p:extLst>
      <p:ext uri="{BB962C8B-B14F-4D97-AF65-F5344CB8AC3E}">
        <p14:creationId xmlns:p14="http://schemas.microsoft.com/office/powerpoint/2010/main" val="213321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3DCA-119C-4E2E-B8C4-0EAACD09B14F}"/>
              </a:ext>
            </a:extLst>
          </p:cNvPr>
          <p:cNvSpPr>
            <a:spLocks noGrp="1"/>
          </p:cNvSpPr>
          <p:nvPr>
            <p:ph type="title"/>
          </p:nvPr>
        </p:nvSpPr>
        <p:spPr/>
        <p:txBody>
          <a:bodyPr/>
          <a:lstStyle/>
          <a:p>
            <a:r>
              <a:rPr lang="en-US"/>
              <a:t>Συμπεράσματα συνεντεύξεων</a:t>
            </a:r>
          </a:p>
        </p:txBody>
      </p:sp>
      <p:sp>
        <p:nvSpPr>
          <p:cNvPr id="3" name="Text Placeholder 2">
            <a:extLst>
              <a:ext uri="{FF2B5EF4-FFF2-40B4-BE49-F238E27FC236}">
                <a16:creationId xmlns:a16="http://schemas.microsoft.com/office/drawing/2014/main" id="{9043725B-DDD0-4861-AD8B-2D7BAFEF816E}"/>
              </a:ext>
            </a:extLst>
          </p:cNvPr>
          <p:cNvSpPr>
            <a:spLocks noGrp="1"/>
          </p:cNvSpPr>
          <p:nvPr>
            <p:ph type="body" idx="1"/>
          </p:nvPr>
        </p:nvSpPr>
        <p:spPr/>
        <p:txBody>
          <a:bodyPr/>
          <a:lstStyle/>
          <a:p>
            <a:r>
              <a:rPr lang="en-US"/>
              <a:t>Η εφαρμογή θα είναι εύκολη στη χρήση, θα βελτιώσει τη σχέση πολιτών - δήμου μέσω της πρόσβασης σε στατιστικά στοιχεία του δήμου και των δημοσκοποίησεων που θα βοηθήσουν στην επίλυση διαφόρων προβλημάτων.</a:t>
            </a:r>
          </a:p>
          <a:p>
            <a:r>
              <a:rPr lang="en-US"/>
              <a:t>Ανάπτυξη επιπλέον χρήσιμων λειτουργιών, όπως την επιλογή σίγασης των ειδοποιήσεων και το φιλτράρισμα ενημερώσεων με βάση τις προσωπικές προτιμήσεις του κάθε χρήστη</a:t>
            </a:r>
          </a:p>
        </p:txBody>
      </p:sp>
    </p:spTree>
    <p:extLst>
      <p:ext uri="{BB962C8B-B14F-4D97-AF65-F5344CB8AC3E}">
        <p14:creationId xmlns:p14="http://schemas.microsoft.com/office/powerpoint/2010/main" val="30223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1"/>
          <p:cNvSpPr txBox="1">
            <a:spLocks noGrp="1"/>
          </p:cNvSpPr>
          <p:nvPr>
            <p:ph type="ctrTitle"/>
          </p:nvPr>
        </p:nvSpPr>
        <p:spPr>
          <a:xfrm>
            <a:off x="1876424" y="1122363"/>
            <a:ext cx="9042477" cy="2387600"/>
          </a:xfrm>
          <a:prstGeom prst="rect">
            <a:avLst/>
          </a:prstGeom>
          <a:noFill/>
          <a:ln>
            <a:noFill/>
          </a:ln>
        </p:spPr>
        <p:txBody>
          <a:bodyPr spcFirstLastPara="1" wrap="square" lIns="91425" tIns="45700" rIns="91425" bIns="45700" anchor="b" anchorCtr="0">
            <a:noAutofit/>
          </a:bodyPr>
          <a:lstStyle/>
          <a:p>
            <a:r>
              <a:rPr lang="en-US"/>
              <a:t>4. ΠΑΡΟΥΣΙΑΣΗ ΔΙΑΔΡΑΣΤΙΚΗΣ ΠΑΡΕΜΒΑΣΗΣ</a:t>
            </a:r>
          </a:p>
        </p:txBody>
      </p:sp>
      <p:sp>
        <p:nvSpPr>
          <p:cNvPr id="288" name="Google Shape;288;p2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25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858D4A-0DB4-437E-BC01-DDA2001EBE35}"/>
              </a:ext>
            </a:extLst>
          </p:cNvPr>
          <p:cNvSpPr>
            <a:spLocks noGrp="1"/>
          </p:cNvSpPr>
          <p:nvPr>
            <p:ph type="title"/>
          </p:nvPr>
        </p:nvSpPr>
        <p:spPr/>
        <p:txBody>
          <a:bodyPr/>
          <a:lstStyle/>
          <a:p>
            <a:r>
              <a:rPr lang="el-GR" sz="4800"/>
              <a:t>5.Σενάρια χρήσης του συστήματος </a:t>
            </a:r>
            <a:br>
              <a:rPr lang="el-GR"/>
            </a:br>
            <a:endParaRPr lang="el-GR"/>
          </a:p>
        </p:txBody>
      </p:sp>
      <p:sp>
        <p:nvSpPr>
          <p:cNvPr id="3" name="Θέση κειμένου 2">
            <a:extLst>
              <a:ext uri="{FF2B5EF4-FFF2-40B4-BE49-F238E27FC236}">
                <a16:creationId xmlns:a16="http://schemas.microsoft.com/office/drawing/2014/main" id="{D40A6F7B-F36A-4428-88E5-DB1769888110}"/>
              </a:ext>
            </a:extLst>
          </p:cNvPr>
          <p:cNvSpPr>
            <a:spLocks noGrp="1"/>
          </p:cNvSpPr>
          <p:nvPr>
            <p:ph type="body" idx="1"/>
          </p:nvPr>
        </p:nvSpPr>
        <p:spPr/>
        <p:txBody>
          <a:bodyPr/>
          <a:lstStyle/>
          <a:p>
            <a:endParaRPr lang="el-GR"/>
          </a:p>
        </p:txBody>
      </p:sp>
      <p:sp>
        <p:nvSpPr>
          <p:cNvPr id="4" name="Google Shape;410;p25">
            <a:extLst>
              <a:ext uri="{FF2B5EF4-FFF2-40B4-BE49-F238E27FC236}">
                <a16:creationId xmlns:a16="http://schemas.microsoft.com/office/drawing/2014/main" id="{0AA65706-548F-44F9-9B7D-F4D854D90F58}"/>
              </a:ext>
            </a:extLst>
          </p:cNvPr>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5" name="Google Shape;411;p25">
            <a:extLst>
              <a:ext uri="{FF2B5EF4-FFF2-40B4-BE49-F238E27FC236}">
                <a16:creationId xmlns:a16="http://schemas.microsoft.com/office/drawing/2014/main" id="{6B34E082-161F-4487-8DD2-13A5DB525BD9}"/>
              </a:ext>
            </a:extLst>
          </p:cNvPr>
          <p:cNvPicPr preferRelativeResize="0"/>
          <p:nvPr/>
        </p:nvPicPr>
        <p:blipFill rotWithShape="1">
          <a:blip r:embed="rId2">
            <a:alphaModFix/>
          </a:blip>
          <a:srcRect/>
          <a:stretch/>
        </p:blipFill>
        <p:spPr>
          <a:xfrm>
            <a:off x="1190" y="-2"/>
            <a:ext cx="4061525" cy="6858001"/>
          </a:xfrm>
          <a:prstGeom prst="rect">
            <a:avLst/>
          </a:prstGeom>
          <a:noFill/>
          <a:ln>
            <a:noFill/>
          </a:ln>
        </p:spPr>
      </p:pic>
      <p:sp>
        <p:nvSpPr>
          <p:cNvPr id="6" name="Google Shape;412;p25">
            <a:extLst>
              <a:ext uri="{FF2B5EF4-FFF2-40B4-BE49-F238E27FC236}">
                <a16:creationId xmlns:a16="http://schemas.microsoft.com/office/drawing/2014/main" id="{FFDB0074-A938-4FFB-BB4B-A500811962CE}"/>
              </a:ext>
            </a:extLst>
          </p:cNvPr>
          <p:cNvSpPr/>
          <p:nvPr/>
        </p:nvSpPr>
        <p:spPr>
          <a:xfrm>
            <a:off x="0" y="1853"/>
            <a:ext cx="4055621" cy="6858000"/>
          </a:xfrm>
          <a:prstGeom prst="rect">
            <a:avLst/>
          </a:prstGeom>
          <a:blipFill rotWithShape="1">
            <a:blip r:embed="rId3">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7" name="Google Shape;413;p25">
            <a:extLst>
              <a:ext uri="{FF2B5EF4-FFF2-40B4-BE49-F238E27FC236}">
                <a16:creationId xmlns:a16="http://schemas.microsoft.com/office/drawing/2014/main" id="{BB11A899-B29D-411C-BFBD-142F537728B3}"/>
              </a:ext>
            </a:extLst>
          </p:cNvPr>
          <p:cNvPicPr preferRelativeResize="0"/>
          <p:nvPr/>
        </p:nvPicPr>
        <p:blipFill rotWithShape="1">
          <a:blip r:embed="rId2">
            <a:alphaModFix amt="30000"/>
          </a:blip>
          <a:srcRect/>
          <a:stretch/>
        </p:blipFill>
        <p:spPr>
          <a:xfrm>
            <a:off x="-22530" y="23283"/>
            <a:ext cx="4078152" cy="6858001"/>
          </a:xfrm>
          <a:prstGeom prst="rect">
            <a:avLst/>
          </a:prstGeom>
          <a:noFill/>
          <a:ln>
            <a:noFill/>
          </a:ln>
        </p:spPr>
      </p:pic>
      <p:sp>
        <p:nvSpPr>
          <p:cNvPr id="8" name="Google Shape;414;p25">
            <a:extLst>
              <a:ext uri="{FF2B5EF4-FFF2-40B4-BE49-F238E27FC236}">
                <a16:creationId xmlns:a16="http://schemas.microsoft.com/office/drawing/2014/main" id="{111F9199-9A01-44A7-BD37-1D20A062FD29}"/>
              </a:ext>
            </a:extLst>
          </p:cNvPr>
          <p:cNvSpPr txBox="1">
            <a:spLocks/>
          </p:cNvSpPr>
          <p:nvPr/>
        </p:nvSpPr>
        <p:spPr>
          <a:xfrm>
            <a:off x="395192" y="1035462"/>
            <a:ext cx="3630077" cy="340513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FFFF"/>
              </a:buClr>
              <a:buSzPts val="2400"/>
            </a:pPr>
            <a:r>
              <a:rPr lang="en-US" sz="2400" b="1">
                <a:solidFill>
                  <a:srgbClr val="FFFFFF"/>
                </a:solidFill>
              </a:rPr>
              <a:t>USE CASE DIAGRAM</a:t>
            </a:r>
            <a:endParaRPr lang="el-GR"/>
          </a:p>
        </p:txBody>
      </p:sp>
      <p:grpSp>
        <p:nvGrpSpPr>
          <p:cNvPr id="9" name="Google Shape;415;p25">
            <a:extLst>
              <a:ext uri="{FF2B5EF4-FFF2-40B4-BE49-F238E27FC236}">
                <a16:creationId xmlns:a16="http://schemas.microsoft.com/office/drawing/2014/main" id="{3325D0DD-8B7A-4B81-B750-E2A7ACE49D0D}"/>
              </a:ext>
            </a:extLst>
          </p:cNvPr>
          <p:cNvGrpSpPr/>
          <p:nvPr/>
        </p:nvGrpSpPr>
        <p:grpSpPr>
          <a:xfrm>
            <a:off x="-43001" y="-16012"/>
            <a:ext cx="1220788" cy="6858001"/>
            <a:chOff x="-14288" y="0"/>
            <a:chExt cx="1220788" cy="6858001"/>
          </a:xfrm>
        </p:grpSpPr>
        <p:sp>
          <p:nvSpPr>
            <p:cNvPr id="10" name="Google Shape;416;p25">
              <a:extLst>
                <a:ext uri="{FF2B5EF4-FFF2-40B4-BE49-F238E27FC236}">
                  <a16:creationId xmlns:a16="http://schemas.microsoft.com/office/drawing/2014/main" id="{B5C19CB1-B18B-4EBB-90A3-4A4A06FCA8F5}"/>
                </a:ext>
              </a:extLst>
            </p:cNvPr>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5">
              <a:extLst>
                <a:ext uri="{FF2B5EF4-FFF2-40B4-BE49-F238E27FC236}">
                  <a16:creationId xmlns:a16="http://schemas.microsoft.com/office/drawing/2014/main" id="{C35F221C-824F-49E3-9100-77B8A232EE36}"/>
                </a:ext>
              </a:extLst>
            </p:cNvPr>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8;p25">
              <a:extLst>
                <a:ext uri="{FF2B5EF4-FFF2-40B4-BE49-F238E27FC236}">
                  <a16:creationId xmlns:a16="http://schemas.microsoft.com/office/drawing/2014/main" id="{420B31B2-EF38-4E2E-9D84-5B985AB1377C}"/>
                </a:ext>
              </a:extLst>
            </p:cNvPr>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9;p25">
              <a:extLst>
                <a:ext uri="{FF2B5EF4-FFF2-40B4-BE49-F238E27FC236}">
                  <a16:creationId xmlns:a16="http://schemas.microsoft.com/office/drawing/2014/main" id="{23875585-C43E-4E0E-870B-22DFEAC0902D}"/>
                </a:ext>
              </a:extLst>
            </p:cNvPr>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4" name="Google Shape;420;p25">
              <a:extLst>
                <a:ext uri="{FF2B5EF4-FFF2-40B4-BE49-F238E27FC236}">
                  <a16:creationId xmlns:a16="http://schemas.microsoft.com/office/drawing/2014/main" id="{60BEFCC0-9AA6-4F97-895E-5893D2681BA2}"/>
                </a:ext>
              </a:extLst>
            </p:cNvPr>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p25">
              <a:extLst>
                <a:ext uri="{FF2B5EF4-FFF2-40B4-BE49-F238E27FC236}">
                  <a16:creationId xmlns:a16="http://schemas.microsoft.com/office/drawing/2014/main" id="{ABEEA1DE-EFBB-45F2-9963-75DB7D9416FF}"/>
                </a:ext>
              </a:extLst>
            </p:cNvPr>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6" name="Google Shape;422;p25">
              <a:extLst>
                <a:ext uri="{FF2B5EF4-FFF2-40B4-BE49-F238E27FC236}">
                  <a16:creationId xmlns:a16="http://schemas.microsoft.com/office/drawing/2014/main" id="{7D18F72E-B578-4DC8-84DE-82DFB7BC0359}"/>
                </a:ext>
              </a:extLst>
            </p:cNvPr>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7" name="Google Shape;423;p25">
              <a:extLst>
                <a:ext uri="{FF2B5EF4-FFF2-40B4-BE49-F238E27FC236}">
                  <a16:creationId xmlns:a16="http://schemas.microsoft.com/office/drawing/2014/main" id="{36B63C48-9B19-4B7B-9B71-5736C02D3A5F}"/>
                </a:ext>
              </a:extLst>
            </p:cNvPr>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p25">
              <a:extLst>
                <a:ext uri="{FF2B5EF4-FFF2-40B4-BE49-F238E27FC236}">
                  <a16:creationId xmlns:a16="http://schemas.microsoft.com/office/drawing/2014/main" id="{590B29CC-B415-4EBF-AD61-BA12352C43EE}"/>
                </a:ext>
              </a:extLst>
            </p:cNvPr>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5;p25">
              <a:extLst>
                <a:ext uri="{FF2B5EF4-FFF2-40B4-BE49-F238E27FC236}">
                  <a16:creationId xmlns:a16="http://schemas.microsoft.com/office/drawing/2014/main" id="{017BAA85-DCDE-4A54-88A3-3B08E1DFB9CA}"/>
                </a:ext>
              </a:extLst>
            </p:cNvPr>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0" name="Google Shape;426;p25">
              <a:extLst>
                <a:ext uri="{FF2B5EF4-FFF2-40B4-BE49-F238E27FC236}">
                  <a16:creationId xmlns:a16="http://schemas.microsoft.com/office/drawing/2014/main" id="{AD53909D-F381-4A53-885E-9A3C15073C18}"/>
                </a:ext>
              </a:extLst>
            </p:cNvPr>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427;p25">
              <a:extLst>
                <a:ext uri="{FF2B5EF4-FFF2-40B4-BE49-F238E27FC236}">
                  <a16:creationId xmlns:a16="http://schemas.microsoft.com/office/drawing/2014/main" id="{B3FB62CB-3635-4722-B92B-6CDE82A4835D}"/>
                </a:ext>
              </a:extLst>
            </p:cNvPr>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2" name="Google Shape;428;p25">
              <a:extLst>
                <a:ext uri="{FF2B5EF4-FFF2-40B4-BE49-F238E27FC236}">
                  <a16:creationId xmlns:a16="http://schemas.microsoft.com/office/drawing/2014/main" id="{88EB09E0-2DBD-4F9C-B532-7BB69C0E9424}"/>
                </a:ext>
              </a:extLst>
            </p:cNvPr>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3" name="Google Shape;429;p25">
              <a:extLst>
                <a:ext uri="{FF2B5EF4-FFF2-40B4-BE49-F238E27FC236}">
                  <a16:creationId xmlns:a16="http://schemas.microsoft.com/office/drawing/2014/main" id="{80F57273-25E4-4F1E-8DD6-78FA4B2B0E9A}"/>
                </a:ext>
              </a:extLst>
            </p:cNvPr>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4" name="Google Shape;430;p25">
              <a:extLst>
                <a:ext uri="{FF2B5EF4-FFF2-40B4-BE49-F238E27FC236}">
                  <a16:creationId xmlns:a16="http://schemas.microsoft.com/office/drawing/2014/main" id="{7A78B8F2-AD46-44C6-B4D0-327A8594F40F}"/>
                </a:ext>
              </a:extLst>
            </p:cNvPr>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5" name="Google Shape;431;p25">
              <a:extLst>
                <a:ext uri="{FF2B5EF4-FFF2-40B4-BE49-F238E27FC236}">
                  <a16:creationId xmlns:a16="http://schemas.microsoft.com/office/drawing/2014/main" id="{25DCD288-14EB-454C-A594-2874F068BD39}"/>
                </a:ext>
              </a:extLst>
            </p:cNvPr>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2;p25">
              <a:extLst>
                <a:ext uri="{FF2B5EF4-FFF2-40B4-BE49-F238E27FC236}">
                  <a16:creationId xmlns:a16="http://schemas.microsoft.com/office/drawing/2014/main" id="{5451B6DA-8203-4F57-9B27-4F0D33E9AF4F}"/>
                </a:ext>
              </a:extLst>
            </p:cNvPr>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3;p25">
              <a:extLst>
                <a:ext uri="{FF2B5EF4-FFF2-40B4-BE49-F238E27FC236}">
                  <a16:creationId xmlns:a16="http://schemas.microsoft.com/office/drawing/2014/main" id="{0AEF98E1-A3DC-4C0E-8E6D-63CA9142607D}"/>
                </a:ext>
              </a:extLst>
            </p:cNvPr>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8" name="Google Shape;434;p25">
              <a:extLst>
                <a:ext uri="{FF2B5EF4-FFF2-40B4-BE49-F238E27FC236}">
                  <a16:creationId xmlns:a16="http://schemas.microsoft.com/office/drawing/2014/main" id="{89967EC8-04C7-4B1F-97FC-EB5DA0451B9B}"/>
                </a:ext>
              </a:extLst>
            </p:cNvPr>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5;p25">
              <a:extLst>
                <a:ext uri="{FF2B5EF4-FFF2-40B4-BE49-F238E27FC236}">
                  <a16:creationId xmlns:a16="http://schemas.microsoft.com/office/drawing/2014/main" id="{F57BE688-D9B0-4C05-89EA-A74DF82FD88B}"/>
                </a:ext>
              </a:extLst>
            </p:cNvPr>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0" name="Google Shape;436;p25">
              <a:extLst>
                <a:ext uri="{FF2B5EF4-FFF2-40B4-BE49-F238E27FC236}">
                  <a16:creationId xmlns:a16="http://schemas.microsoft.com/office/drawing/2014/main" id="{31345BFD-49B4-4D57-B164-75F9AF7ABCB0}"/>
                </a:ext>
              </a:extLst>
            </p:cNvPr>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7;p25">
              <a:extLst>
                <a:ext uri="{FF2B5EF4-FFF2-40B4-BE49-F238E27FC236}">
                  <a16:creationId xmlns:a16="http://schemas.microsoft.com/office/drawing/2014/main" id="{1B92F61C-B4A4-4DE0-9DBA-D26517543F25}"/>
                </a:ext>
              </a:extLst>
            </p:cNvPr>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2" name="Google Shape;438;p25">
              <a:extLst>
                <a:ext uri="{FF2B5EF4-FFF2-40B4-BE49-F238E27FC236}">
                  <a16:creationId xmlns:a16="http://schemas.microsoft.com/office/drawing/2014/main" id="{DBCF8D8A-FB78-4DD0-A2C6-0D9E3497ABEB}"/>
                </a:ext>
              </a:extLst>
            </p:cNvPr>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3" name="Google Shape;439;p25">
              <a:extLst>
                <a:ext uri="{FF2B5EF4-FFF2-40B4-BE49-F238E27FC236}">
                  <a16:creationId xmlns:a16="http://schemas.microsoft.com/office/drawing/2014/main" id="{855B08DE-6765-40ED-8767-D581E59F4EC8}"/>
                </a:ext>
              </a:extLst>
            </p:cNvPr>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0;p25">
              <a:extLst>
                <a:ext uri="{FF2B5EF4-FFF2-40B4-BE49-F238E27FC236}">
                  <a16:creationId xmlns:a16="http://schemas.microsoft.com/office/drawing/2014/main" id="{DB771AE4-127F-427D-A5A9-678D3972AC1A}"/>
                </a:ext>
              </a:extLst>
            </p:cNvPr>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1;p25">
              <a:extLst>
                <a:ext uri="{FF2B5EF4-FFF2-40B4-BE49-F238E27FC236}">
                  <a16:creationId xmlns:a16="http://schemas.microsoft.com/office/drawing/2014/main" id="{99076A62-D9C3-4DB6-9DFB-6E6C2B8F3F78}"/>
                </a:ext>
              </a:extLst>
            </p:cNvPr>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6" name="Google Shape;442;p25">
              <a:extLst>
                <a:ext uri="{FF2B5EF4-FFF2-40B4-BE49-F238E27FC236}">
                  <a16:creationId xmlns:a16="http://schemas.microsoft.com/office/drawing/2014/main" id="{8FB7F0CE-FB02-494B-8072-84526AA07778}"/>
                </a:ext>
              </a:extLst>
            </p:cNvPr>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444;p25">
            <a:extLst>
              <a:ext uri="{FF2B5EF4-FFF2-40B4-BE49-F238E27FC236}">
                <a16:creationId xmlns:a16="http://schemas.microsoft.com/office/drawing/2014/main" id="{F9858E7B-3492-4763-B26F-2FB535CA1FD6}"/>
              </a:ext>
            </a:extLst>
          </p:cNvPr>
          <p:cNvSpPr txBox="1"/>
          <p:nvPr/>
        </p:nvSpPr>
        <p:spPr>
          <a:xfrm>
            <a:off x="4134928" y="4810664"/>
            <a:ext cx="8062822"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pic>
        <p:nvPicPr>
          <p:cNvPr id="42" name="Εικόνα 41">
            <a:extLst>
              <a:ext uri="{FF2B5EF4-FFF2-40B4-BE49-F238E27FC236}">
                <a16:creationId xmlns:a16="http://schemas.microsoft.com/office/drawing/2014/main" id="{F129B92F-C2D0-4BB2-B97E-D36CC02520D7}"/>
              </a:ext>
            </a:extLst>
          </p:cNvPr>
          <p:cNvPicPr>
            <a:picLocks noChangeAspect="1"/>
          </p:cNvPicPr>
          <p:nvPr/>
        </p:nvPicPr>
        <p:blipFill>
          <a:blip r:embed="rId4"/>
          <a:stretch>
            <a:fillRect/>
          </a:stretch>
        </p:blipFill>
        <p:spPr>
          <a:xfrm>
            <a:off x="4366526" y="1524290"/>
            <a:ext cx="7751368" cy="4257565"/>
          </a:xfrm>
          <a:prstGeom prst="rect">
            <a:avLst/>
          </a:prstGeom>
        </p:spPr>
      </p:pic>
    </p:spTree>
    <p:extLst>
      <p:ext uri="{BB962C8B-B14F-4D97-AF65-F5344CB8AC3E}">
        <p14:creationId xmlns:p14="http://schemas.microsoft.com/office/powerpoint/2010/main" val="244064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59FEED-A3D5-409E-A52A-8E98717599FE}"/>
              </a:ext>
            </a:extLst>
          </p:cNvPr>
          <p:cNvSpPr>
            <a:spLocks noGrp="1"/>
          </p:cNvSpPr>
          <p:nvPr>
            <p:ph type="title"/>
          </p:nvPr>
        </p:nvSpPr>
        <p:spPr/>
        <p:txBody>
          <a:bodyPr/>
          <a:lstStyle/>
          <a:p>
            <a:endParaRPr lang="el-GR"/>
          </a:p>
        </p:txBody>
      </p:sp>
      <p:sp>
        <p:nvSpPr>
          <p:cNvPr id="3" name="Θέση κειμένου 2">
            <a:extLst>
              <a:ext uri="{FF2B5EF4-FFF2-40B4-BE49-F238E27FC236}">
                <a16:creationId xmlns:a16="http://schemas.microsoft.com/office/drawing/2014/main" id="{459E6B01-8A49-41A1-B854-FC916C385E66}"/>
              </a:ext>
            </a:extLst>
          </p:cNvPr>
          <p:cNvSpPr>
            <a:spLocks noGrp="1"/>
          </p:cNvSpPr>
          <p:nvPr>
            <p:ph type="body" idx="1"/>
          </p:nvPr>
        </p:nvSpPr>
        <p:spPr/>
        <p:txBody>
          <a:bodyPr/>
          <a:lstStyle/>
          <a:p>
            <a:endParaRPr lang="el-GR"/>
          </a:p>
        </p:txBody>
      </p:sp>
      <p:sp>
        <p:nvSpPr>
          <p:cNvPr id="4" name="Τίτλος 1">
            <a:extLst>
              <a:ext uri="{FF2B5EF4-FFF2-40B4-BE49-F238E27FC236}">
                <a16:creationId xmlns:a16="http://schemas.microsoft.com/office/drawing/2014/main" id="{9458292A-B25B-4B90-BB3A-485D2BF8ABB8}"/>
              </a:ext>
            </a:extLst>
          </p:cNvPr>
          <p:cNvSpPr txBox="1">
            <a:spLocks/>
          </p:cNvSpPr>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l-GR" sz="4800"/>
              <a:t>5.Σενάρια χρήσης του συστήματος </a:t>
            </a:r>
            <a:br>
              <a:rPr lang="el-GR"/>
            </a:br>
            <a:endParaRPr lang="el-GR"/>
          </a:p>
        </p:txBody>
      </p:sp>
      <p:sp>
        <p:nvSpPr>
          <p:cNvPr id="5" name="Google Shape;410;p25">
            <a:extLst>
              <a:ext uri="{FF2B5EF4-FFF2-40B4-BE49-F238E27FC236}">
                <a16:creationId xmlns:a16="http://schemas.microsoft.com/office/drawing/2014/main" id="{F78CCA67-3586-45C1-AA78-BB152D5BC711}"/>
              </a:ext>
            </a:extLst>
          </p:cNvPr>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6" name="Google Shape;411;p25">
            <a:extLst>
              <a:ext uri="{FF2B5EF4-FFF2-40B4-BE49-F238E27FC236}">
                <a16:creationId xmlns:a16="http://schemas.microsoft.com/office/drawing/2014/main" id="{1B272A50-0C4A-4BA8-931D-1238B0662567}"/>
              </a:ext>
            </a:extLst>
          </p:cNvPr>
          <p:cNvPicPr preferRelativeResize="0"/>
          <p:nvPr/>
        </p:nvPicPr>
        <p:blipFill rotWithShape="1">
          <a:blip r:embed="rId2">
            <a:alphaModFix/>
          </a:blip>
          <a:srcRect/>
          <a:stretch/>
        </p:blipFill>
        <p:spPr>
          <a:xfrm>
            <a:off x="1190" y="-2"/>
            <a:ext cx="4061525" cy="6858001"/>
          </a:xfrm>
          <a:prstGeom prst="rect">
            <a:avLst/>
          </a:prstGeom>
          <a:noFill/>
          <a:ln>
            <a:noFill/>
          </a:ln>
        </p:spPr>
      </p:pic>
      <p:sp>
        <p:nvSpPr>
          <p:cNvPr id="7" name="Google Shape;412;p25">
            <a:extLst>
              <a:ext uri="{FF2B5EF4-FFF2-40B4-BE49-F238E27FC236}">
                <a16:creationId xmlns:a16="http://schemas.microsoft.com/office/drawing/2014/main" id="{F810A55D-07E8-4859-A690-8442D4D9E507}"/>
              </a:ext>
            </a:extLst>
          </p:cNvPr>
          <p:cNvSpPr/>
          <p:nvPr/>
        </p:nvSpPr>
        <p:spPr>
          <a:xfrm>
            <a:off x="0" y="1853"/>
            <a:ext cx="4055621" cy="6858000"/>
          </a:xfrm>
          <a:prstGeom prst="rect">
            <a:avLst/>
          </a:prstGeom>
          <a:blipFill rotWithShape="1">
            <a:blip r:embed="rId3">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8" name="Google Shape;413;p25">
            <a:extLst>
              <a:ext uri="{FF2B5EF4-FFF2-40B4-BE49-F238E27FC236}">
                <a16:creationId xmlns:a16="http://schemas.microsoft.com/office/drawing/2014/main" id="{CF546753-DC52-41D4-A474-5F0DA7299DE6}"/>
              </a:ext>
            </a:extLst>
          </p:cNvPr>
          <p:cNvPicPr preferRelativeResize="0"/>
          <p:nvPr/>
        </p:nvPicPr>
        <p:blipFill rotWithShape="1">
          <a:blip r:embed="rId2">
            <a:alphaModFix amt="30000"/>
          </a:blip>
          <a:srcRect/>
          <a:stretch/>
        </p:blipFill>
        <p:spPr>
          <a:xfrm>
            <a:off x="-22530" y="23283"/>
            <a:ext cx="4078152" cy="6858001"/>
          </a:xfrm>
          <a:prstGeom prst="rect">
            <a:avLst/>
          </a:prstGeom>
          <a:noFill/>
          <a:ln>
            <a:noFill/>
          </a:ln>
        </p:spPr>
      </p:pic>
      <p:sp>
        <p:nvSpPr>
          <p:cNvPr id="9" name="Google Shape;414;p25">
            <a:extLst>
              <a:ext uri="{FF2B5EF4-FFF2-40B4-BE49-F238E27FC236}">
                <a16:creationId xmlns:a16="http://schemas.microsoft.com/office/drawing/2014/main" id="{36C765DB-E513-435F-85D1-7F9DEBFC782A}"/>
              </a:ext>
            </a:extLst>
          </p:cNvPr>
          <p:cNvSpPr txBox="1">
            <a:spLocks/>
          </p:cNvSpPr>
          <p:nvPr/>
        </p:nvSpPr>
        <p:spPr>
          <a:xfrm>
            <a:off x="395192" y="1035462"/>
            <a:ext cx="3630077" cy="340513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FFFF"/>
              </a:buClr>
              <a:buSzPts val="2400"/>
            </a:pPr>
            <a:r>
              <a:rPr lang="el-GR" sz="2400" b="1">
                <a:solidFill>
                  <a:srgbClr val="FFFFFF"/>
                </a:solidFill>
              </a:rPr>
              <a:t>ΣΤΟΧΟΣ 5: Σενάρια χρήσης του συστήματος</a:t>
            </a:r>
            <a:endParaRPr lang="el-GR"/>
          </a:p>
        </p:txBody>
      </p:sp>
      <p:grpSp>
        <p:nvGrpSpPr>
          <p:cNvPr id="10" name="Google Shape;415;p25">
            <a:extLst>
              <a:ext uri="{FF2B5EF4-FFF2-40B4-BE49-F238E27FC236}">
                <a16:creationId xmlns:a16="http://schemas.microsoft.com/office/drawing/2014/main" id="{BDADA2C2-FC54-4315-B55F-CBA0192B7905}"/>
              </a:ext>
            </a:extLst>
          </p:cNvPr>
          <p:cNvGrpSpPr/>
          <p:nvPr/>
        </p:nvGrpSpPr>
        <p:grpSpPr>
          <a:xfrm>
            <a:off x="-15912" y="80664"/>
            <a:ext cx="1220788" cy="6858001"/>
            <a:chOff x="-14288" y="0"/>
            <a:chExt cx="1220788" cy="6858001"/>
          </a:xfrm>
        </p:grpSpPr>
        <p:sp>
          <p:nvSpPr>
            <p:cNvPr id="11" name="Google Shape;416;p25">
              <a:extLst>
                <a:ext uri="{FF2B5EF4-FFF2-40B4-BE49-F238E27FC236}">
                  <a16:creationId xmlns:a16="http://schemas.microsoft.com/office/drawing/2014/main" id="{ABACFAC1-7052-4713-801C-29F789E5906E}"/>
                </a:ext>
              </a:extLst>
            </p:cNvPr>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7;p25">
              <a:extLst>
                <a:ext uri="{FF2B5EF4-FFF2-40B4-BE49-F238E27FC236}">
                  <a16:creationId xmlns:a16="http://schemas.microsoft.com/office/drawing/2014/main" id="{44109149-C813-4764-A302-4C5695AD0738}"/>
                </a:ext>
              </a:extLst>
            </p:cNvPr>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8;p25">
              <a:extLst>
                <a:ext uri="{FF2B5EF4-FFF2-40B4-BE49-F238E27FC236}">
                  <a16:creationId xmlns:a16="http://schemas.microsoft.com/office/drawing/2014/main" id="{D5B78BED-B871-4F09-B782-F0C43F7F9F76}"/>
                </a:ext>
              </a:extLst>
            </p:cNvPr>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9;p25">
              <a:extLst>
                <a:ext uri="{FF2B5EF4-FFF2-40B4-BE49-F238E27FC236}">
                  <a16:creationId xmlns:a16="http://schemas.microsoft.com/office/drawing/2014/main" id="{C2A313A2-A1B5-4C97-8AE9-26D4DE4592CD}"/>
                </a:ext>
              </a:extLst>
            </p:cNvPr>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5" name="Google Shape;420;p25">
              <a:extLst>
                <a:ext uri="{FF2B5EF4-FFF2-40B4-BE49-F238E27FC236}">
                  <a16:creationId xmlns:a16="http://schemas.microsoft.com/office/drawing/2014/main" id="{CED649FB-9B8B-4206-8920-21D925E48F7B}"/>
                </a:ext>
              </a:extLst>
            </p:cNvPr>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1;p25">
              <a:extLst>
                <a:ext uri="{FF2B5EF4-FFF2-40B4-BE49-F238E27FC236}">
                  <a16:creationId xmlns:a16="http://schemas.microsoft.com/office/drawing/2014/main" id="{1D653191-999F-4962-84F5-6C32AFDD87F7}"/>
                </a:ext>
              </a:extLst>
            </p:cNvPr>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7" name="Google Shape;422;p25">
              <a:extLst>
                <a:ext uri="{FF2B5EF4-FFF2-40B4-BE49-F238E27FC236}">
                  <a16:creationId xmlns:a16="http://schemas.microsoft.com/office/drawing/2014/main" id="{645D9F58-27D2-48F5-AF71-1D8DC65DF118}"/>
                </a:ext>
              </a:extLst>
            </p:cNvPr>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8" name="Google Shape;423;p25">
              <a:extLst>
                <a:ext uri="{FF2B5EF4-FFF2-40B4-BE49-F238E27FC236}">
                  <a16:creationId xmlns:a16="http://schemas.microsoft.com/office/drawing/2014/main" id="{49113A28-0A76-4630-BB85-9160CB8319B4}"/>
                </a:ext>
              </a:extLst>
            </p:cNvPr>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4;p25">
              <a:extLst>
                <a:ext uri="{FF2B5EF4-FFF2-40B4-BE49-F238E27FC236}">
                  <a16:creationId xmlns:a16="http://schemas.microsoft.com/office/drawing/2014/main" id="{8D4DD162-E86E-41A5-839D-C8F281BEABA0}"/>
                </a:ext>
              </a:extLst>
            </p:cNvPr>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p25">
              <a:extLst>
                <a:ext uri="{FF2B5EF4-FFF2-40B4-BE49-F238E27FC236}">
                  <a16:creationId xmlns:a16="http://schemas.microsoft.com/office/drawing/2014/main" id="{C93FB7B8-97B8-40E0-8595-59688AC49F20}"/>
                </a:ext>
              </a:extLst>
            </p:cNvPr>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1" name="Google Shape;426;p25">
              <a:extLst>
                <a:ext uri="{FF2B5EF4-FFF2-40B4-BE49-F238E27FC236}">
                  <a16:creationId xmlns:a16="http://schemas.microsoft.com/office/drawing/2014/main" id="{0C7E2AE4-8F21-4565-8331-A7E46161A95B}"/>
                </a:ext>
              </a:extLst>
            </p:cNvPr>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427;p25">
              <a:extLst>
                <a:ext uri="{FF2B5EF4-FFF2-40B4-BE49-F238E27FC236}">
                  <a16:creationId xmlns:a16="http://schemas.microsoft.com/office/drawing/2014/main" id="{5C8F0FC0-8E01-4D29-AAD7-0321523E46C9}"/>
                </a:ext>
              </a:extLst>
            </p:cNvPr>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3" name="Google Shape;428;p25">
              <a:extLst>
                <a:ext uri="{FF2B5EF4-FFF2-40B4-BE49-F238E27FC236}">
                  <a16:creationId xmlns:a16="http://schemas.microsoft.com/office/drawing/2014/main" id="{3AF45AC2-D8BB-44E9-989A-4A5978E596BF}"/>
                </a:ext>
              </a:extLst>
            </p:cNvPr>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4" name="Google Shape;429;p25">
              <a:extLst>
                <a:ext uri="{FF2B5EF4-FFF2-40B4-BE49-F238E27FC236}">
                  <a16:creationId xmlns:a16="http://schemas.microsoft.com/office/drawing/2014/main" id="{4491BDEC-9986-4BF0-8CD6-1E47458806DA}"/>
                </a:ext>
              </a:extLst>
            </p:cNvPr>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5" name="Google Shape;430;p25">
              <a:extLst>
                <a:ext uri="{FF2B5EF4-FFF2-40B4-BE49-F238E27FC236}">
                  <a16:creationId xmlns:a16="http://schemas.microsoft.com/office/drawing/2014/main" id="{26667DE6-D942-4E27-9FB4-7ABD789A0B86}"/>
                </a:ext>
              </a:extLst>
            </p:cNvPr>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6" name="Google Shape;431;p25">
              <a:extLst>
                <a:ext uri="{FF2B5EF4-FFF2-40B4-BE49-F238E27FC236}">
                  <a16:creationId xmlns:a16="http://schemas.microsoft.com/office/drawing/2014/main" id="{802120BD-5E02-4F3E-8F27-D9226C680C0D}"/>
                </a:ext>
              </a:extLst>
            </p:cNvPr>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2;p25">
              <a:extLst>
                <a:ext uri="{FF2B5EF4-FFF2-40B4-BE49-F238E27FC236}">
                  <a16:creationId xmlns:a16="http://schemas.microsoft.com/office/drawing/2014/main" id="{AECAAC5F-952A-4839-8D45-E6B52366F56C}"/>
                </a:ext>
              </a:extLst>
            </p:cNvPr>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3;p25">
              <a:extLst>
                <a:ext uri="{FF2B5EF4-FFF2-40B4-BE49-F238E27FC236}">
                  <a16:creationId xmlns:a16="http://schemas.microsoft.com/office/drawing/2014/main" id="{BBFDAF63-3906-4302-AFAE-7A21FD0EFFAE}"/>
                </a:ext>
              </a:extLst>
            </p:cNvPr>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9" name="Google Shape;434;p25">
              <a:extLst>
                <a:ext uri="{FF2B5EF4-FFF2-40B4-BE49-F238E27FC236}">
                  <a16:creationId xmlns:a16="http://schemas.microsoft.com/office/drawing/2014/main" id="{0FC1D16E-221C-41AD-9ED9-E6B5E38BBC6B}"/>
                </a:ext>
              </a:extLst>
            </p:cNvPr>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5;p25">
              <a:extLst>
                <a:ext uri="{FF2B5EF4-FFF2-40B4-BE49-F238E27FC236}">
                  <a16:creationId xmlns:a16="http://schemas.microsoft.com/office/drawing/2014/main" id="{B26BE438-8A3F-4EF7-8E58-3A4CEC7FE27C}"/>
                </a:ext>
              </a:extLst>
            </p:cNvPr>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1" name="Google Shape;436;p25">
              <a:extLst>
                <a:ext uri="{FF2B5EF4-FFF2-40B4-BE49-F238E27FC236}">
                  <a16:creationId xmlns:a16="http://schemas.microsoft.com/office/drawing/2014/main" id="{1B9EF8C0-0A9E-4E15-AF5B-50E1B7F008BC}"/>
                </a:ext>
              </a:extLst>
            </p:cNvPr>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7;p25">
              <a:extLst>
                <a:ext uri="{FF2B5EF4-FFF2-40B4-BE49-F238E27FC236}">
                  <a16:creationId xmlns:a16="http://schemas.microsoft.com/office/drawing/2014/main" id="{054926CF-6D3A-465C-A72E-D2D3013D26B3}"/>
                </a:ext>
              </a:extLst>
            </p:cNvPr>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3" name="Google Shape;438;p25">
              <a:extLst>
                <a:ext uri="{FF2B5EF4-FFF2-40B4-BE49-F238E27FC236}">
                  <a16:creationId xmlns:a16="http://schemas.microsoft.com/office/drawing/2014/main" id="{9FC5535B-BE43-46A8-9C31-2513A52D2A08}"/>
                </a:ext>
              </a:extLst>
            </p:cNvPr>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4" name="Google Shape;439;p25">
              <a:extLst>
                <a:ext uri="{FF2B5EF4-FFF2-40B4-BE49-F238E27FC236}">
                  <a16:creationId xmlns:a16="http://schemas.microsoft.com/office/drawing/2014/main" id="{3487FE59-6064-42D5-AEAF-544840892E85}"/>
                </a:ext>
              </a:extLst>
            </p:cNvPr>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0;p25">
              <a:extLst>
                <a:ext uri="{FF2B5EF4-FFF2-40B4-BE49-F238E27FC236}">
                  <a16:creationId xmlns:a16="http://schemas.microsoft.com/office/drawing/2014/main" id="{72587670-6268-4616-A127-29BA88813C61}"/>
                </a:ext>
              </a:extLst>
            </p:cNvPr>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1;p25">
              <a:extLst>
                <a:ext uri="{FF2B5EF4-FFF2-40B4-BE49-F238E27FC236}">
                  <a16:creationId xmlns:a16="http://schemas.microsoft.com/office/drawing/2014/main" id="{A31A460E-80D7-43D6-99A1-48D44851B260}"/>
                </a:ext>
              </a:extLst>
            </p:cNvPr>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7" name="Google Shape;442;p25">
              <a:extLst>
                <a:ext uri="{FF2B5EF4-FFF2-40B4-BE49-F238E27FC236}">
                  <a16:creationId xmlns:a16="http://schemas.microsoft.com/office/drawing/2014/main" id="{27F634D7-97B2-4875-925F-C1AF630B5656}"/>
                </a:ext>
              </a:extLst>
            </p:cNvPr>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444;p25">
            <a:extLst>
              <a:ext uri="{FF2B5EF4-FFF2-40B4-BE49-F238E27FC236}">
                <a16:creationId xmlns:a16="http://schemas.microsoft.com/office/drawing/2014/main" id="{B0B12C5A-DD0D-4B79-B4C4-AD9A12F9C0ED}"/>
              </a:ext>
            </a:extLst>
          </p:cNvPr>
          <p:cNvSpPr txBox="1"/>
          <p:nvPr/>
        </p:nvSpPr>
        <p:spPr>
          <a:xfrm>
            <a:off x="4134928" y="4810664"/>
            <a:ext cx="8062822"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40" name="Google Shape;293;p22">
            <a:extLst>
              <a:ext uri="{FF2B5EF4-FFF2-40B4-BE49-F238E27FC236}">
                <a16:creationId xmlns:a16="http://schemas.microsoft.com/office/drawing/2014/main" id="{2E9CAAD0-CBB0-442C-BE09-DF384EB251D2}"/>
              </a:ext>
            </a:extLst>
          </p:cNvPr>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1" name="Google Shape;294;p22">
            <a:extLst>
              <a:ext uri="{FF2B5EF4-FFF2-40B4-BE49-F238E27FC236}">
                <a16:creationId xmlns:a16="http://schemas.microsoft.com/office/drawing/2014/main" id="{62E7CE27-7163-4592-AF83-8C586423AEC2}"/>
              </a:ext>
            </a:extLst>
          </p:cNvPr>
          <p:cNvPicPr preferRelativeResize="0"/>
          <p:nvPr/>
        </p:nvPicPr>
        <p:blipFill rotWithShape="1">
          <a:blip r:embed="rId2">
            <a:alphaModFix/>
          </a:blip>
          <a:srcRect/>
          <a:stretch/>
        </p:blipFill>
        <p:spPr>
          <a:xfrm>
            <a:off x="1190" y="-2"/>
            <a:ext cx="4061525" cy="6858001"/>
          </a:xfrm>
          <a:prstGeom prst="rect">
            <a:avLst/>
          </a:prstGeom>
          <a:noFill/>
          <a:ln>
            <a:noFill/>
          </a:ln>
        </p:spPr>
      </p:pic>
      <p:sp>
        <p:nvSpPr>
          <p:cNvPr id="42" name="Google Shape;295;p22">
            <a:extLst>
              <a:ext uri="{FF2B5EF4-FFF2-40B4-BE49-F238E27FC236}">
                <a16:creationId xmlns:a16="http://schemas.microsoft.com/office/drawing/2014/main" id="{5A052D8B-7E64-4F2F-AE57-49E923B03C0D}"/>
              </a:ext>
            </a:extLst>
          </p:cNvPr>
          <p:cNvSpPr/>
          <p:nvPr/>
        </p:nvSpPr>
        <p:spPr>
          <a:xfrm>
            <a:off x="0" y="1853"/>
            <a:ext cx="4055621" cy="6858000"/>
          </a:xfrm>
          <a:prstGeom prst="rect">
            <a:avLst/>
          </a:prstGeom>
          <a:blipFill rotWithShape="1">
            <a:blip r:embed="rId3">
              <a:alphaModFix/>
            </a:blip>
            <a:stretch>
              <a:fillRect/>
            </a:stretch>
          </a:blipFill>
          <a:ln>
            <a:noFill/>
          </a:ln>
          <a:effectLst>
            <a:outerShdw blurRad="76200" dist="38100" algn="l" rotWithShape="0">
              <a:srgbClr val="000000">
                <a:alpha val="3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43" name="Google Shape;296;p22">
            <a:extLst>
              <a:ext uri="{FF2B5EF4-FFF2-40B4-BE49-F238E27FC236}">
                <a16:creationId xmlns:a16="http://schemas.microsoft.com/office/drawing/2014/main" id="{73052C12-A96F-4951-9AAB-53B66B24C1C0}"/>
              </a:ext>
            </a:extLst>
          </p:cNvPr>
          <p:cNvPicPr preferRelativeResize="0"/>
          <p:nvPr/>
        </p:nvPicPr>
        <p:blipFill rotWithShape="1">
          <a:blip r:embed="rId2">
            <a:alphaModFix amt="30000"/>
          </a:blip>
          <a:srcRect/>
          <a:stretch/>
        </p:blipFill>
        <p:spPr>
          <a:xfrm>
            <a:off x="-22531" y="138046"/>
            <a:ext cx="4078152" cy="6858001"/>
          </a:xfrm>
          <a:prstGeom prst="rect">
            <a:avLst/>
          </a:prstGeom>
          <a:noFill/>
          <a:ln>
            <a:noFill/>
          </a:ln>
        </p:spPr>
      </p:pic>
      <p:sp>
        <p:nvSpPr>
          <p:cNvPr id="44" name="Google Shape;297;p22">
            <a:extLst>
              <a:ext uri="{FF2B5EF4-FFF2-40B4-BE49-F238E27FC236}">
                <a16:creationId xmlns:a16="http://schemas.microsoft.com/office/drawing/2014/main" id="{B97347F1-FB20-458D-A17F-4522B4EB2FF2}"/>
              </a:ext>
            </a:extLst>
          </p:cNvPr>
          <p:cNvSpPr txBox="1">
            <a:spLocks/>
          </p:cNvSpPr>
          <p:nvPr/>
        </p:nvSpPr>
        <p:spPr>
          <a:xfrm>
            <a:off x="150776" y="1711198"/>
            <a:ext cx="3484020" cy="239872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FFFF"/>
              </a:buClr>
              <a:buSzPts val="2400"/>
            </a:pPr>
            <a:r>
              <a:rPr lang="en-US" sz="2400" b="1">
                <a:solidFill>
                  <a:srgbClr val="FFFFFF"/>
                </a:solidFill>
              </a:rPr>
              <a:t>SEQUENCE DIAGRAM</a:t>
            </a:r>
            <a:endParaRPr lang="el-GR" sz="2400"/>
          </a:p>
        </p:txBody>
      </p:sp>
      <p:grpSp>
        <p:nvGrpSpPr>
          <p:cNvPr id="45" name="Google Shape;298;p22">
            <a:extLst>
              <a:ext uri="{FF2B5EF4-FFF2-40B4-BE49-F238E27FC236}">
                <a16:creationId xmlns:a16="http://schemas.microsoft.com/office/drawing/2014/main" id="{48CF8761-9653-450C-A711-6B47FD9FBA1B}"/>
              </a:ext>
            </a:extLst>
          </p:cNvPr>
          <p:cNvGrpSpPr/>
          <p:nvPr/>
        </p:nvGrpSpPr>
        <p:grpSpPr>
          <a:xfrm>
            <a:off x="0" y="0"/>
            <a:ext cx="1220788" cy="6858001"/>
            <a:chOff x="-14288" y="0"/>
            <a:chExt cx="1220788" cy="6858001"/>
          </a:xfrm>
        </p:grpSpPr>
        <p:sp>
          <p:nvSpPr>
            <p:cNvPr id="46" name="Google Shape;299;p22">
              <a:extLst>
                <a:ext uri="{FF2B5EF4-FFF2-40B4-BE49-F238E27FC236}">
                  <a16:creationId xmlns:a16="http://schemas.microsoft.com/office/drawing/2014/main" id="{E629EF5D-7071-4C3B-AFE2-81508885EBE1}"/>
                </a:ext>
              </a:extLst>
            </p:cNvPr>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0;p22">
              <a:extLst>
                <a:ext uri="{FF2B5EF4-FFF2-40B4-BE49-F238E27FC236}">
                  <a16:creationId xmlns:a16="http://schemas.microsoft.com/office/drawing/2014/main" id="{DE73D9EE-3305-4A43-9F72-02EC1917FE48}"/>
                </a:ext>
              </a:extLst>
            </p:cNvPr>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1;p22">
              <a:extLst>
                <a:ext uri="{FF2B5EF4-FFF2-40B4-BE49-F238E27FC236}">
                  <a16:creationId xmlns:a16="http://schemas.microsoft.com/office/drawing/2014/main" id="{7D28DCA4-4DBD-4EDD-A556-E097CFF93F44}"/>
                </a:ext>
              </a:extLst>
            </p:cNvPr>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2;p22">
              <a:extLst>
                <a:ext uri="{FF2B5EF4-FFF2-40B4-BE49-F238E27FC236}">
                  <a16:creationId xmlns:a16="http://schemas.microsoft.com/office/drawing/2014/main" id="{650E69B5-7726-4946-B6BD-7864AD09A667}"/>
                </a:ext>
              </a:extLst>
            </p:cNvPr>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50" name="Google Shape;303;p22">
              <a:extLst>
                <a:ext uri="{FF2B5EF4-FFF2-40B4-BE49-F238E27FC236}">
                  <a16:creationId xmlns:a16="http://schemas.microsoft.com/office/drawing/2014/main" id="{32CDBB76-89D6-47DF-BA57-6CA1A848BA83}"/>
                </a:ext>
              </a:extLst>
            </p:cNvPr>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4;p22">
              <a:extLst>
                <a:ext uri="{FF2B5EF4-FFF2-40B4-BE49-F238E27FC236}">
                  <a16:creationId xmlns:a16="http://schemas.microsoft.com/office/drawing/2014/main" id="{EA83A81E-5061-4DF7-879E-F4546035FC36}"/>
                </a:ext>
              </a:extLst>
            </p:cNvPr>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52" name="Google Shape;305;p22">
              <a:extLst>
                <a:ext uri="{FF2B5EF4-FFF2-40B4-BE49-F238E27FC236}">
                  <a16:creationId xmlns:a16="http://schemas.microsoft.com/office/drawing/2014/main" id="{906C43D4-1501-4A0B-BB25-133C878A1296}"/>
                </a:ext>
              </a:extLst>
            </p:cNvPr>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53" name="Google Shape;306;p22">
              <a:extLst>
                <a:ext uri="{FF2B5EF4-FFF2-40B4-BE49-F238E27FC236}">
                  <a16:creationId xmlns:a16="http://schemas.microsoft.com/office/drawing/2014/main" id="{A1406409-9A22-41CC-846E-A54A8E97A032}"/>
                </a:ext>
              </a:extLst>
            </p:cNvPr>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7;p22">
              <a:extLst>
                <a:ext uri="{FF2B5EF4-FFF2-40B4-BE49-F238E27FC236}">
                  <a16:creationId xmlns:a16="http://schemas.microsoft.com/office/drawing/2014/main" id="{0CB4F313-1AF0-486E-B93F-1BF667A3E65F}"/>
                </a:ext>
              </a:extLst>
            </p:cNvPr>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8;p22">
              <a:extLst>
                <a:ext uri="{FF2B5EF4-FFF2-40B4-BE49-F238E27FC236}">
                  <a16:creationId xmlns:a16="http://schemas.microsoft.com/office/drawing/2014/main" id="{95E84599-BA1B-4957-88EA-5AC595E5FEA0}"/>
                </a:ext>
              </a:extLst>
            </p:cNvPr>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56" name="Google Shape;309;p22">
              <a:extLst>
                <a:ext uri="{FF2B5EF4-FFF2-40B4-BE49-F238E27FC236}">
                  <a16:creationId xmlns:a16="http://schemas.microsoft.com/office/drawing/2014/main" id="{CB549B8F-F244-49C0-BF7F-75A691AD1D31}"/>
                </a:ext>
              </a:extLst>
            </p:cNvPr>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310;p22">
              <a:extLst>
                <a:ext uri="{FF2B5EF4-FFF2-40B4-BE49-F238E27FC236}">
                  <a16:creationId xmlns:a16="http://schemas.microsoft.com/office/drawing/2014/main" id="{2B7D444B-9AD3-4A18-BFCE-76063A7DFFE9}"/>
                </a:ext>
              </a:extLst>
            </p:cNvPr>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58" name="Google Shape;311;p22">
              <a:extLst>
                <a:ext uri="{FF2B5EF4-FFF2-40B4-BE49-F238E27FC236}">
                  <a16:creationId xmlns:a16="http://schemas.microsoft.com/office/drawing/2014/main" id="{C0D259B3-CD4E-41F1-B243-8F1667B3AB92}"/>
                </a:ext>
              </a:extLst>
            </p:cNvPr>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59" name="Google Shape;312;p22">
              <a:extLst>
                <a:ext uri="{FF2B5EF4-FFF2-40B4-BE49-F238E27FC236}">
                  <a16:creationId xmlns:a16="http://schemas.microsoft.com/office/drawing/2014/main" id="{8C7B5A33-3571-43E8-8C52-3EB596790B8F}"/>
                </a:ext>
              </a:extLst>
            </p:cNvPr>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60" name="Google Shape;313;p22">
              <a:extLst>
                <a:ext uri="{FF2B5EF4-FFF2-40B4-BE49-F238E27FC236}">
                  <a16:creationId xmlns:a16="http://schemas.microsoft.com/office/drawing/2014/main" id="{882116DC-8BF6-45D5-AE36-0F1469DC4A63}"/>
                </a:ext>
              </a:extLst>
            </p:cNvPr>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61" name="Google Shape;314;p22">
              <a:extLst>
                <a:ext uri="{FF2B5EF4-FFF2-40B4-BE49-F238E27FC236}">
                  <a16:creationId xmlns:a16="http://schemas.microsoft.com/office/drawing/2014/main" id="{41456A11-9885-4613-8408-FE6803A31300}"/>
                </a:ext>
              </a:extLst>
            </p:cNvPr>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5;p22">
              <a:extLst>
                <a:ext uri="{FF2B5EF4-FFF2-40B4-BE49-F238E27FC236}">
                  <a16:creationId xmlns:a16="http://schemas.microsoft.com/office/drawing/2014/main" id="{08CA1228-1BBC-4A6F-ABBE-B592CA8D6AC5}"/>
                </a:ext>
              </a:extLst>
            </p:cNvPr>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6;p22">
              <a:extLst>
                <a:ext uri="{FF2B5EF4-FFF2-40B4-BE49-F238E27FC236}">
                  <a16:creationId xmlns:a16="http://schemas.microsoft.com/office/drawing/2014/main" id="{20FA9444-4505-4591-8DC2-58C3B31A64FF}"/>
                </a:ext>
              </a:extLst>
            </p:cNvPr>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64" name="Google Shape;317;p22">
              <a:extLst>
                <a:ext uri="{FF2B5EF4-FFF2-40B4-BE49-F238E27FC236}">
                  <a16:creationId xmlns:a16="http://schemas.microsoft.com/office/drawing/2014/main" id="{F701DFF8-8335-4418-A34B-99EB5B8F4385}"/>
                </a:ext>
              </a:extLst>
            </p:cNvPr>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8;p22">
              <a:extLst>
                <a:ext uri="{FF2B5EF4-FFF2-40B4-BE49-F238E27FC236}">
                  <a16:creationId xmlns:a16="http://schemas.microsoft.com/office/drawing/2014/main" id="{57378C5A-5690-4BC9-8F42-4D3EBB0D6659}"/>
                </a:ext>
              </a:extLst>
            </p:cNvPr>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66" name="Google Shape;319;p22">
              <a:extLst>
                <a:ext uri="{FF2B5EF4-FFF2-40B4-BE49-F238E27FC236}">
                  <a16:creationId xmlns:a16="http://schemas.microsoft.com/office/drawing/2014/main" id="{BF06B3FC-FCC7-4A23-8C4D-41525B662CC7}"/>
                </a:ext>
              </a:extLst>
            </p:cNvPr>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0;p22">
              <a:extLst>
                <a:ext uri="{FF2B5EF4-FFF2-40B4-BE49-F238E27FC236}">
                  <a16:creationId xmlns:a16="http://schemas.microsoft.com/office/drawing/2014/main" id="{7C61AED1-7EA9-419E-89C8-00C88CC8C338}"/>
                </a:ext>
              </a:extLst>
            </p:cNvPr>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68" name="Google Shape;321;p22">
              <a:extLst>
                <a:ext uri="{FF2B5EF4-FFF2-40B4-BE49-F238E27FC236}">
                  <a16:creationId xmlns:a16="http://schemas.microsoft.com/office/drawing/2014/main" id="{A493A29D-5E5C-417A-B1B5-F81CDE8AD193}"/>
                </a:ext>
              </a:extLst>
            </p:cNvPr>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69" name="Google Shape;322;p22">
              <a:extLst>
                <a:ext uri="{FF2B5EF4-FFF2-40B4-BE49-F238E27FC236}">
                  <a16:creationId xmlns:a16="http://schemas.microsoft.com/office/drawing/2014/main" id="{245987FC-B148-4652-8D46-DD7B2A40F01A}"/>
                </a:ext>
              </a:extLst>
            </p:cNvPr>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3;p22">
              <a:extLst>
                <a:ext uri="{FF2B5EF4-FFF2-40B4-BE49-F238E27FC236}">
                  <a16:creationId xmlns:a16="http://schemas.microsoft.com/office/drawing/2014/main" id="{66269B53-EE16-4857-BA5D-C250FE90A963}"/>
                </a:ext>
              </a:extLst>
            </p:cNvPr>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4;p22">
              <a:extLst>
                <a:ext uri="{FF2B5EF4-FFF2-40B4-BE49-F238E27FC236}">
                  <a16:creationId xmlns:a16="http://schemas.microsoft.com/office/drawing/2014/main" id="{3EF97B2B-52FA-40E9-AA90-83067B2174D3}"/>
                </a:ext>
              </a:extLst>
            </p:cNvPr>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72" name="Google Shape;325;p22">
              <a:extLst>
                <a:ext uri="{FF2B5EF4-FFF2-40B4-BE49-F238E27FC236}">
                  <a16:creationId xmlns:a16="http://schemas.microsoft.com/office/drawing/2014/main" id="{158A0A76-696C-4F33-B7B5-A37F0D56037C}"/>
                </a:ext>
              </a:extLst>
            </p:cNvPr>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327;p22">
            <a:extLst>
              <a:ext uri="{FF2B5EF4-FFF2-40B4-BE49-F238E27FC236}">
                <a16:creationId xmlns:a16="http://schemas.microsoft.com/office/drawing/2014/main" id="{FDF24171-4849-443E-8D77-1F9447BBA1BB}"/>
              </a:ext>
            </a:extLst>
          </p:cNvPr>
          <p:cNvSpPr txBox="1"/>
          <p:nvPr/>
        </p:nvSpPr>
        <p:spPr>
          <a:xfrm>
            <a:off x="4229191" y="4238805"/>
            <a:ext cx="8062822" cy="2526295"/>
          </a:xfrm>
          <a:prstGeom prst="rect">
            <a:avLst/>
          </a:prstGeom>
          <a:noFill/>
          <a:ln>
            <a:noFill/>
          </a:ln>
        </p:spPr>
        <p:txBody>
          <a:bodyPr spcFirstLastPara="1" wrap="square" lIns="91425" tIns="45700" rIns="91425" bIns="45700" anchor="t" anchorCtr="0">
            <a:noAutofit/>
          </a:bodyPr>
          <a:lstStyle/>
          <a:p>
            <a:pPr lvl="0"/>
            <a:r>
              <a:rPr lang="el-GR" sz="2000" b="1">
                <a:solidFill>
                  <a:schemeClr val="dk1"/>
                </a:solidFill>
                <a:latin typeface="Twentieth Century"/>
                <a:ea typeface="Twentieth Century"/>
                <a:cs typeface="Twentieth Century"/>
                <a:sym typeface="Twentieth Century"/>
              </a:rPr>
              <a:t>Καταγραφή βλάβης σε παιδική χαρά</a:t>
            </a:r>
          </a:p>
          <a:p>
            <a:pPr lvl="0"/>
            <a:r>
              <a:rPr lang="el-GR" sz="1800">
                <a:solidFill>
                  <a:schemeClr val="dk1"/>
                </a:solidFill>
                <a:latin typeface="Twentieth Century"/>
                <a:ea typeface="Twentieth Century"/>
                <a:cs typeface="Twentieth Century"/>
                <a:sym typeface="Twentieth Century"/>
              </a:rPr>
              <a:t>1.Άνοιγμα εφαρμογής</a:t>
            </a:r>
          </a:p>
          <a:p>
            <a:pPr lvl="0"/>
            <a:r>
              <a:rPr lang="el-GR" sz="1800">
                <a:solidFill>
                  <a:schemeClr val="dk1"/>
                </a:solidFill>
                <a:latin typeface="Twentieth Century"/>
                <a:ea typeface="Twentieth Century"/>
                <a:cs typeface="Twentieth Century"/>
                <a:sym typeface="Twentieth Century"/>
              </a:rPr>
              <a:t>2.Επιλογή εικονιδίου καταγραφή βλάβης</a:t>
            </a:r>
          </a:p>
          <a:p>
            <a:pPr lvl="0"/>
            <a:r>
              <a:rPr lang="el-GR" sz="1800">
                <a:solidFill>
                  <a:schemeClr val="dk1"/>
                </a:solidFill>
                <a:latin typeface="Twentieth Century"/>
                <a:ea typeface="Twentieth Century"/>
                <a:cs typeface="Twentieth Century"/>
                <a:sym typeface="Twentieth Century"/>
              </a:rPr>
              <a:t>3.Φωτογράφιση σημείου</a:t>
            </a:r>
          </a:p>
          <a:p>
            <a:pPr lvl="0"/>
            <a:r>
              <a:rPr lang="el-GR" sz="1800">
                <a:solidFill>
                  <a:schemeClr val="dk1"/>
                </a:solidFill>
                <a:latin typeface="Twentieth Century"/>
                <a:ea typeface="Twentieth Century"/>
                <a:cs typeface="Twentieth Century"/>
                <a:sym typeface="Twentieth Century"/>
              </a:rPr>
              <a:t>4.Ανέβασμα φωτογραφίας</a:t>
            </a:r>
          </a:p>
          <a:p>
            <a:pPr lvl="0"/>
            <a:r>
              <a:rPr lang="el-GR" sz="1800">
                <a:solidFill>
                  <a:schemeClr val="dk1"/>
                </a:solidFill>
                <a:latin typeface="Twentieth Century"/>
                <a:ea typeface="Twentieth Century"/>
                <a:cs typeface="Twentieth Century"/>
                <a:sym typeface="Twentieth Century"/>
              </a:rPr>
              <a:t>5.Προαιρετική προσθήκη σχολίου στο πεδίο “Σχόλιο”</a:t>
            </a:r>
          </a:p>
          <a:p>
            <a:pPr lvl="0"/>
            <a:r>
              <a:rPr lang="el-GR" sz="1800">
                <a:solidFill>
                  <a:schemeClr val="dk1"/>
                </a:solidFill>
                <a:latin typeface="Twentieth Century"/>
                <a:ea typeface="Twentieth Century"/>
                <a:cs typeface="Twentieth Century"/>
                <a:sym typeface="Twentieth Century"/>
              </a:rPr>
              <a:t>6.Υπόδειξη σημείου στον χάρτη</a:t>
            </a:r>
          </a:p>
          <a:p>
            <a:pPr lvl="0"/>
            <a:r>
              <a:rPr lang="el-GR" sz="1800">
                <a:solidFill>
                  <a:schemeClr val="dk1"/>
                </a:solidFill>
                <a:latin typeface="Twentieth Century"/>
                <a:ea typeface="Twentieth Century"/>
                <a:cs typeface="Twentieth Century"/>
                <a:sym typeface="Twentieth Century"/>
              </a:rPr>
              <a:t>7.Προαιρετική προσθήκη λεπτομερειών σημείου</a:t>
            </a:r>
          </a:p>
          <a:p>
            <a:pPr lvl="0"/>
            <a:r>
              <a:rPr lang="el-GR" sz="1800">
                <a:solidFill>
                  <a:schemeClr val="dk1"/>
                </a:solidFill>
                <a:latin typeface="Twentieth Century"/>
                <a:ea typeface="Twentieth Century"/>
                <a:cs typeface="Twentieth Century"/>
                <a:sym typeface="Twentieth Century"/>
              </a:rPr>
              <a:t>8.Επιλογή πλήκτρου “Υποβολή “</a:t>
            </a:r>
            <a:endParaRPr sz="1800">
              <a:solidFill>
                <a:schemeClr val="dk1"/>
              </a:solidFill>
              <a:latin typeface="Twentieth Century"/>
              <a:ea typeface="Twentieth Century"/>
              <a:cs typeface="Twentieth Century"/>
              <a:sym typeface="Twentieth Century"/>
            </a:endParaRPr>
          </a:p>
        </p:txBody>
      </p:sp>
      <p:pic>
        <p:nvPicPr>
          <p:cNvPr id="78" name="Εικόνα 77">
            <a:extLst>
              <a:ext uri="{FF2B5EF4-FFF2-40B4-BE49-F238E27FC236}">
                <a16:creationId xmlns:a16="http://schemas.microsoft.com/office/drawing/2014/main" id="{2BB90DF5-2CA4-4CB8-BE57-A2BBF3C5B0D8}"/>
              </a:ext>
            </a:extLst>
          </p:cNvPr>
          <p:cNvPicPr>
            <a:picLocks noChangeAspect="1"/>
          </p:cNvPicPr>
          <p:nvPr/>
        </p:nvPicPr>
        <p:blipFill>
          <a:blip r:embed="rId4"/>
          <a:stretch>
            <a:fillRect/>
          </a:stretch>
        </p:blipFill>
        <p:spPr>
          <a:xfrm>
            <a:off x="4674013" y="49391"/>
            <a:ext cx="6923335" cy="4187560"/>
          </a:xfrm>
          <a:prstGeom prst="rect">
            <a:avLst/>
          </a:prstGeom>
        </p:spPr>
      </p:pic>
    </p:spTree>
    <p:extLst>
      <p:ext uri="{BB962C8B-B14F-4D97-AF65-F5344CB8AC3E}">
        <p14:creationId xmlns:p14="http://schemas.microsoft.com/office/powerpoint/2010/main" val="36973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9DBFE1-5B9D-4C4F-A6CD-87FBAC9EB3F5}"/>
              </a:ext>
            </a:extLst>
          </p:cNvPr>
          <p:cNvSpPr>
            <a:spLocks noGrp="1"/>
          </p:cNvSpPr>
          <p:nvPr>
            <p:ph type="body" idx="1"/>
          </p:nvPr>
        </p:nvSpPr>
        <p:spPr>
          <a:xfrm>
            <a:off x="1141412" y="1252885"/>
            <a:ext cx="10630523" cy="5500184"/>
          </a:xfrm>
        </p:spPr>
        <p:txBody>
          <a:bodyPr/>
          <a:lstStyle/>
          <a:p>
            <a:pPr marL="428625" indent="-342900"/>
            <a:r>
              <a:rPr lang="en-US"/>
              <a:t>Απ</a:t>
            </a:r>
            <a:r>
              <a:rPr lang="en-US" err="1"/>
              <a:t>ομάκρυνση</a:t>
            </a:r>
            <a:r>
              <a:rPr lang="en-US"/>
              <a:t> </a:t>
            </a:r>
            <a:r>
              <a:rPr lang="en-US" err="1"/>
              <a:t>ογκώδων</a:t>
            </a:r>
            <a:r>
              <a:rPr lang="en-US"/>
              <a:t> α</a:t>
            </a:r>
            <a:r>
              <a:rPr lang="en-US" err="1"/>
              <a:t>ντικειμένων</a:t>
            </a:r>
            <a:endParaRPr lang="en-US"/>
          </a:p>
          <a:p>
            <a:pPr marL="85725" indent="0">
              <a:buNone/>
            </a:pPr>
            <a:r>
              <a:rPr lang="en-US"/>
              <a:t>1. </a:t>
            </a:r>
            <a:r>
              <a:rPr lang="en-US" err="1"/>
              <a:t>Άνοιγμ</a:t>
            </a:r>
            <a:r>
              <a:rPr lang="en-US"/>
              <a:t>α </a:t>
            </a:r>
            <a:r>
              <a:rPr lang="en-US" err="1"/>
              <a:t>εφ</a:t>
            </a:r>
            <a:r>
              <a:rPr lang="en-US"/>
              <a:t>α</a:t>
            </a:r>
            <a:r>
              <a:rPr lang="en-US" err="1"/>
              <a:t>ρμογής</a:t>
            </a:r>
            <a:endParaRPr lang="en-US"/>
          </a:p>
          <a:p>
            <a:pPr marL="85725" indent="0">
              <a:buNone/>
            </a:pPr>
            <a:r>
              <a:rPr lang="en-US"/>
              <a:t>2. Επ</a:t>
            </a:r>
            <a:r>
              <a:rPr lang="en-US" err="1"/>
              <a:t>ιλογή</a:t>
            </a:r>
            <a:r>
              <a:rPr lang="en-US"/>
              <a:t> π</a:t>
            </a:r>
            <a:r>
              <a:rPr lang="en-US" err="1"/>
              <a:t>εδίου</a:t>
            </a:r>
            <a:r>
              <a:rPr lang="en-US"/>
              <a:t> “Απ</a:t>
            </a:r>
            <a:r>
              <a:rPr lang="en-US" err="1"/>
              <a:t>ορρίμ</a:t>
            </a:r>
            <a:r>
              <a:rPr lang="en-US"/>
              <a:t>ατα /Καθα</a:t>
            </a:r>
            <a:r>
              <a:rPr lang="en-US" err="1"/>
              <a:t>ριότητ</a:t>
            </a:r>
            <a:r>
              <a:rPr lang="en-US"/>
              <a:t>α”</a:t>
            </a:r>
          </a:p>
          <a:p>
            <a:pPr marL="85725" indent="0">
              <a:buNone/>
            </a:pPr>
            <a:r>
              <a:rPr lang="en-US"/>
              <a:t>3. Επ</a:t>
            </a:r>
            <a:r>
              <a:rPr lang="en-US" err="1"/>
              <a:t>ιλογή</a:t>
            </a:r>
            <a:r>
              <a:rPr lang="en-US"/>
              <a:t> </a:t>
            </a:r>
            <a:r>
              <a:rPr lang="en-US" err="1"/>
              <a:t>σημείου</a:t>
            </a:r>
            <a:r>
              <a:rPr lang="en-US"/>
              <a:t> </a:t>
            </a:r>
            <a:r>
              <a:rPr lang="en-US" err="1"/>
              <a:t>στον</a:t>
            </a:r>
            <a:r>
              <a:rPr lang="en-US"/>
              <a:t> </a:t>
            </a:r>
            <a:r>
              <a:rPr lang="en-US" err="1"/>
              <a:t>χάρτη</a:t>
            </a:r>
            <a:r>
              <a:rPr lang="en-US"/>
              <a:t>.</a:t>
            </a:r>
          </a:p>
          <a:p>
            <a:pPr marL="85725" indent="0">
              <a:buNone/>
            </a:pPr>
            <a:r>
              <a:rPr lang="en-US"/>
              <a:t>4. </a:t>
            </a:r>
            <a:r>
              <a:rPr lang="en-US" err="1"/>
              <a:t>Προσθήκη</a:t>
            </a:r>
            <a:r>
              <a:rPr lang="en-US"/>
              <a:t> </a:t>
            </a:r>
            <a:r>
              <a:rPr lang="en-US" err="1"/>
              <a:t>σχολίου</a:t>
            </a:r>
            <a:r>
              <a:rPr lang="en-US"/>
              <a:t> π</a:t>
            </a:r>
            <a:r>
              <a:rPr lang="en-US" err="1"/>
              <a:t>ρο</a:t>
            </a:r>
            <a:r>
              <a:rPr lang="en-US"/>
              <a:t>α</a:t>
            </a:r>
            <a:r>
              <a:rPr lang="en-US" err="1"/>
              <a:t>ιρετικά</a:t>
            </a:r>
            <a:r>
              <a:rPr lang="en-US"/>
              <a:t> </a:t>
            </a:r>
            <a:r>
              <a:rPr lang="en-US" err="1"/>
              <a:t>στο</a:t>
            </a:r>
            <a:r>
              <a:rPr lang="en-US"/>
              <a:t> π</a:t>
            </a:r>
            <a:r>
              <a:rPr lang="en-US" err="1"/>
              <a:t>εδίο</a:t>
            </a:r>
            <a:r>
              <a:rPr lang="en-US"/>
              <a:t> “</a:t>
            </a:r>
            <a:r>
              <a:rPr lang="en-US" err="1"/>
              <a:t>Γράψτε</a:t>
            </a:r>
            <a:r>
              <a:rPr lang="en-US"/>
              <a:t> </a:t>
            </a:r>
            <a:r>
              <a:rPr lang="en-US" err="1"/>
              <a:t>έν</a:t>
            </a:r>
            <a:r>
              <a:rPr lang="en-US"/>
              <a:t>α </a:t>
            </a:r>
            <a:r>
              <a:rPr lang="en-US" err="1"/>
              <a:t>σχόλιο</a:t>
            </a:r>
            <a:r>
              <a:rPr lang="en-US"/>
              <a:t>...”.</a:t>
            </a:r>
          </a:p>
          <a:p>
            <a:pPr marL="85725" indent="0">
              <a:buNone/>
            </a:pPr>
            <a:r>
              <a:rPr lang="en-US"/>
              <a:t>5. Επ</a:t>
            </a:r>
            <a:r>
              <a:rPr lang="en-US" err="1"/>
              <a:t>ιλογή</a:t>
            </a:r>
            <a:r>
              <a:rPr lang="en-US"/>
              <a:t> π</a:t>
            </a:r>
            <a:r>
              <a:rPr lang="en-US" err="1"/>
              <a:t>λήκτρου</a:t>
            </a:r>
            <a:r>
              <a:rPr lang="en-US"/>
              <a:t> ”Υποβ</a:t>
            </a:r>
            <a:r>
              <a:rPr lang="en-US" err="1"/>
              <a:t>ολή</a:t>
            </a:r>
            <a:r>
              <a:rPr lang="en-US"/>
              <a:t>”</a:t>
            </a:r>
          </a:p>
          <a:p>
            <a:pPr marL="85725" indent="0">
              <a:buNone/>
            </a:pPr>
            <a:endParaRPr lang="en-US" sz="1200"/>
          </a:p>
        </p:txBody>
      </p:sp>
    </p:spTree>
    <p:extLst>
      <p:ext uri="{BB962C8B-B14F-4D97-AF65-F5344CB8AC3E}">
        <p14:creationId xmlns:p14="http://schemas.microsoft.com/office/powerpoint/2010/main" val="162665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67672A-E92E-4945-AA40-76E1B62765BB}"/>
              </a:ext>
            </a:extLst>
          </p:cNvPr>
          <p:cNvSpPr>
            <a:spLocks noGrp="1"/>
          </p:cNvSpPr>
          <p:nvPr>
            <p:ph type="body" idx="1"/>
          </p:nvPr>
        </p:nvSpPr>
        <p:spPr>
          <a:xfrm>
            <a:off x="1141412" y="1199414"/>
            <a:ext cx="9905999" cy="4591787"/>
          </a:xfrm>
        </p:spPr>
        <p:txBody>
          <a:bodyPr spcFirstLastPara="1" wrap="square" lIns="91425" tIns="45700" rIns="91425" bIns="45700" anchor="t" anchorCtr="0">
            <a:noAutofit/>
          </a:bodyPr>
          <a:lstStyle/>
          <a:p>
            <a:r>
              <a:rPr lang="en-US" err="1"/>
              <a:t>Περι</a:t>
            </a:r>
            <a:r>
              <a:rPr lang="en-US"/>
              <a:t>π</a:t>
            </a:r>
            <a:r>
              <a:rPr lang="en-US" err="1"/>
              <a:t>οίηση</a:t>
            </a:r>
            <a:r>
              <a:rPr lang="en-US"/>
              <a:t> πρα</a:t>
            </a:r>
            <a:r>
              <a:rPr lang="en-US" err="1"/>
              <a:t>σίνου</a:t>
            </a:r>
            <a:r>
              <a:rPr lang="en-US"/>
              <a:t> </a:t>
            </a:r>
            <a:r>
              <a:rPr lang="en-US" err="1"/>
              <a:t>σε</a:t>
            </a:r>
            <a:r>
              <a:rPr lang="en-US"/>
              <a:t> π</a:t>
            </a:r>
            <a:r>
              <a:rPr lang="en-US" err="1"/>
              <a:t>άρκο</a:t>
            </a:r>
            <a:endParaRPr lang="en-US"/>
          </a:p>
          <a:p>
            <a:pPr marL="85725" indent="0">
              <a:buNone/>
            </a:pPr>
            <a:r>
              <a:rPr lang="en-US"/>
              <a:t>1. </a:t>
            </a:r>
            <a:r>
              <a:rPr lang="en-US" err="1"/>
              <a:t>Άνοιγμ</a:t>
            </a:r>
            <a:r>
              <a:rPr lang="en-US"/>
              <a:t>α </a:t>
            </a:r>
            <a:r>
              <a:rPr lang="en-US" err="1"/>
              <a:t>εφ</a:t>
            </a:r>
            <a:r>
              <a:rPr lang="en-US"/>
              <a:t>α</a:t>
            </a:r>
            <a:r>
              <a:rPr lang="en-US" err="1"/>
              <a:t>ρμογής</a:t>
            </a:r>
            <a:endParaRPr lang="en-US"/>
          </a:p>
          <a:p>
            <a:pPr marL="85725" indent="0">
              <a:buNone/>
            </a:pPr>
            <a:r>
              <a:rPr lang="en-US"/>
              <a:t>2. </a:t>
            </a:r>
            <a:r>
              <a:rPr lang="en-US" err="1"/>
              <a:t>Μενού</a:t>
            </a:r>
            <a:endParaRPr lang="en-US"/>
          </a:p>
          <a:p>
            <a:pPr marL="85725" indent="0">
              <a:buNone/>
            </a:pPr>
            <a:r>
              <a:rPr lang="en-US"/>
              <a:t>3. Επ</a:t>
            </a:r>
            <a:r>
              <a:rPr lang="en-US" err="1"/>
              <a:t>ιλογή</a:t>
            </a:r>
            <a:r>
              <a:rPr lang="en-US"/>
              <a:t> π</a:t>
            </a:r>
            <a:r>
              <a:rPr lang="en-US" err="1"/>
              <a:t>εδίου</a:t>
            </a:r>
            <a:r>
              <a:rPr lang="en-US"/>
              <a:t> “Απ</a:t>
            </a:r>
            <a:r>
              <a:rPr lang="en-US" err="1"/>
              <a:t>ορρίμ</a:t>
            </a:r>
            <a:r>
              <a:rPr lang="en-US"/>
              <a:t>ατα/Καθα</a:t>
            </a:r>
            <a:r>
              <a:rPr lang="en-US" err="1"/>
              <a:t>ριότητ</a:t>
            </a:r>
            <a:r>
              <a:rPr lang="en-US"/>
              <a:t>α”</a:t>
            </a:r>
          </a:p>
          <a:p>
            <a:pPr marL="85725" indent="0">
              <a:buNone/>
            </a:pPr>
            <a:r>
              <a:rPr lang="en-US"/>
              <a:t>4. Επ</a:t>
            </a:r>
            <a:r>
              <a:rPr lang="en-US" err="1"/>
              <a:t>ιλογή</a:t>
            </a:r>
            <a:r>
              <a:rPr lang="en-US"/>
              <a:t> </a:t>
            </a:r>
            <a:r>
              <a:rPr lang="en-US" err="1"/>
              <a:t>σημείου</a:t>
            </a:r>
            <a:r>
              <a:rPr lang="en-US"/>
              <a:t> </a:t>
            </a:r>
            <a:r>
              <a:rPr lang="en-US" err="1"/>
              <a:t>στον</a:t>
            </a:r>
            <a:r>
              <a:rPr lang="en-US"/>
              <a:t> </a:t>
            </a:r>
            <a:r>
              <a:rPr lang="en-US" err="1"/>
              <a:t>χάρτη</a:t>
            </a:r>
            <a:endParaRPr lang="en-US"/>
          </a:p>
          <a:p>
            <a:pPr marL="85725" indent="0">
              <a:buNone/>
            </a:pPr>
            <a:r>
              <a:rPr lang="en-US"/>
              <a:t>5. </a:t>
            </a:r>
            <a:r>
              <a:rPr lang="en-US" err="1"/>
              <a:t>Φωτογράφιση</a:t>
            </a:r>
            <a:r>
              <a:rPr lang="en-US"/>
              <a:t> </a:t>
            </a:r>
            <a:r>
              <a:rPr lang="en-US" err="1"/>
              <a:t>σημείου</a:t>
            </a:r>
            <a:endParaRPr lang="en-US"/>
          </a:p>
          <a:p>
            <a:pPr marL="85725" indent="0">
              <a:buNone/>
            </a:pPr>
            <a:r>
              <a:rPr lang="en-US"/>
              <a:t>6. </a:t>
            </a:r>
            <a:r>
              <a:rPr lang="en-US" err="1"/>
              <a:t>Προσθήκη</a:t>
            </a:r>
            <a:r>
              <a:rPr lang="en-US"/>
              <a:t> </a:t>
            </a:r>
            <a:r>
              <a:rPr lang="en-US" err="1"/>
              <a:t>σχολίου</a:t>
            </a:r>
            <a:r>
              <a:rPr lang="en-US"/>
              <a:t> </a:t>
            </a:r>
            <a:r>
              <a:rPr lang="en-US" err="1"/>
              <a:t>στο</a:t>
            </a:r>
            <a:r>
              <a:rPr lang="en-US"/>
              <a:t> “</a:t>
            </a:r>
            <a:r>
              <a:rPr lang="en-US" err="1"/>
              <a:t>Γράψτε</a:t>
            </a:r>
            <a:r>
              <a:rPr lang="en-US"/>
              <a:t> </a:t>
            </a:r>
            <a:r>
              <a:rPr lang="en-US" err="1"/>
              <a:t>έν</a:t>
            </a:r>
            <a:r>
              <a:rPr lang="en-US"/>
              <a:t>α </a:t>
            </a:r>
            <a:r>
              <a:rPr lang="en-US" err="1"/>
              <a:t>σχόλιο</a:t>
            </a:r>
            <a:r>
              <a:rPr lang="en-US"/>
              <a:t>...”</a:t>
            </a:r>
          </a:p>
          <a:p>
            <a:pPr marL="85725" indent="0">
              <a:buNone/>
            </a:pPr>
            <a:r>
              <a:rPr lang="en-US"/>
              <a:t>7. Υποβ</a:t>
            </a:r>
            <a:r>
              <a:rPr lang="en-US" err="1"/>
              <a:t>ολή</a:t>
            </a:r>
            <a:endParaRPr lang="en-US"/>
          </a:p>
          <a:p>
            <a:endParaRPr lang="en-US"/>
          </a:p>
        </p:txBody>
      </p:sp>
    </p:spTree>
    <p:extLst>
      <p:ext uri="{BB962C8B-B14F-4D97-AF65-F5344CB8AC3E}">
        <p14:creationId xmlns:p14="http://schemas.microsoft.com/office/powerpoint/2010/main" val="239484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C90911-2E46-47F0-8653-A3302E704EA2}"/>
              </a:ext>
            </a:extLst>
          </p:cNvPr>
          <p:cNvSpPr>
            <a:spLocks noGrp="1"/>
          </p:cNvSpPr>
          <p:nvPr>
            <p:ph type="body" idx="1"/>
          </p:nvPr>
        </p:nvSpPr>
        <p:spPr>
          <a:xfrm>
            <a:off x="1004002" y="400700"/>
            <a:ext cx="10505605" cy="5815222"/>
          </a:xfrm>
        </p:spPr>
        <p:txBody>
          <a:bodyPr/>
          <a:lstStyle/>
          <a:p>
            <a:r>
              <a:rPr lang="en-US" err="1"/>
              <a:t>Συμμετοχή</a:t>
            </a:r>
            <a:r>
              <a:rPr lang="en-US"/>
              <a:t> </a:t>
            </a:r>
            <a:r>
              <a:rPr lang="en-US" err="1"/>
              <a:t>σε</a:t>
            </a:r>
            <a:r>
              <a:rPr lang="en-US"/>
              <a:t> </a:t>
            </a:r>
            <a:r>
              <a:rPr lang="en-US" err="1"/>
              <a:t>δημοσκό</a:t>
            </a:r>
            <a:r>
              <a:rPr lang="en-US"/>
              <a:t>π</a:t>
            </a:r>
            <a:r>
              <a:rPr lang="en-US" err="1"/>
              <a:t>ηση</a:t>
            </a:r>
            <a:r>
              <a:rPr lang="en-US"/>
              <a:t> </a:t>
            </a:r>
            <a:r>
              <a:rPr lang="en-US" err="1"/>
              <a:t>του</a:t>
            </a:r>
            <a:r>
              <a:rPr lang="en-US"/>
              <a:t> </a:t>
            </a:r>
            <a:r>
              <a:rPr lang="en-US" err="1"/>
              <a:t>δήμου</a:t>
            </a:r>
            <a:endParaRPr lang="en-US"/>
          </a:p>
          <a:p>
            <a:pPr marL="85725" indent="0">
              <a:buNone/>
            </a:pPr>
            <a:r>
              <a:rPr lang="en-US"/>
              <a:t>1. </a:t>
            </a:r>
            <a:r>
              <a:rPr lang="en-US" err="1"/>
              <a:t>Άνοιγμ</a:t>
            </a:r>
            <a:r>
              <a:rPr lang="en-US"/>
              <a:t>α </a:t>
            </a:r>
            <a:r>
              <a:rPr lang="en-US" err="1"/>
              <a:t>εφ</a:t>
            </a:r>
            <a:r>
              <a:rPr lang="en-US"/>
              <a:t>α</a:t>
            </a:r>
            <a:r>
              <a:rPr lang="en-US" err="1"/>
              <a:t>ρμογής</a:t>
            </a:r>
            <a:endParaRPr lang="en-US"/>
          </a:p>
          <a:p>
            <a:pPr marL="85725" indent="0">
              <a:buNone/>
            </a:pPr>
            <a:r>
              <a:rPr lang="en-US"/>
              <a:t>2. </a:t>
            </a:r>
            <a:r>
              <a:rPr lang="en-US" err="1"/>
              <a:t>Μενού</a:t>
            </a:r>
            <a:endParaRPr lang="en-US"/>
          </a:p>
          <a:p>
            <a:pPr marL="85725" indent="0">
              <a:buNone/>
            </a:pPr>
            <a:r>
              <a:rPr lang="en-US"/>
              <a:t>3. Επ</a:t>
            </a:r>
            <a:r>
              <a:rPr lang="en-US" err="1"/>
              <a:t>ιλογή</a:t>
            </a:r>
            <a:r>
              <a:rPr lang="en-US"/>
              <a:t> π</a:t>
            </a:r>
            <a:r>
              <a:rPr lang="en-US" err="1"/>
              <a:t>εδίου</a:t>
            </a:r>
            <a:r>
              <a:rPr lang="en-US"/>
              <a:t> “</a:t>
            </a:r>
            <a:r>
              <a:rPr lang="en-US" err="1"/>
              <a:t>Γνώμη</a:t>
            </a:r>
            <a:r>
              <a:rPr lang="en-US"/>
              <a:t>/</a:t>
            </a:r>
            <a:r>
              <a:rPr lang="en-US" err="1"/>
              <a:t>Συζήτηση</a:t>
            </a:r>
            <a:r>
              <a:rPr lang="en-US"/>
              <a:t>”</a:t>
            </a:r>
          </a:p>
          <a:p>
            <a:pPr marL="85725" indent="0">
              <a:buNone/>
            </a:pPr>
            <a:r>
              <a:rPr lang="en-US"/>
              <a:t>4.Υποβ</a:t>
            </a:r>
            <a:r>
              <a:rPr lang="en-US" err="1"/>
              <a:t>ολή</a:t>
            </a:r>
          </a:p>
          <a:p>
            <a:pPr marL="85725" indent="0">
              <a:buNone/>
            </a:pPr>
            <a:endParaRPr lang="en-US"/>
          </a:p>
          <a:p>
            <a:r>
              <a:rPr lang="en-US" err="1"/>
              <a:t>Ειδο</a:t>
            </a:r>
            <a:r>
              <a:rPr lang="en-US"/>
              <a:t>π</a:t>
            </a:r>
            <a:r>
              <a:rPr lang="en-US" err="1"/>
              <a:t>οίηση</a:t>
            </a:r>
            <a:r>
              <a:rPr lang="en-US"/>
              <a:t> </a:t>
            </a:r>
            <a:r>
              <a:rPr lang="en-US" err="1"/>
              <a:t>γι</a:t>
            </a:r>
            <a:r>
              <a:rPr lang="en-US"/>
              <a:t>α επ</a:t>
            </a:r>
            <a:r>
              <a:rPr lang="en-US" err="1"/>
              <a:t>ικίνδυν</a:t>
            </a:r>
            <a:r>
              <a:rPr lang="en-US"/>
              <a:t>α κα</a:t>
            </a:r>
            <a:r>
              <a:rPr lang="en-US" err="1"/>
              <a:t>ιρικά</a:t>
            </a:r>
            <a:r>
              <a:rPr lang="en-US"/>
              <a:t> φα</a:t>
            </a:r>
            <a:r>
              <a:rPr lang="en-US" err="1"/>
              <a:t>ινόμεν</a:t>
            </a:r>
            <a:r>
              <a:rPr lang="en-US"/>
              <a:t>α / </a:t>
            </a:r>
            <a:r>
              <a:rPr lang="en-US" err="1"/>
              <a:t>Πυρκ</a:t>
            </a:r>
            <a:r>
              <a:rPr lang="en-US"/>
              <a:t>α</a:t>
            </a:r>
            <a:r>
              <a:rPr lang="en-US" err="1"/>
              <a:t>γιές</a:t>
            </a:r>
            <a:r>
              <a:rPr lang="en-US"/>
              <a:t> / </a:t>
            </a:r>
            <a:r>
              <a:rPr lang="en-US" err="1"/>
              <a:t>Φυσικά</a:t>
            </a:r>
            <a:r>
              <a:rPr lang="en-US"/>
              <a:t> φα</a:t>
            </a:r>
            <a:r>
              <a:rPr lang="en-US" err="1"/>
              <a:t>ινόμεν</a:t>
            </a:r>
            <a:r>
              <a:rPr lang="en-US"/>
              <a:t>α</a:t>
            </a:r>
          </a:p>
          <a:p>
            <a:pPr marL="85725" indent="0">
              <a:buNone/>
            </a:pPr>
            <a:r>
              <a:rPr lang="en-US" err="1"/>
              <a:t>Ολοήμερες</a:t>
            </a:r>
            <a:r>
              <a:rPr lang="en-US"/>
              <a:t> </a:t>
            </a:r>
            <a:r>
              <a:rPr lang="en-US" err="1"/>
              <a:t>ειδο</a:t>
            </a:r>
            <a:r>
              <a:rPr lang="en-US"/>
              <a:t>π</a:t>
            </a:r>
            <a:r>
              <a:rPr lang="en-US" err="1"/>
              <a:t>οιήσεις</a:t>
            </a:r>
            <a:r>
              <a:rPr lang="en-US"/>
              <a:t> </a:t>
            </a:r>
            <a:r>
              <a:rPr lang="en-US" err="1"/>
              <a:t>με</a:t>
            </a:r>
            <a:r>
              <a:rPr lang="en-US"/>
              <a:t> </a:t>
            </a:r>
            <a:r>
              <a:rPr lang="en-US" err="1"/>
              <a:t>συχνότητ</a:t>
            </a:r>
            <a:r>
              <a:rPr lang="en-US"/>
              <a:t>α 3 </a:t>
            </a:r>
            <a:r>
              <a:rPr lang="en-US" err="1"/>
              <a:t>ωρών</a:t>
            </a:r>
            <a:r>
              <a:rPr lang="en-US"/>
              <a:t> ή και </a:t>
            </a:r>
            <a:r>
              <a:rPr lang="en-US" err="1"/>
              <a:t>λιγότερο</a:t>
            </a:r>
            <a:r>
              <a:rPr lang="en-US"/>
              <a:t> </a:t>
            </a:r>
            <a:r>
              <a:rPr lang="en-US" err="1"/>
              <a:t>ότ</a:t>
            </a:r>
            <a:r>
              <a:rPr lang="en-US"/>
              <a:t>αν </a:t>
            </a:r>
            <a:r>
              <a:rPr lang="en-US" err="1"/>
              <a:t>κρίνετ</a:t>
            </a:r>
            <a:r>
              <a:rPr lang="en-US"/>
              <a:t>αι απαρα</a:t>
            </a:r>
            <a:r>
              <a:rPr lang="en-US" err="1"/>
              <a:t>ίτητο</a:t>
            </a:r>
            <a:r>
              <a:rPr lang="en-US"/>
              <a:t> </a:t>
            </a:r>
            <a:r>
              <a:rPr lang="en-US" err="1"/>
              <a:t>γι</a:t>
            </a:r>
            <a:r>
              <a:rPr lang="en-US"/>
              <a:t>α </a:t>
            </a:r>
            <a:r>
              <a:rPr lang="en-US" err="1"/>
              <a:t>την</a:t>
            </a:r>
            <a:r>
              <a:rPr lang="en-US"/>
              <a:t> α</a:t>
            </a:r>
            <a:r>
              <a:rPr lang="en-US" err="1"/>
              <a:t>σφάλει</a:t>
            </a:r>
            <a:r>
              <a:rPr lang="en-US"/>
              <a:t>α </a:t>
            </a:r>
            <a:r>
              <a:rPr lang="en-US" err="1"/>
              <a:t>των</a:t>
            </a:r>
            <a:r>
              <a:rPr lang="en-US"/>
              <a:t> π</a:t>
            </a:r>
            <a:r>
              <a:rPr lang="en-US" err="1"/>
              <a:t>ολιτών</a:t>
            </a:r>
            <a:r>
              <a:rPr lang="en-US"/>
              <a:t> </a:t>
            </a:r>
            <a:r>
              <a:rPr lang="en-US" err="1"/>
              <a:t>σε</a:t>
            </a:r>
            <a:r>
              <a:rPr lang="en-US"/>
              <a:t> </a:t>
            </a:r>
            <a:r>
              <a:rPr lang="en-US" err="1"/>
              <a:t>σχέση</a:t>
            </a:r>
            <a:r>
              <a:rPr lang="en-US"/>
              <a:t> </a:t>
            </a:r>
            <a:r>
              <a:rPr lang="en-US" err="1"/>
              <a:t>με</a:t>
            </a:r>
            <a:r>
              <a:rPr lang="en-US"/>
              <a:t> </a:t>
            </a:r>
            <a:r>
              <a:rPr lang="en-US" err="1"/>
              <a:t>μετ</a:t>
            </a:r>
            <a:r>
              <a:rPr lang="en-US"/>
              <a:t>α</a:t>
            </a:r>
            <a:r>
              <a:rPr lang="en-US" err="1"/>
              <a:t>κινήσεις</a:t>
            </a:r>
            <a:r>
              <a:rPr lang="en-US"/>
              <a:t> </a:t>
            </a:r>
            <a:r>
              <a:rPr lang="en-US" err="1"/>
              <a:t>εν</a:t>
            </a:r>
            <a:r>
              <a:rPr lang="en-US"/>
              <a:t> </a:t>
            </a:r>
            <a:r>
              <a:rPr lang="en-US" err="1"/>
              <a:t>μέσω</a:t>
            </a:r>
            <a:r>
              <a:rPr lang="en-US"/>
              <a:t> κα</a:t>
            </a:r>
            <a:r>
              <a:rPr lang="en-US" err="1"/>
              <a:t>κοκ</a:t>
            </a:r>
            <a:r>
              <a:rPr lang="en-US"/>
              <a:t>α</a:t>
            </a:r>
            <a:r>
              <a:rPr lang="en-US" err="1"/>
              <a:t>ιρί</a:t>
            </a:r>
            <a:r>
              <a:rPr lang="en-US"/>
              <a:t>ας.</a:t>
            </a:r>
          </a:p>
          <a:p>
            <a:endParaRPr lang="en-US"/>
          </a:p>
          <a:p>
            <a:endParaRPr lang="en-US"/>
          </a:p>
        </p:txBody>
      </p:sp>
    </p:spTree>
    <p:extLst>
      <p:ext uri="{BB962C8B-B14F-4D97-AF65-F5344CB8AC3E}">
        <p14:creationId xmlns:p14="http://schemas.microsoft.com/office/powerpoint/2010/main" val="132396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D16137-278E-49FD-8AE5-E2D68DC0235B}"/>
              </a:ext>
            </a:extLst>
          </p:cNvPr>
          <p:cNvSpPr>
            <a:spLocks noGrp="1"/>
          </p:cNvSpPr>
          <p:nvPr>
            <p:ph type="body" idx="1"/>
          </p:nvPr>
        </p:nvSpPr>
        <p:spPr>
          <a:xfrm>
            <a:off x="676778" y="474585"/>
            <a:ext cx="10352047" cy="5902055"/>
          </a:xfrm>
        </p:spPr>
        <p:txBody>
          <a:bodyPr/>
          <a:lstStyle/>
          <a:p>
            <a:r>
              <a:rPr lang="en-US" err="1"/>
              <a:t>Ενημέρωση</a:t>
            </a:r>
            <a:r>
              <a:rPr lang="en-US"/>
              <a:t> </a:t>
            </a:r>
            <a:r>
              <a:rPr lang="en-US" err="1"/>
              <a:t>γι</a:t>
            </a:r>
            <a:r>
              <a:rPr lang="en-US"/>
              <a:t>α </a:t>
            </a:r>
            <a:r>
              <a:rPr lang="en-US" err="1"/>
              <a:t>εκδηλώσεις</a:t>
            </a:r>
            <a:r>
              <a:rPr lang="en-US"/>
              <a:t> και </a:t>
            </a:r>
            <a:r>
              <a:rPr lang="en-US" err="1"/>
              <a:t>νέ</a:t>
            </a:r>
            <a:r>
              <a:rPr lang="en-US"/>
              <a:t>α</a:t>
            </a:r>
          </a:p>
          <a:p>
            <a:pPr marL="85725" indent="0">
              <a:buNone/>
            </a:pPr>
            <a:r>
              <a:rPr lang="en-US"/>
              <a:t>1. </a:t>
            </a:r>
            <a:r>
              <a:rPr lang="en-US" err="1"/>
              <a:t>Άνοιγμ</a:t>
            </a:r>
            <a:r>
              <a:rPr lang="en-US"/>
              <a:t>α </a:t>
            </a:r>
            <a:r>
              <a:rPr lang="en-US" err="1"/>
              <a:t>εφ</a:t>
            </a:r>
            <a:r>
              <a:rPr lang="en-US"/>
              <a:t>α</a:t>
            </a:r>
            <a:r>
              <a:rPr lang="en-US" err="1"/>
              <a:t>ρμογής</a:t>
            </a:r>
            <a:endParaRPr lang="en-US"/>
          </a:p>
          <a:p>
            <a:pPr marL="85725" indent="0">
              <a:buNone/>
            </a:pPr>
            <a:r>
              <a:rPr lang="en-US"/>
              <a:t>2. Επ</a:t>
            </a:r>
            <a:r>
              <a:rPr lang="en-US" err="1"/>
              <a:t>ιλογή</a:t>
            </a:r>
            <a:r>
              <a:rPr lang="en-US"/>
              <a:t> π</a:t>
            </a:r>
            <a:r>
              <a:rPr lang="en-US" err="1"/>
              <a:t>εδίου</a:t>
            </a:r>
            <a:r>
              <a:rPr lang="en-US"/>
              <a:t> “</a:t>
            </a:r>
            <a:r>
              <a:rPr lang="en-US" err="1"/>
              <a:t>Νέ</a:t>
            </a:r>
            <a:r>
              <a:rPr lang="en-US"/>
              <a:t>α και </a:t>
            </a:r>
            <a:r>
              <a:rPr lang="en-US" err="1"/>
              <a:t>Αν</a:t>
            </a:r>
            <a:r>
              <a:rPr lang="en-US"/>
              <a:t>α</a:t>
            </a:r>
            <a:r>
              <a:rPr lang="en-US" err="1"/>
              <a:t>κοινώσεις</a:t>
            </a:r>
            <a:r>
              <a:rPr lang="en-US"/>
              <a:t>”</a:t>
            </a:r>
          </a:p>
          <a:p>
            <a:pPr marL="85725" indent="0">
              <a:buNone/>
            </a:pPr>
            <a:r>
              <a:rPr lang="en-US"/>
              <a:t>3. </a:t>
            </a:r>
            <a:r>
              <a:rPr lang="en-US" err="1"/>
              <a:t>Πρόσ</a:t>
            </a:r>
            <a:r>
              <a:rPr lang="en-US"/>
              <a:t>βα</a:t>
            </a:r>
            <a:r>
              <a:rPr lang="en-US" err="1"/>
              <a:t>ση</a:t>
            </a:r>
            <a:r>
              <a:rPr lang="en-US"/>
              <a:t> </a:t>
            </a:r>
            <a:r>
              <a:rPr lang="en-US" err="1"/>
              <a:t>σε</a:t>
            </a:r>
            <a:r>
              <a:rPr lang="en-US"/>
              <a:t> </a:t>
            </a:r>
            <a:r>
              <a:rPr lang="en-US" err="1"/>
              <a:t>άρθρ</a:t>
            </a:r>
            <a:r>
              <a:rPr lang="en-US"/>
              <a:t>α και </a:t>
            </a:r>
            <a:r>
              <a:rPr lang="en-US" err="1"/>
              <a:t>ενημερωτικά</a:t>
            </a:r>
            <a:endParaRPr lang="en-US"/>
          </a:p>
          <a:p>
            <a:pPr marL="85725" indent="0">
              <a:buNone/>
            </a:pPr>
            <a:endParaRPr lang="en-US"/>
          </a:p>
          <a:p>
            <a:r>
              <a:rPr lang="en-US" err="1"/>
              <a:t>Πρόσ</a:t>
            </a:r>
            <a:r>
              <a:rPr lang="en-US"/>
              <a:t>βα</a:t>
            </a:r>
            <a:r>
              <a:rPr lang="en-US" err="1"/>
              <a:t>ση</a:t>
            </a:r>
            <a:r>
              <a:rPr lang="en-US"/>
              <a:t> </a:t>
            </a:r>
            <a:r>
              <a:rPr lang="en-US" err="1"/>
              <a:t>σε</a:t>
            </a:r>
            <a:r>
              <a:rPr lang="en-US"/>
              <a:t> </a:t>
            </a:r>
            <a:r>
              <a:rPr lang="en-US" err="1"/>
              <a:t>στ</a:t>
            </a:r>
            <a:r>
              <a:rPr lang="en-US"/>
              <a:t>α</a:t>
            </a:r>
            <a:r>
              <a:rPr lang="en-US" err="1"/>
              <a:t>τιστικά</a:t>
            </a:r>
            <a:r>
              <a:rPr lang="en-US"/>
              <a:t> </a:t>
            </a:r>
            <a:r>
              <a:rPr lang="en-US" err="1"/>
              <a:t>του</a:t>
            </a:r>
            <a:r>
              <a:rPr lang="en-US"/>
              <a:t> </a:t>
            </a:r>
            <a:r>
              <a:rPr lang="en-US" err="1"/>
              <a:t>δήμου</a:t>
            </a:r>
            <a:r>
              <a:rPr lang="en-US"/>
              <a:t> </a:t>
            </a:r>
          </a:p>
          <a:p>
            <a:pPr marL="85725" indent="0">
              <a:buNone/>
            </a:pPr>
            <a:r>
              <a:rPr lang="en-US"/>
              <a:t>1. </a:t>
            </a:r>
            <a:r>
              <a:rPr lang="en-US" err="1"/>
              <a:t>Άνοιγμ</a:t>
            </a:r>
            <a:r>
              <a:rPr lang="en-US"/>
              <a:t>α </a:t>
            </a:r>
            <a:r>
              <a:rPr lang="en-US" err="1"/>
              <a:t>εφ</a:t>
            </a:r>
            <a:r>
              <a:rPr lang="en-US"/>
              <a:t>α</a:t>
            </a:r>
            <a:r>
              <a:rPr lang="en-US" err="1"/>
              <a:t>ρμογής</a:t>
            </a:r>
            <a:endParaRPr lang="en-US"/>
          </a:p>
          <a:p>
            <a:pPr marL="85725" indent="0">
              <a:buNone/>
            </a:pPr>
            <a:r>
              <a:rPr lang="en-US"/>
              <a:t>2. Επ</a:t>
            </a:r>
            <a:r>
              <a:rPr lang="en-US" err="1"/>
              <a:t>ιλογή</a:t>
            </a:r>
            <a:r>
              <a:rPr lang="en-US"/>
              <a:t> “</a:t>
            </a:r>
            <a:r>
              <a:rPr lang="en-US" err="1"/>
              <a:t>Στ</a:t>
            </a:r>
            <a:r>
              <a:rPr lang="en-US"/>
              <a:t>α</a:t>
            </a:r>
            <a:r>
              <a:rPr lang="en-US" err="1"/>
              <a:t>τιστικά</a:t>
            </a:r>
            <a:r>
              <a:rPr lang="en-US"/>
              <a:t>”</a:t>
            </a:r>
          </a:p>
          <a:p>
            <a:pPr marL="85725" indent="0">
              <a:buNone/>
            </a:pPr>
            <a:r>
              <a:rPr lang="en-US"/>
              <a:t>3. Προβολή γραφικών παραστάσεων σχετικά με την κάλυψη των ζητημάτων του δήμου</a:t>
            </a:r>
          </a:p>
          <a:p>
            <a:pPr marL="85725" indent="0">
              <a:buNone/>
            </a:pPr>
            <a:r>
              <a:rPr lang="en-US"/>
              <a:t>4. Επ</a:t>
            </a:r>
            <a:r>
              <a:rPr lang="en-US" err="1"/>
              <a:t>ιλογή</a:t>
            </a:r>
            <a:r>
              <a:rPr lang="en-US"/>
              <a:t> κα</a:t>
            </a:r>
            <a:r>
              <a:rPr lang="en-US" err="1"/>
              <a:t>τηγορί</a:t>
            </a:r>
            <a:r>
              <a:rPr lang="en-US"/>
              <a:t>ας </a:t>
            </a:r>
          </a:p>
        </p:txBody>
      </p:sp>
    </p:spTree>
    <p:extLst>
      <p:ext uri="{BB962C8B-B14F-4D97-AF65-F5344CB8AC3E}">
        <p14:creationId xmlns:p14="http://schemas.microsoft.com/office/powerpoint/2010/main" val="763775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6"/>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p>
            <a:r>
              <a:rPr lang="en-US"/>
              <a:t>5. ΠΑΡΑΔΕΙΓΜΑΤΑ ΕΞΟΜΟΙΩΣΗΣ</a:t>
            </a:r>
            <a:endParaRPr/>
          </a:p>
          <a:p>
            <a:pPr marL="0" lvl="0" indent="0" algn="l" rtl="0">
              <a:lnSpc>
                <a:spcPct val="90000"/>
              </a:lnSpc>
              <a:spcBef>
                <a:spcPts val="0"/>
              </a:spcBef>
              <a:spcAft>
                <a:spcPts val="0"/>
              </a:spcAft>
              <a:buClr>
                <a:schemeClr val="lt1"/>
              </a:buClr>
              <a:buSzPts val="4800"/>
              <a:buFont typeface="Twentieth Century"/>
              <a:buNone/>
            </a:pPr>
            <a:endParaRPr/>
          </a:p>
        </p:txBody>
      </p:sp>
      <p:sp>
        <p:nvSpPr>
          <p:cNvPr id="450" name="Google Shape;450;p26"/>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25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7D8034-9D9A-43EB-8F55-CB31887B298D}"/>
              </a:ext>
            </a:extLst>
          </p:cNvPr>
          <p:cNvSpPr>
            <a:spLocks noGrp="1"/>
          </p:cNvSpPr>
          <p:nvPr>
            <p:ph type="title"/>
          </p:nvPr>
        </p:nvSpPr>
        <p:spPr/>
        <p:txBody>
          <a:bodyPr/>
          <a:lstStyle/>
          <a:p>
            <a:pPr algn="ctr"/>
            <a:r>
              <a:rPr lang="el-GR"/>
              <a:t>Βασική ιδέα</a:t>
            </a:r>
          </a:p>
        </p:txBody>
      </p:sp>
      <p:sp>
        <p:nvSpPr>
          <p:cNvPr id="3" name="Θέση κειμένου 2">
            <a:extLst>
              <a:ext uri="{FF2B5EF4-FFF2-40B4-BE49-F238E27FC236}">
                <a16:creationId xmlns:a16="http://schemas.microsoft.com/office/drawing/2014/main" id="{4B6CC3B4-E08E-487E-BD48-6587AF3BC646}"/>
              </a:ext>
            </a:extLst>
          </p:cNvPr>
          <p:cNvSpPr>
            <a:spLocks noGrp="1"/>
          </p:cNvSpPr>
          <p:nvPr>
            <p:ph type="body" idx="1"/>
          </p:nvPr>
        </p:nvSpPr>
        <p:spPr/>
        <p:txBody>
          <a:bodyPr/>
          <a:lstStyle/>
          <a:p>
            <a:pPr marL="85725" indent="0" algn="ctr">
              <a:buNone/>
            </a:pPr>
            <a:r>
              <a:rPr lang="el-GR"/>
              <a:t>Η πρόταση της ομάδας μας για το εγχείρημα ΙΟΑΝΝΙΝΑ 2020 είναι η ανάπτυξη μιας εφαρμογής για τον τομέα των βλαβών/καταστροφών και εκτάκτων αναγκών της πόλης. </a:t>
            </a:r>
          </a:p>
        </p:txBody>
      </p:sp>
    </p:spTree>
    <p:extLst>
      <p:ext uri="{BB962C8B-B14F-4D97-AF65-F5344CB8AC3E}">
        <p14:creationId xmlns:p14="http://schemas.microsoft.com/office/powerpoint/2010/main" val="586895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κειμένου 2">
            <a:extLst>
              <a:ext uri="{FF2B5EF4-FFF2-40B4-BE49-F238E27FC236}">
                <a16:creationId xmlns:a16="http://schemas.microsoft.com/office/drawing/2014/main" id="{4B555B0D-9F2F-4419-802E-FA2E804612B7}"/>
              </a:ext>
            </a:extLst>
          </p:cNvPr>
          <p:cNvSpPr>
            <a:spLocks noGrp="1"/>
          </p:cNvSpPr>
          <p:nvPr>
            <p:ph type="body" idx="1"/>
          </p:nvPr>
        </p:nvSpPr>
        <p:spPr>
          <a:xfrm>
            <a:off x="1141412" y="854884"/>
            <a:ext cx="9905999" cy="4936317"/>
          </a:xfrm>
        </p:spPr>
        <p:txBody>
          <a:bodyPr/>
          <a:lstStyle/>
          <a:p>
            <a:r>
              <a:rPr lang="el-GR" dirty="0"/>
              <a:t>Βίντεο εξομοίωσης: </a:t>
            </a:r>
            <a:r>
              <a:rPr lang="en-US" dirty="0"/>
              <a:t>https://www.dropbox.com/s/fk8407hja8zdi2a/AAYUnity%20video.rar?dl=0</a:t>
            </a:r>
            <a:endParaRPr lang="el-GR" dirty="0"/>
          </a:p>
        </p:txBody>
      </p:sp>
    </p:spTree>
    <p:extLst>
      <p:ext uri="{BB962C8B-B14F-4D97-AF65-F5344CB8AC3E}">
        <p14:creationId xmlns:p14="http://schemas.microsoft.com/office/powerpoint/2010/main" val="139629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6A04-79EF-4451-A047-325B7E3A807D}"/>
              </a:ext>
            </a:extLst>
          </p:cNvPr>
          <p:cNvSpPr>
            <a:spLocks noGrp="1"/>
          </p:cNvSpPr>
          <p:nvPr>
            <p:ph type="title"/>
          </p:nvPr>
        </p:nvSpPr>
        <p:spPr>
          <a:xfrm>
            <a:off x="1141413" y="2690786"/>
            <a:ext cx="9905998" cy="1478570"/>
          </a:xfrm>
        </p:spPr>
        <p:txBody>
          <a:bodyPr/>
          <a:lstStyle/>
          <a:p>
            <a:pPr algn="ctr"/>
            <a:r>
              <a:rPr lang="en-US" b="1" err="1"/>
              <a:t>Ευχ</a:t>
            </a:r>
            <a:r>
              <a:rPr lang="en-US" b="1"/>
              <a:t>α</a:t>
            </a:r>
            <a:r>
              <a:rPr lang="en-US" b="1" err="1"/>
              <a:t>ριστούμε</a:t>
            </a:r>
            <a:endParaRPr lang="en-US" b="1"/>
          </a:p>
        </p:txBody>
      </p:sp>
    </p:spTree>
    <p:extLst>
      <p:ext uri="{BB962C8B-B14F-4D97-AF65-F5344CB8AC3E}">
        <p14:creationId xmlns:p14="http://schemas.microsoft.com/office/powerpoint/2010/main" val="57213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8A16-3D8F-4E6E-AB66-8FE7F0C1F0CE}"/>
              </a:ext>
            </a:extLst>
          </p:cNvPr>
          <p:cNvSpPr>
            <a:spLocks noGrp="1"/>
          </p:cNvSpPr>
          <p:nvPr>
            <p:ph type="ctrTitle"/>
          </p:nvPr>
        </p:nvSpPr>
        <p:spPr>
          <a:xfrm>
            <a:off x="1876424" y="1122363"/>
            <a:ext cx="9302671" cy="2647795"/>
          </a:xfrm>
        </p:spPr>
        <p:txBody>
          <a:bodyPr/>
          <a:lstStyle/>
          <a:p>
            <a:r>
              <a:rPr lang="en-US"/>
              <a:t>1.ΑΠΑΙΤΗΣΕΙΣ ΧΡΗΣΤΩΝ ΚΑΙ ΣΚΟΠΙΜΟΤΗΤΑ ΔΙΑΔΡΑΣΤΙΚΗΣ ΠΑΡΕΜΒΑΣΗΣ</a:t>
            </a:r>
          </a:p>
        </p:txBody>
      </p:sp>
      <p:sp>
        <p:nvSpPr>
          <p:cNvPr id="3" name="Subtitle 2">
            <a:extLst>
              <a:ext uri="{FF2B5EF4-FFF2-40B4-BE49-F238E27FC236}">
                <a16:creationId xmlns:a16="http://schemas.microsoft.com/office/drawing/2014/main" id="{B88C6732-7C97-450A-B071-CBF40A3BA1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166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B577-5665-45D8-8752-627BC15DB73D}"/>
              </a:ext>
            </a:extLst>
          </p:cNvPr>
          <p:cNvSpPr>
            <a:spLocks noGrp="1"/>
          </p:cNvSpPr>
          <p:nvPr>
            <p:ph type="title"/>
          </p:nvPr>
        </p:nvSpPr>
        <p:spPr>
          <a:xfrm>
            <a:off x="1141413" y="330971"/>
            <a:ext cx="9905998" cy="1478570"/>
          </a:xfrm>
        </p:spPr>
        <p:txBody>
          <a:bodyPr/>
          <a:lstStyle/>
          <a:p>
            <a:pPr algn="ctr"/>
            <a:r>
              <a:rPr lang="en-US" err="1"/>
              <a:t>Μέσω</a:t>
            </a:r>
            <a:r>
              <a:rPr lang="en-US"/>
              <a:t> </a:t>
            </a:r>
            <a:r>
              <a:rPr lang="en-US" err="1"/>
              <a:t>της</a:t>
            </a:r>
            <a:r>
              <a:rPr lang="en-US"/>
              <a:t> </a:t>
            </a:r>
            <a:r>
              <a:rPr lang="en-US" err="1"/>
              <a:t>εφ</a:t>
            </a:r>
            <a:r>
              <a:rPr lang="en-US"/>
              <a:t>α</a:t>
            </a:r>
            <a:r>
              <a:rPr lang="en-US" err="1"/>
              <a:t>ρμογής</a:t>
            </a:r>
            <a:r>
              <a:rPr lang="en-US"/>
              <a:t> θα επ</a:t>
            </a:r>
            <a:r>
              <a:rPr lang="en-US" err="1"/>
              <a:t>ιτυγχάνετ</a:t>
            </a:r>
            <a:r>
              <a:rPr lang="en-US"/>
              <a:t>αι:</a:t>
            </a:r>
          </a:p>
        </p:txBody>
      </p:sp>
      <p:sp>
        <p:nvSpPr>
          <p:cNvPr id="3" name="Text Placeholder 2">
            <a:extLst>
              <a:ext uri="{FF2B5EF4-FFF2-40B4-BE49-F238E27FC236}">
                <a16:creationId xmlns:a16="http://schemas.microsoft.com/office/drawing/2014/main" id="{4BA8BBA2-FAA2-4408-985F-A0DEB4BDEA2D}"/>
              </a:ext>
            </a:extLst>
          </p:cNvPr>
          <p:cNvSpPr>
            <a:spLocks noGrp="1"/>
          </p:cNvSpPr>
          <p:nvPr>
            <p:ph type="body" idx="1"/>
          </p:nvPr>
        </p:nvSpPr>
        <p:spPr>
          <a:xfrm>
            <a:off x="1141412" y="1559375"/>
            <a:ext cx="9905999" cy="5382014"/>
          </a:xfrm>
        </p:spPr>
        <p:txBody>
          <a:bodyPr/>
          <a:lstStyle/>
          <a:p>
            <a:r>
              <a:rPr lang="en-US"/>
              <a:t>Καταπ</a:t>
            </a:r>
            <a:r>
              <a:rPr lang="en-US" err="1"/>
              <a:t>ολέμιση</a:t>
            </a:r>
            <a:r>
              <a:rPr lang="en-US"/>
              <a:t> </a:t>
            </a:r>
            <a:r>
              <a:rPr lang="en-US" err="1"/>
              <a:t>γρ</a:t>
            </a:r>
            <a:r>
              <a:rPr lang="en-US"/>
              <a:t>α</a:t>
            </a:r>
            <a:r>
              <a:rPr lang="en-US" err="1"/>
              <a:t>φειοκρ</a:t>
            </a:r>
            <a:r>
              <a:rPr lang="en-US"/>
              <a:t>α</a:t>
            </a:r>
            <a:r>
              <a:rPr lang="en-US" err="1"/>
              <a:t>τί</a:t>
            </a:r>
            <a:r>
              <a:rPr lang="en-US"/>
              <a:t>ας</a:t>
            </a:r>
          </a:p>
          <a:p>
            <a:r>
              <a:rPr lang="en-US" err="1"/>
              <a:t>Δι</a:t>
            </a:r>
            <a:r>
              <a:rPr lang="en-US"/>
              <a:t>α</a:t>
            </a:r>
            <a:r>
              <a:rPr lang="en-US" err="1"/>
              <a:t>φάνει</a:t>
            </a:r>
            <a:r>
              <a:rPr lang="en-US"/>
              <a:t>α</a:t>
            </a:r>
          </a:p>
          <a:p>
            <a:r>
              <a:rPr lang="en-US" err="1"/>
              <a:t>Συλλογικότητ</a:t>
            </a:r>
            <a:r>
              <a:rPr lang="en-US"/>
              <a:t>α</a:t>
            </a:r>
          </a:p>
          <a:p>
            <a:r>
              <a:rPr lang="en-US" err="1"/>
              <a:t>Συμμετοχή</a:t>
            </a:r>
            <a:r>
              <a:rPr lang="en-US"/>
              <a:t> </a:t>
            </a:r>
            <a:r>
              <a:rPr lang="en-US" err="1"/>
              <a:t>στ</a:t>
            </a:r>
            <a:r>
              <a:rPr lang="en-US"/>
              <a:t>α </a:t>
            </a:r>
            <a:r>
              <a:rPr lang="en-US" err="1"/>
              <a:t>κοινά</a:t>
            </a:r>
          </a:p>
          <a:p>
            <a:r>
              <a:rPr lang="en-US"/>
              <a:t>Κα</a:t>
            </a:r>
            <a:r>
              <a:rPr lang="en-US" err="1"/>
              <a:t>λύτερη</a:t>
            </a:r>
            <a:r>
              <a:rPr lang="en-US"/>
              <a:t> π</a:t>
            </a:r>
            <a:r>
              <a:rPr lang="en-US" err="1"/>
              <a:t>οιότητ</a:t>
            </a:r>
            <a:r>
              <a:rPr lang="en-US"/>
              <a:t>α </a:t>
            </a:r>
            <a:r>
              <a:rPr lang="en-US" err="1"/>
              <a:t>ζωής</a:t>
            </a:r>
          </a:p>
          <a:p>
            <a:r>
              <a:rPr lang="en-US" err="1"/>
              <a:t>Ασφ</a:t>
            </a:r>
            <a:r>
              <a:rPr lang="en-US"/>
              <a:t>α</a:t>
            </a:r>
            <a:r>
              <a:rPr lang="en-US" err="1"/>
              <a:t>λέστερες</a:t>
            </a:r>
            <a:r>
              <a:rPr lang="en-US"/>
              <a:t> υπ</a:t>
            </a:r>
            <a:r>
              <a:rPr lang="en-US" err="1"/>
              <a:t>οδομές</a:t>
            </a:r>
          </a:p>
          <a:p>
            <a:r>
              <a:rPr lang="en-US" err="1"/>
              <a:t>Διευκόλυνση</a:t>
            </a:r>
            <a:r>
              <a:rPr lang="en-US"/>
              <a:t> α</a:t>
            </a:r>
            <a:r>
              <a:rPr lang="en-US" err="1"/>
              <a:t>νθρώ</a:t>
            </a:r>
            <a:r>
              <a:rPr lang="en-US"/>
              <a:t>π</a:t>
            </a:r>
            <a:r>
              <a:rPr lang="en-US" err="1"/>
              <a:t>ων</a:t>
            </a:r>
            <a:r>
              <a:rPr lang="en-US"/>
              <a:t> </a:t>
            </a:r>
            <a:r>
              <a:rPr lang="en-US" err="1"/>
              <a:t>Αμέ</a:t>
            </a:r>
            <a:r>
              <a:rPr lang="en-US"/>
              <a:t>α</a:t>
            </a:r>
          </a:p>
          <a:p>
            <a:r>
              <a:rPr lang="en-US"/>
              <a:t>Απ</a:t>
            </a:r>
            <a:r>
              <a:rPr lang="en-US" err="1"/>
              <a:t>οτελεσμ</a:t>
            </a:r>
            <a:r>
              <a:rPr lang="en-US"/>
              <a:t>α</a:t>
            </a:r>
            <a:r>
              <a:rPr lang="en-US" err="1"/>
              <a:t>τικότερη</a:t>
            </a:r>
            <a:r>
              <a:rPr lang="en-US"/>
              <a:t> α</a:t>
            </a:r>
            <a:r>
              <a:rPr lang="en-US" err="1"/>
              <a:t>υτοδιοίκηση</a:t>
            </a:r>
            <a:r>
              <a:rPr lang="en-US"/>
              <a:t> και </a:t>
            </a:r>
            <a:r>
              <a:rPr lang="en-US" err="1"/>
              <a:t>συννενοήση</a:t>
            </a:r>
            <a:r>
              <a:rPr lang="en-US"/>
              <a:t> </a:t>
            </a:r>
            <a:r>
              <a:rPr lang="en-US" err="1"/>
              <a:t>με</a:t>
            </a:r>
            <a:r>
              <a:rPr lang="en-US"/>
              <a:t> </a:t>
            </a:r>
            <a:r>
              <a:rPr lang="en-US" err="1"/>
              <a:t>τις</a:t>
            </a:r>
            <a:r>
              <a:rPr lang="en-US"/>
              <a:t> </a:t>
            </a:r>
            <a:r>
              <a:rPr lang="en-US" err="1"/>
              <a:t>το</a:t>
            </a:r>
            <a:r>
              <a:rPr lang="en-US"/>
              <a:t>π</a:t>
            </a:r>
            <a:r>
              <a:rPr lang="en-US" err="1"/>
              <a:t>ικές</a:t>
            </a:r>
            <a:r>
              <a:rPr lang="en-US"/>
              <a:t> α</a:t>
            </a:r>
            <a:r>
              <a:rPr lang="en-US" err="1"/>
              <a:t>ρχές</a:t>
            </a:r>
            <a:endParaRPr lang="en-US"/>
          </a:p>
        </p:txBody>
      </p:sp>
    </p:spTree>
    <p:extLst>
      <p:ext uri="{BB962C8B-B14F-4D97-AF65-F5344CB8AC3E}">
        <p14:creationId xmlns:p14="http://schemas.microsoft.com/office/powerpoint/2010/main" val="377297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DE837C-3C6D-4FF9-8443-1AF5AA2094E5}"/>
              </a:ext>
            </a:extLst>
          </p:cNvPr>
          <p:cNvSpPr>
            <a:spLocks noGrp="1"/>
          </p:cNvSpPr>
          <p:nvPr>
            <p:ph type="title"/>
          </p:nvPr>
        </p:nvSpPr>
        <p:spPr/>
        <p:txBody>
          <a:bodyPr/>
          <a:lstStyle/>
          <a:p>
            <a:r>
              <a:rPr lang="el-GR" b="1" i="1"/>
              <a:t>Πρωτεύοντες χρήστες</a:t>
            </a:r>
            <a:r>
              <a:rPr lang="el-GR"/>
              <a:t>: Δημότες</a:t>
            </a:r>
            <a:br>
              <a:rPr lang="el-GR"/>
            </a:br>
            <a:endParaRPr lang="el-GR"/>
          </a:p>
        </p:txBody>
      </p:sp>
      <p:sp>
        <p:nvSpPr>
          <p:cNvPr id="3" name="Θέση κειμένου 2">
            <a:extLst>
              <a:ext uri="{FF2B5EF4-FFF2-40B4-BE49-F238E27FC236}">
                <a16:creationId xmlns:a16="http://schemas.microsoft.com/office/drawing/2014/main" id="{3B7105E1-84F0-4000-8F5B-922739247E06}"/>
              </a:ext>
            </a:extLst>
          </p:cNvPr>
          <p:cNvSpPr>
            <a:spLocks noGrp="1"/>
          </p:cNvSpPr>
          <p:nvPr>
            <p:ph type="body" idx="1"/>
          </p:nvPr>
        </p:nvSpPr>
        <p:spPr>
          <a:xfrm>
            <a:off x="1141412" y="1800308"/>
            <a:ext cx="9905999" cy="4311734"/>
          </a:xfrm>
        </p:spPr>
        <p:txBody>
          <a:bodyPr/>
          <a:lstStyle/>
          <a:p>
            <a:r>
              <a:rPr lang="el-GR"/>
              <a:t>Εξοικονόμηση χρόνου για την αποστολή των αιτημάτων</a:t>
            </a:r>
          </a:p>
          <a:p>
            <a:r>
              <a:rPr lang="el-GR"/>
              <a:t>Μείωση του κόστους καθώς μέχρι</a:t>
            </a:r>
            <a:r>
              <a:rPr lang="en-US"/>
              <a:t> </a:t>
            </a:r>
            <a:r>
              <a:rPr lang="el-GR"/>
              <a:t>τώρα υπάρχει τηλεφωνική χρέωση για την υποδοχή ενός αιτήματος ή κόστος μετακίνησης στην</a:t>
            </a:r>
            <a:r>
              <a:rPr lang="en-US"/>
              <a:t> </a:t>
            </a:r>
            <a:r>
              <a:rPr lang="el-GR"/>
              <a:t>υπηρεσία </a:t>
            </a:r>
          </a:p>
          <a:p>
            <a:r>
              <a:rPr lang="el-GR"/>
              <a:t>Ενίσχυση  </a:t>
            </a:r>
            <a:r>
              <a:rPr lang="el-GR" err="1"/>
              <a:t>συμμετοχικότητας</a:t>
            </a:r>
            <a:r>
              <a:rPr lang="el-GR"/>
              <a:t> των νέων και του αισθήματος ευθύνης </a:t>
            </a:r>
          </a:p>
          <a:p>
            <a:r>
              <a:rPr lang="el-GR"/>
              <a:t>Εξοικείωση των ατόμων τρίτης ηλικίας με την τεχνολογία </a:t>
            </a:r>
          </a:p>
          <a:p>
            <a:r>
              <a:rPr lang="el-GR"/>
              <a:t>Διευκόλυνση ανθρώπων ΑΜΕΑ</a:t>
            </a:r>
            <a:br>
              <a:rPr lang="el-GR"/>
            </a:br>
            <a:br>
              <a:rPr lang="el-GR"/>
            </a:br>
            <a:br>
              <a:rPr lang="el-GR"/>
            </a:br>
            <a:endParaRPr lang="el-GR"/>
          </a:p>
        </p:txBody>
      </p:sp>
    </p:spTree>
    <p:extLst>
      <p:ext uri="{BB962C8B-B14F-4D97-AF65-F5344CB8AC3E}">
        <p14:creationId xmlns:p14="http://schemas.microsoft.com/office/powerpoint/2010/main" val="17428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0673CB-01BC-468E-9F2D-384A4005A627}"/>
              </a:ext>
            </a:extLst>
          </p:cNvPr>
          <p:cNvSpPr>
            <a:spLocks noGrp="1"/>
          </p:cNvSpPr>
          <p:nvPr>
            <p:ph type="title"/>
          </p:nvPr>
        </p:nvSpPr>
        <p:spPr/>
        <p:txBody>
          <a:bodyPr/>
          <a:lstStyle/>
          <a:p>
            <a:r>
              <a:rPr lang="el-GR" b="1" i="1"/>
              <a:t>Δευτερεύοντες: </a:t>
            </a:r>
            <a:r>
              <a:rPr lang="el-GR"/>
              <a:t>Οι εργαζόμενοι των δημοτικών αρχών</a:t>
            </a:r>
            <a:br>
              <a:rPr lang="el-GR"/>
            </a:br>
            <a:endParaRPr lang="el-GR"/>
          </a:p>
        </p:txBody>
      </p:sp>
      <p:sp>
        <p:nvSpPr>
          <p:cNvPr id="3" name="Θέση κειμένου 2">
            <a:extLst>
              <a:ext uri="{FF2B5EF4-FFF2-40B4-BE49-F238E27FC236}">
                <a16:creationId xmlns:a16="http://schemas.microsoft.com/office/drawing/2014/main" id="{E8D07032-D291-422F-9D84-4E3905BF3069}"/>
              </a:ext>
            </a:extLst>
          </p:cNvPr>
          <p:cNvSpPr>
            <a:spLocks noGrp="1"/>
          </p:cNvSpPr>
          <p:nvPr>
            <p:ph type="body" idx="1"/>
          </p:nvPr>
        </p:nvSpPr>
        <p:spPr>
          <a:xfrm>
            <a:off x="1001452" y="1969569"/>
            <a:ext cx="9905999" cy="3541714"/>
          </a:xfrm>
        </p:spPr>
        <p:txBody>
          <a:bodyPr/>
          <a:lstStyle/>
          <a:p>
            <a:r>
              <a:rPr lang="el-GR"/>
              <a:t>Αποφυγή συνωστισμού στα κτήρια των υπηρεσιών</a:t>
            </a:r>
          </a:p>
          <a:p>
            <a:r>
              <a:rPr lang="el-GR"/>
              <a:t>Μείωση των τηλεφωνημάτων </a:t>
            </a:r>
          </a:p>
          <a:p>
            <a:r>
              <a:rPr lang="el-GR"/>
              <a:t>Ευκολότερη η ενημέρωση των υπηρεσιών για επείγοντα θέματα</a:t>
            </a:r>
          </a:p>
          <a:p>
            <a:r>
              <a:rPr lang="el-GR"/>
              <a:t>Δυνατότητα αποστολής μαζικών ενημερώσεων μέσω των ειδοποιήσεων της εφαρμογής</a:t>
            </a:r>
            <a:br>
              <a:rPr lang="el-GR"/>
            </a:br>
            <a:br>
              <a:rPr lang="el-GR"/>
            </a:br>
            <a:r>
              <a:rPr lang="el-GR"/>
              <a:t> </a:t>
            </a:r>
            <a:br>
              <a:rPr lang="el-GR"/>
            </a:br>
            <a:endParaRPr lang="el-GR"/>
          </a:p>
        </p:txBody>
      </p:sp>
    </p:spTree>
    <p:extLst>
      <p:ext uri="{BB962C8B-B14F-4D97-AF65-F5344CB8AC3E}">
        <p14:creationId xmlns:p14="http://schemas.microsoft.com/office/powerpoint/2010/main" val="413911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CF66978-D4E4-4A48-8DAA-726FA2B2D58D}"/>
              </a:ext>
            </a:extLst>
          </p:cNvPr>
          <p:cNvSpPr>
            <a:spLocks noGrp="1"/>
          </p:cNvSpPr>
          <p:nvPr>
            <p:ph type="title"/>
          </p:nvPr>
        </p:nvSpPr>
        <p:spPr/>
        <p:txBody>
          <a:bodyPr/>
          <a:lstStyle/>
          <a:p>
            <a:r>
              <a:rPr lang="el-GR" b="1" i="1"/>
              <a:t>Τριτεύοντες: </a:t>
            </a:r>
            <a:r>
              <a:rPr lang="el-GR"/>
              <a:t>Δημοτικά στελέχη </a:t>
            </a:r>
            <a:br>
              <a:rPr lang="el-GR"/>
            </a:br>
            <a:endParaRPr lang="el-GR"/>
          </a:p>
        </p:txBody>
      </p:sp>
      <p:sp>
        <p:nvSpPr>
          <p:cNvPr id="3" name="Θέση κειμένου 2">
            <a:extLst>
              <a:ext uri="{FF2B5EF4-FFF2-40B4-BE49-F238E27FC236}">
                <a16:creationId xmlns:a16="http://schemas.microsoft.com/office/drawing/2014/main" id="{06F18203-4514-435D-84BF-2A7F41D95CEE}"/>
              </a:ext>
            </a:extLst>
          </p:cNvPr>
          <p:cNvSpPr>
            <a:spLocks noGrp="1"/>
          </p:cNvSpPr>
          <p:nvPr>
            <p:ph type="body" idx="1"/>
          </p:nvPr>
        </p:nvSpPr>
        <p:spPr>
          <a:xfrm>
            <a:off x="1141412" y="2016221"/>
            <a:ext cx="9905999" cy="3541714"/>
          </a:xfrm>
        </p:spPr>
        <p:txBody>
          <a:bodyPr/>
          <a:lstStyle/>
          <a:p>
            <a:r>
              <a:rPr lang="el-GR"/>
              <a:t>Κατανόηση των αναγκών, των αδυναμιών και των δυσλειτουργιών του δήμου μέσω των στατιστικών της εφαρμογής</a:t>
            </a:r>
          </a:p>
          <a:p>
            <a:r>
              <a:rPr lang="el-GR"/>
              <a:t>Ευκολότερη λήψη αποφάσεων</a:t>
            </a:r>
            <a:br>
              <a:rPr lang="el-GR"/>
            </a:br>
            <a:endParaRPr lang="el-GR"/>
          </a:p>
        </p:txBody>
      </p:sp>
    </p:spTree>
    <p:extLst>
      <p:ext uri="{BB962C8B-B14F-4D97-AF65-F5344CB8AC3E}">
        <p14:creationId xmlns:p14="http://schemas.microsoft.com/office/powerpoint/2010/main" val="296483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015C-4BA3-4303-933A-577C6B03F50C}"/>
              </a:ext>
            </a:extLst>
          </p:cNvPr>
          <p:cNvSpPr>
            <a:spLocks noGrp="1"/>
          </p:cNvSpPr>
          <p:nvPr>
            <p:ph type="ctrTitle"/>
          </p:nvPr>
        </p:nvSpPr>
        <p:spPr/>
        <p:txBody>
          <a:bodyPr/>
          <a:lstStyle/>
          <a:p>
            <a:r>
              <a:rPr lang="en-US" sz="4000"/>
              <a:t>2.ΤΕΛΙΚΗ ΣΧΕΔΙΑΣΗ ΔΙΑΔΡΑΣΤΙΚΗΣ ΠΑΡΕΜΒΑΣΗΣ</a:t>
            </a:r>
          </a:p>
        </p:txBody>
      </p:sp>
      <p:sp>
        <p:nvSpPr>
          <p:cNvPr id="3" name="Subtitle 2">
            <a:extLst>
              <a:ext uri="{FF2B5EF4-FFF2-40B4-BE49-F238E27FC236}">
                <a16:creationId xmlns:a16="http://schemas.microsoft.com/office/drawing/2014/main" id="{777347A7-9610-4E8C-BE53-C84F5B04D2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2302924"/>
      </p:ext>
    </p:extLst>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0EB6287F570541BA4E0E49821AE123" ma:contentTypeVersion="6" ma:contentTypeDescription="Create a new document." ma:contentTypeScope="" ma:versionID="6b2ba69cf5afff4c7be8bae00f0f7d35">
  <xsd:schema xmlns:xsd="http://www.w3.org/2001/XMLSchema" xmlns:xs="http://www.w3.org/2001/XMLSchema" xmlns:p="http://schemas.microsoft.com/office/2006/metadata/properties" xmlns:ns2="27cc350b-bb1a-4c49-906f-bdcd9bbca4d7" targetNamespace="http://schemas.microsoft.com/office/2006/metadata/properties" ma:root="true" ma:fieldsID="14df11616bd0c69c65971d03d4cf6264" ns2:_="">
    <xsd:import namespace="27cc350b-bb1a-4c49-906f-bdcd9bbca4d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cc350b-bb1a-4c49-906f-bdcd9bbca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CF5C8D-6094-4368-83FF-671937828A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35BBAFF-311F-4E8B-9CA3-E80980971D90}">
  <ds:schemaRefs>
    <ds:schemaRef ds:uri="27cc350b-bb1a-4c49-906f-bdcd9bbca4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65B9AE-5182-440D-9DDB-2966AD4A1F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Ευρεία οθόνη</PresentationFormat>
  <Paragraphs>137</Paragraphs>
  <Slides>31</Slides>
  <Notes>6</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2</vt:i4>
      </vt:variant>
      <vt:variant>
        <vt:lpstr>Τίτλοι διαφανειών</vt:lpstr>
      </vt:variant>
      <vt:variant>
        <vt:i4>31</vt:i4>
      </vt:variant>
    </vt:vector>
  </HeadingPairs>
  <TitlesOfParts>
    <vt:vector size="35" baseType="lpstr">
      <vt:lpstr>Arial</vt:lpstr>
      <vt:lpstr>Twentieth Century</vt:lpstr>
      <vt:lpstr>Circuit</vt:lpstr>
      <vt:lpstr>Circuit</vt:lpstr>
      <vt:lpstr>Παρουσίαση του PowerPoint</vt:lpstr>
      <vt:lpstr>Περιεχόμενα Παρουσίασης:</vt:lpstr>
      <vt:lpstr>Βασική ιδέα</vt:lpstr>
      <vt:lpstr>1.ΑΠΑΙΤΗΣΕΙΣ ΧΡΗΣΤΩΝ ΚΑΙ ΣΚΟΠΙΜΟΤΗΤΑ ΔΙΑΔΡΑΣΤΙΚΗΣ ΠΑΡΕΜΒΑΣΗΣ</vt:lpstr>
      <vt:lpstr>Μέσω της εφαρμογής θα επιτυγχάνεται:</vt:lpstr>
      <vt:lpstr>Πρωτεύοντες χρήστες: Δημότες </vt:lpstr>
      <vt:lpstr>Δευτερεύοντες: Οι εργαζόμενοι των δημοτικών αρχών </vt:lpstr>
      <vt:lpstr>Τριτεύοντες: Δημοτικά στελέχη  </vt:lpstr>
      <vt:lpstr>2.ΤΕΛΙΚΗ ΣΧΕΔΙΑΣΗ ΔΙΑΔΡΑΣΤΙΚΗΣ ΠΑΡΕΜΒΑΣΗΣ</vt:lpstr>
      <vt:lpstr>Παρουσίαση του PowerPoint</vt:lpstr>
      <vt:lpstr>ΣΤΟΧΟΣ 1: ΕΝΗΜΕΡΩΣΗ ΔΗΜΟΥ ΓΙΑ ΠΡΟΒΛΗΜΑ</vt:lpstr>
      <vt:lpstr>ΣΤΟΧΟΣ 2: ΕΝΗΜΕΡΩΣΗ  ΑΣΤΥΝΟΜΙΑΣ ΓΙΑ ΤΡΟΧΑΙΟ</vt:lpstr>
      <vt:lpstr>ΣΤΟΧΟΣ 3: ΕΚΤΑΚΤΗ ΕΝΗΜΕΡΩΣΗ ΧΡΗΣΤΩΝ</vt:lpstr>
      <vt:lpstr>ΣΤΟΧΟΣ 4: ΠΡΟΒΟΛΗ ΣΤΑΤΙΣΤΙΚΩΝ </vt:lpstr>
      <vt:lpstr>3.ΑΠΟΤΙΜΗΣΗ ΕΦΑΡΜΟΓΗΣ</vt:lpstr>
      <vt:lpstr>Παρουσίαση του PowerPoint</vt:lpstr>
      <vt:lpstr>Αποτελέσματα ερωτηματολογίου</vt:lpstr>
      <vt:lpstr>Συμπέρασμα ερωτηματολογίου</vt:lpstr>
      <vt:lpstr>Αποτελέσματα συνεντεύξεων</vt:lpstr>
      <vt:lpstr>Παρουσίαση του PowerPoint</vt:lpstr>
      <vt:lpstr>Συμπεράσματα συνεντεύξεων</vt:lpstr>
      <vt:lpstr>4. ΠΑΡΟΥΣΙΑΣΗ ΔΙΑΔΡΑΣΤΙΚΗΣ ΠΑΡΕΜΒΑΣΗΣ</vt:lpstr>
      <vt:lpstr>5.Σενάρια χρήσης του συστήματος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5. ΠΑΡΑΔΕΙΓΜΑΤΑ ΕΞΟΜΟΙΩΣΗΣ </vt:lpstr>
      <vt:lpstr>Παρουσίαση του PowerPoint</vt:lpstr>
      <vt:lpstr>Ευχαριστούμε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ΑΝΑΛΥΣΗ ΕΡΓΑΣΙΩΝ</dc:title>
  <dc:creator>Roula Nikita</dc:creator>
  <cp:lastModifiedBy>Roula Nikita</cp:lastModifiedBy>
  <cp:revision>2</cp:revision>
  <dcterms:modified xsi:type="dcterms:W3CDTF">2020-06-17T14:51:37Z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0x010100870EB6287F570541BA4E0E49821AE123</vt:lpwstr>
  </property>
</Properties>
</file>