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29A1-4C32-4C77-AFF3-74A1FD4695C1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05F2-BADC-49F1-915A-366F3E8D1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6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29A1-4C32-4C77-AFF3-74A1FD4695C1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05F2-BADC-49F1-915A-366F3E8D1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8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29A1-4C32-4C77-AFF3-74A1FD4695C1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05F2-BADC-49F1-915A-366F3E8D1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9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29A1-4C32-4C77-AFF3-74A1FD4695C1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05F2-BADC-49F1-915A-366F3E8D1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3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29A1-4C32-4C77-AFF3-74A1FD4695C1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05F2-BADC-49F1-915A-366F3E8D1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5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29A1-4C32-4C77-AFF3-74A1FD4695C1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05F2-BADC-49F1-915A-366F3E8D1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2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29A1-4C32-4C77-AFF3-74A1FD4695C1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05F2-BADC-49F1-915A-366F3E8D1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5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29A1-4C32-4C77-AFF3-74A1FD4695C1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05F2-BADC-49F1-915A-366F3E8D1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9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29A1-4C32-4C77-AFF3-74A1FD4695C1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05F2-BADC-49F1-915A-366F3E8D1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4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29A1-4C32-4C77-AFF3-74A1FD4695C1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05F2-BADC-49F1-915A-366F3E8D1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7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29A1-4C32-4C77-AFF3-74A1FD4695C1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05F2-BADC-49F1-915A-366F3E8D1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5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F29A1-4C32-4C77-AFF3-74A1FD4695C1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205F2-BADC-49F1-915A-366F3E8D1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3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Midterm Exam Model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8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3.1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b="1" dirty="0" smtClean="0">
                <a:effectLst/>
                <a:latin typeface="Times New Roman"/>
                <a:ea typeface="Calibri"/>
                <a:cs typeface="Arial"/>
              </a:rPr>
              <a:t>List all book titles that starts with “Information”.</a:t>
            </a:r>
            <a:endParaRPr lang="en-US" sz="2800" dirty="0"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b="1" dirty="0" smtClean="0">
              <a:effectLst/>
              <a:highlight>
                <a:srgbClr val="FFFF00"/>
              </a:highlight>
              <a:latin typeface="Times New Roman"/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Select title</a:t>
            </a:r>
            <a:endParaRPr lang="en-US" sz="2800" dirty="0"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From Book</a:t>
            </a:r>
            <a:endParaRPr lang="en-US" sz="2800" dirty="0"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Where title like ‘Information%’</a:t>
            </a:r>
            <a:r>
              <a:rPr lang="en-US" b="1" dirty="0" smtClean="0">
                <a:effectLst/>
                <a:latin typeface="Times New Roman"/>
                <a:ea typeface="Calibri"/>
                <a:cs typeface="Arial"/>
              </a:rPr>
              <a:t>;</a:t>
            </a:r>
            <a:endParaRPr lang="en-US" sz="2800" dirty="0">
              <a:ea typeface="Calibri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6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3.2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b="1" dirty="0" smtClean="0">
                <a:effectLst/>
                <a:latin typeface="Times New Roman"/>
                <a:ea typeface="Calibri"/>
                <a:cs typeface="Arial"/>
              </a:rPr>
              <a:t>List all publisher </a:t>
            </a:r>
            <a:r>
              <a:rPr lang="en-US" b="1" strike="sngStrike" dirty="0" smtClean="0">
                <a:effectLst/>
                <a:latin typeface="Times New Roman"/>
                <a:ea typeface="Calibri"/>
                <a:cs typeface="Arial"/>
              </a:rPr>
              <a:t>names</a:t>
            </a:r>
            <a:r>
              <a:rPr lang="en-US" b="1" dirty="0" smtClean="0">
                <a:effectLst/>
                <a:latin typeface="Times New Roman"/>
                <a:ea typeface="Calibri"/>
                <a:cs typeface="Arial"/>
              </a:rPr>
              <a:t> count and city grouped by their city and the city should have at least 2 publishers.</a:t>
            </a:r>
            <a:endParaRPr lang="en-US" sz="2800" dirty="0"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b="1" dirty="0" smtClean="0">
              <a:effectLst/>
              <a:highlight>
                <a:srgbClr val="FFFF00"/>
              </a:highlight>
              <a:latin typeface="Times New Roman"/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SELECT city, count(*) </a:t>
            </a:r>
            <a:endParaRPr lang="en-US" sz="2800" dirty="0"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FROM Publisher</a:t>
            </a:r>
            <a:endParaRPr lang="en-US" sz="2800" dirty="0"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GROUP BY city</a:t>
            </a:r>
            <a:endParaRPr lang="en-US" sz="2800" dirty="0"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HAVING Count(*)&gt;=2</a:t>
            </a:r>
            <a:endParaRPr lang="en-US" sz="2800" dirty="0"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b="1" dirty="0" smtClean="0">
              <a:effectLst/>
              <a:highlight>
                <a:srgbClr val="FF0000"/>
              </a:highlight>
              <a:latin typeface="Times New Roman"/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 smtClean="0">
                <a:effectLst/>
                <a:highlight>
                  <a:srgbClr val="FF0000"/>
                </a:highlight>
                <a:latin typeface="Times New Roman"/>
                <a:ea typeface="Calibri"/>
                <a:cs typeface="Arial"/>
              </a:rPr>
              <a:t>(this question is cancelled)</a:t>
            </a:r>
            <a:endParaRPr lang="en-US" sz="2800" dirty="0">
              <a:ea typeface="Calibri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6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3.3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b="1" dirty="0" smtClean="0">
                <a:effectLst/>
                <a:latin typeface="Times New Roman"/>
                <a:ea typeface="Calibri"/>
                <a:cs typeface="Arial"/>
              </a:rPr>
              <a:t>List book title, author name, and publisher name sorted by book title</a:t>
            </a:r>
            <a:endParaRPr lang="en-US" sz="2800" dirty="0"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b="1" dirty="0" smtClean="0">
              <a:effectLst/>
              <a:highlight>
                <a:srgbClr val="FFFF00"/>
              </a:highlight>
              <a:latin typeface="Times New Roman"/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Select title, author.name, publisher.name</a:t>
            </a:r>
            <a:endParaRPr lang="en-US" sz="2800" dirty="0"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From author, publisher, book</a:t>
            </a:r>
            <a:endParaRPr lang="en-US" sz="2800" dirty="0"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Where </a:t>
            </a:r>
            <a:r>
              <a:rPr lang="en-US" b="1" dirty="0" err="1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Book.pub_id</a:t>
            </a: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=</a:t>
            </a:r>
            <a:r>
              <a:rPr lang="en-US" b="1" dirty="0" err="1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Publisher.Pub_id</a:t>
            </a: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 and </a:t>
            </a:r>
            <a:r>
              <a:rPr lang="en-US" b="1" dirty="0" err="1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book.author_ID</a:t>
            </a: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=</a:t>
            </a:r>
            <a:r>
              <a:rPr lang="en-US" b="1" dirty="0" err="1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Author.Author_ID</a:t>
            </a:r>
            <a:endParaRPr lang="en-US" sz="2800" dirty="0"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Order by title</a:t>
            </a:r>
            <a:endParaRPr lang="en-US" sz="2800" dirty="0">
              <a:ea typeface="Calibri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6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3.4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b="1" dirty="0" smtClean="0">
                <a:effectLst/>
                <a:latin typeface="Times New Roman"/>
                <a:ea typeface="Calibri"/>
                <a:cs typeface="Arial"/>
              </a:rPr>
              <a:t>List all publisher names who do not have books in the database.</a:t>
            </a:r>
            <a:endParaRPr lang="en-US" sz="2800" dirty="0"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b="1" dirty="0" smtClean="0">
              <a:effectLst/>
              <a:highlight>
                <a:srgbClr val="FFFF00"/>
              </a:highlight>
              <a:latin typeface="Times New Roman"/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SELECT distinct Publisher.name</a:t>
            </a:r>
            <a:endParaRPr lang="en-US" sz="2800" dirty="0"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From Publisher</a:t>
            </a:r>
            <a:endParaRPr lang="en-US" sz="2800" dirty="0"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Where Publisher.name not in (</a:t>
            </a:r>
            <a:endParaRPr lang="en-US" sz="2800" dirty="0"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select Publisher.name </a:t>
            </a:r>
            <a:endParaRPr lang="en-US" sz="2800" dirty="0"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from Publisher, book </a:t>
            </a:r>
            <a:endParaRPr lang="en-US" sz="2800" dirty="0"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where </a:t>
            </a:r>
            <a:r>
              <a:rPr lang="en-US" b="1" dirty="0" err="1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book.pub_id</a:t>
            </a: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 = </a:t>
            </a:r>
            <a:r>
              <a:rPr lang="en-US" b="1" dirty="0" err="1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Publisher.Pub_id</a:t>
            </a: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);</a:t>
            </a:r>
            <a:endParaRPr lang="en-US" sz="2800" dirty="0">
              <a:ea typeface="Calibri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68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3.4 ( Another 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b="1" dirty="0" smtClean="0">
              <a:effectLst/>
              <a:highlight>
                <a:srgbClr val="FFFF00"/>
              </a:highlight>
              <a:latin typeface="Times New Roman"/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Select publisher.name</a:t>
            </a:r>
            <a:endParaRPr lang="en-US" sz="2800" dirty="0"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From publisher left join book on </a:t>
            </a:r>
            <a:r>
              <a:rPr lang="en-US" b="1" dirty="0" err="1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Publisher.Pub_id</a:t>
            </a: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=</a:t>
            </a:r>
            <a:r>
              <a:rPr lang="en-US" b="1" dirty="0" err="1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Book.pub_id</a:t>
            </a:r>
            <a:endParaRPr lang="en-US" sz="2800" dirty="0"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Where </a:t>
            </a:r>
            <a:r>
              <a:rPr lang="en-US" b="1" dirty="0" err="1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Book.Pub_id</a:t>
            </a: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 is NULL</a:t>
            </a:r>
            <a:endParaRPr lang="en-US" sz="2800" dirty="0">
              <a:ea typeface="Calibri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6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Construct </a:t>
            </a:r>
            <a:r>
              <a:rPr lang="en-US" dirty="0"/>
              <a:t>an E-R diagram for a car-insurance company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0"/>
            <a:r>
              <a:rPr lang="en-US" dirty="0"/>
              <a:t>The company keeps track of </a:t>
            </a:r>
            <a:r>
              <a:rPr lang="en-US" u="sng" dirty="0"/>
              <a:t>customers</a:t>
            </a:r>
            <a:r>
              <a:rPr lang="en-US" dirty="0"/>
              <a:t> and insured </a:t>
            </a:r>
            <a:r>
              <a:rPr lang="en-US" u="sng" dirty="0"/>
              <a:t>cars</a:t>
            </a:r>
            <a:r>
              <a:rPr lang="en-US" dirty="0"/>
              <a:t>. In addition, it stores information about </a:t>
            </a:r>
            <a:r>
              <a:rPr lang="en-US" u="sng" dirty="0"/>
              <a:t>accidents</a:t>
            </a:r>
            <a:r>
              <a:rPr lang="en-US" dirty="0"/>
              <a:t>. 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/>
              <a:t>Each Customer has an id (</a:t>
            </a:r>
            <a:r>
              <a:rPr lang="en-US" dirty="0" err="1"/>
              <a:t>Cus_id</a:t>
            </a:r>
            <a:r>
              <a:rPr lang="en-US" dirty="0"/>
              <a:t>), a name (</a:t>
            </a:r>
            <a:r>
              <a:rPr lang="en-US" dirty="0" err="1"/>
              <a:t>Cus_name</a:t>
            </a:r>
            <a:r>
              <a:rPr lang="en-US" dirty="0"/>
              <a:t>), a derived attribute (age) and address in terms of city, </a:t>
            </a:r>
            <a:r>
              <a:rPr lang="en-US" dirty="0" err="1"/>
              <a:t>street_name</a:t>
            </a:r>
            <a:r>
              <a:rPr lang="en-US" dirty="0"/>
              <a:t>, and </a:t>
            </a:r>
            <a:r>
              <a:rPr lang="en-US" dirty="0" err="1"/>
              <a:t>zipcode</a:t>
            </a:r>
            <a:r>
              <a:rPr lang="en-US" dirty="0"/>
              <a:t>. The customer may register with more than one address. </a:t>
            </a:r>
          </a:p>
        </p:txBody>
      </p:sp>
    </p:spTree>
    <p:extLst>
      <p:ext uri="{BB962C8B-B14F-4D97-AF65-F5344CB8AC3E}">
        <p14:creationId xmlns:p14="http://schemas.microsoft.com/office/powerpoint/2010/main" val="1461974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Each car has the following attributes; a license no, a model, a year and multiple colors.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Each accident has the following attributes; </a:t>
            </a:r>
            <a:r>
              <a:rPr lang="en-US" dirty="0" err="1" smtClean="0"/>
              <a:t>report_id</a:t>
            </a:r>
            <a:r>
              <a:rPr lang="en-US" dirty="0" smtClean="0"/>
              <a:t> (unique within each car), date and address in terms of city, </a:t>
            </a:r>
            <a:r>
              <a:rPr lang="en-US" dirty="0" err="1" smtClean="0"/>
              <a:t>street_name</a:t>
            </a:r>
            <a:r>
              <a:rPr lang="en-US" dirty="0" smtClean="0"/>
              <a:t>, and </a:t>
            </a:r>
            <a:r>
              <a:rPr lang="en-US" dirty="0" err="1" smtClean="0"/>
              <a:t>zipcode</a:t>
            </a:r>
            <a:r>
              <a:rPr lang="en-US" dirty="0" smtClean="0"/>
              <a:t>. 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Each customer may have zero or multiple cars.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32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However, each car is owned by one and only one customer. You should track which customers own one or more cars. 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Each car has associated with it zero to any number of recorded accidents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7200" y="5715000"/>
            <a:ext cx="1295400" cy="3048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4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305800" cy="5086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229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57150" algn="l"/>
                <a:tab pos="228600" algn="l"/>
              </a:tabLst>
            </a:pPr>
            <a:r>
              <a:rPr lang="en-US" sz="3600" dirty="0" smtClean="0">
                <a:effectLst/>
                <a:latin typeface="Times New Roman"/>
                <a:ea typeface="Times New Roman"/>
                <a:cs typeface="Arial"/>
              </a:rPr>
              <a:t>List the names of all employees in the same departments as ‘</a:t>
            </a:r>
            <a:r>
              <a:rPr lang="en-US" sz="3600" i="1" dirty="0" smtClean="0">
                <a:effectLst/>
                <a:latin typeface="Times New Roman"/>
                <a:ea typeface="Times New Roman"/>
                <a:cs typeface="Arial"/>
              </a:rPr>
              <a:t>Smith</a:t>
            </a:r>
            <a:r>
              <a:rPr lang="en-US" sz="3600" dirty="0" smtClean="0">
                <a:effectLst/>
                <a:latin typeface="Times New Roman"/>
                <a:ea typeface="Times New Roman"/>
                <a:cs typeface="Arial"/>
              </a:rPr>
              <a:t>’ or ‘</a:t>
            </a:r>
            <a:r>
              <a:rPr lang="en-US" sz="3600" i="1" dirty="0" smtClean="0">
                <a:effectLst/>
                <a:latin typeface="Times New Roman"/>
                <a:ea typeface="Times New Roman"/>
                <a:cs typeface="Arial"/>
              </a:rPr>
              <a:t>Jones</a:t>
            </a:r>
            <a:r>
              <a:rPr lang="en-US" sz="3600" dirty="0" smtClean="0">
                <a:effectLst/>
                <a:latin typeface="Times New Roman"/>
                <a:ea typeface="Times New Roman"/>
                <a:cs typeface="Arial"/>
              </a:rPr>
              <a:t>’</a:t>
            </a:r>
            <a:endParaRPr lang="en-US" dirty="0">
              <a:ea typeface="Times New Roman"/>
              <a:cs typeface="Arial"/>
            </a:endParaRPr>
          </a:p>
          <a:p>
            <a:pPr marL="16891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1F497D"/>
                </a:solidFill>
                <a:effectLst/>
                <a:latin typeface="Times New Roman"/>
                <a:ea typeface="Times New Roman"/>
              </a:rPr>
              <a:t>Select </a:t>
            </a:r>
            <a:r>
              <a:rPr lang="en-US" dirty="0" err="1" smtClean="0">
                <a:solidFill>
                  <a:srgbClr val="1F497D"/>
                </a:solidFill>
                <a:effectLst/>
                <a:latin typeface="Times New Roman"/>
                <a:ea typeface="Times New Roman"/>
              </a:rPr>
              <a:t>EmpName</a:t>
            </a:r>
            <a:endParaRPr lang="en-US" sz="3600" dirty="0" smtClean="0">
              <a:effectLst/>
              <a:latin typeface="Times New Roman"/>
              <a:ea typeface="Times New Roman"/>
            </a:endParaRPr>
          </a:p>
          <a:p>
            <a:pPr marL="16891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1F497D"/>
                </a:solidFill>
                <a:effectLst/>
                <a:latin typeface="Times New Roman"/>
                <a:ea typeface="Times New Roman"/>
              </a:rPr>
              <a:t>From Employee</a:t>
            </a:r>
            <a:endParaRPr lang="en-US" sz="3600" dirty="0" smtClean="0">
              <a:effectLst/>
              <a:latin typeface="Times New Roman"/>
              <a:ea typeface="Times New Roman"/>
            </a:endParaRPr>
          </a:p>
          <a:p>
            <a:pPr marL="16891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1F497D"/>
                </a:solidFill>
                <a:effectLst/>
                <a:latin typeface="Times New Roman"/>
                <a:ea typeface="Times New Roman"/>
              </a:rPr>
              <a:t>Where </a:t>
            </a:r>
            <a:r>
              <a:rPr lang="en-US" dirty="0" err="1" smtClean="0">
                <a:solidFill>
                  <a:srgbClr val="1F497D"/>
                </a:solidFill>
                <a:effectLst/>
                <a:latin typeface="Times New Roman"/>
                <a:ea typeface="Times New Roman"/>
              </a:rPr>
              <a:t>EmpDepartmentID</a:t>
            </a:r>
            <a:r>
              <a:rPr lang="en-US" dirty="0" smtClean="0">
                <a:solidFill>
                  <a:srgbClr val="1F497D"/>
                </a:solidFill>
                <a:effectLst/>
                <a:latin typeface="Times New Roman"/>
                <a:ea typeface="Times New Roman"/>
              </a:rPr>
              <a:t> IN</a:t>
            </a:r>
            <a:endParaRPr lang="en-US" sz="3600" dirty="0" smtClean="0">
              <a:effectLst/>
              <a:latin typeface="Times New Roman"/>
              <a:ea typeface="Times New Roman"/>
            </a:endParaRPr>
          </a:p>
          <a:p>
            <a:pPr marL="16891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1F497D"/>
                </a:solidFill>
                <a:effectLst/>
                <a:latin typeface="Times New Roman"/>
                <a:ea typeface="Times New Roman"/>
              </a:rPr>
              <a:t>                                 (Select </a:t>
            </a:r>
            <a:r>
              <a:rPr lang="en-US" dirty="0" err="1" smtClean="0">
                <a:solidFill>
                  <a:srgbClr val="1F497D"/>
                </a:solidFill>
                <a:effectLst/>
                <a:latin typeface="Times New Roman"/>
                <a:ea typeface="Times New Roman"/>
              </a:rPr>
              <a:t>E.EmpDepartmentID</a:t>
            </a:r>
            <a:r>
              <a:rPr lang="en-US" dirty="0">
                <a:solidFill>
                  <a:srgbClr val="1F497D"/>
                </a:solidFill>
                <a:latin typeface="Times New Roman"/>
                <a:ea typeface="Times New Roman"/>
              </a:rPr>
              <a:t> </a:t>
            </a:r>
            <a:r>
              <a:rPr lang="en-US" dirty="0" smtClean="0">
                <a:solidFill>
                  <a:srgbClr val="1F497D"/>
                </a:solidFill>
                <a:latin typeface="Times New Roman"/>
                <a:ea typeface="Times New Roman"/>
              </a:rPr>
              <a:t>   </a:t>
            </a:r>
            <a:r>
              <a:rPr lang="en-US" dirty="0" smtClean="0">
                <a:solidFill>
                  <a:srgbClr val="1F497D"/>
                </a:solidFill>
                <a:effectLst/>
                <a:latin typeface="Times New Roman"/>
                <a:ea typeface="Times New Roman"/>
              </a:rPr>
              <a:t>			        From Employee E</a:t>
            </a:r>
            <a:endParaRPr lang="en-US" sz="3600" dirty="0" smtClean="0">
              <a:effectLst/>
              <a:latin typeface="Times New Roman"/>
              <a:ea typeface="Times New Roman"/>
            </a:endParaRPr>
          </a:p>
          <a:p>
            <a:pPr marL="16891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1F497D"/>
                </a:solidFill>
                <a:effectLst/>
                <a:latin typeface="Times New Roman"/>
                <a:ea typeface="Times New Roman"/>
              </a:rPr>
              <a:t>			        Where </a:t>
            </a:r>
            <a:r>
              <a:rPr lang="en-US" dirty="0" err="1" smtClean="0">
                <a:solidFill>
                  <a:srgbClr val="1F497D"/>
                </a:solidFill>
                <a:effectLst/>
                <a:latin typeface="Times New Roman"/>
                <a:ea typeface="Times New Roman"/>
              </a:rPr>
              <a:t>EmpName</a:t>
            </a:r>
            <a:r>
              <a:rPr lang="en-US" dirty="0" smtClean="0">
                <a:solidFill>
                  <a:srgbClr val="1F497D"/>
                </a:solidFill>
                <a:effectLst/>
                <a:latin typeface="Times New Roman"/>
                <a:ea typeface="Times New Roman"/>
              </a:rPr>
              <a:t> = 'Jones' or 			        </a:t>
            </a:r>
            <a:r>
              <a:rPr lang="en-US" dirty="0" err="1" smtClean="0">
                <a:solidFill>
                  <a:srgbClr val="1F497D"/>
                </a:solidFill>
                <a:effectLst/>
                <a:latin typeface="Times New Roman"/>
                <a:ea typeface="Times New Roman"/>
              </a:rPr>
              <a:t>EmpName</a:t>
            </a:r>
            <a:r>
              <a:rPr lang="en-US" dirty="0" smtClean="0">
                <a:solidFill>
                  <a:srgbClr val="1F497D"/>
                </a:solidFill>
                <a:effectLst/>
                <a:latin typeface="Times New Roman"/>
                <a:ea typeface="Times New Roman"/>
              </a:rPr>
              <a:t> = 'Smith')</a:t>
            </a:r>
            <a:endParaRPr lang="en-US" sz="3600" dirty="0" smtClean="0">
              <a:effectLst/>
              <a:latin typeface="Times New Roman"/>
              <a:ea typeface="Times New Roman"/>
            </a:endParaRPr>
          </a:p>
          <a:p>
            <a:pPr marL="16891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effectLst/>
                <a:latin typeface="Arial Narrow"/>
                <a:ea typeface="Times New Roman"/>
                <a:cs typeface="Arial"/>
              </a:rPr>
              <a:t> </a:t>
            </a:r>
            <a:endParaRPr lang="en-US" sz="3600" dirty="0" smtClean="0">
              <a:effectLst/>
              <a:latin typeface="Times New Roman"/>
              <a:ea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Discuss the benefit of both logical and physical independence in the relational </a:t>
            </a:r>
            <a:r>
              <a:rPr lang="en-US" dirty="0" smtClean="0"/>
              <a:t>model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Logical Data Independence</a:t>
            </a:r>
            <a:r>
              <a:rPr lang="en-US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: The capacity to change the conceptual schema without having to change the external schemas and their application programs.</a:t>
            </a:r>
            <a:endParaRPr lang="en-US" sz="2800" dirty="0">
              <a:ea typeface="Calibri"/>
              <a:cs typeface="Arial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This will enable: multiple views on the same database, and will make modification of both programs and DB much simpler</a:t>
            </a:r>
            <a:endParaRPr lang="en-US" sz="2800" dirty="0">
              <a:ea typeface="Calibri"/>
              <a:cs typeface="Arial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Physical Data Independence</a:t>
            </a:r>
            <a:r>
              <a:rPr lang="en-US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: The capacity to change the internal schema without having to change the conceptual schema.</a:t>
            </a:r>
            <a:endParaRPr lang="en-US" sz="2800" dirty="0">
              <a:ea typeface="Calibri"/>
              <a:cs typeface="Arial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Make developers focus less on physical implementation and focus more on DB design.</a:t>
            </a:r>
            <a:endParaRPr lang="en-US" sz="2800" dirty="0">
              <a:ea typeface="Calibri"/>
              <a:cs typeface="Arial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Makes DB design and development much simpler</a:t>
            </a:r>
            <a:endParaRPr lang="en-US" sz="2800" dirty="0">
              <a:ea typeface="Calibri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1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600" dirty="0" smtClean="0">
                <a:effectLst/>
                <a:latin typeface="Times New Roman"/>
                <a:ea typeface="Times New Roman"/>
                <a:cs typeface="Arial"/>
              </a:rPr>
              <a:t>List all </a:t>
            </a:r>
            <a:r>
              <a:rPr lang="en-US" sz="3600" i="1" dirty="0" smtClean="0">
                <a:effectLst/>
                <a:latin typeface="Times New Roman"/>
                <a:ea typeface="Times New Roman"/>
                <a:cs typeface="Arial"/>
              </a:rPr>
              <a:t>Details</a:t>
            </a:r>
            <a:r>
              <a:rPr lang="en-US" sz="3600" dirty="0" smtClean="0">
                <a:effectLst/>
                <a:latin typeface="Times New Roman"/>
                <a:ea typeface="Times New Roman"/>
                <a:cs typeface="Arial"/>
              </a:rPr>
              <a:t> of the employees who are NOT managed by the manager of ‘</a:t>
            </a:r>
            <a:r>
              <a:rPr lang="en-US" sz="3600" i="1" dirty="0" smtClean="0">
                <a:effectLst/>
                <a:latin typeface="Times New Roman"/>
                <a:ea typeface="Times New Roman"/>
                <a:cs typeface="Arial"/>
              </a:rPr>
              <a:t>Jones</a:t>
            </a:r>
            <a:r>
              <a:rPr lang="en-US" sz="3600" dirty="0" smtClean="0">
                <a:effectLst/>
                <a:latin typeface="Times New Roman"/>
                <a:ea typeface="Times New Roman"/>
                <a:cs typeface="Arial"/>
              </a:rPr>
              <a:t>’</a:t>
            </a:r>
            <a:endParaRPr lang="en-US" dirty="0">
              <a:ea typeface="Times New Roman"/>
              <a:cs typeface="Arial"/>
            </a:endParaRPr>
          </a:p>
          <a:p>
            <a:pPr marL="2286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71500" algn="l"/>
                <a:tab pos="628650" algn="l"/>
              </a:tabLst>
            </a:pPr>
            <a:r>
              <a:rPr lang="en-US" dirty="0" smtClean="0">
                <a:solidFill>
                  <a:srgbClr val="1F497D"/>
                </a:solidFill>
                <a:effectLst/>
                <a:latin typeface="Times New Roman"/>
                <a:ea typeface="Times New Roman"/>
                <a:cs typeface="Arial"/>
              </a:rPr>
              <a:t>Select </a:t>
            </a:r>
            <a:r>
              <a:rPr lang="en-US" dirty="0" err="1" smtClean="0">
                <a:solidFill>
                  <a:srgbClr val="1F497D"/>
                </a:solidFill>
                <a:effectLst/>
                <a:latin typeface="Times New Roman"/>
                <a:ea typeface="Times New Roman"/>
                <a:cs typeface="Arial"/>
              </a:rPr>
              <a:t>EmpName</a:t>
            </a:r>
            <a:endParaRPr lang="en-US" dirty="0">
              <a:ea typeface="Times New Roman"/>
              <a:cs typeface="Arial"/>
            </a:endParaRPr>
          </a:p>
          <a:p>
            <a:pPr marL="2286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71500" algn="l"/>
                <a:tab pos="628650" algn="l"/>
              </a:tabLst>
            </a:pPr>
            <a:r>
              <a:rPr lang="en-US" dirty="0" smtClean="0">
                <a:solidFill>
                  <a:srgbClr val="1F497D"/>
                </a:solidFill>
                <a:effectLst/>
                <a:latin typeface="Times New Roman"/>
                <a:ea typeface="Times New Roman"/>
                <a:cs typeface="Arial"/>
              </a:rPr>
              <a:t>From Employee</a:t>
            </a:r>
            <a:endParaRPr lang="en-US" dirty="0">
              <a:ea typeface="Times New Roman"/>
              <a:cs typeface="Arial"/>
            </a:endParaRPr>
          </a:p>
          <a:p>
            <a:pPr marL="2286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71500" algn="l"/>
                <a:tab pos="628650" algn="l"/>
              </a:tabLst>
            </a:pPr>
            <a:r>
              <a:rPr lang="en-US" dirty="0" smtClean="0">
                <a:solidFill>
                  <a:srgbClr val="1F497D"/>
                </a:solidFill>
                <a:effectLst/>
                <a:latin typeface="Times New Roman"/>
                <a:ea typeface="Times New Roman"/>
                <a:cs typeface="Arial"/>
              </a:rPr>
              <a:t>Where </a:t>
            </a:r>
            <a:r>
              <a:rPr lang="en-US" dirty="0" err="1" smtClean="0">
                <a:solidFill>
                  <a:srgbClr val="1F497D"/>
                </a:solidFill>
                <a:effectLst/>
                <a:latin typeface="Times New Roman"/>
                <a:ea typeface="Times New Roman"/>
                <a:cs typeface="Arial"/>
              </a:rPr>
              <a:t>EmpMangerID</a:t>
            </a:r>
            <a:r>
              <a:rPr lang="en-US" dirty="0" smtClean="0">
                <a:solidFill>
                  <a:srgbClr val="1F497D"/>
                </a:solidFill>
                <a:effectLst/>
                <a:latin typeface="Times New Roman"/>
                <a:ea typeface="Times New Roman"/>
                <a:cs typeface="Arial"/>
              </a:rPr>
              <a:t> NOT IN </a:t>
            </a:r>
            <a:endParaRPr lang="en-US" dirty="0">
              <a:ea typeface="Times New Roman"/>
              <a:cs typeface="Arial"/>
            </a:endParaRPr>
          </a:p>
          <a:p>
            <a:pPr marL="14287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</a:tabLst>
            </a:pPr>
            <a:r>
              <a:rPr lang="en-US" dirty="0" smtClean="0">
                <a:solidFill>
                  <a:srgbClr val="1F497D"/>
                </a:solidFill>
                <a:effectLst/>
                <a:latin typeface="Times New Roman"/>
                <a:ea typeface="Times New Roman"/>
                <a:cs typeface="Arial"/>
              </a:rPr>
              <a:t>        (Select </a:t>
            </a:r>
            <a:r>
              <a:rPr lang="en-US" dirty="0" err="1" smtClean="0">
                <a:solidFill>
                  <a:srgbClr val="1F497D"/>
                </a:solidFill>
                <a:effectLst/>
                <a:latin typeface="Times New Roman"/>
                <a:ea typeface="Times New Roman"/>
                <a:cs typeface="Arial"/>
              </a:rPr>
              <a:t>E.EmpMangerID</a:t>
            </a:r>
            <a:endParaRPr lang="en-US" dirty="0">
              <a:ea typeface="Times New Roman"/>
              <a:cs typeface="Arial"/>
            </a:endParaRPr>
          </a:p>
          <a:p>
            <a:pPr marL="14287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</a:tabLst>
            </a:pPr>
            <a:r>
              <a:rPr lang="en-US" dirty="0" smtClean="0">
                <a:solidFill>
                  <a:srgbClr val="1F497D"/>
                </a:solidFill>
                <a:effectLst/>
                <a:latin typeface="Times New Roman"/>
                <a:ea typeface="Times New Roman"/>
                <a:cs typeface="Arial"/>
              </a:rPr>
              <a:t>	       From Employee E</a:t>
            </a:r>
            <a:endParaRPr lang="en-US" dirty="0" smtClean="0">
              <a:ea typeface="Times New Roman"/>
              <a:cs typeface="Arial"/>
            </a:endParaRPr>
          </a:p>
          <a:p>
            <a:pPr marL="14287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</a:tabLst>
            </a:pPr>
            <a:r>
              <a:rPr lang="en-US" dirty="0" smtClean="0">
                <a:solidFill>
                  <a:srgbClr val="1F497D"/>
                </a:solidFill>
                <a:effectLst/>
                <a:latin typeface="Times New Roman"/>
                <a:ea typeface="Times New Roman"/>
                <a:cs typeface="Arial"/>
              </a:rPr>
              <a:t>	       Where </a:t>
            </a:r>
            <a:r>
              <a:rPr lang="en-US" dirty="0" err="1" smtClean="0">
                <a:solidFill>
                  <a:srgbClr val="1F497D"/>
                </a:solidFill>
                <a:effectLst/>
                <a:latin typeface="Times New Roman"/>
                <a:ea typeface="Times New Roman"/>
                <a:cs typeface="Arial"/>
              </a:rPr>
              <a:t>EmpName</a:t>
            </a:r>
            <a:r>
              <a:rPr lang="en-US" dirty="0" smtClean="0">
                <a:solidFill>
                  <a:srgbClr val="1F497D"/>
                </a:solidFill>
                <a:effectLst/>
                <a:latin typeface="Times New Roman"/>
                <a:ea typeface="Times New Roman"/>
                <a:cs typeface="Arial"/>
              </a:rPr>
              <a:t> = 'Jones')</a:t>
            </a:r>
            <a:endParaRPr lang="en-US" dirty="0" smtClean="0">
              <a:ea typeface="Times New Roman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99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list </a:t>
            </a:r>
            <a:r>
              <a:rPr lang="en-US" dirty="0"/>
              <a:t>the names of all employees with a salary higher than the average employee salary </a:t>
            </a:r>
          </a:p>
          <a:p>
            <a:pPr marL="1714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14350" algn="l"/>
              </a:tabLst>
            </a:pPr>
            <a:endParaRPr lang="en-US" dirty="0" smtClean="0">
              <a:solidFill>
                <a:srgbClr val="1F497D"/>
              </a:solidFill>
              <a:effectLst/>
              <a:latin typeface="Times New Roman"/>
              <a:ea typeface="Times New Roman"/>
              <a:cs typeface="Arial"/>
            </a:endParaRPr>
          </a:p>
          <a:p>
            <a:pPr marL="1714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14350" algn="l"/>
              </a:tabLst>
            </a:pPr>
            <a:r>
              <a:rPr lang="en-US" dirty="0" smtClean="0">
                <a:solidFill>
                  <a:srgbClr val="1F497D"/>
                </a:solidFill>
                <a:effectLst/>
                <a:latin typeface="Times New Roman"/>
                <a:ea typeface="Times New Roman"/>
                <a:cs typeface="Arial"/>
              </a:rPr>
              <a:t>Select </a:t>
            </a:r>
            <a:r>
              <a:rPr lang="en-US" dirty="0" err="1" smtClean="0">
                <a:solidFill>
                  <a:srgbClr val="1F497D"/>
                </a:solidFill>
                <a:effectLst/>
                <a:latin typeface="Times New Roman"/>
                <a:ea typeface="Times New Roman"/>
                <a:cs typeface="Arial"/>
              </a:rPr>
              <a:t>EmpName</a:t>
            </a:r>
            <a:endParaRPr lang="en-US" dirty="0">
              <a:ea typeface="Times New Roman"/>
              <a:cs typeface="Arial"/>
            </a:endParaRPr>
          </a:p>
          <a:p>
            <a:pPr marL="1714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14350" algn="l"/>
              </a:tabLst>
            </a:pPr>
            <a:r>
              <a:rPr lang="en-US" dirty="0" smtClean="0">
                <a:solidFill>
                  <a:srgbClr val="1F497D"/>
                </a:solidFill>
                <a:effectLst/>
                <a:latin typeface="Times New Roman"/>
                <a:ea typeface="Times New Roman"/>
                <a:cs typeface="Arial"/>
              </a:rPr>
              <a:t>From Employee</a:t>
            </a:r>
            <a:endParaRPr lang="en-US" dirty="0">
              <a:ea typeface="Times New Roman"/>
              <a:cs typeface="Arial"/>
            </a:endParaRPr>
          </a:p>
          <a:p>
            <a:pPr marL="1714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14350" algn="l"/>
              </a:tabLst>
            </a:pPr>
            <a:r>
              <a:rPr lang="en-US" dirty="0" smtClean="0">
                <a:solidFill>
                  <a:srgbClr val="1F497D"/>
                </a:solidFill>
                <a:effectLst/>
                <a:latin typeface="Times New Roman"/>
                <a:ea typeface="Times New Roman"/>
                <a:cs typeface="Arial"/>
              </a:rPr>
              <a:t>Where </a:t>
            </a:r>
            <a:r>
              <a:rPr lang="en-US" dirty="0" err="1" smtClean="0">
                <a:solidFill>
                  <a:srgbClr val="1F497D"/>
                </a:solidFill>
                <a:effectLst/>
                <a:latin typeface="Times New Roman"/>
                <a:ea typeface="Times New Roman"/>
                <a:cs typeface="Arial"/>
              </a:rPr>
              <a:t>EmpSalary</a:t>
            </a:r>
            <a:r>
              <a:rPr lang="en-US" dirty="0" smtClean="0">
                <a:solidFill>
                  <a:srgbClr val="1F497D"/>
                </a:solidFill>
                <a:effectLst/>
                <a:latin typeface="Times New Roman"/>
                <a:ea typeface="Times New Roman"/>
                <a:cs typeface="Arial"/>
              </a:rPr>
              <a:t> &gt; </a:t>
            </a:r>
            <a:endParaRPr lang="en-US" dirty="0">
              <a:ea typeface="Times New Roman"/>
              <a:cs typeface="Arial"/>
            </a:endParaRPr>
          </a:p>
          <a:p>
            <a:pPr marL="14287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1F497D"/>
                </a:solidFill>
                <a:effectLst/>
                <a:latin typeface="Times New Roman"/>
                <a:ea typeface="Times New Roman"/>
                <a:cs typeface="Arial"/>
              </a:rPr>
              <a:t>(Select </a:t>
            </a:r>
            <a:r>
              <a:rPr lang="en-US" dirty="0" err="1" smtClean="0">
                <a:solidFill>
                  <a:srgbClr val="1F497D"/>
                </a:solidFill>
                <a:effectLst/>
                <a:latin typeface="Times New Roman"/>
                <a:ea typeface="Times New Roman"/>
                <a:cs typeface="Arial"/>
              </a:rPr>
              <a:t>avg</a:t>
            </a:r>
            <a:r>
              <a:rPr lang="en-US" dirty="0" smtClean="0">
                <a:solidFill>
                  <a:srgbClr val="1F497D"/>
                </a:solidFill>
                <a:effectLst/>
                <a:latin typeface="Times New Roman"/>
                <a:ea typeface="Times New Roman"/>
                <a:cs typeface="Arial"/>
              </a:rPr>
              <a:t> (</a:t>
            </a:r>
            <a:r>
              <a:rPr lang="en-US" dirty="0" err="1" smtClean="0">
                <a:solidFill>
                  <a:srgbClr val="1F497D"/>
                </a:solidFill>
                <a:effectLst/>
                <a:latin typeface="Times New Roman"/>
                <a:ea typeface="Times New Roman"/>
                <a:cs typeface="Arial"/>
              </a:rPr>
              <a:t>EmpSalary</a:t>
            </a:r>
            <a:r>
              <a:rPr lang="en-US" dirty="0" smtClean="0">
                <a:solidFill>
                  <a:srgbClr val="1F497D"/>
                </a:solidFill>
                <a:effectLst/>
                <a:latin typeface="Times New Roman"/>
                <a:ea typeface="Times New Roman"/>
                <a:cs typeface="Arial"/>
              </a:rPr>
              <a:t>)</a:t>
            </a:r>
            <a:endParaRPr lang="en-US" dirty="0">
              <a:ea typeface="Times New Roman"/>
              <a:cs typeface="Arial"/>
            </a:endParaRPr>
          </a:p>
          <a:p>
            <a:pPr marL="14287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1F497D"/>
                </a:solidFill>
                <a:effectLst/>
                <a:latin typeface="Times New Roman"/>
                <a:ea typeface="Times New Roman"/>
                <a:cs typeface="Arial"/>
              </a:rPr>
              <a:t>From Employee)</a:t>
            </a:r>
            <a:endParaRPr lang="en-US" dirty="0">
              <a:ea typeface="Times New Roman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29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r>
              <a:rPr lang="en-US" dirty="0"/>
              <a:t>the names of all the employees and the names of their managers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1714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1F497D"/>
                </a:solidFill>
                <a:effectLst/>
                <a:latin typeface="Times New Roman"/>
                <a:ea typeface="Times New Roman"/>
                <a:cs typeface="Arial"/>
              </a:rPr>
              <a:t>Select E. </a:t>
            </a:r>
            <a:r>
              <a:rPr lang="en-US" dirty="0" err="1" smtClean="0">
                <a:solidFill>
                  <a:srgbClr val="1F497D"/>
                </a:solidFill>
                <a:effectLst/>
                <a:latin typeface="Times New Roman"/>
                <a:ea typeface="Times New Roman"/>
                <a:cs typeface="Arial"/>
              </a:rPr>
              <a:t>EmpName</a:t>
            </a:r>
            <a:r>
              <a:rPr lang="en-US" dirty="0" smtClean="0">
                <a:solidFill>
                  <a:srgbClr val="1F497D"/>
                </a:solidFill>
                <a:effectLst/>
                <a:latin typeface="Times New Roman"/>
                <a:ea typeface="Times New Roman"/>
                <a:cs typeface="Arial"/>
              </a:rPr>
              <a:t> as 'Employee Name', </a:t>
            </a:r>
            <a:r>
              <a:rPr lang="en-US" dirty="0" err="1" smtClean="0">
                <a:solidFill>
                  <a:srgbClr val="1F497D"/>
                </a:solidFill>
                <a:effectLst/>
                <a:latin typeface="Times New Roman"/>
                <a:ea typeface="Times New Roman"/>
                <a:cs typeface="Arial"/>
              </a:rPr>
              <a:t>M.EmpName</a:t>
            </a:r>
            <a:r>
              <a:rPr lang="en-US" dirty="0" smtClean="0">
                <a:solidFill>
                  <a:srgbClr val="1F497D"/>
                </a:solidFill>
                <a:effectLst/>
                <a:latin typeface="Times New Roman"/>
                <a:ea typeface="Times New Roman"/>
                <a:cs typeface="Arial"/>
              </a:rPr>
              <a:t> as 'Manager Name'</a:t>
            </a:r>
            <a:endParaRPr lang="en-US" dirty="0">
              <a:ea typeface="Times New Roman"/>
              <a:cs typeface="Arial"/>
            </a:endParaRPr>
          </a:p>
          <a:p>
            <a:pPr marL="1714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1F497D"/>
                </a:solidFill>
                <a:effectLst/>
                <a:latin typeface="Times New Roman"/>
                <a:ea typeface="Times New Roman"/>
                <a:cs typeface="Arial"/>
              </a:rPr>
              <a:t>From Employee as E inner join Employee as M </a:t>
            </a:r>
            <a:endParaRPr lang="en-US" dirty="0">
              <a:ea typeface="Times New Roman"/>
              <a:cs typeface="Arial"/>
            </a:endParaRPr>
          </a:p>
          <a:p>
            <a:pPr marL="1714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1F497D"/>
                </a:solidFill>
                <a:effectLst/>
                <a:latin typeface="Times New Roman"/>
                <a:ea typeface="Times New Roman"/>
                <a:cs typeface="Arial"/>
              </a:rPr>
              <a:t>on </a:t>
            </a:r>
            <a:r>
              <a:rPr lang="en-US" dirty="0" err="1" smtClean="0">
                <a:solidFill>
                  <a:srgbClr val="1F497D"/>
                </a:solidFill>
                <a:effectLst/>
                <a:latin typeface="Times New Roman"/>
                <a:ea typeface="Times New Roman"/>
                <a:cs typeface="Arial"/>
              </a:rPr>
              <a:t>E.EmpManagerID</a:t>
            </a:r>
            <a:r>
              <a:rPr lang="en-US" dirty="0" smtClean="0">
                <a:solidFill>
                  <a:srgbClr val="1F497D"/>
                </a:solidFill>
                <a:effectLst/>
                <a:latin typeface="Times New Roman"/>
                <a:ea typeface="Times New Roman"/>
                <a:cs typeface="Arial"/>
              </a:rPr>
              <a:t> = </a:t>
            </a:r>
            <a:r>
              <a:rPr lang="en-US" dirty="0" err="1" smtClean="0">
                <a:solidFill>
                  <a:srgbClr val="1F497D"/>
                </a:solidFill>
                <a:effectLst/>
                <a:latin typeface="Times New Roman"/>
                <a:ea typeface="Times New Roman"/>
                <a:cs typeface="Arial"/>
              </a:rPr>
              <a:t>M.EmployeeID</a:t>
            </a:r>
            <a:endParaRPr lang="en-US" dirty="0">
              <a:ea typeface="Times New Roman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44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1.2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Discuss the different levels of a DBMS Schema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b="1" dirty="0" smtClean="0">
              <a:effectLst/>
              <a:highlight>
                <a:srgbClr val="FFFF00"/>
              </a:highlight>
              <a:latin typeface="Times New Roman"/>
              <a:ea typeface="Calibri"/>
              <a:cs typeface="Arial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Internal schema</a:t>
            </a:r>
            <a:r>
              <a:rPr lang="en-US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 at the internal level to describe physical storage structures and access paths. Typically uses a </a:t>
            </a:r>
            <a:r>
              <a:rPr lang="en-US" i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physical</a:t>
            </a:r>
            <a:r>
              <a:rPr lang="en-US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 data model.</a:t>
            </a:r>
            <a:endParaRPr lang="en-US" sz="2800" dirty="0">
              <a:ea typeface="Calibri"/>
              <a:cs typeface="Arial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Conceptual schema</a:t>
            </a:r>
            <a:r>
              <a:rPr lang="en-US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 at the conceptual level to describe the structure and constraints for the </a:t>
            </a:r>
            <a:r>
              <a:rPr lang="en-US" i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whole</a:t>
            </a:r>
            <a:r>
              <a:rPr lang="en-US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 database for a community of users. Uses a </a:t>
            </a:r>
            <a:r>
              <a:rPr lang="en-US" i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conceptual</a:t>
            </a:r>
            <a:r>
              <a:rPr lang="en-US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 or an </a:t>
            </a:r>
            <a:r>
              <a:rPr lang="en-US" i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implementation</a:t>
            </a:r>
            <a:r>
              <a:rPr lang="en-US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 data model.</a:t>
            </a:r>
            <a:endParaRPr lang="en-US" sz="2800" dirty="0">
              <a:ea typeface="Calibri"/>
              <a:cs typeface="Arial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External schemas</a:t>
            </a:r>
            <a:r>
              <a:rPr lang="en-US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 at the external level to describe the various user views. Usually uses the same data model as the conceptual level.</a:t>
            </a:r>
            <a:endParaRPr lang="en-US" sz="2800" dirty="0">
              <a:ea typeface="Calibri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5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2.1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Create 2 tables in a database as follows:</a:t>
            </a:r>
          </a:p>
          <a:p>
            <a:r>
              <a:rPr lang="en-US" dirty="0"/>
              <a:t>Department with attributes: </a:t>
            </a:r>
            <a:r>
              <a:rPr lang="en-US" u="sng" dirty="0" err="1"/>
              <a:t>Dep_id</a:t>
            </a:r>
            <a:r>
              <a:rPr lang="en-US" dirty="0"/>
              <a:t>, name, </a:t>
            </a:r>
            <a:r>
              <a:rPr lang="en-US" dirty="0" err="1"/>
              <a:t>Bldng</a:t>
            </a:r>
            <a:r>
              <a:rPr lang="en-US" dirty="0"/>
              <a:t>, </a:t>
            </a:r>
            <a:r>
              <a:rPr lang="en-US" dirty="0" err="1"/>
              <a:t>phone_num</a:t>
            </a:r>
            <a:endParaRPr lang="en-US" dirty="0"/>
          </a:p>
          <a:p>
            <a:r>
              <a:rPr lang="en-US" dirty="0"/>
              <a:t>Employee with attributes: </a:t>
            </a:r>
            <a:r>
              <a:rPr lang="en-US" u="sng" dirty="0" err="1"/>
              <a:t>Emp_id</a:t>
            </a:r>
            <a:r>
              <a:rPr lang="en-US" dirty="0"/>
              <a:t>, name, Address, </a:t>
            </a:r>
            <a:r>
              <a:rPr lang="en-US" dirty="0" err="1"/>
              <a:t>Depid</a:t>
            </a:r>
            <a:endParaRPr lang="en-US" dirty="0"/>
          </a:p>
          <a:p>
            <a:r>
              <a:rPr lang="en-US" i="1" dirty="0"/>
              <a:t>Choose the appropriate data types for the attributes. Please note that these 2 tables have a 1-to-many relationship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4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2.1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CREATE TABLE department</a:t>
            </a:r>
            <a:endParaRPr lang="en-US" sz="2800" dirty="0"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( name VARCHAR(15),</a:t>
            </a:r>
            <a:endParaRPr lang="en-US" sz="2800" dirty="0"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Dep_id</a:t>
            </a: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 INT NOT NULL,</a:t>
            </a:r>
            <a:endParaRPr lang="en-US" sz="2800" dirty="0"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bldng</a:t>
            </a: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 VARCHAR(2),</a:t>
            </a:r>
            <a:endParaRPr lang="en-US" sz="2800" dirty="0"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phone_num</a:t>
            </a: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 INT,</a:t>
            </a:r>
            <a:endParaRPr lang="en-US" sz="2800" dirty="0"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PRIMARY KEY (</a:t>
            </a:r>
            <a:r>
              <a:rPr lang="en-US" b="1" dirty="0" err="1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dep_id</a:t>
            </a: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) );</a:t>
            </a:r>
            <a:endParaRPr lang="en-US" sz="2800" dirty="0"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effectLst/>
                <a:latin typeface="Times New Roman"/>
                <a:ea typeface="Calibri"/>
                <a:cs typeface="Arial"/>
              </a:rPr>
              <a:t> </a:t>
            </a:r>
            <a:endParaRPr lang="en-US" sz="2800" dirty="0"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effectLst/>
              <a:highlight>
                <a:srgbClr val="FFFF00"/>
              </a:highlight>
              <a:latin typeface="Times New Roman"/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CREATE TABLE employee</a:t>
            </a:r>
            <a:endParaRPr lang="en-US" sz="2800" dirty="0">
              <a:ea typeface="Calibri"/>
              <a:cs typeface="Arial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(</a:t>
            </a:r>
            <a:r>
              <a:rPr lang="en-US" b="1" dirty="0" err="1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Emp_id</a:t>
            </a: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 INT NOT NULL,</a:t>
            </a:r>
            <a:endParaRPr lang="en-US" b="1" dirty="0" smtClean="0">
              <a:effectLst/>
              <a:highlight>
                <a:srgbClr val="FFFF00"/>
              </a:highlight>
              <a:latin typeface="Times New Roman"/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 name VARCHAR(15),</a:t>
            </a:r>
            <a:endParaRPr lang="en-US" sz="2800" dirty="0"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address VARCHAR(10),</a:t>
            </a: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3500" b="1" dirty="0" err="1" smtClean="0">
                <a:solidFill>
                  <a:prstClr val="black"/>
                </a:solidFill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depid</a:t>
            </a:r>
            <a:r>
              <a:rPr lang="en-US" sz="3500" b="1" dirty="0" smtClean="0">
                <a:solidFill>
                  <a:prstClr val="black"/>
                </a:solidFill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 INT,</a:t>
            </a:r>
            <a:endParaRPr lang="en-US" sz="2800" dirty="0" smtClean="0"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PRIMARY KEY (</a:t>
            </a:r>
            <a:r>
              <a:rPr lang="en-US" b="1" dirty="0" err="1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Emp_id</a:t>
            </a:r>
            <a:r>
              <a:rPr lang="en-US" b="1" dirty="0" smtClean="0"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),</a:t>
            </a:r>
            <a:endParaRPr lang="en-US" sz="2800" dirty="0"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FOREIGN KEY (</a:t>
            </a:r>
            <a:r>
              <a:rPr lang="en-US" b="1" dirty="0" err="1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depid</a:t>
            </a: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) REFERENCES DEPARTMENT(</a:t>
            </a:r>
            <a:r>
              <a:rPr lang="en-US" b="1" dirty="0" err="1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dep_id</a:t>
            </a: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) </a:t>
            </a:r>
            <a:endParaRPr lang="en-US" sz="2800" dirty="0"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On delete cascade on update cascade );</a:t>
            </a:r>
            <a:endParaRPr lang="en-US" sz="2800" dirty="0">
              <a:ea typeface="Calibri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2.2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effectLst/>
                <a:latin typeface="Times New Roman"/>
                <a:ea typeface="Calibri"/>
                <a:cs typeface="Arial"/>
              </a:rPr>
              <a:t>Add a new employee with the following data: &lt;</a:t>
            </a:r>
            <a:r>
              <a:rPr lang="en-US" b="1" dirty="0" smtClean="0">
                <a:effectLst/>
                <a:latin typeface="Times New Roman"/>
                <a:ea typeface="Calibri"/>
                <a:cs typeface="Arial"/>
              </a:rPr>
              <a:t>001, Mohamed Ahmed, Heliopolis, 002</a:t>
            </a:r>
            <a:r>
              <a:rPr lang="en-US" dirty="0" smtClean="0">
                <a:effectLst/>
                <a:latin typeface="Times New Roman"/>
                <a:ea typeface="Calibri"/>
                <a:cs typeface="Arial"/>
              </a:rPr>
              <a:t>&gt;.</a:t>
            </a:r>
            <a:endParaRPr lang="en-US" sz="2800" dirty="0"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b="1" dirty="0" smtClean="0">
              <a:effectLst/>
              <a:highlight>
                <a:srgbClr val="FFFF00"/>
              </a:highlight>
              <a:latin typeface="Times New Roman"/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Insert into employee values (001, ‘Mohamed Ahmed’, ‘Heliopolis’, 002);</a:t>
            </a:r>
            <a:endParaRPr lang="en-US" sz="2800" dirty="0">
              <a:ea typeface="Calibri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7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2.3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Change the Address of employee with name ‘Samir Ibrahim’</a:t>
            </a:r>
            <a:r>
              <a:rPr lang="en-US" b="1" dirty="0"/>
              <a:t> to ‘Nasr City’</a:t>
            </a:r>
            <a:r>
              <a:rPr lang="en-US" dirty="0"/>
              <a:t>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b="1" dirty="0" smtClean="0">
              <a:effectLst/>
              <a:highlight>
                <a:srgbClr val="FFFF00"/>
              </a:highlight>
              <a:latin typeface="Times New Roman"/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Update employee</a:t>
            </a:r>
            <a:endParaRPr lang="en-US" sz="2800" dirty="0"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Set address = ‘Nasr City’</a:t>
            </a:r>
            <a:endParaRPr lang="en-US" sz="2800" dirty="0"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Where name =’Samir Ibrahim’;</a:t>
            </a:r>
            <a:endParaRPr lang="en-US" sz="2800" dirty="0">
              <a:ea typeface="Calibri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6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2.3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Remove the record for the department whose name is </a:t>
            </a:r>
            <a:r>
              <a:rPr lang="en-US" b="1" dirty="0"/>
              <a:t>‘IS’</a:t>
            </a:r>
            <a:r>
              <a:rPr lang="en-US" dirty="0"/>
              <a:t> and propose the necessary changes in the related tables.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b="1" dirty="0" smtClean="0">
              <a:effectLst/>
              <a:highlight>
                <a:srgbClr val="FFFF00"/>
              </a:highlight>
              <a:latin typeface="Times New Roman"/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Delete </a:t>
            </a:r>
            <a:endParaRPr lang="en-US" sz="2800" dirty="0"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From department </a:t>
            </a:r>
            <a:endParaRPr lang="en-US" sz="2800" dirty="0"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Where name = ‘IS’</a:t>
            </a:r>
            <a:endParaRPr lang="en-US" sz="2800" dirty="0">
              <a:ea typeface="Calibri"/>
              <a:cs typeface="Arial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b="1" dirty="0" smtClean="0">
              <a:effectLst/>
              <a:highlight>
                <a:srgbClr val="FFFF00"/>
              </a:highlight>
              <a:latin typeface="Times New Roman"/>
              <a:ea typeface="Calibri"/>
              <a:cs typeface="Arial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The related employees (whose </a:t>
            </a:r>
            <a:r>
              <a:rPr lang="en-US" b="1" dirty="0" err="1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dep</a:t>
            </a: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 is </a:t>
            </a:r>
            <a:r>
              <a:rPr lang="en-US" b="1" dirty="0" err="1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IS</a:t>
            </a:r>
            <a:r>
              <a:rPr lang="en-US" b="1" dirty="0" smtClean="0">
                <a:effectLst/>
                <a:highlight>
                  <a:srgbClr val="FFFF00"/>
                </a:highlight>
                <a:latin typeface="Times New Roman"/>
                <a:ea typeface="Calibri"/>
                <a:cs typeface="Arial"/>
              </a:rPr>
              <a:t> will be deleted as well)</a:t>
            </a:r>
            <a:endParaRPr lang="en-US" sz="2800" dirty="0">
              <a:ea typeface="Calibri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2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 smtClean="0">
                <a:effectLst/>
                <a:latin typeface="Times New Roman"/>
                <a:ea typeface="Calibri"/>
                <a:cs typeface="Arial"/>
              </a:rPr>
              <a:t>Based on the below database schema, write the following Select statements</a:t>
            </a:r>
            <a:endParaRPr lang="en-US" sz="2800" dirty="0">
              <a:ea typeface="Calibri"/>
              <a:cs typeface="Arial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smtClean="0">
                <a:effectLst/>
                <a:latin typeface="Times New Roman"/>
                <a:ea typeface="Calibri"/>
                <a:cs typeface="Arial"/>
              </a:rPr>
              <a:t>Book: (</a:t>
            </a:r>
            <a:r>
              <a:rPr lang="en-US" b="1" dirty="0" err="1" smtClean="0">
                <a:effectLst/>
                <a:latin typeface="Times New Roman"/>
                <a:ea typeface="Calibri"/>
                <a:cs typeface="Arial"/>
              </a:rPr>
              <a:t>B</a:t>
            </a:r>
            <a:r>
              <a:rPr lang="en-US" b="1" u="sng" dirty="0" err="1" smtClean="0">
                <a:effectLst/>
                <a:latin typeface="Times New Roman"/>
                <a:ea typeface="Calibri"/>
                <a:cs typeface="Arial"/>
              </a:rPr>
              <a:t>ook_ID</a:t>
            </a:r>
            <a:r>
              <a:rPr lang="en-US" b="1" dirty="0" smtClean="0">
                <a:effectLst/>
                <a:latin typeface="Times New Roman"/>
                <a:ea typeface="Calibri"/>
                <a:cs typeface="Arial"/>
              </a:rPr>
              <a:t>, title, </a:t>
            </a:r>
            <a:r>
              <a:rPr lang="en-US" b="1" dirty="0" err="1" smtClean="0">
                <a:effectLst/>
                <a:latin typeface="Times New Roman"/>
                <a:ea typeface="Calibri"/>
                <a:cs typeface="Arial"/>
              </a:rPr>
              <a:t>pub_id</a:t>
            </a:r>
            <a:r>
              <a:rPr lang="en-US" b="1" dirty="0" smtClean="0">
                <a:effectLst/>
                <a:latin typeface="Times New Roman"/>
                <a:ea typeface="Calibri"/>
                <a:cs typeface="Arial"/>
              </a:rPr>
              <a:t>, </a:t>
            </a:r>
            <a:r>
              <a:rPr lang="en-US" b="1" dirty="0" err="1" smtClean="0">
                <a:effectLst/>
                <a:latin typeface="Times New Roman"/>
                <a:ea typeface="Calibri"/>
                <a:cs typeface="Arial"/>
              </a:rPr>
              <a:t>author_ID</a:t>
            </a:r>
            <a:r>
              <a:rPr lang="en-US" b="1" dirty="0" smtClean="0">
                <a:effectLst/>
                <a:latin typeface="Times New Roman"/>
                <a:ea typeface="Calibri"/>
                <a:cs typeface="Arial"/>
              </a:rPr>
              <a:t>)</a:t>
            </a:r>
            <a:endParaRPr lang="en-US" sz="2800" dirty="0">
              <a:ea typeface="Calibri"/>
              <a:cs typeface="Arial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smtClean="0">
                <a:effectLst/>
                <a:latin typeface="Times New Roman"/>
                <a:ea typeface="Calibri"/>
                <a:cs typeface="Arial"/>
              </a:rPr>
              <a:t>Author: (</a:t>
            </a:r>
            <a:r>
              <a:rPr lang="en-US" b="1" u="sng" dirty="0" err="1" smtClean="0">
                <a:effectLst/>
                <a:latin typeface="Times New Roman"/>
                <a:ea typeface="Calibri"/>
                <a:cs typeface="Arial"/>
              </a:rPr>
              <a:t>Author_ID</a:t>
            </a:r>
            <a:r>
              <a:rPr lang="en-US" b="1" dirty="0" smtClean="0">
                <a:effectLst/>
                <a:latin typeface="Times New Roman"/>
                <a:ea typeface="Calibri"/>
                <a:cs typeface="Arial"/>
              </a:rPr>
              <a:t>, name, city, </a:t>
            </a:r>
            <a:r>
              <a:rPr lang="en-US" b="1" dirty="0" err="1" smtClean="0">
                <a:effectLst/>
                <a:latin typeface="Times New Roman"/>
                <a:ea typeface="Calibri"/>
                <a:cs typeface="Arial"/>
              </a:rPr>
              <a:t>phone_num</a:t>
            </a:r>
            <a:r>
              <a:rPr lang="en-US" b="1" dirty="0" smtClean="0">
                <a:effectLst/>
                <a:latin typeface="Times New Roman"/>
                <a:ea typeface="Calibri"/>
                <a:cs typeface="Arial"/>
              </a:rPr>
              <a:t>)</a:t>
            </a:r>
            <a:endParaRPr lang="en-US" sz="2800" dirty="0">
              <a:ea typeface="Calibri"/>
              <a:cs typeface="Arial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smtClean="0">
                <a:effectLst/>
                <a:latin typeface="Times New Roman"/>
                <a:ea typeface="Calibri"/>
                <a:cs typeface="Arial"/>
              </a:rPr>
              <a:t>Publisher: (</a:t>
            </a:r>
            <a:r>
              <a:rPr lang="en-US" b="1" u="sng" dirty="0" err="1" smtClean="0">
                <a:effectLst/>
                <a:latin typeface="Times New Roman"/>
                <a:ea typeface="Calibri"/>
                <a:cs typeface="Arial"/>
              </a:rPr>
              <a:t>Pub_id</a:t>
            </a:r>
            <a:r>
              <a:rPr lang="en-US" b="1" dirty="0" smtClean="0">
                <a:effectLst/>
                <a:latin typeface="Times New Roman"/>
                <a:ea typeface="Calibri"/>
                <a:cs typeface="Arial"/>
              </a:rPr>
              <a:t>, name, city, </a:t>
            </a:r>
            <a:r>
              <a:rPr lang="en-US" b="1" dirty="0" err="1" smtClean="0">
                <a:effectLst/>
                <a:latin typeface="Times New Roman"/>
                <a:ea typeface="Calibri"/>
                <a:cs typeface="Arial"/>
              </a:rPr>
              <a:t>phone_num</a:t>
            </a:r>
            <a:r>
              <a:rPr lang="en-US" b="1" dirty="0" smtClean="0">
                <a:effectLst/>
                <a:latin typeface="Times New Roman"/>
                <a:ea typeface="Calibri"/>
                <a:cs typeface="Arial"/>
              </a:rPr>
              <a:t>)</a:t>
            </a:r>
            <a:endParaRPr lang="en-US" sz="2800" dirty="0"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b="1" dirty="0" smtClean="0">
              <a:effectLst/>
              <a:latin typeface="Times New Roman"/>
              <a:ea typeface="Calibri"/>
              <a:cs typeface="Arial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 smtClean="0">
                <a:effectLst/>
                <a:latin typeface="Times New Roman"/>
                <a:ea typeface="Calibri"/>
                <a:cs typeface="Arial"/>
              </a:rPr>
              <a:t>The schema is assuming that each book has only one author and one publisher while the author and publisher produce many books. (a book has 1-to-many relationship with both author and publisher).</a:t>
            </a:r>
            <a:endParaRPr lang="en-US" sz="2800" dirty="0">
              <a:ea typeface="Calibri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42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933</Words>
  <Application>Microsoft Office PowerPoint</Application>
  <PresentationFormat>On-screen Show (4:3)</PresentationFormat>
  <Paragraphs>146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Midterm Exam Model Answer</vt:lpstr>
      <vt:lpstr>Q 1.1</vt:lpstr>
      <vt:lpstr>Q 1.2</vt:lpstr>
      <vt:lpstr>Q 2.1</vt:lpstr>
      <vt:lpstr>Q 2.1</vt:lpstr>
      <vt:lpstr>Q 2.2</vt:lpstr>
      <vt:lpstr>Q 2.3</vt:lpstr>
      <vt:lpstr>Q 2.3</vt:lpstr>
      <vt:lpstr>Q  3</vt:lpstr>
      <vt:lpstr>Q 3.1</vt:lpstr>
      <vt:lpstr>Q 3.2</vt:lpstr>
      <vt:lpstr>Q 3.3</vt:lpstr>
      <vt:lpstr>Q 3.4</vt:lpstr>
      <vt:lpstr>Q 3.4 ( Another Solution)</vt:lpstr>
      <vt:lpstr>Q 4 </vt:lpstr>
      <vt:lpstr>Q 4 </vt:lpstr>
      <vt:lpstr>Q 4 </vt:lpstr>
      <vt:lpstr>Q 4</vt:lpstr>
      <vt:lpstr>Nested Queries Examples</vt:lpstr>
      <vt:lpstr>Nested Queries Examples</vt:lpstr>
      <vt:lpstr>Nested Queries Examples</vt:lpstr>
      <vt:lpstr>Join Example</vt:lpstr>
    </vt:vector>
  </TitlesOfParts>
  <Company>Fci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Exam Model Answer</dc:title>
  <dc:creator>Ayman El-Kilany</dc:creator>
  <cp:lastModifiedBy>Ayman El-Kilany</cp:lastModifiedBy>
  <cp:revision>6</cp:revision>
  <dcterms:created xsi:type="dcterms:W3CDTF">2014-05-13T21:54:44Z</dcterms:created>
  <dcterms:modified xsi:type="dcterms:W3CDTF">2014-05-13T22:35:16Z</dcterms:modified>
</cp:coreProperties>
</file>