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12" r:id="rId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99"/>
    <a:srgbClr val="93A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6114" autoAdjust="0"/>
  </p:normalViewPr>
  <p:slideViewPr>
    <p:cSldViewPr>
      <p:cViewPr varScale="1">
        <p:scale>
          <a:sx n="112" d="100"/>
          <a:sy n="112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5300"/>
          </a:xfrm>
          <a:prstGeom prst="rect">
            <a:avLst/>
          </a:prstGeom>
        </p:spPr>
        <p:txBody>
          <a:bodyPr vert="horz" lIns="91156" tIns="45578" rIns="91156" bIns="4557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6" y="0"/>
            <a:ext cx="2944283" cy="495300"/>
          </a:xfrm>
          <a:prstGeom prst="rect">
            <a:avLst/>
          </a:prstGeom>
        </p:spPr>
        <p:txBody>
          <a:bodyPr vert="horz" lIns="91156" tIns="45578" rIns="91156" bIns="45578" rtlCol="0"/>
          <a:lstStyle>
            <a:lvl1pPr algn="r">
              <a:defRPr sz="1200"/>
            </a:lvl1pPr>
          </a:lstStyle>
          <a:p>
            <a:fld id="{F6AEE854-7B5B-401A-8FC6-D061172344F3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08981"/>
            <a:ext cx="2944283" cy="495300"/>
          </a:xfrm>
          <a:prstGeom prst="rect">
            <a:avLst/>
          </a:prstGeom>
        </p:spPr>
        <p:txBody>
          <a:bodyPr vert="horz" lIns="91156" tIns="45578" rIns="91156" bIns="4557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6" y="9408981"/>
            <a:ext cx="2944283" cy="495300"/>
          </a:xfrm>
          <a:prstGeom prst="rect">
            <a:avLst/>
          </a:prstGeom>
        </p:spPr>
        <p:txBody>
          <a:bodyPr vert="horz" lIns="91156" tIns="45578" rIns="91156" bIns="45578" rtlCol="0" anchor="b"/>
          <a:lstStyle>
            <a:lvl1pPr algn="r">
              <a:defRPr sz="1200"/>
            </a:lvl1pPr>
          </a:lstStyle>
          <a:p>
            <a:fld id="{9B226D4D-F199-48D9-8D2B-AA3F75479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5300"/>
          </a:xfrm>
          <a:prstGeom prst="rect">
            <a:avLst/>
          </a:prstGeom>
        </p:spPr>
        <p:txBody>
          <a:bodyPr vert="horz" lIns="91156" tIns="45578" rIns="91156" bIns="4557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0"/>
            <a:ext cx="2944283" cy="495300"/>
          </a:xfrm>
          <a:prstGeom prst="rect">
            <a:avLst/>
          </a:prstGeom>
        </p:spPr>
        <p:txBody>
          <a:bodyPr vert="horz" lIns="91156" tIns="45578" rIns="91156" bIns="45578" rtlCol="0"/>
          <a:lstStyle>
            <a:lvl1pPr algn="r">
              <a:defRPr sz="1200"/>
            </a:lvl1pPr>
          </a:lstStyle>
          <a:p>
            <a:fld id="{CB892FC8-8AD2-424F-8095-2B0FE9F09172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4588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56" tIns="45578" rIns="91156" bIns="4557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2"/>
            <a:ext cx="5435600" cy="4457700"/>
          </a:xfrm>
          <a:prstGeom prst="rect">
            <a:avLst/>
          </a:prstGeom>
        </p:spPr>
        <p:txBody>
          <a:bodyPr vert="horz" lIns="91156" tIns="45578" rIns="91156" bIns="455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08981"/>
            <a:ext cx="2944283" cy="495300"/>
          </a:xfrm>
          <a:prstGeom prst="rect">
            <a:avLst/>
          </a:prstGeom>
        </p:spPr>
        <p:txBody>
          <a:bodyPr vert="horz" lIns="91156" tIns="45578" rIns="91156" bIns="4557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08981"/>
            <a:ext cx="2944283" cy="495300"/>
          </a:xfrm>
          <a:prstGeom prst="rect">
            <a:avLst/>
          </a:prstGeom>
        </p:spPr>
        <p:txBody>
          <a:bodyPr vert="horz" lIns="91156" tIns="45578" rIns="91156" bIns="45578" rtlCol="0" anchor="b"/>
          <a:lstStyle>
            <a:lvl1pPr algn="r">
              <a:defRPr sz="1200"/>
            </a:lvl1pPr>
          </a:lstStyle>
          <a:p>
            <a:fld id="{7E50B1A4-0E54-4E9C-AF5C-B3306552E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4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0B1A4-0E54-4E9C-AF5C-B3306552EC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00" y="2628508"/>
            <a:ext cx="2628000" cy="4229631"/>
          </a:xfrm>
          <a:prstGeom prst="rect">
            <a:avLst/>
          </a:prstGeom>
        </p:spPr>
      </p:pic>
      <p:pic>
        <p:nvPicPr>
          <p:cNvPr id="39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6001200"/>
            <a:ext cx="1742400" cy="685680"/>
          </a:xfrm>
          <a:prstGeom prst="rect">
            <a:avLst/>
          </a:prstGeom>
        </p:spPr>
      </p:pic>
      <p:pic>
        <p:nvPicPr>
          <p:cNvPr id="36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8"/>
            <a:ext cx="2628000" cy="422963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368000" y="2480400"/>
            <a:ext cx="6300000" cy="1267200"/>
          </a:xfrm>
          <a:prstGeom prst="rect">
            <a:avLst/>
          </a:prstGeom>
        </p:spPr>
        <p:txBody>
          <a:bodyPr lIns="90000" rIns="90000" anchor="b">
            <a:spAutoFit/>
          </a:bodyPr>
          <a:lstStyle>
            <a:lvl1pPr>
              <a:lnSpc>
                <a:spcPts val="4500"/>
              </a:lnSpc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kumimoji="0" lang="fr-FR" dirty="0" smtClean="0"/>
              <a:t>CLIQUEZ POUR MODIFIER LE TITRE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68000" y="3805200"/>
            <a:ext cx="6300000" cy="352800"/>
          </a:xfrm>
        </p:spPr>
        <p:txBody>
          <a:bodyPr lIns="90000" rIns="9000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les sous-titres</a:t>
            </a:r>
            <a:endParaRPr kumimoji="0" lang="en-US" dirty="0"/>
          </a:p>
        </p:txBody>
      </p:sp>
      <p:pic>
        <p:nvPicPr>
          <p:cNvPr id="37" name="Imag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00" y="432000"/>
            <a:ext cx="692307" cy="14400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1BE6A2F2-C2C0-400B-8984-F98F95A53612}" type="datetime1">
              <a:rPr lang="en-GB" smtClean="0"/>
              <a:t>12/02/2016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  <a:endParaRPr lang="en-US" dirty="0" smtClean="0"/>
          </a:p>
          <a:p>
            <a:pPr lvl="1" eaLnBrk="1" latinLnBrk="0" hangingPunct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 eaLnBrk="1" latinLnBrk="0" hangingPunct="1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 eaLnBrk="1" latinLnBrk="0" hangingPunct="1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 eaLnBrk="1" latinLnBrk="0" hangingPunct="1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kumimoji="0"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rgbClr val="727272"/>
                </a:solidFill>
                <a:latin typeface="Arial"/>
              </a:defRPr>
            </a:lvl1pPr>
          </a:lstStyle>
          <a:p>
            <a:fld id="{493246C7-4119-4AA8-832D-68AB1BE05927}" type="datetime1">
              <a:rPr lang="en-GB" smtClean="0"/>
              <a:t>12/02/2016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1EA4AF28-2AB5-4FBA-9402-9730AF6EFF8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titre</a:t>
            </a:r>
            <a:br>
              <a:rPr lang="fr-FR" dirty="0" smtClean="0"/>
            </a:br>
            <a:r>
              <a:rPr lang="fr-FR" dirty="0" smtClean="0"/>
              <a:t>Le titre peut-être étendu sur deux lignes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600" y="5328000"/>
            <a:ext cx="950407" cy="153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00" y="468000"/>
            <a:ext cx="692308" cy="1440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2682992"/>
            <a:ext cx="6624000" cy="1531616"/>
          </a:xfrm>
        </p:spPr>
        <p:txBody>
          <a:bodyPr anchor="ctr" anchorCtr="0">
            <a:spAutoFit/>
          </a:bodyPr>
          <a:lstStyle>
            <a:lvl1pPr algn="ctr">
              <a:lnSpc>
                <a:spcPts val="3700"/>
              </a:lnSpc>
              <a:defRPr sz="37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</a:t>
            </a:r>
            <a:br>
              <a:rPr lang="fr-FR" dirty="0" smtClean="0"/>
            </a:br>
            <a:r>
              <a:rPr lang="fr-FR" dirty="0" smtClean="0"/>
              <a:t>le titre de l'en-tête de section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808AFD12-4EE8-4C33-9AF7-F27C1B612D36}" type="datetime1">
              <a:rPr lang="en-GB" smtClean="0"/>
              <a:t>12/02/2016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tx2"/>
                </a:solidFill>
                <a:latin typeface="Arial"/>
              </a:defRPr>
            </a:lvl1pPr>
          </a:lstStyle>
          <a:p>
            <a:fld id="{1EA4AF28-2AB5-4FBA-9402-9730AF6EFF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E412-D203-4261-A3C9-252993499358}" type="datetime1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AF28-2AB5-4FBA-9402-9730AF6EF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1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00" y="5328184"/>
            <a:ext cx="950407" cy="152963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504000" y="1306800"/>
            <a:ext cx="8154000" cy="0"/>
          </a:xfrm>
          <a:prstGeom prst="rect">
            <a:avLst/>
          </a:prstGeom>
          <a:noFill/>
          <a:ln w="6350" cap="flat" cmpd="sng" algn="ctr">
            <a:solidFill>
              <a:srgbClr val="72727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65 Medium" pitchFamily="34" charset="0"/>
            </a:endParaRPr>
          </a:p>
        </p:txBody>
      </p:sp>
      <p:pic>
        <p:nvPicPr>
          <p:cNvPr id="24" name="Imag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400" y="288000"/>
            <a:ext cx="458653" cy="954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8000" y="1602000"/>
            <a:ext cx="8218800" cy="4525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err="1" smtClean="0"/>
              <a:t>Deuxième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2" eaLnBrk="1" latinLnBrk="0" hangingPunct="1"/>
            <a:r>
              <a:rPr kumimoji="0" lang="en-US" dirty="0" err="1" smtClean="0"/>
              <a:t>Troisième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3" eaLnBrk="1" latinLnBrk="0" hangingPunct="1"/>
            <a:r>
              <a:rPr kumimoji="0" lang="en-US" dirty="0" err="1" smtClean="0"/>
              <a:t>Quatrième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4" eaLnBrk="1" latinLnBrk="0" hangingPunct="1"/>
            <a:r>
              <a:rPr kumimoji="0" lang="en-US" dirty="0" err="1" smtClean="0"/>
              <a:t>Cinquième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titre</a:t>
            </a:r>
            <a:br>
              <a:rPr lang="fr-FR" dirty="0" smtClean="0"/>
            </a:br>
            <a:r>
              <a:rPr lang="fr-FR" dirty="0" smtClean="0"/>
              <a:t>Le titre peut-être étendu sur deux lignes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rgbClr val="727272"/>
                </a:solidFill>
                <a:latin typeface="Arial"/>
              </a:defRPr>
            </a:lvl1pPr>
          </a:lstStyle>
          <a:p>
            <a:fld id="{C1B8583E-0008-4C8B-90DE-EA9E8DF52DCE}" type="datetime1">
              <a:rPr lang="en-GB" smtClean="0"/>
              <a:t>12/02/2016</a:t>
            </a:fld>
            <a:endParaRPr lang="en-GB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1EA4AF28-2AB5-4FBA-9402-9730AF6EFF8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rtl="0" eaLnBrk="1" latinLnBrk="0" hangingPunct="1">
        <a:spcBef>
          <a:spcPts val="768"/>
        </a:spcBef>
        <a:buClr>
          <a:schemeClr val="tx1"/>
        </a:buClr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latinLnBrk="0" hangingPunct="1">
        <a:spcBef>
          <a:spcPts val="672"/>
        </a:spcBef>
        <a:buClr>
          <a:schemeClr val="tx1"/>
        </a:buClr>
        <a:buFont typeface="Arial" pitchFamily="34" charset="0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rtl="0" eaLnBrk="1" latinLnBrk="0" hangingPunct="1">
        <a:spcBef>
          <a:spcPts val="576"/>
        </a:spcBef>
        <a:buClr>
          <a:schemeClr val="tx1"/>
        </a:buClr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»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cd.org/statistics/measuring-economic-social-progress/hleg-workshop-on-subjective-well-being-2014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956496" cy="1022400"/>
          </a:xfrm>
        </p:spPr>
        <p:txBody>
          <a:bodyPr/>
          <a:lstStyle/>
          <a:p>
            <a:r>
              <a:rPr lang="en-GB" b="1" dirty="0" smtClean="0">
                <a:solidFill>
                  <a:schemeClr val="tx1">
                    <a:lumMod val="50000"/>
                  </a:schemeClr>
                </a:solidFill>
              </a:rPr>
              <a:t>NSO data collections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AF28-2AB5-4FBA-9402-9730AF6EFF8B}" type="slidenum">
              <a:rPr lang="en-GB" smtClean="0"/>
              <a:t>1</a:t>
            </a:fld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15907"/>
              </p:ext>
            </p:extLst>
          </p:nvPr>
        </p:nvGraphicFramePr>
        <p:xfrm>
          <a:off x="109629" y="1196752"/>
          <a:ext cx="8856984" cy="482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152128"/>
                <a:gridCol w="2232248"/>
                <a:gridCol w="2808312"/>
                <a:gridCol w="1440160"/>
              </a:tblGrid>
              <a:tr h="799023">
                <a:tc gridSpan="2">
                  <a:txBody>
                    <a:bodyPr/>
                    <a:lstStyle/>
                    <a:p>
                      <a:r>
                        <a:rPr lang="en-GB" sz="1200" baseline="0" dirty="0" smtClean="0"/>
                        <a:t>EU-SILC coverage</a:t>
                      </a:r>
                    </a:p>
                    <a:p>
                      <a:r>
                        <a:rPr lang="en-GB" sz="1200" b="0" baseline="0" dirty="0" smtClean="0"/>
                        <a:t>(2013 ad-hoc module; life sat*, affect and eudaimonia* – freq. </a:t>
                      </a:r>
                      <a:r>
                        <a:rPr lang="en-GB" sz="1200" b="0" baseline="0" dirty="0" err="1" smtClean="0"/>
                        <a:t>tbc</a:t>
                      </a:r>
                      <a:r>
                        <a:rPr lang="en-GB" sz="1200" b="0" baseline="0" dirty="0" smtClean="0"/>
                        <a:t>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European</a:t>
                      </a:r>
                      <a:r>
                        <a:rPr lang="en-GB" sz="1200" baseline="0" dirty="0" smtClean="0"/>
                        <a:t> countries with additional collections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Other OECD</a:t>
                      </a:r>
                      <a:r>
                        <a:rPr lang="en-GB" sz="1200" baseline="0" dirty="0" smtClean="0"/>
                        <a:t> countries with  SWB measurement initiatives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OECD countries with no current NSO data </a:t>
                      </a: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GB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8159"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OECD countries (24)</a:t>
                      </a:r>
                      <a:r>
                        <a:rPr lang="en-GB" sz="1100" b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Austria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Belgium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Czech Republic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Denmark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Estonia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Finland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Germany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Greece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Ireland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France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Iceland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Italy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Luxembourg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Hungary 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Netherlands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Norway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Portugal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Slovenia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Slovakia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Spain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Sweden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Switzerland</a:t>
                      </a:r>
                    </a:p>
                    <a:p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UK</a:t>
                      </a:r>
                      <a:endParaRPr lang="en-GB" sz="11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Non-OECD countries (7): </a:t>
                      </a:r>
                    </a:p>
                    <a:p>
                      <a:r>
                        <a:rPr lang="en-GB" sz="11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Bulgaria</a:t>
                      </a:r>
                    </a:p>
                    <a:p>
                      <a:r>
                        <a:rPr lang="en-GB" sz="11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Croatia</a:t>
                      </a:r>
                    </a:p>
                    <a:p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Cyprus</a:t>
                      </a:r>
                    </a:p>
                    <a:p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Latvia</a:t>
                      </a:r>
                    </a:p>
                    <a:p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Lithuania</a:t>
                      </a:r>
                    </a:p>
                    <a:p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Malta</a:t>
                      </a:r>
                    </a:p>
                    <a:p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Romania</a:t>
                      </a:r>
                    </a:p>
                    <a:p>
                      <a:endParaRPr lang="en-GB" sz="11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Austria (life sat, 2004-2012)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1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France (life sat*, in 2011; affect in 2010 time-use survey; freq.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tbc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Italy (life sat*,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from 2012, yearly)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1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Netherlands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(life sat and happiness, from 1974)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Poland (life sat,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in 2011; freq.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tbc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.)</a:t>
                      </a:r>
                      <a:endParaRPr lang="en-GB" sz="1100" b="1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1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UK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(life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sat*,  affect* and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eudaimonia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from 2011, yearly</a:t>
                      </a:r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Australia (life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sat*, from 2014; every 4 years)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Canada (life sat*,  from 1985; yearly)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Israel (life sat, from 2006; life sat*, affect* and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eudaimonia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 from 2013, yearly)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1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Korea (life sat*, affect* and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eudaimonia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*, from 2013, yearly)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1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Mexico (life sat* and affect, in 2012, freq. tbc.)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1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New Zealand (life sat* and eudaimonia*, from 2014, every 2 years)</a:t>
                      </a:r>
                      <a:endParaRPr lang="en-GB" sz="11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1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United States (affect and experienced 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eudaimonia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in 2011 time-use survey; freq. tbc.)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1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Turkey (overall happiness; since 2003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GB" sz="11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Chile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1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Japan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101659" y="6006517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4B78"/>
                </a:solidFill>
                <a:latin typeface="Caecilia Roman" pitchFamily="18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4B78"/>
                </a:solidFill>
                <a:latin typeface="Caecilia Roman" pitchFamily="18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4B78"/>
                </a:solidFill>
                <a:latin typeface="Caecilia Roman" pitchFamily="18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B78"/>
                </a:solidFill>
                <a:latin typeface="Caecilia Roman" pitchFamily="18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4B78"/>
                </a:solidFill>
                <a:latin typeface="Caecilia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B78"/>
                </a:solidFill>
                <a:latin typeface="Caecilia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B78"/>
                </a:solidFill>
                <a:latin typeface="Caecilia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B78"/>
                </a:solidFill>
                <a:latin typeface="Caecilia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B78"/>
                </a:solidFill>
                <a:latin typeface="Caecilia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i="1" dirty="0" smtClean="0">
                <a:solidFill>
                  <a:schemeClr val="tx1"/>
                </a:solidFill>
                <a:latin typeface="+mn-lt"/>
              </a:rPr>
              <a:t>*Questions broadly in line with </a:t>
            </a:r>
            <a:r>
              <a:rPr lang="en-GB" altLang="en-US" sz="1200" i="1" dirty="0" smtClean="0">
                <a:solidFill>
                  <a:schemeClr val="tx1"/>
                </a:solidFill>
                <a:latin typeface="+mn-lt"/>
              </a:rPr>
              <a:t>Guidelines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900" i="1" dirty="0" smtClean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900" i="1" dirty="0" smtClean="0">
                <a:solidFill>
                  <a:schemeClr val="tx1"/>
                </a:solidFill>
                <a:latin typeface="+mn-lt"/>
              </a:rPr>
              <a:t>Source:  </a:t>
            </a:r>
            <a:r>
              <a:rPr lang="en-GB" altLang="en-US" sz="900" dirty="0" smtClean="0">
                <a:solidFill>
                  <a:schemeClr val="tx1"/>
                </a:solidFill>
                <a:latin typeface="+mn-lt"/>
              </a:rPr>
              <a:t>adapted from </a:t>
            </a:r>
            <a:r>
              <a:rPr lang="en-GB" sz="900" dirty="0">
                <a:solidFill>
                  <a:schemeClr val="tx1"/>
                </a:solidFill>
              </a:rPr>
              <a:t>Mira </a:t>
            </a:r>
            <a:r>
              <a:rPr lang="en-GB" sz="900" dirty="0" err="1">
                <a:solidFill>
                  <a:schemeClr val="tx1"/>
                </a:solidFill>
              </a:rPr>
              <a:t>d’Ercole</a:t>
            </a:r>
            <a:r>
              <a:rPr lang="en-GB" sz="900" dirty="0">
                <a:solidFill>
                  <a:schemeClr val="tx1"/>
                </a:solidFill>
              </a:rPr>
              <a:t>, M. (2014), “Use and implementation of OECD Guidelines on Measuring SWB”, presentation at the High Level Expert Group on the Measurement of Economic Performance and Social Progress Workshop on Multidimensional Subjective Well-being, 30-31 October 2014, Turin</a:t>
            </a:r>
            <a:r>
              <a:rPr lang="en-GB" sz="900" dirty="0"/>
              <a:t>, </a:t>
            </a:r>
            <a:r>
              <a:rPr lang="en-GB" sz="900" u="sng" dirty="0">
                <a:hlinkClick r:id="rId3"/>
              </a:rPr>
              <a:t>http://www.oecd.org/statistics/measuring-economic-social-progress/hleg-workshop-on-subjective-well-being-2014.htm</a:t>
            </a:r>
            <a:r>
              <a:rPr lang="en-GB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7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CDE_Français_blanc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FB0B2B5DA9BF43B4C4DA5DCCCCC743" ma:contentTypeVersion="2" ma:contentTypeDescription="Create a new document." ma:contentTypeScope="" ma:versionID="51dc0ceaaa2f972c19b6fbebbfb82b62">
  <xsd:schema xmlns:xsd="http://www.w3.org/2001/XMLSchema" xmlns:p="http://schemas.microsoft.com/office/2006/metadata/properties" xmlns:ns2="d25e46e8-9cb3-4966-aa84-0c46c1425b79" targetNamespace="http://schemas.microsoft.com/office/2006/metadata/properties" ma:root="true" ma:fieldsID="018df2d0fd2925799bfb851f5de2b8cd" ns2:_="">
    <xsd:import namespace="d25e46e8-9cb3-4966-aa84-0c46c1425b79"/>
    <xsd:element name="properties">
      <xsd:complexType>
        <xsd:sequence>
          <xsd:element name="documentManagement">
            <xsd:complexType>
              <xsd:all>
                <xsd:element ref="ns2:InvID" minOccurs="0"/>
                <xsd:element ref="ns2:InvIDRef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25e46e8-9cb3-4966-aa84-0c46c1425b79" elementFormDefault="qualified">
    <xsd:import namespace="http://schemas.microsoft.com/office/2006/documentManagement/types"/>
    <xsd:element name="InvID" ma:index="8" nillable="true" ma:displayName="InvID" ma:internalName="InvID" ma:readOnly="true">
      <xsd:simpleType>
        <xsd:restriction base="dms:Text"/>
      </xsd:simpleType>
    </xsd:element>
    <xsd:element name="InvIDRef" ma:index="9" nillable="true" ma:displayName="InvIDRef" ma:internalName="InvIDRef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9C65E9A-121A-41EB-B470-DB354CA49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5e46e8-9cb3-4966-aa84-0c46c1425b7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60CB3D1-C724-4228-AD18-CD8E43B592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D6FF8-C105-4674-BA80-37E46B38DBE6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d25e46e8-9cb3-4966-aa84-0c46c1425b7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OCDE_Français_blanc</Template>
  <TotalTime>3944</TotalTime>
  <Words>334</Words>
  <Application>Microsoft Office PowerPoint</Application>
  <PresentationFormat>On-screen Show (4:3)</PresentationFormat>
  <Paragraphs>74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OCDE_Français_blanc</vt:lpstr>
      <vt:lpstr>NSO data collections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WISTROM Bettina</dc:creator>
  <cp:lastModifiedBy>EXTON Carrie</cp:lastModifiedBy>
  <cp:revision>222</cp:revision>
  <cp:lastPrinted>2016-01-15T14:16:05Z</cp:lastPrinted>
  <dcterms:created xsi:type="dcterms:W3CDTF">2014-05-14T09:40:27Z</dcterms:created>
  <dcterms:modified xsi:type="dcterms:W3CDTF">2016-02-12T16:54:41Z</dcterms:modified>
</cp:coreProperties>
</file>