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337" r:id="rId2"/>
    <p:sldId id="338" r:id="rId3"/>
    <p:sldId id="339" r:id="rId4"/>
    <p:sldId id="341" r:id="rId5"/>
    <p:sldId id="342" r:id="rId6"/>
    <p:sldId id="358" r:id="rId7"/>
    <p:sldId id="359" r:id="rId8"/>
    <p:sldId id="361" r:id="rId9"/>
    <p:sldId id="3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A5F3"/>
    <a:srgbClr val="029C70"/>
    <a:srgbClr val="FF667A"/>
    <a:srgbClr val="FF9A47"/>
    <a:srgbClr val="FFB183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33" autoAdjust="0"/>
    <p:restoredTop sz="84280" autoAdjust="0"/>
  </p:normalViewPr>
  <p:slideViewPr>
    <p:cSldViewPr snapToGrid="0">
      <p:cViewPr varScale="1">
        <p:scale>
          <a:sx n="110" d="100"/>
          <a:sy n="110" d="100"/>
        </p:scale>
        <p:origin x="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090CB-2311-4921-897D-49CE734A543C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B7DD0-775E-4277-B07D-E905ED13E6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18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137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0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33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20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39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4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85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7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30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23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23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52DB-174F-2147-8F54-5063888EDE3E}" type="datetimeFigureOut">
              <a:rPr lang="fr-FR" smtClean="0"/>
              <a:t>08/10/2025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DAB0F-91AB-074E-A9F8-82795349A5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036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538B-990D-DC73-A27A-515C0994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5FA913B-2DFE-3C4E-C766-9631F772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80069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6008928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701744898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Valeur affichée à la fin de l’exécution 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Calculer </a:t>
                      </a:r>
                    </a:p>
                    <a:p>
                      <a:pPr algn="ctr"/>
                      <a:r>
                        <a:rPr lang="fr-FR" sz="4000" dirty="0"/>
                        <a:t>86 % de 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88754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endParaRPr lang="fr-FR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Volume d’un cube d’arrête 5m 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300467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E3289ABC-1CE6-0312-FEE8-F258E16A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764" y="2800764"/>
            <a:ext cx="1256471" cy="12564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6C247-1A87-446B-BD43-BD6DD04A97D5}"/>
              </a:ext>
            </a:extLst>
          </p:cNvPr>
          <p:cNvSpPr/>
          <p:nvPr/>
        </p:nvSpPr>
        <p:spPr>
          <a:xfrm>
            <a:off x="200853" y="198783"/>
            <a:ext cx="4222060" cy="21866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Consolas" panose="020B0609020204030204" pitchFamily="49" charset="0"/>
              </a:rPr>
              <a:t>s = 0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for _ in range(4):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	s = s + 3</a:t>
            </a:r>
          </a:p>
          <a:p>
            <a:r>
              <a:rPr lang="fr-FR" sz="2800" dirty="0" err="1">
                <a:latin typeface="Consolas" panose="020B0609020204030204" pitchFamily="49" charset="0"/>
              </a:rPr>
              <a:t>print</a:t>
            </a:r>
            <a:r>
              <a:rPr lang="fr-FR" sz="2800" dirty="0">
                <a:latin typeface="Consolas" panose="020B0609020204030204" pitchFamily="49" charset="0"/>
              </a:rPr>
              <a:t>(s)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FA988F-2AD6-4744-A9C3-599F848A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9" y="4321513"/>
            <a:ext cx="4144617" cy="172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11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538B-990D-DC73-A27A-515C0994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5FA913B-2DFE-3C4E-C766-9631F7726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790036"/>
              </p:ext>
            </p:extLst>
          </p:nvPr>
        </p:nvGraphicFramePr>
        <p:xfrm>
          <a:off x="0" y="0"/>
          <a:ext cx="9144000" cy="6858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6008928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701744898"/>
                    </a:ext>
                  </a:extLst>
                </a:gridCol>
              </a:tblGrid>
              <a:tr h="3429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Valeur affichée à la fin de l’exécution ?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fr-FR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Calculer </a:t>
                      </a:r>
                    </a:p>
                    <a:p>
                      <a:pPr algn="ctr"/>
                      <a:r>
                        <a:rPr lang="fr-FR" sz="4000" dirty="0"/>
                        <a:t>12 % de 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0887548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Abscisse du point A</a:t>
                      </a:r>
                    </a:p>
                    <a:p>
                      <a:pPr algn="ctr"/>
                      <a:endParaRPr lang="fr-FR" sz="4000" dirty="0"/>
                    </a:p>
                    <a:p>
                      <a:pPr algn="ctr"/>
                      <a:endParaRPr lang="fr-FR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dirty="0"/>
                        <a:t>On double l’arrête d’un cube de 10 m</a:t>
                      </a:r>
                      <a:r>
                        <a:rPr lang="fr-FR" sz="4000" baseline="30000" dirty="0"/>
                        <a:t>3</a:t>
                      </a:r>
                      <a:r>
                        <a:rPr lang="fr-FR" sz="4000" baseline="0" dirty="0"/>
                        <a:t>.</a:t>
                      </a:r>
                    </a:p>
                    <a:p>
                      <a:pPr algn="ctr"/>
                      <a:r>
                        <a:rPr lang="fr-FR" sz="4000" baseline="0" dirty="0"/>
                        <a:t>Nouveau volume ?</a:t>
                      </a:r>
                      <a:endParaRPr lang="fr-FR" sz="4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300467"/>
                  </a:ext>
                </a:extLst>
              </a:tr>
            </a:tbl>
          </a:graphicData>
        </a:graphic>
      </p:graphicFrame>
      <p:pic>
        <p:nvPicPr>
          <p:cNvPr id="5" name="Image 4">
            <a:extLst>
              <a:ext uri="{FF2B5EF4-FFF2-40B4-BE49-F238E27FC236}">
                <a16:creationId xmlns:a16="http://schemas.microsoft.com/office/drawing/2014/main" id="{E3289ABC-1CE6-0312-FEE8-F258E16A2FD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764" y="2800764"/>
            <a:ext cx="1256471" cy="12564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6C247-1A87-446B-BD43-BD6DD04A97D5}"/>
              </a:ext>
            </a:extLst>
          </p:cNvPr>
          <p:cNvSpPr/>
          <p:nvPr/>
        </p:nvSpPr>
        <p:spPr>
          <a:xfrm>
            <a:off x="200853" y="198783"/>
            <a:ext cx="4222800" cy="21866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Consolas" panose="020B0609020204030204" pitchFamily="49" charset="0"/>
              </a:rPr>
              <a:t>a = 0.5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for _ in range(3):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	b = a * 2</a:t>
            </a:r>
          </a:p>
          <a:p>
            <a:r>
              <a:rPr lang="fr-FR" sz="2800" dirty="0" err="1">
                <a:latin typeface="Consolas" panose="020B0609020204030204" pitchFamily="49" charset="0"/>
              </a:rPr>
              <a:t>print</a:t>
            </a:r>
            <a:r>
              <a:rPr lang="fr-FR" sz="2800" dirty="0">
                <a:latin typeface="Consolas" panose="020B0609020204030204" pitchFamily="49" charset="0"/>
              </a:rPr>
              <a:t>(b)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81394B-8EB4-403A-9C28-D3E7B8293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3" y="4995243"/>
            <a:ext cx="4361208" cy="110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6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538B-990D-DC73-A27A-515C0994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5FA913B-2DFE-3C4E-C766-9631F77261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Valeur affichée à la fin de l’exécution ?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Calculer </a:t>
                          </a:r>
                        </a:p>
                        <a:p>
                          <a:pPr algn="ctr"/>
                          <a:r>
                            <a:rPr lang="fr-FR" sz="4000" dirty="0"/>
                            <a:t>35 % de 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Abscisse de </a:t>
                          </a:r>
                          <a14:m>
                            <m:oMath xmlns:m="http://schemas.openxmlformats.org/officeDocument/2006/math">
                              <m:r>
                                <a:rPr lang="fr-FR" sz="4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fr-FR" sz="4000" dirty="0"/>
                            <a:t> ?</a:t>
                          </a:r>
                        </a:p>
                        <a:p>
                          <a:pPr algn="ctr"/>
                          <a:endParaRPr lang="fr-FR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Aire en m</a:t>
                          </a:r>
                          <a:r>
                            <a:rPr lang="fr-FR" sz="4000" baseline="30000" dirty="0"/>
                            <a:t>2</a:t>
                          </a:r>
                          <a:r>
                            <a:rPr lang="fr-FR" sz="4000" dirty="0"/>
                            <a:t> d’un carré de côté 50 cm</a:t>
                          </a:r>
                          <a:r>
                            <a:rPr lang="fr-FR" sz="4000" baseline="30000" dirty="0"/>
                            <a:t>2</a:t>
                          </a:r>
                          <a:r>
                            <a:rPr lang="fr-FR" sz="4000" dirty="0"/>
                            <a:t>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5FA913B-2DFE-3C4E-C766-9631F77261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6744120"/>
                  </p:ext>
                </p:extLst>
              </p:nvPr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Valeur affichée à la fin de l’exécution ?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Calculer </a:t>
                          </a:r>
                        </a:p>
                        <a:p>
                          <a:pPr algn="ctr"/>
                          <a:r>
                            <a:rPr lang="fr-FR" sz="4000" dirty="0"/>
                            <a:t>35 % de 60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100534" r="-100400" b="-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Aire en m</a:t>
                          </a:r>
                          <a:r>
                            <a:rPr lang="fr-FR" sz="4000" baseline="30000" dirty="0"/>
                            <a:t>2</a:t>
                          </a:r>
                          <a:r>
                            <a:rPr lang="fr-FR" sz="4000" dirty="0"/>
                            <a:t> d’un carré de côté 50 cm</a:t>
                          </a:r>
                          <a:r>
                            <a:rPr lang="fr-FR" sz="4000" baseline="30000" dirty="0"/>
                            <a:t>2</a:t>
                          </a:r>
                          <a:r>
                            <a:rPr lang="fr-FR" sz="4000" dirty="0"/>
                            <a:t>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A26C247-1A87-446B-BD43-BD6DD04A97D5}"/>
              </a:ext>
            </a:extLst>
          </p:cNvPr>
          <p:cNvSpPr/>
          <p:nvPr/>
        </p:nvSpPr>
        <p:spPr>
          <a:xfrm>
            <a:off x="200853" y="168966"/>
            <a:ext cx="4222060" cy="21866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Consolas" panose="020B0609020204030204" pitchFamily="49" charset="0"/>
              </a:rPr>
              <a:t>a = 5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a = a*2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for _ in range(7):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	a = a + 2</a:t>
            </a:r>
          </a:p>
          <a:p>
            <a:r>
              <a:rPr lang="fr-FR" sz="2800" dirty="0" err="1">
                <a:latin typeface="Consolas" panose="020B0609020204030204" pitchFamily="49" charset="0"/>
              </a:rPr>
              <a:t>print</a:t>
            </a:r>
            <a:r>
              <a:rPr lang="fr-FR" sz="2800" dirty="0">
                <a:latin typeface="Consolas" panose="020B0609020204030204" pitchFamily="49" charset="0"/>
              </a:rPr>
              <a:t>(a)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6311DF5-30A9-4C9D-9EAD-318F209F8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" y="5290724"/>
            <a:ext cx="4457075" cy="891415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F2B999F-0862-2E1D-5136-45E4BF9F4B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764" y="2800764"/>
            <a:ext cx="1256471" cy="12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6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538B-990D-DC73-A27A-515C0994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5FA913B-2DFE-3C4E-C766-9631F77261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Valeur affichée à la fin de l’exécution ?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Calculer </a:t>
                          </a:r>
                        </a:p>
                        <a:p>
                          <a:pPr algn="ctr"/>
                          <a:r>
                            <a:rPr lang="fr-FR" sz="4000" dirty="0"/>
                            <a:t>43 % de 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Abscisse de </a:t>
                          </a:r>
                          <a14:m>
                            <m:oMath xmlns:m="http://schemas.openxmlformats.org/officeDocument/2006/math">
                              <m:r>
                                <a:rPr lang="fr-FR" sz="4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fr-FR" sz="4000" dirty="0"/>
                            <a:t> ?</a:t>
                          </a:r>
                        </a:p>
                        <a:p>
                          <a:pPr algn="ctr"/>
                          <a:endParaRPr lang="fr-FR" sz="4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On triple la longueur des côtés d’un carré d’aire 10 cm</a:t>
                          </a:r>
                          <a:r>
                            <a:rPr lang="fr-FR" sz="4000" baseline="30000" dirty="0"/>
                            <a:t>2</a:t>
                          </a:r>
                          <a:r>
                            <a:rPr lang="fr-FR" sz="4000" dirty="0"/>
                            <a:t>.</a:t>
                          </a:r>
                        </a:p>
                        <a:p>
                          <a:pPr algn="ctr"/>
                          <a:r>
                            <a:rPr lang="fr-FR" sz="4000" dirty="0"/>
                            <a:t>Nouvelle aire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5FA913B-2DFE-3C4E-C766-9631F77261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811664"/>
                  </p:ext>
                </p:extLst>
              </p:nvPr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Valeur affichée à la fin de l’exécution ?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Calculer </a:t>
                          </a:r>
                        </a:p>
                        <a:p>
                          <a:pPr algn="ctr"/>
                          <a:r>
                            <a:rPr lang="fr-FR" sz="4000" dirty="0"/>
                            <a:t>43 % de 20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100534" r="-100400" b="-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4000" dirty="0"/>
                            <a:t>On triple la longueur des côtés d’un carré d’aire 10 cm</a:t>
                          </a:r>
                          <a:r>
                            <a:rPr lang="fr-FR" sz="4000" baseline="30000" dirty="0"/>
                            <a:t>2</a:t>
                          </a:r>
                          <a:r>
                            <a:rPr lang="fr-FR" sz="4000" dirty="0"/>
                            <a:t>.</a:t>
                          </a:r>
                        </a:p>
                        <a:p>
                          <a:pPr algn="ctr"/>
                          <a:r>
                            <a:rPr lang="fr-FR" sz="4000" dirty="0"/>
                            <a:t>Nouvelle aire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E3289ABC-1CE6-0312-FEE8-F258E16A2F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764" y="2800764"/>
            <a:ext cx="1256471" cy="12564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6C247-1A87-446B-BD43-BD6DD04A97D5}"/>
              </a:ext>
            </a:extLst>
          </p:cNvPr>
          <p:cNvSpPr/>
          <p:nvPr/>
        </p:nvSpPr>
        <p:spPr>
          <a:xfrm>
            <a:off x="200853" y="168966"/>
            <a:ext cx="4222060" cy="218660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Consolas" panose="020B0609020204030204" pitchFamily="49" charset="0"/>
              </a:rPr>
              <a:t>a = 1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b = 3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for _ in range(2):</a:t>
            </a:r>
          </a:p>
          <a:p>
            <a:r>
              <a:rPr lang="fr-FR" sz="2800" dirty="0">
                <a:latin typeface="Consolas" panose="020B0609020204030204" pitchFamily="49" charset="0"/>
              </a:rPr>
              <a:t>	a = a * b</a:t>
            </a:r>
          </a:p>
          <a:p>
            <a:r>
              <a:rPr lang="fr-FR" sz="2800" dirty="0" err="1">
                <a:latin typeface="Consolas" panose="020B0609020204030204" pitchFamily="49" charset="0"/>
              </a:rPr>
              <a:t>print</a:t>
            </a:r>
            <a:r>
              <a:rPr lang="fr-FR" sz="2800" dirty="0">
                <a:latin typeface="Consolas" panose="020B0609020204030204" pitchFamily="49" charset="0"/>
              </a:rPr>
              <a:t>(a)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F755D9B-A952-49EB-B1E4-925C98E57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7" y="5316288"/>
            <a:ext cx="4519345" cy="8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2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1538B-990D-DC73-A27A-515C0994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5FA913B-2DFE-3C4E-C766-9631F772610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Écrire la réciproque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de la propriété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« Si ABCD est un rectangle,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alors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𝐴𝐵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𝐶𝐷</m:t>
                              </m:r>
                            </m:oMath>
                          </a14:m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 ».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Cette réciproque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est-elle vraie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3600" dirty="0"/>
                            <a:t>Réduire</a:t>
                          </a:r>
                        </a:p>
                        <a:p>
                          <a:pPr algn="ctr"/>
                          <a:endParaRPr lang="fr-FR" sz="3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5−2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+8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fr-FR" sz="3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102×3,1</m:t>
                                </m:r>
                              </m:oMath>
                            </m:oMathPara>
                          </a14:m>
                          <a:endParaRPr lang="fr-FR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5FA913B-2DFE-3C4E-C766-9631F77261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4188802"/>
                  </p:ext>
                </p:extLst>
              </p:nvPr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" t="-370" r="-100556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8" t="-370" r="-556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" t="-100370" r="-100556" b="-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8" t="-100370" r="-556" b="-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Image 1">
            <a:extLst>
              <a:ext uri="{FF2B5EF4-FFF2-40B4-BE49-F238E27FC236}">
                <a16:creationId xmlns:a16="http://schemas.microsoft.com/office/drawing/2014/main" id="{F1B20455-FDC0-2B15-F3F3-00BD17D73F4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764" y="2800764"/>
            <a:ext cx="1256471" cy="12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50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EC394-4CD2-F493-E246-2CFA4897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BB26189E-5EC8-FEC2-C4CB-53BB3A6884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Écrire la réciproque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de la propriété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« Si ABCD est un losange,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alors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𝐴𝐵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𝐵𝐶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𝐶𝐷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𝐷𝐴</m:t>
                              </m:r>
                            </m:oMath>
                          </a14:m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».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Cette réciproque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est-elle vraie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r>
                                  <a:rPr lang="en-US" sz="4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3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Réduire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12−5</m:t>
                                </m:r>
                                <m:r>
                                  <a:rPr kumimoji="0" lang="en-US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+10</m:t>
                                </m:r>
                                <m:r>
                                  <a:rPr kumimoji="0" lang="en-US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fr-FR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98×2,5</m:t>
                                </m:r>
                              </m:oMath>
                            </m:oMathPara>
                          </a14:m>
                          <a:endParaRPr kumimoji="0" lang="fr-FR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BB26189E-5EC8-FEC2-C4CB-53BB3A6884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034652"/>
                  </p:ext>
                </p:extLst>
              </p:nvPr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" t="-370" r="-100556" b="-10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8" t="-370" r="-556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" t="-100370" r="-100556" b="-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8" t="-100370" r="-556" b="-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341CB693-1FEB-19D4-19E7-A23598BA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764" y="2800764"/>
            <a:ext cx="1256471" cy="12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27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EC394-4CD2-F493-E246-2CFA4897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BB26189E-5EC8-FEC2-C4CB-53BB3A6884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« </a:t>
                          </a: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Si un nombre est un multiple de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𝟏𝟎</m:t>
                              </m:r>
                            </m:oMath>
                          </a14:m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, </a:t>
                          </a:r>
                          <a:b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alors c’est un nombre pair</a:t>
                          </a: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».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a.</a:t>
                          </a: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Écrire la réciproque de cette propriété.</a:t>
                          </a:r>
                          <a:endParaRPr kumimoji="0" lang="fr-FR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b. </a:t>
                          </a: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Cette réciproque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est-elle vraie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4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fr-FR" sz="4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4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4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fr-FR" sz="4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3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Réduire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6×</m:t>
                                </m:r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+5−2×</m:t>
                                </m:r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0" lang="fr-FR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fr-FR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51</m:t>
                                </m:r>
                                <m:r>
                                  <a:rPr kumimoji="0" lang="en-US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a:rPr kumimoji="0" lang="fr-FR" sz="4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3,6</m:t>
                                </m:r>
                              </m:oMath>
                            </m:oMathPara>
                          </a14:m>
                          <a:endParaRPr kumimoji="0" lang="fr-FR" sz="2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BB26189E-5EC8-FEC2-C4CB-53BB3A6884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9984257"/>
                  </p:ext>
                </p:extLst>
              </p:nvPr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355" r="-100400" b="-100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355" r="-400" b="-100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100534" r="-100400" b="-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100534" r="-400" b="-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Image 1">
            <a:extLst>
              <a:ext uri="{FF2B5EF4-FFF2-40B4-BE49-F238E27FC236}">
                <a16:creationId xmlns:a16="http://schemas.microsoft.com/office/drawing/2014/main" id="{B3727253-DC9E-320A-4CE2-ECF3183BFD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764" y="2800764"/>
            <a:ext cx="1256471" cy="12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EC394-4CD2-F493-E246-2CFA48977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BB26189E-5EC8-FEC2-C4CB-53BB3A6884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« Si </a:t>
                          </a:r>
                          <a14:m>
                            <m:oMath xmlns:m="http://schemas.openxmlformats.org/officeDocument/2006/math">
                              <m:r>
                                <a:rPr kumimoji="0" lang="fr-FR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𝐴𝐵𝐶𝐷</m:t>
                              </m:r>
                            </m:oMath>
                          </a14:m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est un parallélogramme,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alors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fr-FR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𝐴𝐶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et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fr-FR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fr-FR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𝐵𝐷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ont le même milieu ».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a.</a:t>
                          </a: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Écrire la réciproque de la propriété.</a:t>
                          </a:r>
                          <a:endParaRPr kumimoji="0" lang="fr-FR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b. </a:t>
                          </a: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Est-elle vraie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fr-FR" sz="4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4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  <m:r>
                                  <a:rPr lang="fr-FR" sz="4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3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Réduire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5</m:t>
                                </m:r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𝑎</m:t>
                                </m:r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−7</m:t>
                                </m:r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+2</m:t>
                                </m:r>
                                <m:r>
                                  <a:rPr kumimoji="0" lang="fr-FR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0" lang="fr-FR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fr-FR" sz="4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49×1,4</m:t>
                                </m:r>
                              </m:oMath>
                            </m:oMathPara>
                          </a14:m>
                          <a:endParaRPr kumimoji="0" lang="fr-FR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BB26189E-5EC8-FEC2-C4CB-53BB3A6884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4425847"/>
                  </p:ext>
                </p:extLst>
              </p:nvPr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355" r="-100400" b="-100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355" r="-400" b="-100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7" t="-100534" r="-100400" b="-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67" t="-100534" r="-400" b="-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Image 1">
            <a:extLst>
              <a:ext uri="{FF2B5EF4-FFF2-40B4-BE49-F238E27FC236}">
                <a16:creationId xmlns:a16="http://schemas.microsoft.com/office/drawing/2014/main" id="{971EC966-5248-0727-7A00-7E568C55DD7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764" y="2800764"/>
            <a:ext cx="1256471" cy="12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6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AF3A0-FF2F-E58A-799A-4D3C5B17F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10CAE6E-8DFB-D902-0F8E-7585639587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« Les diagonales d’un rectangle sont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de même longueur »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a.</a:t>
                          </a: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Écrire la réciproque de la propriété.</a:t>
                          </a:r>
                          <a:endParaRPr kumimoji="0" lang="fr-FR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b. </a:t>
                          </a: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Est-elle vraie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2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3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Réduire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fr-FR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10−</m:t>
                                </m:r>
                                <m:r>
                                  <a:rPr kumimoji="0" lang="en-US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r>
                                  <a:rPr kumimoji="0" lang="en-US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en-US" sz="3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0" lang="fr-FR" sz="3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fr-FR" sz="4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sz="4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fr-FR" sz="4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×</m:t>
                                </m:r>
                                <m:r>
                                  <a:rPr kumimoji="0" lang="en-US" sz="4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3,1</m:t>
                                </m:r>
                              </m:oMath>
                            </m:oMathPara>
                          </a14:m>
                          <a:endParaRPr kumimoji="0" lang="fr-FR" sz="4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510CAE6E-8DFB-D902-0F8E-7585639587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4537833"/>
                  </p:ext>
                </p:extLst>
              </p:nvPr>
            </p:nvGraphicFramePr>
            <p:xfrm>
              <a:off x="0" y="0"/>
              <a:ext cx="9144000" cy="6858000"/>
            </p:xfrm>
            <a:graphic>
              <a:graphicData uri="http://schemas.openxmlformats.org/drawingml/2006/table">
                <a:tbl>
                  <a:tblPr bandRow="1">
                    <a:tableStyleId>{5C22544A-7EE6-4342-B048-85BDC9FD1C3A}</a:tableStyleId>
                  </a:tblPr>
                  <a:tblGrid>
                    <a:gridCol w="4572000">
                      <a:extLst>
                        <a:ext uri="{9D8B030D-6E8A-4147-A177-3AD203B41FA5}">
                          <a16:colId xmlns:a16="http://schemas.microsoft.com/office/drawing/2014/main" val="4060089285"/>
                        </a:ext>
                      </a:extLst>
                    </a:gridCol>
                    <a:gridCol w="4572000">
                      <a:extLst>
                        <a:ext uri="{9D8B030D-6E8A-4147-A177-3AD203B41FA5}">
                          <a16:colId xmlns:a16="http://schemas.microsoft.com/office/drawing/2014/main" val="701744898"/>
                        </a:ext>
                      </a:extLst>
                    </a:gridCol>
                  </a:tblGrid>
                  <a:tr h="34290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12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« Les diagonales d’un rectangle sont</a:t>
                          </a:r>
                          <a:b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de même longueur »</a:t>
                          </a: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a.</a:t>
                          </a: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Écrire la réciproque de la propriété.</a:t>
                          </a:r>
                          <a:endParaRPr kumimoji="0" lang="fr-FR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marL="45720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fr-FR" sz="2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b. </a:t>
                          </a:r>
                          <a:r>
                            <a:rPr kumimoji="0" lang="fr-FR" sz="28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Est-elle vraie 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8" t="-370" r="-556" b="-100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887548"/>
                      </a:ext>
                    </a:extLst>
                  </a:tr>
                  <a:tr h="34290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78" t="-100370" r="-100556" b="-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78" t="-100370" r="-556" b="-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230046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" name="Image 1">
            <a:extLst>
              <a:ext uri="{FF2B5EF4-FFF2-40B4-BE49-F238E27FC236}">
                <a16:creationId xmlns:a16="http://schemas.microsoft.com/office/drawing/2014/main" id="{E94523EA-AD77-A550-692F-D5F01776775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43764" y="2800764"/>
            <a:ext cx="1256471" cy="12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671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1440</TotalTime>
  <Words>411</Words>
  <Application>Microsoft Macintosh PowerPoint</Application>
  <PresentationFormat>Affichage à l'écran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Thème Office 2013 – 2022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Roumestan</dc:creator>
  <cp:lastModifiedBy>François</cp:lastModifiedBy>
  <cp:revision>114</cp:revision>
  <dcterms:created xsi:type="dcterms:W3CDTF">2024-09-03T07:08:44Z</dcterms:created>
  <dcterms:modified xsi:type="dcterms:W3CDTF">2025-10-08T12:30:00Z</dcterms:modified>
</cp:coreProperties>
</file>