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04"/>
      </p:cViewPr>
      <p:guideLst>
        <p:guide orient="horz" pos="2136"/>
        <p:guide pos="384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D146-5BFD-4E94-B86E-437D36E5AD3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51FBF-F99F-46BB-8902-2E059A8044E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Exploit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C7B260-EA6C-4122-A6FD-6115B745F223}" type="parTrans" cxnId="{6AF08EAB-BAC8-4198-B259-1B93E39E45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0B9D1-8C30-4BC8-B596-B9F246C7FAB8}" type="sibTrans" cxnId="{6AF08EAB-BAC8-4198-B259-1B93E39E45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E97C2E-9C64-41B7-8C80-B1BA30D739E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Vulnerability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D6598A-E7CF-4E85-A5A1-9FCAED82B76D}" type="parTrans" cxnId="{278AC0C4-4BBF-4F63-962A-BB2551D63D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878772-3691-4113-81FB-18D6BC7F0883}" type="sibTrans" cxnId="{278AC0C4-4BBF-4F63-962A-BB2551D63D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AC65AC-63C6-45C2-81AD-1C1A4E9BA66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Successful intrusion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62DC8-AC57-4BBD-B51E-A5198C0B2904}" type="parTrans" cxnId="{716102BE-B812-455D-B157-F2936AB49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228436-D72D-4654-91BC-F59AEABD2D61}" type="sibTrans" cxnId="{716102BE-B812-455D-B157-F2936AB49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6320F8-FFC5-4875-B997-10C291C4F77C}" type="pres">
      <dgm:prSet presAssocID="{6FE7D146-5BFD-4E94-B86E-437D36E5AD3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5869B6-22FB-470B-A811-E07C9227577D}" type="pres">
      <dgm:prSet presAssocID="{6FE7D146-5BFD-4E94-B86E-437D36E5AD31}" presName="arrow" presStyleLbl="bgShp" presStyleIdx="0" presStyleCnt="1"/>
      <dgm:spPr/>
    </dgm:pt>
    <dgm:pt modelId="{F988FACE-F466-42DF-9D2A-71AC11B4471F}" type="pres">
      <dgm:prSet presAssocID="{6FE7D146-5BFD-4E94-B86E-437D36E5AD31}" presName="linearProcess" presStyleCnt="0"/>
      <dgm:spPr/>
    </dgm:pt>
    <dgm:pt modelId="{35835498-3D3F-451F-853C-E5CDF8F32F3E}" type="pres">
      <dgm:prSet presAssocID="{31E97C2E-9C64-41B7-8C80-B1BA30D739E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88AE7-99A9-4065-8064-F05491FF456E}" type="pres">
      <dgm:prSet presAssocID="{9F878772-3691-4113-81FB-18D6BC7F0883}" presName="sibTrans" presStyleCnt="0"/>
      <dgm:spPr/>
    </dgm:pt>
    <dgm:pt modelId="{33DCCE6C-F8CA-4DD9-89E7-814E296F7594}" type="pres">
      <dgm:prSet presAssocID="{D3351FBF-F99F-46BB-8902-2E059A8044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AB5FC-D2AC-4B11-863A-38E6A073E115}" type="pres">
      <dgm:prSet presAssocID="{EA60B9D1-8C30-4BC8-B596-B9F246C7FAB8}" presName="sibTrans" presStyleCnt="0"/>
      <dgm:spPr/>
    </dgm:pt>
    <dgm:pt modelId="{24E3DE63-5170-49D9-B1F0-DFE13B3871D0}" type="pres">
      <dgm:prSet presAssocID="{DFAC65AC-63C6-45C2-81AD-1C1A4E9BA66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2EE75-0B44-47F4-8875-84C230D8C2FE}" type="presOf" srcId="{31E97C2E-9C64-41B7-8C80-B1BA30D739E6}" destId="{35835498-3D3F-451F-853C-E5CDF8F32F3E}" srcOrd="0" destOrd="0" presId="urn:microsoft.com/office/officeart/2005/8/layout/hProcess9"/>
    <dgm:cxn modelId="{21F8A371-0638-491C-B5C6-1D9B4B6C616C}" type="presOf" srcId="{D3351FBF-F99F-46BB-8902-2E059A8044E4}" destId="{33DCCE6C-F8CA-4DD9-89E7-814E296F7594}" srcOrd="0" destOrd="0" presId="urn:microsoft.com/office/officeart/2005/8/layout/hProcess9"/>
    <dgm:cxn modelId="{6AF08EAB-BAC8-4198-B259-1B93E39E45B6}" srcId="{6FE7D146-5BFD-4E94-B86E-437D36E5AD31}" destId="{D3351FBF-F99F-46BB-8902-2E059A8044E4}" srcOrd="1" destOrd="0" parTransId="{DBC7B260-EA6C-4122-A6FD-6115B745F223}" sibTransId="{EA60B9D1-8C30-4BC8-B596-B9F246C7FAB8}"/>
    <dgm:cxn modelId="{278AC0C4-4BBF-4F63-962A-BB2551D63DBB}" srcId="{6FE7D146-5BFD-4E94-B86E-437D36E5AD31}" destId="{31E97C2E-9C64-41B7-8C80-B1BA30D739E6}" srcOrd="0" destOrd="0" parTransId="{FCD6598A-E7CF-4E85-A5A1-9FCAED82B76D}" sibTransId="{9F878772-3691-4113-81FB-18D6BC7F0883}"/>
    <dgm:cxn modelId="{B904B4DE-1786-46E3-B350-3C30107A1910}" type="presOf" srcId="{6FE7D146-5BFD-4E94-B86E-437D36E5AD31}" destId="{086320F8-FFC5-4875-B997-10C291C4F77C}" srcOrd="0" destOrd="0" presId="urn:microsoft.com/office/officeart/2005/8/layout/hProcess9"/>
    <dgm:cxn modelId="{10211F4B-B41A-4FE4-9160-F54D296AFB9F}" type="presOf" srcId="{DFAC65AC-63C6-45C2-81AD-1C1A4E9BA662}" destId="{24E3DE63-5170-49D9-B1F0-DFE13B3871D0}" srcOrd="0" destOrd="0" presId="urn:microsoft.com/office/officeart/2005/8/layout/hProcess9"/>
    <dgm:cxn modelId="{716102BE-B812-455D-B157-F2936AB49378}" srcId="{6FE7D146-5BFD-4E94-B86E-437D36E5AD31}" destId="{DFAC65AC-63C6-45C2-81AD-1C1A4E9BA662}" srcOrd="2" destOrd="0" parTransId="{66D62DC8-AC57-4BBD-B51E-A5198C0B2904}" sibTransId="{63228436-D72D-4654-91BC-F59AEABD2D61}"/>
    <dgm:cxn modelId="{5B723813-F077-4F72-827A-ACECABCA1B67}" type="presParOf" srcId="{086320F8-FFC5-4875-B997-10C291C4F77C}" destId="{575869B6-22FB-470B-A811-E07C9227577D}" srcOrd="0" destOrd="0" presId="urn:microsoft.com/office/officeart/2005/8/layout/hProcess9"/>
    <dgm:cxn modelId="{FC958B56-E36A-4344-8FB7-6F5768448A86}" type="presParOf" srcId="{086320F8-FFC5-4875-B997-10C291C4F77C}" destId="{F988FACE-F466-42DF-9D2A-71AC11B4471F}" srcOrd="1" destOrd="0" presId="urn:microsoft.com/office/officeart/2005/8/layout/hProcess9"/>
    <dgm:cxn modelId="{3ABA9130-5604-4146-8F46-7CF9F31081EA}" type="presParOf" srcId="{F988FACE-F466-42DF-9D2A-71AC11B4471F}" destId="{35835498-3D3F-451F-853C-E5CDF8F32F3E}" srcOrd="0" destOrd="0" presId="urn:microsoft.com/office/officeart/2005/8/layout/hProcess9"/>
    <dgm:cxn modelId="{18E4684F-E4C3-44D2-A714-7ED70ED3D581}" type="presParOf" srcId="{F988FACE-F466-42DF-9D2A-71AC11B4471F}" destId="{73288AE7-99A9-4065-8064-F05491FF456E}" srcOrd="1" destOrd="0" presId="urn:microsoft.com/office/officeart/2005/8/layout/hProcess9"/>
    <dgm:cxn modelId="{B14F45FD-A40F-4BD4-A41F-799993D68372}" type="presParOf" srcId="{F988FACE-F466-42DF-9D2A-71AC11B4471F}" destId="{33DCCE6C-F8CA-4DD9-89E7-814E296F7594}" srcOrd="2" destOrd="0" presId="urn:microsoft.com/office/officeart/2005/8/layout/hProcess9"/>
    <dgm:cxn modelId="{951A3AF8-95B4-4ED8-8BC9-F87CDCA13252}" type="presParOf" srcId="{F988FACE-F466-42DF-9D2A-71AC11B4471F}" destId="{64FAB5FC-D2AC-4B11-863A-38E6A073E115}" srcOrd="3" destOrd="0" presId="urn:microsoft.com/office/officeart/2005/8/layout/hProcess9"/>
    <dgm:cxn modelId="{48686725-FD9D-4129-A0FC-33C011EFDE21}" type="presParOf" srcId="{F988FACE-F466-42DF-9D2A-71AC11B4471F}" destId="{24E3DE63-5170-49D9-B1F0-DFE13B3871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9D8BD-F6A8-42D2-83B8-F34716B0147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6673551-105C-4FF4-8EFD-F04E49E0906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Identify substation IEDs</a:t>
          </a:r>
          <a:endParaRPr lang="en-US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gm:t>
    </dgm:pt>
    <dgm:pt modelId="{ED89DC17-24F3-4BFC-B964-84EC5AA1F5CB}" type="parTrans" cxnId="{DE294745-7574-4638-A9DC-0916228C21BE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F18B6-C097-4EE9-ACD6-7A8C94CBEB48}" type="sibTrans" cxnId="{DE294745-7574-4638-A9DC-0916228C21BE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5B2CA-50D8-4B29-9EC7-C3F53F53DD1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Find target combination of IEDs</a:t>
          </a:r>
          <a:endParaRPr lang="en-US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gm:t>
    </dgm:pt>
    <dgm:pt modelId="{C647F731-EA8B-45DE-B61A-EA16F7C6C340}" type="parTrans" cxnId="{1B9648D1-21DD-4A8C-A3D8-62B75F40D4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A71DF-108D-4644-AA6E-054D700877D0}" type="sibTrans" cxnId="{1B9648D1-21DD-4A8C-A3D8-62B75F40D4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8932A0-9D7C-435A-8D5B-F398B2D83D4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Create contingency: open breakers using target IEDs</a:t>
          </a:r>
          <a:endParaRPr lang="en-US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gm:t>
    </dgm:pt>
    <dgm:pt modelId="{5386AC5D-1BD2-451B-B182-BC5FC49B1EBE}" type="parTrans" cxnId="{7682EE95-FE92-47BF-B6FB-E72C6C3EB9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7047C0-2360-4EA3-ABA6-C179854D0941}" type="sibTrans" cxnId="{7682EE95-FE92-47BF-B6FB-E72C6C3EB9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77DDA-2A76-42BA-A4BF-1D743868F0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Run dynamic simulation using PSS/E</a:t>
          </a:r>
          <a:endParaRPr lang="en-US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gm:t>
    </dgm:pt>
    <dgm:pt modelId="{CF89F8FF-C8B6-452A-A849-9CC72EAAD180}" type="parTrans" cxnId="{9643154F-9D55-48C1-A13C-F0C9D5D921D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D9ACF-D268-4B6A-9BB6-6857A1A9DCCC}" type="sibTrans" cxnId="{9643154F-9D55-48C1-A13C-F0C9D5D921D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A51ED9-09A3-404C-A1F4-5425059669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Evaluate resulting impact</a:t>
          </a:r>
          <a:endParaRPr lang="en-US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gm:t>
    </dgm:pt>
    <dgm:pt modelId="{42BA766F-A139-455A-A0DF-339A31D2F93B}" type="parTrans" cxnId="{7DE6C823-9F48-420E-B31F-9A3923880F71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1F4C5-E029-46CE-A49E-ED26DC68B2A5}" type="sibTrans" cxnId="{7DE6C823-9F48-420E-B31F-9A3923880F71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2F694-D99C-4258-B441-D7BC7A8C2150}" type="pres">
      <dgm:prSet presAssocID="{C329D8BD-F6A8-42D2-83B8-F34716B01478}" presName="CompostProcess" presStyleCnt="0">
        <dgm:presLayoutVars>
          <dgm:dir/>
          <dgm:resizeHandles val="exact"/>
        </dgm:presLayoutVars>
      </dgm:prSet>
      <dgm:spPr/>
    </dgm:pt>
    <dgm:pt modelId="{CF754B5C-9135-47D3-B982-2FC92704A424}" type="pres">
      <dgm:prSet presAssocID="{C329D8BD-F6A8-42D2-83B8-F34716B01478}" presName="arrow" presStyleLbl="bgShp" presStyleIdx="0" presStyleCnt="1" custScaleX="114761" custLinFactNeighborX="5520"/>
      <dgm:spPr/>
    </dgm:pt>
    <dgm:pt modelId="{CF5FE8EA-B804-42DE-9388-3C60995FD730}" type="pres">
      <dgm:prSet presAssocID="{C329D8BD-F6A8-42D2-83B8-F34716B01478}" presName="linearProcess" presStyleCnt="0"/>
      <dgm:spPr/>
    </dgm:pt>
    <dgm:pt modelId="{9AF73788-6218-4061-B40B-573CB51E8194}" type="pres">
      <dgm:prSet presAssocID="{56673551-105C-4FF4-8EFD-F04E49E0906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A3655-BE48-4548-BA55-D4434D485FB5}" type="pres">
      <dgm:prSet presAssocID="{207F18B6-C097-4EE9-ACD6-7A8C94CBEB48}" presName="sibTrans" presStyleCnt="0"/>
      <dgm:spPr/>
    </dgm:pt>
    <dgm:pt modelId="{658AEF3F-003D-4CE8-9C2F-7D6F554E9F08}" type="pres">
      <dgm:prSet presAssocID="{5705B2CA-50D8-4B29-9EC7-C3F53F53DD1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E02CC-4069-45E3-A8E7-45A9FD5E6847}" type="pres">
      <dgm:prSet presAssocID="{DC8A71DF-108D-4644-AA6E-054D700877D0}" presName="sibTrans" presStyleCnt="0"/>
      <dgm:spPr/>
    </dgm:pt>
    <dgm:pt modelId="{59E3B498-4D8D-4A47-8D01-6233BD91D48A}" type="pres">
      <dgm:prSet presAssocID="{C88932A0-9D7C-435A-8D5B-F398B2D83D4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DDFB6-1350-4557-BEFC-53F788A2DCC2}" type="pres">
      <dgm:prSet presAssocID="{FA7047C0-2360-4EA3-ABA6-C179854D0941}" presName="sibTrans" presStyleCnt="0"/>
      <dgm:spPr/>
    </dgm:pt>
    <dgm:pt modelId="{ECE9F098-CAA0-44BB-934D-AD22B916DB67}" type="pres">
      <dgm:prSet presAssocID="{C4B77DDA-2A76-42BA-A4BF-1D743868F03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D52E6-DC08-420A-8EE8-490001B047AC}" type="pres">
      <dgm:prSet presAssocID="{F3ED9ACF-D268-4B6A-9BB6-6857A1A9DCCC}" presName="sibTrans" presStyleCnt="0"/>
      <dgm:spPr/>
    </dgm:pt>
    <dgm:pt modelId="{A2D07A1B-505C-4828-A8DE-5603474A271B}" type="pres">
      <dgm:prSet presAssocID="{65A51ED9-09A3-404C-A1F4-54250596692B}" presName="textNode" presStyleLbl="node1" presStyleIdx="4" presStyleCnt="5" custLinFactNeighborX="15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0D44DC-9B9B-4844-91CA-225F82FA372C}" type="presOf" srcId="{56673551-105C-4FF4-8EFD-F04E49E09065}" destId="{9AF73788-6218-4061-B40B-573CB51E8194}" srcOrd="0" destOrd="0" presId="urn:microsoft.com/office/officeart/2005/8/layout/hProcess9"/>
    <dgm:cxn modelId="{9643154F-9D55-48C1-A13C-F0C9D5D921D2}" srcId="{C329D8BD-F6A8-42D2-83B8-F34716B01478}" destId="{C4B77DDA-2A76-42BA-A4BF-1D743868F039}" srcOrd="3" destOrd="0" parTransId="{CF89F8FF-C8B6-452A-A849-9CC72EAAD180}" sibTransId="{F3ED9ACF-D268-4B6A-9BB6-6857A1A9DCCC}"/>
    <dgm:cxn modelId="{8B8D1BE0-E9B3-49C1-B2DA-C66A2A692A70}" type="presOf" srcId="{C88932A0-9D7C-435A-8D5B-F398B2D83D44}" destId="{59E3B498-4D8D-4A47-8D01-6233BD91D48A}" srcOrd="0" destOrd="0" presId="urn:microsoft.com/office/officeart/2005/8/layout/hProcess9"/>
    <dgm:cxn modelId="{1B9648D1-21DD-4A8C-A3D8-62B75F40D46C}" srcId="{C329D8BD-F6A8-42D2-83B8-F34716B01478}" destId="{5705B2CA-50D8-4B29-9EC7-C3F53F53DD1F}" srcOrd="1" destOrd="0" parTransId="{C647F731-EA8B-45DE-B61A-EA16F7C6C340}" sibTransId="{DC8A71DF-108D-4644-AA6E-054D700877D0}"/>
    <dgm:cxn modelId="{7682EE95-FE92-47BF-B6FB-E72C6C3EB96C}" srcId="{C329D8BD-F6A8-42D2-83B8-F34716B01478}" destId="{C88932A0-9D7C-435A-8D5B-F398B2D83D44}" srcOrd="2" destOrd="0" parTransId="{5386AC5D-1BD2-451B-B182-BC5FC49B1EBE}" sibTransId="{FA7047C0-2360-4EA3-ABA6-C179854D0941}"/>
    <dgm:cxn modelId="{006A9A7E-0710-4D1E-AFBB-6240309E298A}" type="presOf" srcId="{C329D8BD-F6A8-42D2-83B8-F34716B01478}" destId="{8452F694-D99C-4258-B441-D7BC7A8C2150}" srcOrd="0" destOrd="0" presId="urn:microsoft.com/office/officeart/2005/8/layout/hProcess9"/>
    <dgm:cxn modelId="{7DE6C823-9F48-420E-B31F-9A3923880F71}" srcId="{C329D8BD-F6A8-42D2-83B8-F34716B01478}" destId="{65A51ED9-09A3-404C-A1F4-54250596692B}" srcOrd="4" destOrd="0" parTransId="{42BA766F-A139-455A-A0DF-339A31D2F93B}" sibTransId="{2011F4C5-E029-46CE-A49E-ED26DC68B2A5}"/>
    <dgm:cxn modelId="{1C111F4B-1879-4E9F-8A36-74D3938B875D}" type="presOf" srcId="{C4B77DDA-2A76-42BA-A4BF-1D743868F039}" destId="{ECE9F098-CAA0-44BB-934D-AD22B916DB67}" srcOrd="0" destOrd="0" presId="urn:microsoft.com/office/officeart/2005/8/layout/hProcess9"/>
    <dgm:cxn modelId="{62532EBF-4DDA-4671-A149-795A16330F4D}" type="presOf" srcId="{65A51ED9-09A3-404C-A1F4-54250596692B}" destId="{A2D07A1B-505C-4828-A8DE-5603474A271B}" srcOrd="0" destOrd="0" presId="urn:microsoft.com/office/officeart/2005/8/layout/hProcess9"/>
    <dgm:cxn modelId="{DE294745-7574-4638-A9DC-0916228C21BE}" srcId="{C329D8BD-F6A8-42D2-83B8-F34716B01478}" destId="{56673551-105C-4FF4-8EFD-F04E49E09065}" srcOrd="0" destOrd="0" parTransId="{ED89DC17-24F3-4BFC-B964-84EC5AA1F5CB}" sibTransId="{207F18B6-C097-4EE9-ACD6-7A8C94CBEB48}"/>
    <dgm:cxn modelId="{C015D978-5114-42CA-91F9-7D688C3A6ECE}" type="presOf" srcId="{5705B2CA-50D8-4B29-9EC7-C3F53F53DD1F}" destId="{658AEF3F-003D-4CE8-9C2F-7D6F554E9F08}" srcOrd="0" destOrd="0" presId="urn:microsoft.com/office/officeart/2005/8/layout/hProcess9"/>
    <dgm:cxn modelId="{8914EBD5-67F0-4D6C-B2FE-7DBC2257DAF5}" type="presParOf" srcId="{8452F694-D99C-4258-B441-D7BC7A8C2150}" destId="{CF754B5C-9135-47D3-B982-2FC92704A424}" srcOrd="0" destOrd="0" presId="urn:microsoft.com/office/officeart/2005/8/layout/hProcess9"/>
    <dgm:cxn modelId="{774CE019-64E7-4E82-A704-04B3437AA9FF}" type="presParOf" srcId="{8452F694-D99C-4258-B441-D7BC7A8C2150}" destId="{CF5FE8EA-B804-42DE-9388-3C60995FD730}" srcOrd="1" destOrd="0" presId="urn:microsoft.com/office/officeart/2005/8/layout/hProcess9"/>
    <dgm:cxn modelId="{66F91D83-C848-4AC3-888E-7887F757EBA8}" type="presParOf" srcId="{CF5FE8EA-B804-42DE-9388-3C60995FD730}" destId="{9AF73788-6218-4061-B40B-573CB51E8194}" srcOrd="0" destOrd="0" presId="urn:microsoft.com/office/officeart/2005/8/layout/hProcess9"/>
    <dgm:cxn modelId="{95707F8C-917D-4A40-9F33-C56BEF4913AB}" type="presParOf" srcId="{CF5FE8EA-B804-42DE-9388-3C60995FD730}" destId="{122A3655-BE48-4548-BA55-D4434D485FB5}" srcOrd="1" destOrd="0" presId="urn:microsoft.com/office/officeart/2005/8/layout/hProcess9"/>
    <dgm:cxn modelId="{C427D4BC-0F09-47C4-A07C-315338D599D6}" type="presParOf" srcId="{CF5FE8EA-B804-42DE-9388-3C60995FD730}" destId="{658AEF3F-003D-4CE8-9C2F-7D6F554E9F08}" srcOrd="2" destOrd="0" presId="urn:microsoft.com/office/officeart/2005/8/layout/hProcess9"/>
    <dgm:cxn modelId="{ADAF4D6B-4928-43F4-B03C-81E929FAE042}" type="presParOf" srcId="{CF5FE8EA-B804-42DE-9388-3C60995FD730}" destId="{C05E02CC-4069-45E3-A8E7-45A9FD5E6847}" srcOrd="3" destOrd="0" presId="urn:microsoft.com/office/officeart/2005/8/layout/hProcess9"/>
    <dgm:cxn modelId="{E953BD89-4462-4147-A258-2E84F2F9DD27}" type="presParOf" srcId="{CF5FE8EA-B804-42DE-9388-3C60995FD730}" destId="{59E3B498-4D8D-4A47-8D01-6233BD91D48A}" srcOrd="4" destOrd="0" presId="urn:microsoft.com/office/officeart/2005/8/layout/hProcess9"/>
    <dgm:cxn modelId="{F7E5EDA6-38EF-4772-8B24-442C8B63B065}" type="presParOf" srcId="{CF5FE8EA-B804-42DE-9388-3C60995FD730}" destId="{1D2DDFB6-1350-4557-BEFC-53F788A2DCC2}" srcOrd="5" destOrd="0" presId="urn:microsoft.com/office/officeart/2005/8/layout/hProcess9"/>
    <dgm:cxn modelId="{C0FF8D46-DC99-4CB8-99B7-4DA23B074A10}" type="presParOf" srcId="{CF5FE8EA-B804-42DE-9388-3C60995FD730}" destId="{ECE9F098-CAA0-44BB-934D-AD22B916DB67}" srcOrd="6" destOrd="0" presId="urn:microsoft.com/office/officeart/2005/8/layout/hProcess9"/>
    <dgm:cxn modelId="{2B82EBBC-9300-4CD1-A0E6-D62B08B4B902}" type="presParOf" srcId="{CF5FE8EA-B804-42DE-9388-3C60995FD730}" destId="{C4AD52E6-DC08-420A-8EE8-490001B047AC}" srcOrd="7" destOrd="0" presId="urn:microsoft.com/office/officeart/2005/8/layout/hProcess9"/>
    <dgm:cxn modelId="{49F8A681-E434-4481-B434-45B862DB878F}" type="presParOf" srcId="{CF5FE8EA-B804-42DE-9388-3C60995FD730}" destId="{A2D07A1B-505C-4828-A8DE-5603474A271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869B6-22FB-470B-A811-E07C9227577D}">
      <dsp:nvSpPr>
        <dsp:cNvPr id="0" name=""/>
        <dsp:cNvSpPr/>
      </dsp:nvSpPr>
      <dsp:spPr>
        <a:xfrm>
          <a:off x="251977" y="0"/>
          <a:ext cx="2855743" cy="188175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35498-3D3F-451F-853C-E5CDF8F32F3E}">
      <dsp:nvSpPr>
        <dsp:cNvPr id="0" name=""/>
        <dsp:cNvSpPr/>
      </dsp:nvSpPr>
      <dsp:spPr>
        <a:xfrm>
          <a:off x="3609" y="564527"/>
          <a:ext cx="1081402" cy="7527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Vulnerability</a:t>
          </a:r>
          <a:endParaRPr lang="en-US" sz="1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53" y="601271"/>
        <a:ext cx="1007914" cy="679215"/>
      </dsp:txXfrm>
    </dsp:sp>
    <dsp:sp modelId="{33DCCE6C-F8CA-4DD9-89E7-814E296F7594}">
      <dsp:nvSpPr>
        <dsp:cNvPr id="0" name=""/>
        <dsp:cNvSpPr/>
      </dsp:nvSpPr>
      <dsp:spPr>
        <a:xfrm>
          <a:off x="1139147" y="564527"/>
          <a:ext cx="1081402" cy="752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Exploit</a:t>
          </a:r>
          <a:endParaRPr lang="en-US" sz="1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5891" y="601271"/>
        <a:ext cx="1007914" cy="679215"/>
      </dsp:txXfrm>
    </dsp:sp>
    <dsp:sp modelId="{24E3DE63-5170-49D9-B1F0-DFE13B3871D0}">
      <dsp:nvSpPr>
        <dsp:cNvPr id="0" name=""/>
        <dsp:cNvSpPr/>
      </dsp:nvSpPr>
      <dsp:spPr>
        <a:xfrm>
          <a:off x="2274686" y="564527"/>
          <a:ext cx="1081402" cy="7527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Successful intrusion</a:t>
          </a:r>
          <a:endParaRPr lang="en-US" sz="1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11430" y="601271"/>
        <a:ext cx="1007914" cy="67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54B5C-9135-47D3-B982-2FC92704A424}">
      <dsp:nvSpPr>
        <dsp:cNvPr id="0" name=""/>
        <dsp:cNvSpPr/>
      </dsp:nvSpPr>
      <dsp:spPr>
        <a:xfrm>
          <a:off x="289274" y="0"/>
          <a:ext cx="11502677" cy="21145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73788-6218-4061-B40B-573CB51E8194}">
      <dsp:nvSpPr>
        <dsp:cNvPr id="0" name=""/>
        <dsp:cNvSpPr/>
      </dsp:nvSpPr>
      <dsp:spPr>
        <a:xfrm>
          <a:off x="3549" y="634364"/>
          <a:ext cx="2252754" cy="84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Identify substation IEDs</a:t>
          </a:r>
          <a:endParaRPr lang="en-US" sz="1500" kern="1200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sp:txBody>
      <dsp:txXfrm>
        <a:off x="44839" y="675654"/>
        <a:ext cx="2170174" cy="763240"/>
      </dsp:txXfrm>
    </dsp:sp>
    <dsp:sp modelId="{658AEF3F-003D-4CE8-9C2F-7D6F554E9F08}">
      <dsp:nvSpPr>
        <dsp:cNvPr id="0" name=""/>
        <dsp:cNvSpPr/>
      </dsp:nvSpPr>
      <dsp:spPr>
        <a:xfrm>
          <a:off x="2386574" y="634364"/>
          <a:ext cx="2252754" cy="845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Find target combination of IEDs</a:t>
          </a:r>
          <a:endParaRPr lang="en-US" sz="1500" kern="1200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sp:txBody>
      <dsp:txXfrm>
        <a:off x="2427864" y="675654"/>
        <a:ext cx="2170174" cy="763240"/>
      </dsp:txXfrm>
    </dsp:sp>
    <dsp:sp modelId="{59E3B498-4D8D-4A47-8D01-6233BD91D48A}">
      <dsp:nvSpPr>
        <dsp:cNvPr id="0" name=""/>
        <dsp:cNvSpPr/>
      </dsp:nvSpPr>
      <dsp:spPr>
        <a:xfrm>
          <a:off x="4769598" y="634364"/>
          <a:ext cx="2252754" cy="845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Create contingency: open breakers using target IEDs</a:t>
          </a:r>
          <a:endParaRPr lang="en-US" sz="1500" kern="1200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sp:txBody>
      <dsp:txXfrm>
        <a:off x="4810888" y="675654"/>
        <a:ext cx="2170174" cy="763240"/>
      </dsp:txXfrm>
    </dsp:sp>
    <dsp:sp modelId="{ECE9F098-CAA0-44BB-934D-AD22B916DB67}">
      <dsp:nvSpPr>
        <dsp:cNvPr id="0" name=""/>
        <dsp:cNvSpPr/>
      </dsp:nvSpPr>
      <dsp:spPr>
        <a:xfrm>
          <a:off x="7152623" y="634364"/>
          <a:ext cx="2252754" cy="84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Run dynamic simulation using PSS/E</a:t>
          </a:r>
          <a:endParaRPr lang="en-US" sz="1500" kern="1200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sp:txBody>
      <dsp:txXfrm>
        <a:off x="7193913" y="675654"/>
        <a:ext cx="2170174" cy="763240"/>
      </dsp:txXfrm>
    </dsp:sp>
    <dsp:sp modelId="{A2D07A1B-505C-4828-A8DE-5603474A271B}">
      <dsp:nvSpPr>
        <dsp:cNvPr id="0" name=""/>
        <dsp:cNvSpPr/>
      </dsp:nvSpPr>
      <dsp:spPr>
        <a:xfrm>
          <a:off x="9539197" y="634364"/>
          <a:ext cx="2252754" cy="84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Evaluate resulting impact</a:t>
          </a:r>
          <a:endParaRPr lang="en-US" sz="1500" kern="1200" dirty="0">
            <a:solidFill>
              <a:schemeClr val="tx1"/>
            </a:solidFill>
            <a:latin typeface="Candara" panose="020E0502030303020204" pitchFamily="34" charset="0"/>
            <a:cs typeface="Times New Roman" panose="02020603050405020304" pitchFamily="18" charset="0"/>
          </a:endParaRPr>
        </a:p>
      </dsp:txBody>
      <dsp:txXfrm>
        <a:off x="9580487" y="675654"/>
        <a:ext cx="2170174" cy="76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photo or 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2834-C14F-4CD7-A25E-022ED22224E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vendor/45/Apache.html" TargetMode="External"/><Relationship Id="rId2" Type="http://schemas.openxmlformats.org/officeDocument/2006/relationships/hyperlink" Target="https://www.cvedetails.com/vendor/2/FT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vedetails.com/vendor/120/SSH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1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9.png"/><Relationship Id="rId7" Type="http://schemas.openxmlformats.org/officeDocument/2006/relationships/image" Target="../media/image12.jfif"/><Relationship Id="rId1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24" Type="http://schemas.openxmlformats.org/officeDocument/2006/relationships/image" Target="../media/image2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0.pn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14" Type="http://schemas.openxmlformats.org/officeDocument/2006/relationships/image" Target="../media/image120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jfif"/><Relationship Id="rId7" Type="http://schemas.openxmlformats.org/officeDocument/2006/relationships/image" Target="../media/image25.png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fif"/><Relationship Id="rId5" Type="http://schemas.openxmlformats.org/officeDocument/2006/relationships/image" Target="../media/image23.png"/><Relationship Id="rId4" Type="http://schemas.openxmlformats.org/officeDocument/2006/relationships/image" Target="../media/image22.jfif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</p:spPr>
      </p:pic>
      <p:sp>
        <p:nvSpPr>
          <p:cNvPr id="335" name="Rectangle"/>
          <p:cNvSpPr/>
          <p:nvPr/>
        </p:nvSpPr>
        <p:spPr>
          <a:xfrm>
            <a:off x="-171032" y="-139960"/>
            <a:ext cx="9187407" cy="6858001"/>
          </a:xfrm>
          <a:prstGeom prst="rect">
            <a:avLst/>
          </a:prstGeom>
          <a:solidFill>
            <a:srgbClr val="83003F">
              <a:alpha val="8981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3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270" y="1687785"/>
            <a:ext cx="248047" cy="24804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PRESENTATION TITLE GOES HERE"/>
          <p:cNvSpPr/>
          <p:nvPr/>
        </p:nvSpPr>
        <p:spPr>
          <a:xfrm>
            <a:off x="1300602" y="1754155"/>
            <a:ext cx="6910337" cy="199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Autofit/>
          </a:bodyPr>
          <a:lstStyle>
            <a:lvl1pPr defTabSz="758951">
              <a:lnSpc>
                <a:spcPct val="90000"/>
              </a:lnSpc>
              <a:defRPr sz="5312" spc="265">
                <a:solidFill>
                  <a:schemeClr val="accent5">
                    <a:hueOff val="-15428571"/>
                    <a:satOff val="-30434"/>
                    <a:lumOff val="9019"/>
                  </a:schemeClr>
                </a:solidFill>
                <a:latin typeface="AcherusGrotesqueLight"/>
                <a:ea typeface="AcherusGrotesqueLight"/>
                <a:cs typeface="AcherusGrotesqueLight"/>
                <a:sym typeface="AcherusGrotesqueLight"/>
              </a:defRPr>
            </a:lvl1pPr>
          </a:lstStyle>
          <a:p>
            <a:r>
              <a:rPr lang="en-US" sz="4400" dirty="0">
                <a:cs typeface="Times New Roman" panose="02020603050405020304" pitchFamily="18" charset="0"/>
              </a:rPr>
              <a:t>Cyber-Physical Security Analysis using Bayesian Attack Trees</a:t>
            </a:r>
            <a:endParaRPr lang="en-US" sz="4400" spc="600" dirty="0"/>
          </a:p>
        </p:txBody>
      </p:sp>
      <p:pic>
        <p:nvPicPr>
          <p:cNvPr id="339" name="Standard_CMYK.pdf" descr="Standard_CMYK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4725" y="3005633"/>
            <a:ext cx="22860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1300602" y="3978407"/>
            <a:ext cx="6402262" cy="541620"/>
            <a:chOff x="1300602" y="4207009"/>
            <a:chExt cx="6402262" cy="541620"/>
          </a:xfrm>
        </p:grpSpPr>
        <p:sp>
          <p:nvSpPr>
            <p:cNvPr id="338" name="Professor Albert Einstein June 23, 2018"/>
            <p:cNvSpPr/>
            <p:nvPr/>
          </p:nvSpPr>
          <p:spPr>
            <a:xfrm>
              <a:off x="1300602" y="4207009"/>
              <a:ext cx="64022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400" cap="all" spc="200" dirty="0" smtClean="0">
                  <a:latin typeface="Acherus Grotesque" charset="0"/>
                  <a:ea typeface="Acherus Grotesque" charset="0"/>
                  <a:cs typeface="Acherus Grotesque" charset="0"/>
                </a:rPr>
                <a:t>Rounak MEYUR</a:t>
              </a:r>
              <a:endParaRPr lang="en-US" sz="1000" i="1" cap="all" spc="200" dirty="0">
                <a:solidFill>
                  <a:schemeClr val="bg1"/>
                </a:solidFill>
                <a:latin typeface="Acherus Grotesque" charset="0"/>
                <a:ea typeface="Acherus Grotesque" charset="0"/>
                <a:cs typeface="Acherus Grotesque" charset="0"/>
              </a:endParaRPr>
            </a:p>
          </p:txBody>
        </p:sp>
        <p:sp>
          <p:nvSpPr>
            <p:cNvPr id="8" name="Professor Albert Einstein June 23, 2018"/>
            <p:cNvSpPr/>
            <p:nvPr/>
          </p:nvSpPr>
          <p:spPr>
            <a:xfrm>
              <a:off x="1300602" y="4502408"/>
              <a:ext cx="6402262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 smtClean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December 7, </a:t>
              </a: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625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Conclusions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505729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Modeled Bayesian attack trees for substation LAN architectures and control center SCADA system.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Models include </a:t>
            </a:r>
            <a:r>
              <a:rPr lang="en-US" dirty="0" smtClean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possible vulnerabilities</a:t>
            </a:r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 in the SCADA system.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Successful exploit of a vulnerability is evaluated from the </a:t>
            </a:r>
            <a:r>
              <a:rPr lang="en-US" dirty="0" smtClean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CVE database</a:t>
            </a:r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 of vulnerabilities.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Attack efficiency includes the </a:t>
            </a:r>
            <a:r>
              <a:rPr lang="en-US" dirty="0" smtClean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time to compromise</a:t>
            </a:r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 a vulnerability.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Models include the </a:t>
            </a:r>
            <a:r>
              <a:rPr lang="en-US" dirty="0" smtClean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skill level</a:t>
            </a:r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 of intruder to estimate the attack efficiency.</a:t>
            </a:r>
          </a:p>
          <a:p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Risk analysis of a cyber attack on a power system.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Incorporates the impact on the physical power system when an HMI is compromised.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  <a:cs typeface="Arial" panose="020B0604020202020204" pitchFamily="34" charset="0"/>
              </a:rPr>
              <a:t>Incorporates the attack efficiency of the intruder.</a:t>
            </a:r>
            <a:endParaRPr 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09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References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1119673"/>
            <a:ext cx="10972800" cy="5057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Nzoukou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L. Wang, S.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Jajodia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 and A.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Singhal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"A Unified Framework for Measuring a Network's Mean Time-to-Compromise,"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2013 IEEE 32nd International Symposium on Reliable Distributed Systems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Braga, 2013, pp. 215-224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Y. Zhang, L. Wang, Y. Xiang and C. Ten, "Power System Reliability Evaluation With SCADA Cybersecurity Considerations," in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IEEE Transactions on Smart Grid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vol. 6, no. 4, pp. 1707-1721, July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McQueen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M.A., Boyer, W.F., Flynn, M.A., &amp;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Beitel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G.A., “Time-to-Compromise Model for Cyber Risk Reduction Estimation”,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Quality of Protection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2006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Stefanov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A., Liu, C.,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Govindarasu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M. and Wu, S. (2015), SCADA modeling for performance and vulnerability assessment of integrated cyber–physical systems. Int. Trans. Electr.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Energ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. Syst., 25: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498–519.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CVE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Database of FTP Vulnerability.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Online].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Available: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  <a:hlinkClick r:id="rId2"/>
              </a:rPr>
              <a:t>https://www.cvedetails.com/vendor/2/FTP.html</a:t>
            </a:r>
            <a:endParaRPr lang="en-US" sz="1800" dirty="0" smtClean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HTTP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Vulnerability. [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Online].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</a:rPr>
              <a:t>Available: 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www.cvedetails.com/vendor/45/Apache.html</a:t>
            </a:r>
            <a:endParaRPr lang="en-US" sz="1800" dirty="0" smtClean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Database of SSH Vulnerability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. [Online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].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800" dirty="0" smtClean="0">
                <a:latin typeface="Candara" panose="020E0502030303020204" pitchFamily="34" charset="0"/>
                <a:cs typeface="Times New Roman" panose="02020603050405020304" pitchFamily="18" charset="0"/>
                <a:hlinkClick r:id="rId4"/>
              </a:rPr>
              <a:t>www.cvedetails.com/vendor/120/SSH.html</a:t>
            </a:r>
            <a:endParaRPr lang="en-US" sz="1800" dirty="0" smtClean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/>
          <p:nvPr/>
        </p:nvSpPr>
        <p:spPr>
          <a:xfrm>
            <a:off x="6096001" y="1315719"/>
            <a:ext cx="5486400" cy="2485787"/>
          </a:xfrm>
          <a:prstGeom prst="roundRect">
            <a:avLst>
              <a:gd name="adj" fmla="val 12163"/>
            </a:avLst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>
            <a:lvl1pPr>
              <a:defRPr sz="1400" spc="200">
                <a:latin typeface="Acherus Grotesque"/>
                <a:ea typeface="Acherus Grotesque"/>
                <a:cs typeface="Acherus Grotesque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sz="1600" b="1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MOTIVATION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Power system is identified as a critical infrastructure.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The interconnected SCADA system has made the power system susceptible to </a:t>
            </a:r>
            <a:r>
              <a:rPr lang="en-US" i="1" spc="0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cyber vulnerabilities</a:t>
            </a: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  <a:endParaRPr lang="en-US" sz="1600" spc="0" dirty="0" smtClean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sz="1600" b="1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RISK ASSESSMENT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Model of the physical power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Model of the underlying SCADA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 smtClean="0">
                <a:latin typeface="Candara" panose="020E0502030303020204" pitchFamily="34" charset="0"/>
                <a:cs typeface="Arial" panose="020B0604020202020204" pitchFamily="34" charset="0"/>
              </a:rPr>
              <a:t>Model of the cyber attack.</a:t>
            </a:r>
          </a:p>
        </p:txBody>
      </p:sp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Introduction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601" y="1315719"/>
            <a:ext cx="5407825" cy="4277536"/>
            <a:chOff x="703580" y="1315719"/>
            <a:chExt cx="5407825" cy="4277536"/>
          </a:xfrm>
        </p:grpSpPr>
        <p:pic>
          <p:nvPicPr>
            <p:cNvPr id="23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3580" y="1315719"/>
              <a:ext cx="248047" cy="2480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7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800000">
              <a:off x="5863357" y="5345208"/>
              <a:ext cx="248048" cy="24804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703581" y="1343108"/>
              <a:ext cx="5356670" cy="4212821"/>
              <a:chOff x="4383778" y="811749"/>
              <a:chExt cx="7498080" cy="58969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83778" y="4463125"/>
                <a:ext cx="7498080" cy="2245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778" y="811749"/>
                <a:ext cx="7498080" cy="36513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6683" y="4660207"/>
                <a:ext cx="1229395" cy="9144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1380" y="5699024"/>
                <a:ext cx="1360715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248" y="466020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0657" y="466431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969" y="5699024"/>
                <a:ext cx="1051035" cy="9144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9287" y="4656097"/>
                <a:ext cx="1219200" cy="914400"/>
              </a:xfrm>
              <a:prstGeom prst="rect">
                <a:avLst/>
              </a:prstGeom>
            </p:spPr>
          </p:pic>
        </p:grpSp>
      </p:grpSp>
      <p:sp>
        <p:nvSpPr>
          <p:cNvPr id="5" name="Rounded Rectangle 4"/>
          <p:cNvSpPr/>
          <p:nvPr/>
        </p:nvSpPr>
        <p:spPr>
          <a:xfrm>
            <a:off x="6096000" y="3951671"/>
            <a:ext cx="5486400" cy="16415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Proposed risk assessment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Models intruder attacks aimed to gain access to control elements in the SCADA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Models the vulnerabilities in the SCADA system based on the latest vulnerability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Models the ability of attacker to exploit vulnerabilities.</a:t>
            </a:r>
            <a:endParaRPr lang="en-US" sz="1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91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Model: Bayesian Attack Trees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8" y="683840"/>
            <a:ext cx="7108552" cy="137171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93611" y="2188894"/>
            <a:ext cx="5407234" cy="3981083"/>
            <a:chOff x="199395" y="2715202"/>
            <a:chExt cx="5664987" cy="4170855"/>
          </a:xfrm>
        </p:grpSpPr>
        <p:sp>
          <p:nvSpPr>
            <p:cNvPr id="22" name="Oval 21"/>
            <p:cNvSpPr/>
            <p:nvPr/>
          </p:nvSpPr>
          <p:spPr>
            <a:xfrm>
              <a:off x="1362270" y="3396337"/>
              <a:ext cx="1436914" cy="4758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&lt;Ser1, 0, 1&gt;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84851" y="3396336"/>
              <a:ext cx="1436914" cy="475861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&lt;Ser2, 0, 1&gt;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07772" y="4627977"/>
              <a:ext cx="1436914" cy="4758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&lt;Ser3, 1, 2&gt;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395" y="2917269"/>
              <a:ext cx="122127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Ser1(1)</a:t>
              </a:r>
              <a:endPara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3682" y="2715202"/>
              <a:ext cx="137409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user(0)</a:t>
              </a:r>
              <a:endPara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81834" y="2715202"/>
              <a:ext cx="140096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&lt;0,1&gt;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19599" y="2917269"/>
              <a:ext cx="1244783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Ser2(1)</a:t>
              </a:r>
              <a:endPara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33" idx="2"/>
              <a:endCxn id="22" idx="2"/>
            </p:cNvCxnSpPr>
            <p:nvPr/>
          </p:nvCxnSpPr>
          <p:spPr>
            <a:xfrm>
              <a:off x="810030" y="3207472"/>
              <a:ext cx="552240" cy="426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2"/>
              <a:endCxn id="22" idx="0"/>
            </p:cNvCxnSpPr>
            <p:nvPr/>
          </p:nvCxnSpPr>
          <p:spPr>
            <a:xfrm flipH="1">
              <a:off x="2080727" y="3005405"/>
              <a:ext cx="4" cy="39093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2"/>
              <a:endCxn id="22" idx="7"/>
            </p:cNvCxnSpPr>
            <p:nvPr/>
          </p:nvCxnSpPr>
          <p:spPr>
            <a:xfrm flipH="1">
              <a:off x="2588752" y="3005405"/>
              <a:ext cx="1293566" cy="46062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23" idx="6"/>
            </p:cNvCxnSpPr>
            <p:nvPr/>
          </p:nvCxnSpPr>
          <p:spPr>
            <a:xfrm flipH="1">
              <a:off x="4621765" y="3207472"/>
              <a:ext cx="620226" cy="4267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2"/>
              <a:endCxn id="23" idx="0"/>
            </p:cNvCxnSpPr>
            <p:nvPr/>
          </p:nvCxnSpPr>
          <p:spPr>
            <a:xfrm>
              <a:off x="3882318" y="3005405"/>
              <a:ext cx="20990" cy="39093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2"/>
              <a:endCxn id="23" idx="1"/>
            </p:cNvCxnSpPr>
            <p:nvPr/>
          </p:nvCxnSpPr>
          <p:spPr>
            <a:xfrm>
              <a:off x="2080731" y="3005405"/>
              <a:ext cx="1314551" cy="46062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55137" y="4111587"/>
              <a:ext cx="134218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user(1)</a:t>
              </a:r>
              <a:endPara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22" idx="4"/>
              <a:endCxn id="43" idx="0"/>
            </p:cNvCxnSpPr>
            <p:nvPr/>
          </p:nvCxnSpPr>
          <p:spPr>
            <a:xfrm>
              <a:off x="2080727" y="3872199"/>
              <a:ext cx="945504" cy="239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3" idx="4"/>
              <a:endCxn id="43" idx="0"/>
            </p:cNvCxnSpPr>
            <p:nvPr/>
          </p:nvCxnSpPr>
          <p:spPr>
            <a:xfrm flipH="1">
              <a:off x="3026231" y="3872198"/>
              <a:ext cx="877077" cy="239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757" y="4321815"/>
              <a:ext cx="139257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&lt;1,2&gt;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4380" y="4310448"/>
              <a:ext cx="1266615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Ser3(2)</a:t>
              </a:r>
              <a:endPara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>
              <a:stCxn id="46" idx="3"/>
              <a:endCxn id="32" idx="1"/>
            </p:cNvCxnSpPr>
            <p:nvPr/>
          </p:nvCxnSpPr>
          <p:spPr>
            <a:xfrm>
              <a:off x="2073328" y="4466917"/>
              <a:ext cx="444876" cy="23074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1"/>
              <a:endCxn id="32" idx="7"/>
            </p:cNvCxnSpPr>
            <p:nvPr/>
          </p:nvCxnSpPr>
          <p:spPr>
            <a:xfrm flipH="1">
              <a:off x="3534254" y="4455550"/>
              <a:ext cx="360127" cy="2421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2"/>
              <a:endCxn id="32" idx="0"/>
            </p:cNvCxnSpPr>
            <p:nvPr/>
          </p:nvCxnSpPr>
          <p:spPr>
            <a:xfrm flipH="1">
              <a:off x="3026229" y="4401790"/>
              <a:ext cx="2" cy="2261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307772" y="5889355"/>
              <a:ext cx="1436914" cy="475861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&lt;Ser4, 2, 2&gt;</a:t>
              </a:r>
              <a:endParaRPr lang="en-US" sz="12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3381" y="5372965"/>
              <a:ext cx="136570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user(2)</a:t>
              </a:r>
              <a:endPara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9002" y="5583193"/>
              <a:ext cx="1416083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&lt;2,2&gt;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8503" y="5571826"/>
              <a:ext cx="1278372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Ser4(2)</a:t>
              </a:r>
              <a:endPara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1" idx="1"/>
            </p:cNvCxnSpPr>
            <p:nvPr/>
          </p:nvCxnSpPr>
          <p:spPr>
            <a:xfrm>
              <a:off x="2085085" y="5728295"/>
              <a:ext cx="433119" cy="23074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1"/>
              <a:endCxn id="51" idx="7"/>
            </p:cNvCxnSpPr>
            <p:nvPr/>
          </p:nvCxnSpPr>
          <p:spPr>
            <a:xfrm flipH="1">
              <a:off x="3534254" y="5716928"/>
              <a:ext cx="354249" cy="2421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4"/>
              <a:endCxn id="52" idx="0"/>
            </p:cNvCxnSpPr>
            <p:nvPr/>
          </p:nvCxnSpPr>
          <p:spPr>
            <a:xfrm>
              <a:off x="3026229" y="5103839"/>
              <a:ext cx="3" cy="2691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2"/>
              <a:endCxn id="51" idx="0"/>
            </p:cNvCxnSpPr>
            <p:nvPr/>
          </p:nvCxnSpPr>
          <p:spPr>
            <a:xfrm flipH="1">
              <a:off x="3026229" y="5663168"/>
              <a:ext cx="3" cy="2261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90522" y="6595854"/>
              <a:ext cx="1075162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Goal: root(2)</a:t>
              </a:r>
              <a:endPara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stCxn id="51" idx="4"/>
              <a:endCxn id="59" idx="0"/>
            </p:cNvCxnSpPr>
            <p:nvPr/>
          </p:nvCxnSpPr>
          <p:spPr>
            <a:xfrm>
              <a:off x="3026229" y="6365216"/>
              <a:ext cx="1874" cy="230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724370" y="844158"/>
            <a:ext cx="3565671" cy="105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</a:t>
            </a:r>
          </a:p>
          <a:p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Intruder attacks the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application server</a:t>
            </a:r>
            <a:r>
              <a:rPr lang="en-US" sz="1400" dirty="0" smtClean="0">
                <a:latin typeface="Candara" panose="020E0502030303020204" pitchFamily="34" charset="0"/>
                <a:cs typeface="Arial" panose="020B0604020202020204" pitchFamily="34" charset="0"/>
              </a:rPr>
              <a:t> of the control center to get unauthorized administrative access to control assets.</a:t>
            </a:r>
            <a:endParaRPr lang="en-US" sz="1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83742" y="2728691"/>
            <a:ext cx="6083559" cy="3476064"/>
            <a:chOff x="5483742" y="2728691"/>
            <a:chExt cx="6083559" cy="34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5483742" y="2728691"/>
              <a:ext cx="6083559" cy="3476064"/>
              <a:chOff x="5589037" y="2631704"/>
              <a:chExt cx="6083559" cy="347606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589037" y="2631704"/>
                <a:ext cx="6083559" cy="3476064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720407" y="2631704"/>
                <a:ext cx="5849767" cy="95410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Attack Tree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z="1400" i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access condition</a:t>
                </a:r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 can be reached by exploiting vulnerabilities with prior access condition.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400" i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 is reached through a set of access conditions.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8698080" y="3816115"/>
                    <a:ext cx="2872095" cy="951590"/>
                  </a:xfrm>
                  <a:prstGeom prst="roundRect">
                    <a:avLst>
                      <a:gd name="adj" fmla="val 7724"/>
                    </a:avLst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Probability of successful access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1100" b="1" dirty="0" smtClean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sz="1100" b="1" dirty="0" smtClean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through m vulnerabilities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Rounded 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080" y="3816115"/>
                    <a:ext cx="2872095" cy="951590"/>
                  </a:xfrm>
                  <a:prstGeom prst="roundRect">
                    <a:avLst>
                      <a:gd name="adj" fmla="val 7724"/>
                    </a:avLst>
                  </a:prstGeom>
                  <a:blipFill>
                    <a:blip r:embed="rId3"/>
                    <a:stretch>
                      <a:fillRect t="-15924" b="-8089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723564" y="3809710"/>
                    <a:ext cx="2872095" cy="939905"/>
                  </a:xfrm>
                  <a:prstGeom prst="roundRect">
                    <a:avLst>
                      <a:gd name="adj" fmla="val 7724"/>
                    </a:avLst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Probability of successful exploit of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oMath>
                    </a14:m>
                    <a:r>
                      <a:rPr lang="en-US" sz="1100" b="1" dirty="0" smtClean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vulnerability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CVSS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oMath>
                      </m:oMathPara>
                    </a14:m>
                    <a:endParaRPr lang="en-US" sz="1100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Rounded 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3564" y="3809710"/>
                    <a:ext cx="2872095" cy="939905"/>
                  </a:xfrm>
                  <a:prstGeom prst="roundRect">
                    <a:avLst>
                      <a:gd name="adj" fmla="val 7724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5818497" y="4990126"/>
                  <a:ext cx="5406230" cy="106900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Probability of successful exploit of vulnerability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sz="1100" b="1" i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100" b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to reach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100" b="1" i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100" b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from</a:t>
                  </a:r>
                  <a:r>
                    <a:rPr lang="en-US" sz="1100" b="1" i="1" dirty="0" smtClean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en-US" sz="1100" b="1" i="1" dirty="0" smtClean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  <m:d>
                                          <m:d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497" y="4990126"/>
                  <a:ext cx="5406230" cy="106900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122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Model: Mean Time to Compromise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57866" y="764983"/>
            <a:ext cx="4906209" cy="1881758"/>
            <a:chOff x="223386" y="666997"/>
            <a:chExt cx="4906209" cy="1881758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066263781"/>
                </p:ext>
              </p:extLst>
            </p:nvPr>
          </p:nvGraphicFramePr>
          <p:xfrm>
            <a:off x="1035020" y="666997"/>
            <a:ext cx="3359698" cy="18817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1" r="6982" b="9741"/>
            <a:stretch/>
          </p:blipFill>
          <p:spPr>
            <a:xfrm>
              <a:off x="223386" y="1196396"/>
              <a:ext cx="716837" cy="82296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515" y="1287836"/>
              <a:ext cx="640080" cy="6400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103802" y="942264"/>
            <a:ext cx="5414732" cy="4840645"/>
            <a:chOff x="6513779" y="864366"/>
            <a:chExt cx="5414732" cy="4840645"/>
          </a:xfrm>
        </p:grpSpPr>
        <p:grpSp>
          <p:nvGrpSpPr>
            <p:cNvPr id="104" name="Group 103"/>
            <p:cNvGrpSpPr/>
            <p:nvPr/>
          </p:nvGrpSpPr>
          <p:grpSpPr>
            <a:xfrm>
              <a:off x="7269096" y="864366"/>
              <a:ext cx="3789484" cy="4840645"/>
              <a:chOff x="841643" y="578172"/>
              <a:chExt cx="3789484" cy="484064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841643" y="1394326"/>
                <a:ext cx="1436914" cy="4758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&lt;Ser1, 0, 1&gt;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194213" y="1394326"/>
                <a:ext cx="1436914" cy="475861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&lt;Ser2, 0, 1&gt;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990828" y="2907321"/>
                <a:ext cx="1436914" cy="4758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&lt;Ser3, 1, 2&gt;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378907" y="578172"/>
                <a:ext cx="660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user(0)</a:t>
                </a:r>
                <a:endPara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Straight Arrow Connector 108"/>
              <p:cNvCxnSpPr>
                <a:stCxn id="108" idx="2"/>
                <a:endCxn id="105" idx="7"/>
              </p:cNvCxnSpPr>
              <p:nvPr/>
            </p:nvCxnSpPr>
            <p:spPr>
              <a:xfrm flipH="1">
                <a:off x="2068126" y="855171"/>
                <a:ext cx="641160" cy="6088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08" idx="2"/>
                <a:endCxn id="106" idx="1"/>
              </p:cNvCxnSpPr>
              <p:nvPr/>
            </p:nvCxnSpPr>
            <p:spPr>
              <a:xfrm>
                <a:off x="2709286" y="855171"/>
                <a:ext cx="695358" cy="6088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2386120" y="23040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user(1)</a:t>
                </a:r>
                <a:endPara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Straight Arrow Connector 111"/>
              <p:cNvCxnSpPr>
                <a:stCxn id="105" idx="5"/>
                <a:endCxn id="111" idx="0"/>
              </p:cNvCxnSpPr>
              <p:nvPr/>
            </p:nvCxnSpPr>
            <p:spPr>
              <a:xfrm>
                <a:off x="2068126" y="1800499"/>
                <a:ext cx="641160" cy="503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106" idx="3"/>
                <a:endCxn id="111" idx="0"/>
              </p:cNvCxnSpPr>
              <p:nvPr/>
            </p:nvCxnSpPr>
            <p:spPr>
              <a:xfrm flipH="1">
                <a:off x="2709286" y="1800499"/>
                <a:ext cx="695358" cy="503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11" idx="2"/>
                <a:endCxn id="107" idx="0"/>
              </p:cNvCxnSpPr>
              <p:nvPr/>
            </p:nvCxnSpPr>
            <p:spPr>
              <a:xfrm flipH="1">
                <a:off x="2709285" y="2581055"/>
                <a:ext cx="1" cy="32626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1990827" y="4331620"/>
                <a:ext cx="1436914" cy="475861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&lt;Ser4, 2, 2&gt;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2913" y="3720284"/>
                <a:ext cx="652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user(2)</a:t>
                </a:r>
                <a:endPara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7" name="Straight Arrow Connector 116"/>
              <p:cNvCxnSpPr>
                <a:stCxn id="107" idx="4"/>
                <a:endCxn id="116" idx="0"/>
              </p:cNvCxnSpPr>
              <p:nvPr/>
            </p:nvCxnSpPr>
            <p:spPr>
              <a:xfrm>
                <a:off x="2709285" y="3383182"/>
                <a:ext cx="0" cy="33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6" idx="2"/>
                <a:endCxn id="115" idx="0"/>
              </p:cNvCxnSpPr>
              <p:nvPr/>
            </p:nvCxnSpPr>
            <p:spPr>
              <a:xfrm flipH="1">
                <a:off x="2709284" y="3997283"/>
                <a:ext cx="1" cy="33433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2386696" y="5141818"/>
                <a:ext cx="655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root(2)</a:t>
                </a:r>
                <a:endPara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Straight Arrow Connector 119"/>
              <p:cNvCxnSpPr>
                <a:stCxn id="115" idx="4"/>
                <a:endCxn id="119" idx="0"/>
              </p:cNvCxnSpPr>
              <p:nvPr/>
            </p:nvCxnSpPr>
            <p:spPr>
              <a:xfrm>
                <a:off x="2709284" y="4807481"/>
                <a:ext cx="5387" cy="334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6513779" y="1688105"/>
              <a:ext cx="5414732" cy="3764369"/>
              <a:chOff x="6513779" y="1688105"/>
              <a:chExt cx="5414732" cy="37643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513779" y="1688105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779" y="1688105"/>
                    <a:ext cx="79688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131626" y="1688105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1626" y="1688105"/>
                    <a:ext cx="79688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9941680" y="3246779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80" y="3246779"/>
                    <a:ext cx="79688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941680" y="4671078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80" y="4671078"/>
                    <a:ext cx="79688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7800221" y="2222732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221" y="2222732"/>
                    <a:ext cx="111620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375253" y="2220017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253" y="2220017"/>
                    <a:ext cx="111620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9136737" y="3662828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737" y="3662828"/>
                    <a:ext cx="111620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9138870" y="5083142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870" y="5083142"/>
                    <a:ext cx="111620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44106" y="5086751"/>
                <a:ext cx="3671238" cy="132171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Mean time to compromise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100" b="1" i="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b="1" i="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100" b="1" i="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 possible vulnerabilities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100" i="1" dirty="0" smtClean="0">
                  <a:latin typeface="Candara" panose="020E0502030303020204" pitchFamily="34" charset="0"/>
                </a:endParaRPr>
              </a:p>
              <a:p>
                <a:r>
                  <a:rPr lang="en-US" sz="11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Attack Efficiency: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MTTC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06" y="5086751"/>
                <a:ext cx="3671238" cy="1321710"/>
              </a:xfrm>
              <a:prstGeom prst="roundRect">
                <a:avLst/>
              </a:prstGeom>
              <a:blipFill>
                <a:blip r:embed="rId22"/>
                <a:stretch>
                  <a:fillRect t="-8257" b="-3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09600" y="2961405"/>
            <a:ext cx="6080449" cy="2051389"/>
            <a:chOff x="609600" y="2831885"/>
            <a:chExt cx="6080449" cy="2051389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" y="2831885"/>
              <a:ext cx="6080449" cy="2051389"/>
              <a:chOff x="794090" y="2720286"/>
              <a:chExt cx="6080449" cy="205138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794090" y="2720286"/>
                <a:ext cx="6080449" cy="2051389"/>
              </a:xfrm>
              <a:prstGeom prst="roundRect">
                <a:avLst>
                  <a:gd name="adj" fmla="val 11794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857865" y="2995127"/>
                <a:ext cx="2911701" cy="1269032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Time to exploit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Exploit code available: 1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Exploit code not available: 5.8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Can be scaled using CVSS scores.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Probability of exploit code being available or unavailable depends on skill level of intruder.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856051" y="2995126"/>
                <a:ext cx="2911701" cy="126903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Additional time to identify vulnerability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Known existence: 32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Unknown existence: 65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Probability of the existence vulnerability to be known or unknown depends on skill level of intruder.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4090" y="2720287"/>
                <a:ext cx="60804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Mean time to compromise a vulnerability</a:t>
                </a:r>
                <a:endParaRPr lang="en-US" sz="11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/>
                <p:cNvSpPr/>
                <p:nvPr/>
              </p:nvSpPr>
              <p:spPr>
                <a:xfrm>
                  <a:off x="1063690" y="4474690"/>
                  <a:ext cx="5178490" cy="33162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 smtClean="0">
                      <a:latin typeface="Candara" panose="020E0502030303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 smtClean="0">
                      <a:latin typeface="Candara" panose="020E0502030303020204" pitchFamily="34" charset="0"/>
                    </a:rPr>
                    <a:t> for each vulnerability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latin typeface="Candara" panose="020E0502030303020204" pitchFamily="34" charset="0"/>
                    </a:rPr>
                    <a:t>. </a:t>
                  </a:r>
                  <a:endParaRPr lang="en-US" sz="16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Rounded 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90" y="4474690"/>
                  <a:ext cx="5178490" cy="331623"/>
                </a:xfrm>
                <a:prstGeom prst="roundRect">
                  <a:avLst/>
                </a:prstGeom>
                <a:blipFill>
                  <a:blip r:embed="rId24"/>
                  <a:stretch>
                    <a:fillRect t="-5357" b="-21429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5940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 A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2836" y="841381"/>
            <a:ext cx="5756983" cy="3425574"/>
            <a:chOff x="742777" y="796842"/>
            <a:chExt cx="5756983" cy="3425574"/>
          </a:xfrm>
        </p:grpSpPr>
        <p:grpSp>
          <p:nvGrpSpPr>
            <p:cNvPr id="45" name="Group 44"/>
            <p:cNvGrpSpPr/>
            <p:nvPr/>
          </p:nvGrpSpPr>
          <p:grpSpPr>
            <a:xfrm>
              <a:off x="742777" y="919838"/>
              <a:ext cx="1500743" cy="1163552"/>
              <a:chOff x="353753" y="858219"/>
              <a:chExt cx="1500743" cy="1163552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353753" y="858219"/>
                <a:ext cx="1500743" cy="822960"/>
                <a:chOff x="1566734" y="1837934"/>
                <a:chExt cx="1500743" cy="822960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2283571" y="1837934"/>
                  <a:ext cx="783906" cy="822960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11" r="6982" b="9741"/>
                <a:stretch/>
              </p:blipFill>
              <p:spPr>
                <a:xfrm>
                  <a:off x="1566734" y="1837934"/>
                  <a:ext cx="716837" cy="82296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/>
              <p:cNvSpPr txBox="1"/>
              <p:nvPr/>
            </p:nvSpPr>
            <p:spPr>
              <a:xfrm>
                <a:off x="776424" y="1767855"/>
                <a:ext cx="6607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Intruder</a:t>
                </a:r>
                <a:endParaRPr lang="en-US" sz="105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389499" y="796842"/>
              <a:ext cx="4110261" cy="3425574"/>
              <a:chOff x="757014" y="1876989"/>
              <a:chExt cx="4110261" cy="342557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40765" y="2292717"/>
                <a:ext cx="3826510" cy="3009846"/>
                <a:chOff x="3660140" y="1473567"/>
                <a:chExt cx="3826510" cy="3009846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29" r="13418"/>
                <a:stretch/>
              </p:blipFill>
              <p:spPr>
                <a:xfrm>
                  <a:off x="3924300" y="1473567"/>
                  <a:ext cx="1054100" cy="723533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cene3d>
                  <a:camera prst="isometricLeftDown">
                    <a:rot lat="2100000" lon="1800000" rev="0"/>
                  </a:camera>
                  <a:lightRig rig="threePt" dir="t"/>
                </a:scene3d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575" b="14981"/>
                <a:stretch/>
              </p:blipFill>
              <p:spPr>
                <a:xfrm>
                  <a:off x="4085590" y="2330449"/>
                  <a:ext cx="731520" cy="508001"/>
                </a:xfrm>
                <a:prstGeom prst="rect">
                  <a:avLst/>
                </a:prstGeom>
              </p:spPr>
            </p:pic>
            <p:sp>
              <p:nvSpPr>
                <p:cNvPr id="52" name="Can 51"/>
                <p:cNvSpPr/>
                <p:nvPr/>
              </p:nvSpPr>
              <p:spPr>
                <a:xfrm rot="5400000" flipH="1">
                  <a:off x="5481320" y="1156970"/>
                  <a:ext cx="184150" cy="3826510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Substation LAN</a:t>
                  </a:r>
                  <a:endParaRPr lang="en-US" sz="1050" b="1" dirty="0">
                    <a:solidFill>
                      <a:schemeClr val="tx1"/>
                    </a:solidFill>
                    <a:latin typeface="Candara" panose="020E0502030303020204" pitchFamily="34" charset="0"/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0"/>
                  <a:endCxn id="50" idx="2"/>
                </p:cNvCxnSpPr>
                <p:nvPr/>
              </p:nvCxnSpPr>
              <p:spPr>
                <a:xfrm flipV="1">
                  <a:off x="4451350" y="2197100"/>
                  <a:ext cx="0" cy="1333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1" idx="2"/>
                </p:cNvCxnSpPr>
                <p:nvPr/>
              </p:nvCxnSpPr>
              <p:spPr>
                <a:xfrm flipV="1">
                  <a:off x="4451350" y="2838450"/>
                  <a:ext cx="0" cy="139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3" t="12340" r="4166" b="12874"/>
                <a:stretch/>
              </p:blipFill>
              <p:spPr>
                <a:xfrm>
                  <a:off x="6219187" y="2058518"/>
                  <a:ext cx="822960" cy="669851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5147944" y="1960405"/>
                  <a:ext cx="731520" cy="767964"/>
                </a:xfrm>
                <a:prstGeom prst="rect">
                  <a:avLst/>
                </a:prstGeom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3792924" y="2209842"/>
                  <a:ext cx="5757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latin typeface="Candara" panose="020E0502030303020204" pitchFamily="34" charset="0"/>
                    </a:rPr>
                    <a:t>Switch</a:t>
                  </a:r>
                  <a:endParaRPr lang="en-US" sz="1050" b="1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856161" y="2751744"/>
                  <a:ext cx="72327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latin typeface="Candara" panose="020E0502030303020204" pitchFamily="34" charset="0"/>
                    </a:rPr>
                    <a:t>Web HMI</a:t>
                  </a:r>
                  <a:endParaRPr lang="en-US" sz="1050" b="1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854388" y="2593996"/>
                  <a:ext cx="59984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Candara" panose="020E0502030303020204" pitchFamily="34" charset="0"/>
                    </a:rPr>
                    <a:t>Work</a:t>
                  </a:r>
                </a:p>
                <a:p>
                  <a:pPr algn="ctr"/>
                  <a:r>
                    <a:rPr lang="en-US" sz="1050" b="1" dirty="0" smtClean="0">
                      <a:latin typeface="Candara" panose="020E0502030303020204" pitchFamily="34" charset="0"/>
                    </a:rPr>
                    <a:t>Station</a:t>
                  </a:r>
                  <a:endParaRPr lang="en-US" sz="1050" b="1" dirty="0">
                    <a:latin typeface="Candara" panose="020E0502030303020204" pitchFamily="34" charset="0"/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2" idx="4"/>
                  <a:endCxn id="58" idx="3"/>
                </p:cNvCxnSpPr>
                <p:nvPr/>
              </p:nvCxnSpPr>
              <p:spPr>
                <a:xfrm flipV="1">
                  <a:off x="5573395" y="2878702"/>
                  <a:ext cx="6041" cy="994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5" idx="2"/>
                </p:cNvCxnSpPr>
                <p:nvPr/>
              </p:nvCxnSpPr>
              <p:spPr>
                <a:xfrm flipV="1">
                  <a:off x="6630667" y="2728369"/>
                  <a:ext cx="0" cy="2497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0875" y="3367308"/>
                  <a:ext cx="1005840" cy="867537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2958" y="3361960"/>
                  <a:ext cx="1005840" cy="867537"/>
                </a:xfrm>
                <a:prstGeom prst="rect">
                  <a:avLst/>
                </a:prstGeom>
              </p:spPr>
            </p:pic>
            <p:cxnSp>
              <p:nvCxnSpPr>
                <p:cNvPr id="69" name="Straight Connector 68"/>
                <p:cNvCxnSpPr>
                  <a:stCxn id="62" idx="0"/>
                </p:cNvCxnSpPr>
                <p:nvPr/>
              </p:nvCxnSpPr>
              <p:spPr>
                <a:xfrm flipH="1" flipV="1">
                  <a:off x="4978400" y="3162300"/>
                  <a:ext cx="0" cy="2050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63" idx="0"/>
                </p:cNvCxnSpPr>
                <p:nvPr/>
              </p:nvCxnSpPr>
              <p:spPr>
                <a:xfrm flipV="1">
                  <a:off x="6405878" y="3162300"/>
                  <a:ext cx="0" cy="1996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4962637" y="4229497"/>
                  <a:ext cx="37863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latin typeface="Candara" panose="020E0502030303020204" pitchFamily="34" charset="0"/>
                    </a:rPr>
                    <a:t>IED</a:t>
                  </a:r>
                  <a:endParaRPr lang="en-US" sz="1050" b="1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220571" y="4229497"/>
                  <a:ext cx="37863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latin typeface="Candara" panose="020E0502030303020204" pitchFamily="34" charset="0"/>
                    </a:rPr>
                    <a:t>IED</a:t>
                  </a:r>
                  <a:endParaRPr lang="en-US" sz="1050" b="1" dirty="0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57014" y="2191052"/>
                <a:ext cx="6463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latin typeface="Candara" panose="020E0502030303020204" pitchFamily="34" charset="0"/>
                  </a:rPr>
                  <a:t>Router/</a:t>
                </a:r>
              </a:p>
              <a:p>
                <a:r>
                  <a:rPr lang="en-US" sz="1050" b="1" dirty="0" smtClean="0">
                    <a:latin typeface="Candara" panose="020E0502030303020204" pitchFamily="34" charset="0"/>
                  </a:rPr>
                  <a:t>Firewall</a:t>
                </a:r>
                <a:endParaRPr lang="en-US" sz="1050" b="1" dirty="0">
                  <a:latin typeface="Candara" panose="020E0502030303020204" pitchFamily="34" charset="0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367" b="22852"/>
              <a:stretch/>
            </p:blipFill>
            <p:spPr>
              <a:xfrm rot="330157">
                <a:off x="1509240" y="1876989"/>
                <a:ext cx="914400" cy="464345"/>
              </a:xfrm>
              <a:prstGeom prst="rect">
                <a:avLst/>
              </a:prstGeom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691821" y="4482642"/>
            <a:ext cx="6352958" cy="1404810"/>
            <a:chOff x="5563629" y="-545603"/>
            <a:chExt cx="6352958" cy="1404810"/>
          </a:xfrm>
          <a:noFill/>
        </p:grpSpPr>
        <p:sp>
          <p:nvSpPr>
            <p:cNvPr id="78" name="TextBox 77"/>
            <p:cNvSpPr txBox="1"/>
            <p:nvPr/>
          </p:nvSpPr>
          <p:spPr>
            <a:xfrm>
              <a:off x="5563629" y="-97079"/>
              <a:ext cx="1128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ndara" panose="020E0502030303020204" pitchFamily="34" charset="0"/>
                </a:rPr>
                <a:t>Access user_intruder</a:t>
              </a:r>
              <a:endParaRPr lang="en-US" sz="1200" b="1" dirty="0">
                <a:latin typeface="Candara" panose="020E0502030303020204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691629" y="-545603"/>
              <a:ext cx="5224958" cy="1404810"/>
              <a:chOff x="6691629" y="-545603"/>
              <a:chExt cx="5224958" cy="1404810"/>
            </a:xfrm>
            <a:grpFill/>
          </p:grpSpPr>
          <p:sp>
            <p:nvSpPr>
              <p:cNvPr id="80" name="Oval 79"/>
              <p:cNvSpPr/>
              <p:nvPr/>
            </p:nvSpPr>
            <p:spPr>
              <a:xfrm>
                <a:off x="7022789" y="441341"/>
                <a:ext cx="1055520" cy="41786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ssh</a:t>
                </a:r>
                <a:endParaRPr lang="en-US" sz="1200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022789" y="-545603"/>
                <a:ext cx="1055520" cy="41786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ftp</a:t>
                </a:r>
                <a:endParaRPr lang="en-US" sz="1200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Straight Arrow Connector 81"/>
              <p:cNvCxnSpPr>
                <a:stCxn id="78" idx="3"/>
                <a:endCxn id="80" idx="2"/>
              </p:cNvCxnSpPr>
              <p:nvPr/>
            </p:nvCxnSpPr>
            <p:spPr>
              <a:xfrm>
                <a:off x="6691629" y="133754"/>
                <a:ext cx="331160" cy="51652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8" idx="3"/>
                <a:endCxn id="81" idx="2"/>
              </p:cNvCxnSpPr>
              <p:nvPr/>
            </p:nvCxnSpPr>
            <p:spPr>
              <a:xfrm flipV="1">
                <a:off x="6691629" y="-336670"/>
                <a:ext cx="331160" cy="470424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8435733" y="-85959"/>
                <a:ext cx="81613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ndara" panose="020E0502030303020204" pitchFamily="34" charset="0"/>
                  </a:rPr>
                  <a:t>Access user_HMI</a:t>
                </a:r>
                <a:endParaRPr lang="en-US" sz="1200" b="1" dirty="0">
                  <a:latin typeface="Candara" panose="020E0502030303020204" pitchFamily="34" charset="0"/>
                </a:endParaRPr>
              </a:p>
            </p:txBody>
          </p:sp>
          <p:cxnSp>
            <p:nvCxnSpPr>
              <p:cNvPr id="85" name="Straight Arrow Connector 84"/>
              <p:cNvCxnSpPr>
                <a:stCxn id="80" idx="6"/>
                <a:endCxn id="84" idx="1"/>
              </p:cNvCxnSpPr>
              <p:nvPr/>
            </p:nvCxnSpPr>
            <p:spPr>
              <a:xfrm flipV="1">
                <a:off x="8078309" y="237207"/>
                <a:ext cx="357424" cy="413067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1" idx="6"/>
                <a:endCxn id="84" idx="1"/>
              </p:cNvCxnSpPr>
              <p:nvPr/>
            </p:nvCxnSpPr>
            <p:spPr>
              <a:xfrm>
                <a:off x="8078309" y="-336670"/>
                <a:ext cx="357424" cy="573877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9584124" y="-67448"/>
                <a:ext cx="1055520" cy="417866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bof</a:t>
                </a:r>
                <a:endParaRPr lang="en-US" sz="1200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Arrow Connector 87"/>
              <p:cNvCxnSpPr>
                <a:stCxn id="84" idx="3"/>
                <a:endCxn id="87" idx="2"/>
              </p:cNvCxnSpPr>
              <p:nvPr/>
            </p:nvCxnSpPr>
            <p:spPr>
              <a:xfrm flipV="1">
                <a:off x="9251864" y="141485"/>
                <a:ext cx="332260" cy="9572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0983782" y="-81024"/>
                <a:ext cx="93280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ndara" panose="020E0502030303020204" pitchFamily="34" charset="0"/>
                  </a:rPr>
                  <a:t>Access root_HMI</a:t>
                </a:r>
                <a:endParaRPr lang="en-US" sz="1200" b="1" dirty="0">
                  <a:latin typeface="Candara" panose="020E0502030303020204" pitchFamily="34" charset="0"/>
                </a:endParaRPr>
              </a:p>
            </p:txBody>
          </p:sp>
          <p:cxnSp>
            <p:nvCxnSpPr>
              <p:cNvPr id="90" name="Straight Arrow Connector 89"/>
              <p:cNvCxnSpPr>
                <a:stCxn id="87" idx="6"/>
                <a:endCxn id="89" idx="1"/>
              </p:cNvCxnSpPr>
              <p:nvPr/>
            </p:nvCxnSpPr>
            <p:spPr>
              <a:xfrm>
                <a:off x="10639644" y="141485"/>
                <a:ext cx="344138" cy="8324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6" y="1885806"/>
            <a:ext cx="4572000" cy="29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70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Models B and C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5389"/>
            <a:ext cx="3809867" cy="283464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9" y="785535"/>
            <a:ext cx="3749040" cy="2389091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85" y="562761"/>
            <a:ext cx="2245949" cy="283464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552825"/>
            <a:ext cx="4151651" cy="301752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458" y="3523261"/>
            <a:ext cx="1632258" cy="301752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9" y="3777839"/>
            <a:ext cx="3730753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9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Cyber Attack Model: Control Center SCADA Model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94360"/>
            <a:ext cx="4431032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49" y="594360"/>
            <a:ext cx="1640937" cy="283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19" y="625345"/>
            <a:ext cx="4346921" cy="2743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9125" y="3429000"/>
            <a:ext cx="10963275" cy="3057525"/>
            <a:chOff x="619125" y="3429000"/>
            <a:chExt cx="10963275" cy="3057525"/>
          </a:xfrm>
        </p:grpSpPr>
        <p:sp>
          <p:nvSpPr>
            <p:cNvPr id="9" name="Rounded Rectangle 8"/>
            <p:cNvSpPr/>
            <p:nvPr/>
          </p:nvSpPr>
          <p:spPr>
            <a:xfrm>
              <a:off x="619125" y="3429000"/>
              <a:ext cx="10963275" cy="30575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584" y="3911076"/>
              <a:ext cx="3874244" cy="24688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230" y="3911076"/>
              <a:ext cx="3912230" cy="24688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9125" y="3449701"/>
              <a:ext cx="1096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ndara" panose="020E0502030303020204" pitchFamily="34" charset="0"/>
                  <a:cs typeface="Arial" panose="020B0604020202020204" pitchFamily="34" charset="0"/>
                </a:rPr>
                <a:t>Security comparison of different substation and control center SCADA architectures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411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Candara" panose="020E0502030303020204" pitchFamily="34" charset="0"/>
                <a:cs typeface="Arial" panose="020B0604020202020204" pitchFamily="34" charset="0"/>
              </a:rPr>
              <a:t>Physical Model: Impact on Power System</a:t>
            </a:r>
            <a:endParaRPr lang="en-US" sz="24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343150"/>
            <a:ext cx="5181600" cy="3968409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52455485"/>
              </p:ext>
            </p:extLst>
          </p:nvPr>
        </p:nvGraphicFramePr>
        <p:xfrm>
          <a:off x="295274" y="638175"/>
          <a:ext cx="11791952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/>
              <p:cNvSpPr/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Impact analysis for contingency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400" dirty="0" smtClean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𝟎𝟏</m:t>
                          </m:r>
                        </m:den>
                      </m:f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𝟎𝟓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 smtClean="0">
                  <a:latin typeface="Candara" panose="020E0502030303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Net impact of a cyber attack on a substation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endParaRPr lang="en-US" sz="1400" dirty="0" smtClean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 smtClean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65" y="2298069"/>
            <a:ext cx="3195285" cy="192024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290029" y="2298069"/>
            <a:ext cx="3166710" cy="1920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IED list for Substation 2 (Buses: 2, 30)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Generator G30 circuit breaker.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Transformer 2-30 LV side circuit breaker.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Transformer 2-30 HV side circuit breaker.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Line 2-1 circuit breaker.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Line 2-3 circuit breaker.</a:t>
            </a:r>
          </a:p>
          <a:p>
            <a:pPr marL="228600" lvl="1" indent="-114300"/>
            <a:r>
              <a:rPr lang="en-US" sz="1100" dirty="0" smtClean="0">
                <a:latin typeface="Candara" panose="020E0502030303020204" pitchFamily="34" charset="0"/>
                <a:cs typeface="Arial" panose="020B0604020202020204" pitchFamily="34" charset="0"/>
              </a:rPr>
              <a:t>Line 2-25 circuit breaker.</a:t>
            </a:r>
            <a:endParaRPr lang="en-US" sz="11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Candara" panose="020E0502030303020204" pitchFamily="34" charset="0"/>
                    <a:cs typeface="Arial" panose="020B0604020202020204" pitchFamily="34" charset="0"/>
                  </a:rPr>
                  <a:t>Risk of a cyber attack on goal c in substation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Risk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)∙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28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of a Cyber-Physical Attack on IEEE 39-bus Power 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" y="1778375"/>
            <a:ext cx="51435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74" y="1778375"/>
            <a:ext cx="52577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4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01A53"/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687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Acherus Grotesque</vt:lpstr>
      <vt:lpstr>AcherusGrotesqueLight</vt:lpstr>
      <vt:lpstr>Arial</vt:lpstr>
      <vt:lpstr>Calibri</vt:lpstr>
      <vt:lpstr>Calibri Light</vt:lpstr>
      <vt:lpstr>Cambria Math</vt:lpstr>
      <vt:lpstr>Candara</vt:lpstr>
      <vt:lpstr>Gineso Cond Thin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Meyur</dc:creator>
  <cp:lastModifiedBy>Rounak Meyur</cp:lastModifiedBy>
  <cp:revision>30</cp:revision>
  <dcterms:created xsi:type="dcterms:W3CDTF">2018-12-05T04:58:13Z</dcterms:created>
  <dcterms:modified xsi:type="dcterms:W3CDTF">2018-12-05T16:48:30Z</dcterms:modified>
</cp:coreProperties>
</file>