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52" y="67"/>
      </p:cViewPr>
      <p:guideLst>
        <p:guide orient="horz" pos="2136"/>
        <p:guide pos="3840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D146-5BFD-4E94-B86E-437D36E5AD3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51FBF-F99F-46BB-8902-2E059A8044E4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Exploit</a:t>
          </a:r>
        </a:p>
      </dgm:t>
    </dgm:pt>
    <dgm:pt modelId="{DBC7B260-EA6C-4122-A6FD-6115B745F223}" type="parTrans" cxnId="{6AF08EAB-BAC8-4198-B259-1B93E39E45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0B9D1-8C30-4BC8-B596-B9F246C7FAB8}" type="sibTrans" cxnId="{6AF08EAB-BAC8-4198-B259-1B93E39E45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E97C2E-9C64-41B7-8C80-B1BA30D739E6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Vulnerability</a:t>
          </a:r>
        </a:p>
      </dgm:t>
    </dgm:pt>
    <dgm:pt modelId="{FCD6598A-E7CF-4E85-A5A1-9FCAED82B76D}" type="parTrans" cxnId="{278AC0C4-4BBF-4F63-962A-BB2551D63D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878772-3691-4113-81FB-18D6BC7F0883}" type="sibTrans" cxnId="{278AC0C4-4BBF-4F63-962A-BB2551D63D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AC65AC-63C6-45C2-81AD-1C1A4E9BA662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Successful intrusion</a:t>
          </a:r>
        </a:p>
      </dgm:t>
    </dgm:pt>
    <dgm:pt modelId="{66D62DC8-AC57-4BBD-B51E-A5198C0B2904}" type="parTrans" cxnId="{716102BE-B812-455D-B157-F2936AB493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228436-D72D-4654-91BC-F59AEABD2D61}" type="sibTrans" cxnId="{716102BE-B812-455D-B157-F2936AB493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6320F8-FFC5-4875-B997-10C291C4F77C}" type="pres">
      <dgm:prSet presAssocID="{6FE7D146-5BFD-4E94-B86E-437D36E5AD31}" presName="CompostProcess" presStyleCnt="0">
        <dgm:presLayoutVars>
          <dgm:dir/>
          <dgm:resizeHandles val="exact"/>
        </dgm:presLayoutVars>
      </dgm:prSet>
      <dgm:spPr/>
    </dgm:pt>
    <dgm:pt modelId="{575869B6-22FB-470B-A811-E07C9227577D}" type="pres">
      <dgm:prSet presAssocID="{6FE7D146-5BFD-4E94-B86E-437D36E5AD31}" presName="arrow" presStyleLbl="bgShp" presStyleIdx="0" presStyleCnt="1"/>
      <dgm:spPr/>
    </dgm:pt>
    <dgm:pt modelId="{F988FACE-F466-42DF-9D2A-71AC11B4471F}" type="pres">
      <dgm:prSet presAssocID="{6FE7D146-5BFD-4E94-B86E-437D36E5AD31}" presName="linearProcess" presStyleCnt="0"/>
      <dgm:spPr/>
    </dgm:pt>
    <dgm:pt modelId="{35835498-3D3F-451F-853C-E5CDF8F32F3E}" type="pres">
      <dgm:prSet presAssocID="{31E97C2E-9C64-41B7-8C80-B1BA30D739E6}" presName="textNode" presStyleLbl="node1" presStyleIdx="0" presStyleCnt="3">
        <dgm:presLayoutVars>
          <dgm:bulletEnabled val="1"/>
        </dgm:presLayoutVars>
      </dgm:prSet>
      <dgm:spPr/>
    </dgm:pt>
    <dgm:pt modelId="{73288AE7-99A9-4065-8064-F05491FF456E}" type="pres">
      <dgm:prSet presAssocID="{9F878772-3691-4113-81FB-18D6BC7F0883}" presName="sibTrans" presStyleCnt="0"/>
      <dgm:spPr/>
    </dgm:pt>
    <dgm:pt modelId="{33DCCE6C-F8CA-4DD9-89E7-814E296F7594}" type="pres">
      <dgm:prSet presAssocID="{D3351FBF-F99F-46BB-8902-2E059A8044E4}" presName="textNode" presStyleLbl="node1" presStyleIdx="1" presStyleCnt="3">
        <dgm:presLayoutVars>
          <dgm:bulletEnabled val="1"/>
        </dgm:presLayoutVars>
      </dgm:prSet>
      <dgm:spPr/>
    </dgm:pt>
    <dgm:pt modelId="{64FAB5FC-D2AC-4B11-863A-38E6A073E115}" type="pres">
      <dgm:prSet presAssocID="{EA60B9D1-8C30-4BC8-B596-B9F246C7FAB8}" presName="sibTrans" presStyleCnt="0"/>
      <dgm:spPr/>
    </dgm:pt>
    <dgm:pt modelId="{24E3DE63-5170-49D9-B1F0-DFE13B3871D0}" type="pres">
      <dgm:prSet presAssocID="{DFAC65AC-63C6-45C2-81AD-1C1A4E9BA6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0211F4B-B41A-4FE4-9160-F54D296AFB9F}" type="presOf" srcId="{DFAC65AC-63C6-45C2-81AD-1C1A4E9BA662}" destId="{24E3DE63-5170-49D9-B1F0-DFE13B3871D0}" srcOrd="0" destOrd="0" presId="urn:microsoft.com/office/officeart/2005/8/layout/hProcess9"/>
    <dgm:cxn modelId="{21F8A371-0638-491C-B5C6-1D9B4B6C616C}" type="presOf" srcId="{D3351FBF-F99F-46BB-8902-2E059A8044E4}" destId="{33DCCE6C-F8CA-4DD9-89E7-814E296F7594}" srcOrd="0" destOrd="0" presId="urn:microsoft.com/office/officeart/2005/8/layout/hProcess9"/>
    <dgm:cxn modelId="{6952EE75-0B44-47F4-8875-84C230D8C2FE}" type="presOf" srcId="{31E97C2E-9C64-41B7-8C80-B1BA30D739E6}" destId="{35835498-3D3F-451F-853C-E5CDF8F32F3E}" srcOrd="0" destOrd="0" presId="urn:microsoft.com/office/officeart/2005/8/layout/hProcess9"/>
    <dgm:cxn modelId="{6AF08EAB-BAC8-4198-B259-1B93E39E45B6}" srcId="{6FE7D146-5BFD-4E94-B86E-437D36E5AD31}" destId="{D3351FBF-F99F-46BB-8902-2E059A8044E4}" srcOrd="1" destOrd="0" parTransId="{DBC7B260-EA6C-4122-A6FD-6115B745F223}" sibTransId="{EA60B9D1-8C30-4BC8-B596-B9F246C7FAB8}"/>
    <dgm:cxn modelId="{716102BE-B812-455D-B157-F2936AB49378}" srcId="{6FE7D146-5BFD-4E94-B86E-437D36E5AD31}" destId="{DFAC65AC-63C6-45C2-81AD-1C1A4E9BA662}" srcOrd="2" destOrd="0" parTransId="{66D62DC8-AC57-4BBD-B51E-A5198C0B2904}" sibTransId="{63228436-D72D-4654-91BC-F59AEABD2D61}"/>
    <dgm:cxn modelId="{278AC0C4-4BBF-4F63-962A-BB2551D63DBB}" srcId="{6FE7D146-5BFD-4E94-B86E-437D36E5AD31}" destId="{31E97C2E-9C64-41B7-8C80-B1BA30D739E6}" srcOrd="0" destOrd="0" parTransId="{FCD6598A-E7CF-4E85-A5A1-9FCAED82B76D}" sibTransId="{9F878772-3691-4113-81FB-18D6BC7F0883}"/>
    <dgm:cxn modelId="{B904B4DE-1786-46E3-B350-3C30107A1910}" type="presOf" srcId="{6FE7D146-5BFD-4E94-B86E-437D36E5AD31}" destId="{086320F8-FFC5-4875-B997-10C291C4F77C}" srcOrd="0" destOrd="0" presId="urn:microsoft.com/office/officeart/2005/8/layout/hProcess9"/>
    <dgm:cxn modelId="{5B723813-F077-4F72-827A-ACECABCA1B67}" type="presParOf" srcId="{086320F8-FFC5-4875-B997-10C291C4F77C}" destId="{575869B6-22FB-470B-A811-E07C9227577D}" srcOrd="0" destOrd="0" presId="urn:microsoft.com/office/officeart/2005/8/layout/hProcess9"/>
    <dgm:cxn modelId="{FC958B56-E36A-4344-8FB7-6F5768448A86}" type="presParOf" srcId="{086320F8-FFC5-4875-B997-10C291C4F77C}" destId="{F988FACE-F466-42DF-9D2A-71AC11B4471F}" srcOrd="1" destOrd="0" presId="urn:microsoft.com/office/officeart/2005/8/layout/hProcess9"/>
    <dgm:cxn modelId="{3ABA9130-5604-4146-8F46-7CF9F31081EA}" type="presParOf" srcId="{F988FACE-F466-42DF-9D2A-71AC11B4471F}" destId="{35835498-3D3F-451F-853C-E5CDF8F32F3E}" srcOrd="0" destOrd="0" presId="urn:microsoft.com/office/officeart/2005/8/layout/hProcess9"/>
    <dgm:cxn modelId="{18E4684F-E4C3-44D2-A714-7ED70ED3D581}" type="presParOf" srcId="{F988FACE-F466-42DF-9D2A-71AC11B4471F}" destId="{73288AE7-99A9-4065-8064-F05491FF456E}" srcOrd="1" destOrd="0" presId="urn:microsoft.com/office/officeart/2005/8/layout/hProcess9"/>
    <dgm:cxn modelId="{B14F45FD-A40F-4BD4-A41F-799993D68372}" type="presParOf" srcId="{F988FACE-F466-42DF-9D2A-71AC11B4471F}" destId="{33DCCE6C-F8CA-4DD9-89E7-814E296F7594}" srcOrd="2" destOrd="0" presId="urn:microsoft.com/office/officeart/2005/8/layout/hProcess9"/>
    <dgm:cxn modelId="{951A3AF8-95B4-4ED8-8BC9-F87CDCA13252}" type="presParOf" srcId="{F988FACE-F466-42DF-9D2A-71AC11B4471F}" destId="{64FAB5FC-D2AC-4B11-863A-38E6A073E115}" srcOrd="3" destOrd="0" presId="urn:microsoft.com/office/officeart/2005/8/layout/hProcess9"/>
    <dgm:cxn modelId="{48686725-FD9D-4129-A0FC-33C011EFDE21}" type="presParOf" srcId="{F988FACE-F466-42DF-9D2A-71AC11B4471F}" destId="{24E3DE63-5170-49D9-B1F0-DFE13B3871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29D8BD-F6A8-42D2-83B8-F34716B01478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56673551-105C-4FF4-8EFD-F04E49E0906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Identify substation IEDs</a:t>
          </a:r>
        </a:p>
      </dgm:t>
    </dgm:pt>
    <dgm:pt modelId="{ED89DC17-24F3-4BFC-B964-84EC5AA1F5CB}" type="parTrans" cxnId="{DE294745-7574-4638-A9DC-0916228C21BE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7F18B6-C097-4EE9-ACD6-7A8C94CBEB48}" type="sibTrans" cxnId="{DE294745-7574-4638-A9DC-0916228C21BE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05B2CA-50D8-4B29-9EC7-C3F53F53DD1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Find target combination of IEDs</a:t>
          </a:r>
        </a:p>
      </dgm:t>
    </dgm:pt>
    <dgm:pt modelId="{C647F731-EA8B-45DE-B61A-EA16F7C6C340}" type="parTrans" cxnId="{1B9648D1-21DD-4A8C-A3D8-62B75F40D46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8A71DF-108D-4644-AA6E-054D700877D0}" type="sibTrans" cxnId="{1B9648D1-21DD-4A8C-A3D8-62B75F40D46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8932A0-9D7C-435A-8D5B-F398B2D83D4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Create contingency: open breakers using target IEDs</a:t>
          </a:r>
        </a:p>
      </dgm:t>
    </dgm:pt>
    <dgm:pt modelId="{5386AC5D-1BD2-451B-B182-BC5FC49B1EBE}" type="parTrans" cxnId="{7682EE95-FE92-47BF-B6FB-E72C6C3EB96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7047C0-2360-4EA3-ABA6-C179854D0941}" type="sibTrans" cxnId="{7682EE95-FE92-47BF-B6FB-E72C6C3EB96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B77DDA-2A76-42BA-A4BF-1D743868F03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Run dynamic simulation using PSS/E</a:t>
          </a:r>
        </a:p>
      </dgm:t>
    </dgm:pt>
    <dgm:pt modelId="{CF89F8FF-C8B6-452A-A849-9CC72EAAD180}" type="parTrans" cxnId="{9643154F-9D55-48C1-A13C-F0C9D5D921D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ED9ACF-D268-4B6A-9BB6-6857A1A9DCCC}" type="sibTrans" cxnId="{9643154F-9D55-48C1-A13C-F0C9D5D921D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A51ED9-09A3-404C-A1F4-54250596692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Evaluate resulting impact</a:t>
          </a:r>
        </a:p>
      </dgm:t>
    </dgm:pt>
    <dgm:pt modelId="{42BA766F-A139-455A-A0DF-339A31D2F93B}" type="parTrans" cxnId="{7DE6C823-9F48-420E-B31F-9A3923880F71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1F4C5-E029-46CE-A49E-ED26DC68B2A5}" type="sibTrans" cxnId="{7DE6C823-9F48-420E-B31F-9A3923880F71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2F694-D99C-4258-B441-D7BC7A8C2150}" type="pres">
      <dgm:prSet presAssocID="{C329D8BD-F6A8-42D2-83B8-F34716B01478}" presName="CompostProcess" presStyleCnt="0">
        <dgm:presLayoutVars>
          <dgm:dir/>
          <dgm:resizeHandles val="exact"/>
        </dgm:presLayoutVars>
      </dgm:prSet>
      <dgm:spPr/>
    </dgm:pt>
    <dgm:pt modelId="{CF754B5C-9135-47D3-B982-2FC92704A424}" type="pres">
      <dgm:prSet presAssocID="{C329D8BD-F6A8-42D2-83B8-F34716B01478}" presName="arrow" presStyleLbl="bgShp" presStyleIdx="0" presStyleCnt="1" custScaleX="114761" custLinFactNeighborX="5520"/>
      <dgm:spPr/>
    </dgm:pt>
    <dgm:pt modelId="{CF5FE8EA-B804-42DE-9388-3C60995FD730}" type="pres">
      <dgm:prSet presAssocID="{C329D8BD-F6A8-42D2-83B8-F34716B01478}" presName="linearProcess" presStyleCnt="0"/>
      <dgm:spPr/>
    </dgm:pt>
    <dgm:pt modelId="{9AF73788-6218-4061-B40B-573CB51E8194}" type="pres">
      <dgm:prSet presAssocID="{56673551-105C-4FF4-8EFD-F04E49E09065}" presName="textNode" presStyleLbl="node1" presStyleIdx="0" presStyleCnt="5">
        <dgm:presLayoutVars>
          <dgm:bulletEnabled val="1"/>
        </dgm:presLayoutVars>
      </dgm:prSet>
      <dgm:spPr/>
    </dgm:pt>
    <dgm:pt modelId="{122A3655-BE48-4548-BA55-D4434D485FB5}" type="pres">
      <dgm:prSet presAssocID="{207F18B6-C097-4EE9-ACD6-7A8C94CBEB48}" presName="sibTrans" presStyleCnt="0"/>
      <dgm:spPr/>
    </dgm:pt>
    <dgm:pt modelId="{658AEF3F-003D-4CE8-9C2F-7D6F554E9F08}" type="pres">
      <dgm:prSet presAssocID="{5705B2CA-50D8-4B29-9EC7-C3F53F53DD1F}" presName="textNode" presStyleLbl="node1" presStyleIdx="1" presStyleCnt="5">
        <dgm:presLayoutVars>
          <dgm:bulletEnabled val="1"/>
        </dgm:presLayoutVars>
      </dgm:prSet>
      <dgm:spPr/>
    </dgm:pt>
    <dgm:pt modelId="{C05E02CC-4069-45E3-A8E7-45A9FD5E6847}" type="pres">
      <dgm:prSet presAssocID="{DC8A71DF-108D-4644-AA6E-054D700877D0}" presName="sibTrans" presStyleCnt="0"/>
      <dgm:spPr/>
    </dgm:pt>
    <dgm:pt modelId="{59E3B498-4D8D-4A47-8D01-6233BD91D48A}" type="pres">
      <dgm:prSet presAssocID="{C88932A0-9D7C-435A-8D5B-F398B2D83D44}" presName="textNode" presStyleLbl="node1" presStyleIdx="2" presStyleCnt="5">
        <dgm:presLayoutVars>
          <dgm:bulletEnabled val="1"/>
        </dgm:presLayoutVars>
      </dgm:prSet>
      <dgm:spPr/>
    </dgm:pt>
    <dgm:pt modelId="{1D2DDFB6-1350-4557-BEFC-53F788A2DCC2}" type="pres">
      <dgm:prSet presAssocID="{FA7047C0-2360-4EA3-ABA6-C179854D0941}" presName="sibTrans" presStyleCnt="0"/>
      <dgm:spPr/>
    </dgm:pt>
    <dgm:pt modelId="{ECE9F098-CAA0-44BB-934D-AD22B916DB67}" type="pres">
      <dgm:prSet presAssocID="{C4B77DDA-2A76-42BA-A4BF-1D743868F039}" presName="textNode" presStyleLbl="node1" presStyleIdx="3" presStyleCnt="5">
        <dgm:presLayoutVars>
          <dgm:bulletEnabled val="1"/>
        </dgm:presLayoutVars>
      </dgm:prSet>
      <dgm:spPr/>
    </dgm:pt>
    <dgm:pt modelId="{C4AD52E6-DC08-420A-8EE8-490001B047AC}" type="pres">
      <dgm:prSet presAssocID="{F3ED9ACF-D268-4B6A-9BB6-6857A1A9DCCC}" presName="sibTrans" presStyleCnt="0"/>
      <dgm:spPr/>
    </dgm:pt>
    <dgm:pt modelId="{A2D07A1B-505C-4828-A8DE-5603474A271B}" type="pres">
      <dgm:prSet presAssocID="{65A51ED9-09A3-404C-A1F4-54250596692B}" presName="textNode" presStyleLbl="node1" presStyleIdx="4" presStyleCnt="5" custLinFactNeighborX="15196">
        <dgm:presLayoutVars>
          <dgm:bulletEnabled val="1"/>
        </dgm:presLayoutVars>
      </dgm:prSet>
      <dgm:spPr/>
    </dgm:pt>
  </dgm:ptLst>
  <dgm:cxnLst>
    <dgm:cxn modelId="{7DE6C823-9F48-420E-B31F-9A3923880F71}" srcId="{C329D8BD-F6A8-42D2-83B8-F34716B01478}" destId="{65A51ED9-09A3-404C-A1F4-54250596692B}" srcOrd="4" destOrd="0" parTransId="{42BA766F-A139-455A-A0DF-339A31D2F93B}" sibTransId="{2011F4C5-E029-46CE-A49E-ED26DC68B2A5}"/>
    <dgm:cxn modelId="{DE294745-7574-4638-A9DC-0916228C21BE}" srcId="{C329D8BD-F6A8-42D2-83B8-F34716B01478}" destId="{56673551-105C-4FF4-8EFD-F04E49E09065}" srcOrd="0" destOrd="0" parTransId="{ED89DC17-24F3-4BFC-B964-84EC5AA1F5CB}" sibTransId="{207F18B6-C097-4EE9-ACD6-7A8C94CBEB48}"/>
    <dgm:cxn modelId="{1C111F4B-1879-4E9F-8A36-74D3938B875D}" type="presOf" srcId="{C4B77DDA-2A76-42BA-A4BF-1D743868F039}" destId="{ECE9F098-CAA0-44BB-934D-AD22B916DB67}" srcOrd="0" destOrd="0" presId="urn:microsoft.com/office/officeart/2005/8/layout/hProcess9"/>
    <dgm:cxn modelId="{9643154F-9D55-48C1-A13C-F0C9D5D921D2}" srcId="{C329D8BD-F6A8-42D2-83B8-F34716B01478}" destId="{C4B77DDA-2A76-42BA-A4BF-1D743868F039}" srcOrd="3" destOrd="0" parTransId="{CF89F8FF-C8B6-452A-A849-9CC72EAAD180}" sibTransId="{F3ED9ACF-D268-4B6A-9BB6-6857A1A9DCCC}"/>
    <dgm:cxn modelId="{C015D978-5114-42CA-91F9-7D688C3A6ECE}" type="presOf" srcId="{5705B2CA-50D8-4B29-9EC7-C3F53F53DD1F}" destId="{658AEF3F-003D-4CE8-9C2F-7D6F554E9F08}" srcOrd="0" destOrd="0" presId="urn:microsoft.com/office/officeart/2005/8/layout/hProcess9"/>
    <dgm:cxn modelId="{006A9A7E-0710-4D1E-AFBB-6240309E298A}" type="presOf" srcId="{C329D8BD-F6A8-42D2-83B8-F34716B01478}" destId="{8452F694-D99C-4258-B441-D7BC7A8C2150}" srcOrd="0" destOrd="0" presId="urn:microsoft.com/office/officeart/2005/8/layout/hProcess9"/>
    <dgm:cxn modelId="{7682EE95-FE92-47BF-B6FB-E72C6C3EB96C}" srcId="{C329D8BD-F6A8-42D2-83B8-F34716B01478}" destId="{C88932A0-9D7C-435A-8D5B-F398B2D83D44}" srcOrd="2" destOrd="0" parTransId="{5386AC5D-1BD2-451B-B182-BC5FC49B1EBE}" sibTransId="{FA7047C0-2360-4EA3-ABA6-C179854D0941}"/>
    <dgm:cxn modelId="{62532EBF-4DDA-4671-A149-795A16330F4D}" type="presOf" srcId="{65A51ED9-09A3-404C-A1F4-54250596692B}" destId="{A2D07A1B-505C-4828-A8DE-5603474A271B}" srcOrd="0" destOrd="0" presId="urn:microsoft.com/office/officeart/2005/8/layout/hProcess9"/>
    <dgm:cxn modelId="{1B9648D1-21DD-4A8C-A3D8-62B75F40D46C}" srcId="{C329D8BD-F6A8-42D2-83B8-F34716B01478}" destId="{5705B2CA-50D8-4B29-9EC7-C3F53F53DD1F}" srcOrd="1" destOrd="0" parTransId="{C647F731-EA8B-45DE-B61A-EA16F7C6C340}" sibTransId="{DC8A71DF-108D-4644-AA6E-054D700877D0}"/>
    <dgm:cxn modelId="{A20D44DC-9B9B-4844-91CA-225F82FA372C}" type="presOf" srcId="{56673551-105C-4FF4-8EFD-F04E49E09065}" destId="{9AF73788-6218-4061-B40B-573CB51E8194}" srcOrd="0" destOrd="0" presId="urn:microsoft.com/office/officeart/2005/8/layout/hProcess9"/>
    <dgm:cxn modelId="{8B8D1BE0-E9B3-49C1-B2DA-C66A2A692A70}" type="presOf" srcId="{C88932A0-9D7C-435A-8D5B-F398B2D83D44}" destId="{59E3B498-4D8D-4A47-8D01-6233BD91D48A}" srcOrd="0" destOrd="0" presId="urn:microsoft.com/office/officeart/2005/8/layout/hProcess9"/>
    <dgm:cxn modelId="{8914EBD5-67F0-4D6C-B2FE-7DBC2257DAF5}" type="presParOf" srcId="{8452F694-D99C-4258-B441-D7BC7A8C2150}" destId="{CF754B5C-9135-47D3-B982-2FC92704A424}" srcOrd="0" destOrd="0" presId="urn:microsoft.com/office/officeart/2005/8/layout/hProcess9"/>
    <dgm:cxn modelId="{774CE019-64E7-4E82-A704-04B3437AA9FF}" type="presParOf" srcId="{8452F694-D99C-4258-B441-D7BC7A8C2150}" destId="{CF5FE8EA-B804-42DE-9388-3C60995FD730}" srcOrd="1" destOrd="0" presId="urn:microsoft.com/office/officeart/2005/8/layout/hProcess9"/>
    <dgm:cxn modelId="{66F91D83-C848-4AC3-888E-7887F757EBA8}" type="presParOf" srcId="{CF5FE8EA-B804-42DE-9388-3C60995FD730}" destId="{9AF73788-6218-4061-B40B-573CB51E8194}" srcOrd="0" destOrd="0" presId="urn:microsoft.com/office/officeart/2005/8/layout/hProcess9"/>
    <dgm:cxn modelId="{95707F8C-917D-4A40-9F33-C56BEF4913AB}" type="presParOf" srcId="{CF5FE8EA-B804-42DE-9388-3C60995FD730}" destId="{122A3655-BE48-4548-BA55-D4434D485FB5}" srcOrd="1" destOrd="0" presId="urn:microsoft.com/office/officeart/2005/8/layout/hProcess9"/>
    <dgm:cxn modelId="{C427D4BC-0F09-47C4-A07C-315338D599D6}" type="presParOf" srcId="{CF5FE8EA-B804-42DE-9388-3C60995FD730}" destId="{658AEF3F-003D-4CE8-9C2F-7D6F554E9F08}" srcOrd="2" destOrd="0" presId="urn:microsoft.com/office/officeart/2005/8/layout/hProcess9"/>
    <dgm:cxn modelId="{ADAF4D6B-4928-43F4-B03C-81E929FAE042}" type="presParOf" srcId="{CF5FE8EA-B804-42DE-9388-3C60995FD730}" destId="{C05E02CC-4069-45E3-A8E7-45A9FD5E6847}" srcOrd="3" destOrd="0" presId="urn:microsoft.com/office/officeart/2005/8/layout/hProcess9"/>
    <dgm:cxn modelId="{E953BD89-4462-4147-A258-2E84F2F9DD27}" type="presParOf" srcId="{CF5FE8EA-B804-42DE-9388-3C60995FD730}" destId="{59E3B498-4D8D-4A47-8D01-6233BD91D48A}" srcOrd="4" destOrd="0" presId="urn:microsoft.com/office/officeart/2005/8/layout/hProcess9"/>
    <dgm:cxn modelId="{F7E5EDA6-38EF-4772-8B24-442C8B63B065}" type="presParOf" srcId="{CF5FE8EA-B804-42DE-9388-3C60995FD730}" destId="{1D2DDFB6-1350-4557-BEFC-53F788A2DCC2}" srcOrd="5" destOrd="0" presId="urn:microsoft.com/office/officeart/2005/8/layout/hProcess9"/>
    <dgm:cxn modelId="{C0FF8D46-DC99-4CB8-99B7-4DA23B074A10}" type="presParOf" srcId="{CF5FE8EA-B804-42DE-9388-3C60995FD730}" destId="{ECE9F098-CAA0-44BB-934D-AD22B916DB67}" srcOrd="6" destOrd="0" presId="urn:microsoft.com/office/officeart/2005/8/layout/hProcess9"/>
    <dgm:cxn modelId="{2B82EBBC-9300-4CD1-A0E6-D62B08B4B902}" type="presParOf" srcId="{CF5FE8EA-B804-42DE-9388-3C60995FD730}" destId="{C4AD52E6-DC08-420A-8EE8-490001B047AC}" srcOrd="7" destOrd="0" presId="urn:microsoft.com/office/officeart/2005/8/layout/hProcess9"/>
    <dgm:cxn modelId="{49F8A681-E434-4481-B434-45B862DB878F}" type="presParOf" srcId="{CF5FE8EA-B804-42DE-9388-3C60995FD730}" destId="{A2D07A1B-505C-4828-A8DE-5603474A271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869B6-22FB-470B-A811-E07C9227577D}">
      <dsp:nvSpPr>
        <dsp:cNvPr id="0" name=""/>
        <dsp:cNvSpPr/>
      </dsp:nvSpPr>
      <dsp:spPr>
        <a:xfrm>
          <a:off x="251977" y="0"/>
          <a:ext cx="2855743" cy="188175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35498-3D3F-451F-853C-E5CDF8F32F3E}">
      <dsp:nvSpPr>
        <dsp:cNvPr id="0" name=""/>
        <dsp:cNvSpPr/>
      </dsp:nvSpPr>
      <dsp:spPr>
        <a:xfrm>
          <a:off x="3609" y="564527"/>
          <a:ext cx="1081402" cy="7527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Vulnerability</a:t>
          </a:r>
        </a:p>
      </dsp:txBody>
      <dsp:txXfrm>
        <a:off x="40353" y="601271"/>
        <a:ext cx="1007914" cy="679215"/>
      </dsp:txXfrm>
    </dsp:sp>
    <dsp:sp modelId="{33DCCE6C-F8CA-4DD9-89E7-814E296F7594}">
      <dsp:nvSpPr>
        <dsp:cNvPr id="0" name=""/>
        <dsp:cNvSpPr/>
      </dsp:nvSpPr>
      <dsp:spPr>
        <a:xfrm>
          <a:off x="1139147" y="564527"/>
          <a:ext cx="1081402" cy="7527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Exploit</a:t>
          </a:r>
        </a:p>
      </dsp:txBody>
      <dsp:txXfrm>
        <a:off x="1175891" y="601271"/>
        <a:ext cx="1007914" cy="679215"/>
      </dsp:txXfrm>
    </dsp:sp>
    <dsp:sp modelId="{24E3DE63-5170-49D9-B1F0-DFE13B3871D0}">
      <dsp:nvSpPr>
        <dsp:cNvPr id="0" name=""/>
        <dsp:cNvSpPr/>
      </dsp:nvSpPr>
      <dsp:spPr>
        <a:xfrm>
          <a:off x="2274686" y="564527"/>
          <a:ext cx="1081402" cy="7527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Successful intrusion</a:t>
          </a:r>
        </a:p>
      </dsp:txBody>
      <dsp:txXfrm>
        <a:off x="2311430" y="601271"/>
        <a:ext cx="1007914" cy="67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54B5C-9135-47D3-B982-2FC92704A424}">
      <dsp:nvSpPr>
        <dsp:cNvPr id="0" name=""/>
        <dsp:cNvSpPr/>
      </dsp:nvSpPr>
      <dsp:spPr>
        <a:xfrm>
          <a:off x="289274" y="0"/>
          <a:ext cx="11502677" cy="21145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73788-6218-4061-B40B-573CB51E8194}">
      <dsp:nvSpPr>
        <dsp:cNvPr id="0" name=""/>
        <dsp:cNvSpPr/>
      </dsp:nvSpPr>
      <dsp:spPr>
        <a:xfrm>
          <a:off x="3549" y="634364"/>
          <a:ext cx="2252754" cy="84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Identify substation IEDs</a:t>
          </a:r>
        </a:p>
      </dsp:txBody>
      <dsp:txXfrm>
        <a:off x="44839" y="675654"/>
        <a:ext cx="2170174" cy="763240"/>
      </dsp:txXfrm>
    </dsp:sp>
    <dsp:sp modelId="{658AEF3F-003D-4CE8-9C2F-7D6F554E9F08}">
      <dsp:nvSpPr>
        <dsp:cNvPr id="0" name=""/>
        <dsp:cNvSpPr/>
      </dsp:nvSpPr>
      <dsp:spPr>
        <a:xfrm>
          <a:off x="2386574" y="634364"/>
          <a:ext cx="2252754" cy="845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Find target combination of IEDs</a:t>
          </a:r>
        </a:p>
      </dsp:txBody>
      <dsp:txXfrm>
        <a:off x="2427864" y="675654"/>
        <a:ext cx="2170174" cy="763240"/>
      </dsp:txXfrm>
    </dsp:sp>
    <dsp:sp modelId="{59E3B498-4D8D-4A47-8D01-6233BD91D48A}">
      <dsp:nvSpPr>
        <dsp:cNvPr id="0" name=""/>
        <dsp:cNvSpPr/>
      </dsp:nvSpPr>
      <dsp:spPr>
        <a:xfrm>
          <a:off x="4769598" y="634364"/>
          <a:ext cx="2252754" cy="845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Create contingency: open breakers using target IEDs</a:t>
          </a:r>
        </a:p>
      </dsp:txBody>
      <dsp:txXfrm>
        <a:off x="4810888" y="675654"/>
        <a:ext cx="2170174" cy="763240"/>
      </dsp:txXfrm>
    </dsp:sp>
    <dsp:sp modelId="{ECE9F098-CAA0-44BB-934D-AD22B916DB67}">
      <dsp:nvSpPr>
        <dsp:cNvPr id="0" name=""/>
        <dsp:cNvSpPr/>
      </dsp:nvSpPr>
      <dsp:spPr>
        <a:xfrm>
          <a:off x="7152623" y="634364"/>
          <a:ext cx="2252754" cy="84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Run dynamic simulation using PSS/E</a:t>
          </a:r>
        </a:p>
      </dsp:txBody>
      <dsp:txXfrm>
        <a:off x="7193913" y="675654"/>
        <a:ext cx="2170174" cy="763240"/>
      </dsp:txXfrm>
    </dsp:sp>
    <dsp:sp modelId="{A2D07A1B-505C-4828-A8DE-5603474A271B}">
      <dsp:nvSpPr>
        <dsp:cNvPr id="0" name=""/>
        <dsp:cNvSpPr/>
      </dsp:nvSpPr>
      <dsp:spPr>
        <a:xfrm>
          <a:off x="9539197" y="634364"/>
          <a:ext cx="2252754" cy="845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Candara" panose="020E0502030303020204" pitchFamily="34" charset="0"/>
              <a:cs typeface="Times New Roman" panose="02020603050405020304" pitchFamily="18" charset="0"/>
            </a:rPr>
            <a:t>Evaluate resulting impact</a:t>
          </a:r>
        </a:p>
      </dsp:txBody>
      <dsp:txXfrm>
        <a:off x="9580487" y="675654"/>
        <a:ext cx="2170174" cy="763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73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2834-C14F-4CD7-A25E-022ED22224E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details.com/vendor/45/Apache.html" TargetMode="External"/><Relationship Id="rId2" Type="http://schemas.openxmlformats.org/officeDocument/2006/relationships/hyperlink" Target="https://www.cvedetails.com/vendor/2/FTP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vedetails.com/vendor/120/SSH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jfif"/><Relationship Id="rId7" Type="http://schemas.openxmlformats.org/officeDocument/2006/relationships/image" Target="../media/image25.jfif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jfif"/><Relationship Id="rId9" Type="http://schemas.openxmlformats.org/officeDocument/2006/relationships/image" Target="../media/image13.jf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fif"/><Relationship Id="rId3" Type="http://schemas.openxmlformats.org/officeDocument/2006/relationships/image" Target="../media/image12.jfif"/><Relationship Id="rId7" Type="http://schemas.openxmlformats.org/officeDocument/2006/relationships/image" Target="../media/image23.jfif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fif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jfif"/><Relationship Id="rId7" Type="http://schemas.openxmlformats.org/officeDocument/2006/relationships/image" Target="../media/image13.jfif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fif"/><Relationship Id="rId5" Type="http://schemas.openxmlformats.org/officeDocument/2006/relationships/image" Target="../media/image26.png"/><Relationship Id="rId4" Type="http://schemas.openxmlformats.org/officeDocument/2006/relationships/image" Target="../media/image25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fif"/><Relationship Id="rId1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9.png"/><Relationship Id="rId7" Type="http://schemas.openxmlformats.org/officeDocument/2006/relationships/image" Target="../media/image12.jfif"/><Relationship Id="rId1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24" Type="http://schemas.openxmlformats.org/officeDocument/2006/relationships/image" Target="../media/image22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30.png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14" Type="http://schemas.openxmlformats.org/officeDocument/2006/relationships/image" Target="../media/image120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jfif"/><Relationship Id="rId7" Type="http://schemas.openxmlformats.org/officeDocument/2006/relationships/image" Target="../media/image25.jf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jfif"/><Relationship Id="rId4" Type="http://schemas.openxmlformats.org/officeDocument/2006/relationships/image" Target="../media/image12.jfif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/>
          <a:stretch/>
        </p:blipFill>
        <p:spPr>
          <a:xfrm>
            <a:off x="-171032" y="0"/>
            <a:ext cx="9187408" cy="6858000"/>
          </a:xfrm>
          <a:prstGeom prst="rect">
            <a:avLst/>
          </a:prstGeom>
        </p:spPr>
      </p:pic>
      <p:sp>
        <p:nvSpPr>
          <p:cNvPr id="335" name="Rectangle"/>
          <p:cNvSpPr/>
          <p:nvPr/>
        </p:nvSpPr>
        <p:spPr>
          <a:xfrm>
            <a:off x="-171032" y="-139960"/>
            <a:ext cx="9187407" cy="6858001"/>
          </a:xfrm>
          <a:prstGeom prst="rect">
            <a:avLst/>
          </a:prstGeom>
          <a:solidFill>
            <a:srgbClr val="83003F">
              <a:alpha val="8981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3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70" y="1687785"/>
            <a:ext cx="248047" cy="24804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PRESENTATION TITLE GOES HERE"/>
          <p:cNvSpPr/>
          <p:nvPr/>
        </p:nvSpPr>
        <p:spPr>
          <a:xfrm>
            <a:off x="1300602" y="1754155"/>
            <a:ext cx="6910337" cy="199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Autofit/>
          </a:bodyPr>
          <a:lstStyle>
            <a:lvl1pPr defTabSz="758951">
              <a:lnSpc>
                <a:spcPct val="90000"/>
              </a:lnSpc>
              <a:defRPr sz="5312" spc="265">
                <a:solidFill>
                  <a:schemeClr val="accent5">
                    <a:hueOff val="-15428571"/>
                    <a:satOff val="-30434"/>
                    <a:lumOff val="9019"/>
                  </a:schemeClr>
                </a:solidFill>
                <a:latin typeface="AcherusGrotesqueLight"/>
                <a:ea typeface="AcherusGrotesqueLight"/>
                <a:cs typeface="AcherusGrotesqueLight"/>
                <a:sym typeface="AcherusGrotesqueLight"/>
              </a:defRPr>
            </a:lvl1pPr>
          </a:lstStyle>
          <a:p>
            <a:r>
              <a:rPr lang="en-US" sz="4400" dirty="0">
                <a:cs typeface="Times New Roman" panose="02020603050405020304" pitchFamily="18" charset="0"/>
              </a:rPr>
              <a:t>Cyber-Physical Security Analysis using Bayesian Attack Trees</a:t>
            </a:r>
            <a:endParaRPr lang="en-US" sz="4400" spc="600" dirty="0"/>
          </a:p>
        </p:txBody>
      </p:sp>
      <p:pic>
        <p:nvPicPr>
          <p:cNvPr id="339" name="Standard_CMYK.pdf" descr="Standard_CMYK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725" y="3005633"/>
            <a:ext cx="2286001" cy="952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/>
          <p:cNvGrpSpPr/>
          <p:nvPr/>
        </p:nvGrpSpPr>
        <p:grpSpPr>
          <a:xfrm>
            <a:off x="1300602" y="3978407"/>
            <a:ext cx="6402262" cy="541620"/>
            <a:chOff x="1300602" y="4207009"/>
            <a:chExt cx="6402262" cy="541620"/>
          </a:xfrm>
        </p:grpSpPr>
        <p:sp>
          <p:nvSpPr>
            <p:cNvPr id="338" name="Professor Albert Einstein June 23, 2018"/>
            <p:cNvSpPr/>
            <p:nvPr/>
          </p:nvSpPr>
          <p:spPr>
            <a:xfrm>
              <a:off x="1300602" y="4207009"/>
              <a:ext cx="640226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400" cap="all" spc="200" dirty="0">
                  <a:latin typeface="Acherus Grotesque" charset="0"/>
                  <a:ea typeface="Acherus Grotesque" charset="0"/>
                  <a:cs typeface="Acherus Grotesque" charset="0"/>
                </a:rPr>
                <a:t>Rounak MEYUR</a:t>
              </a:r>
              <a:endParaRPr lang="en-US" sz="1000" i="1" cap="all" spc="200" dirty="0">
                <a:solidFill>
                  <a:schemeClr val="bg1"/>
                </a:solidFill>
                <a:latin typeface="Acherus Grotesque" charset="0"/>
                <a:ea typeface="Acherus Grotesque" charset="0"/>
                <a:cs typeface="Acherus Grotesque" charset="0"/>
              </a:endParaRPr>
            </a:p>
          </p:txBody>
        </p:sp>
        <p:sp>
          <p:nvSpPr>
            <p:cNvPr id="8" name="Professor Albert Einstein June 23, 2018"/>
            <p:cNvSpPr/>
            <p:nvPr/>
          </p:nvSpPr>
          <p:spPr>
            <a:xfrm>
              <a:off x="1300602" y="4502408"/>
              <a:ext cx="6402262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December 7,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6255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19673"/>
            <a:ext cx="10515600" cy="505729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Modeled Bayesian attack trees for substation LAN architectures and control center SCADA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Models include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possible vulnerabilities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in the SCADA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Successful exploit of a vulnerability is evaluated from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CVE database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of vulnerabilities.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Attack efficiency includes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time to compromise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a vulnerability.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Models include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skill level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of intruder to estimate the attack efficiency.</a:t>
            </a:r>
          </a:p>
          <a:p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Risk analysis of a cyber attack on a power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Incorporates the impact on the physical power system when an HMI is compromised.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Incorporates the attack efficiency of the intruder.</a:t>
            </a:r>
          </a:p>
        </p:txBody>
      </p:sp>
    </p:spTree>
    <p:extLst>
      <p:ext uri="{BB962C8B-B14F-4D97-AF65-F5344CB8AC3E}">
        <p14:creationId xmlns:p14="http://schemas.microsoft.com/office/powerpoint/2010/main" val="37070090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1119673"/>
            <a:ext cx="10972800" cy="5057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W.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Nzoukou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L. Wang, S.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Jajodia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 and A.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Singhal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"A Unified Framework for Measuring a Network's Mean Time-to-Compromise,"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2013 IEEE 32nd International Symposium on Reliable Distributed Systems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Braga, 2013, pp. 215-224.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Y. Zhang, L. Wang, Y. Xiang and C. Ten, "Power System Reliability Evaluation With SCADA Cybersecurity Considerations," in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IEEE Transactions on Smart Grid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vol. 6, no. 4, pp. 1707-1721, July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McQueen, M.A., Boyer, W.F., Flynn, M.A., &amp;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Beitel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G.A., “Time-to-Compromise Model for Cyber Risk Reduction Estimation”,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Quality of Protection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2006.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Stefanov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A., Liu, C.,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Govindarasu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M. and Wu, S. (2015), SCADA modeling for performance and vulnerability assessment of integrated cyber–physical systems. Int. Trans. Electr.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Energ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. Syst., 25: 498–519.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FTP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2"/>
              </a:rPr>
              <a:t>https://www.cvedetails.com/vendor/2/FTP.html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HTTP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3"/>
              </a:rPr>
              <a:t>https://www.cvedetails.com/vendor/45/Apache.html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SSH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4"/>
              </a:rPr>
              <a:t>https://www.cvedetails.com/vendor/120/SSH.html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459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849084C-0075-4350-A6AA-8A1F6E45E3BC}"/>
              </a:ext>
            </a:extLst>
          </p:cNvPr>
          <p:cNvGrpSpPr/>
          <p:nvPr/>
        </p:nvGrpSpPr>
        <p:grpSpPr>
          <a:xfrm>
            <a:off x="0" y="279902"/>
            <a:ext cx="11846559" cy="5868708"/>
            <a:chOff x="6215" y="7176"/>
            <a:chExt cx="11846559" cy="5868708"/>
          </a:xfrm>
        </p:grpSpPr>
        <p:pic>
          <p:nvPicPr>
            <p:cNvPr id="4" name="Content Placeholder 7">
              <a:extLst>
                <a:ext uri="{FF2B5EF4-FFF2-40B4-BE49-F238E27FC236}">
                  <a16:creationId xmlns:a16="http://schemas.microsoft.com/office/drawing/2014/main" id="{0D034BDE-3E5D-491F-B926-1C581FAC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5" y="7176"/>
              <a:ext cx="11846559" cy="228600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98DC30-A831-431F-8AB5-0FA021193596}"/>
                </a:ext>
              </a:extLst>
            </p:cNvPr>
            <p:cNvSpPr/>
            <p:nvPr/>
          </p:nvSpPr>
          <p:spPr>
            <a:xfrm>
              <a:off x="2617042" y="3322281"/>
              <a:ext cx="1745408" cy="592494"/>
            </a:xfrm>
            <a:prstGeom prst="ellips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&lt;Ser1,0,1&gt;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6CC48C-19C5-43E0-80DE-2B93B7F76C6B}"/>
                </a:ext>
              </a:extLst>
            </p:cNvPr>
            <p:cNvSpPr txBox="1"/>
            <p:nvPr/>
          </p:nvSpPr>
          <p:spPr>
            <a:xfrm>
              <a:off x="64547" y="3295362"/>
              <a:ext cx="124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privilege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user(0)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5BEA31-5CEE-4AC3-A6A1-1683A86C4746}"/>
                </a:ext>
              </a:extLst>
            </p:cNvPr>
            <p:cNvSpPr txBox="1"/>
            <p:nvPr/>
          </p:nvSpPr>
          <p:spPr>
            <a:xfrm>
              <a:off x="16330" y="4272708"/>
              <a:ext cx="1337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cs typeface="Times New Roman" panose="02020603050405020304" pitchFamily="18" charset="0"/>
                </a:rPr>
                <a:t>connection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cs typeface="Times New Roman" panose="02020603050405020304" pitchFamily="18" charset="0"/>
                </a:rPr>
                <a:t>&lt;0,1&gt;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4D65F5-CB60-45C7-B0C3-BDB1BF471402}"/>
                </a:ext>
              </a:extLst>
            </p:cNvPr>
            <p:cNvCxnSpPr>
              <a:cxnSpLocks/>
              <a:stCxn id="9" idx="3"/>
              <a:endCxn id="7" idx="2"/>
            </p:cNvCxnSpPr>
            <p:nvPr/>
          </p:nvCxnSpPr>
          <p:spPr>
            <a:xfrm>
              <a:off x="1305519" y="3618528"/>
              <a:ext cx="131152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70673E-243E-4BE8-909D-058529CA00A0}"/>
                </a:ext>
              </a:extLst>
            </p:cNvPr>
            <p:cNvCxnSpPr>
              <a:cxnSpLocks/>
              <a:stCxn id="10" idx="3"/>
              <a:endCxn id="7" idx="3"/>
            </p:cNvCxnSpPr>
            <p:nvPr/>
          </p:nvCxnSpPr>
          <p:spPr>
            <a:xfrm flipV="1">
              <a:off x="1353735" y="3828006"/>
              <a:ext cx="1518916" cy="767868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1E962B2-FFF1-49D9-9240-4FD8385B6086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362450" y="3618528"/>
              <a:ext cx="1146093" cy="3231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56C70E-B66A-4AD8-AA6D-58DB0E2BC276}"/>
                </a:ext>
              </a:extLst>
            </p:cNvPr>
            <p:cNvSpPr txBox="1"/>
            <p:nvPr/>
          </p:nvSpPr>
          <p:spPr>
            <a:xfrm>
              <a:off x="5510096" y="3765923"/>
              <a:ext cx="124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privilege user(1)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005499-5AED-4DE6-A006-1E58D142AE05}"/>
                </a:ext>
              </a:extLst>
            </p:cNvPr>
            <p:cNvSpPr txBox="1"/>
            <p:nvPr/>
          </p:nvSpPr>
          <p:spPr>
            <a:xfrm>
              <a:off x="5510096" y="4559977"/>
              <a:ext cx="1337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cs typeface="Times New Roman" panose="02020603050405020304" pitchFamily="18" charset="0"/>
                </a:rPr>
                <a:t>connection &lt;1,2&gt;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3069C0E-873A-42DD-AA77-B18F38878043}"/>
                </a:ext>
              </a:extLst>
            </p:cNvPr>
            <p:cNvCxnSpPr>
              <a:cxnSpLocks/>
              <a:stCxn id="44" idx="3"/>
              <a:endCxn id="99" idx="2"/>
            </p:cNvCxnSpPr>
            <p:nvPr/>
          </p:nvCxnSpPr>
          <p:spPr>
            <a:xfrm>
              <a:off x="6751068" y="4089089"/>
              <a:ext cx="629438" cy="97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4BC30EE-B835-446E-A35B-397A9970337A}"/>
                </a:ext>
              </a:extLst>
            </p:cNvPr>
            <p:cNvCxnSpPr>
              <a:cxnSpLocks/>
              <a:stCxn id="51" idx="3"/>
              <a:endCxn id="99" idx="3"/>
            </p:cNvCxnSpPr>
            <p:nvPr/>
          </p:nvCxnSpPr>
          <p:spPr>
            <a:xfrm flipV="1">
              <a:off x="6847501" y="4299546"/>
              <a:ext cx="788614" cy="583597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12FD8A2-E907-479B-AFC0-7999510F30A4}"/>
                </a:ext>
              </a:extLst>
            </p:cNvPr>
            <p:cNvSpPr/>
            <p:nvPr/>
          </p:nvSpPr>
          <p:spPr>
            <a:xfrm>
              <a:off x="2617042" y="4298783"/>
              <a:ext cx="1745408" cy="592494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&lt;Ser2,0,1&gt;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5BB731F-50A4-4C83-AC21-BA5E97D4578B}"/>
                </a:ext>
              </a:extLst>
            </p:cNvPr>
            <p:cNvCxnSpPr>
              <a:cxnSpLocks/>
              <a:stCxn id="9" idx="3"/>
              <a:endCxn id="63" idx="1"/>
            </p:cNvCxnSpPr>
            <p:nvPr/>
          </p:nvCxnSpPr>
          <p:spPr>
            <a:xfrm>
              <a:off x="1305519" y="3618528"/>
              <a:ext cx="1567132" cy="76702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8A78976-BD65-45B0-8608-BC98C6206703}"/>
                </a:ext>
              </a:extLst>
            </p:cNvPr>
            <p:cNvCxnSpPr>
              <a:cxnSpLocks/>
              <a:stCxn id="10" idx="3"/>
              <a:endCxn id="63" idx="2"/>
            </p:cNvCxnSpPr>
            <p:nvPr/>
          </p:nvCxnSpPr>
          <p:spPr>
            <a:xfrm flipV="1">
              <a:off x="1353735" y="4595030"/>
              <a:ext cx="1263307" cy="844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3AB081-64A4-406F-9FB5-5AE7860B763E}"/>
                </a:ext>
              </a:extLst>
            </p:cNvPr>
            <p:cNvSpPr txBox="1"/>
            <p:nvPr/>
          </p:nvSpPr>
          <p:spPr>
            <a:xfrm>
              <a:off x="16331" y="2438709"/>
              <a:ext cx="1289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service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Ser1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DD9F310-FE94-4AC2-8993-5DFB98EC977D}"/>
                </a:ext>
              </a:extLst>
            </p:cNvPr>
            <p:cNvCxnSpPr>
              <a:cxnSpLocks/>
              <a:stCxn id="75" idx="3"/>
              <a:endCxn id="7" idx="1"/>
            </p:cNvCxnSpPr>
            <p:nvPr/>
          </p:nvCxnSpPr>
          <p:spPr>
            <a:xfrm>
              <a:off x="1305519" y="2761875"/>
              <a:ext cx="1567132" cy="6471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47BC0F3-C739-4C5A-B33E-47793F537A24}"/>
                </a:ext>
              </a:extLst>
            </p:cNvPr>
            <p:cNvSpPr txBox="1"/>
            <p:nvPr/>
          </p:nvSpPr>
          <p:spPr>
            <a:xfrm>
              <a:off x="64547" y="5229553"/>
              <a:ext cx="1289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service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Ser2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2C4EC3C-AA62-4FB7-BB56-25E97BE8E497}"/>
                </a:ext>
              </a:extLst>
            </p:cNvPr>
            <p:cNvCxnSpPr>
              <a:cxnSpLocks/>
              <a:stCxn id="85" idx="3"/>
              <a:endCxn id="63" idx="3"/>
            </p:cNvCxnSpPr>
            <p:nvPr/>
          </p:nvCxnSpPr>
          <p:spPr>
            <a:xfrm flipV="1">
              <a:off x="1353735" y="4804508"/>
              <a:ext cx="1518916" cy="7482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EBFDE1A-020A-484B-822D-DD4293C2604A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 flipV="1">
              <a:off x="4362450" y="4233145"/>
              <a:ext cx="1146093" cy="361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B38F08A-7A15-463C-A7E3-ABB5F6F682FC}"/>
                </a:ext>
              </a:extLst>
            </p:cNvPr>
            <p:cNvSpPr/>
            <p:nvPr/>
          </p:nvSpPr>
          <p:spPr>
            <a:xfrm>
              <a:off x="7380506" y="3793821"/>
              <a:ext cx="1745408" cy="592494"/>
            </a:xfrm>
            <a:prstGeom prst="ellips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&lt;Ser3,1,2&gt;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C23A04A-F210-4A46-8A10-D828DDBE9C56}"/>
                </a:ext>
              </a:extLst>
            </p:cNvPr>
            <p:cNvSpPr txBox="1"/>
            <p:nvPr/>
          </p:nvSpPr>
          <p:spPr>
            <a:xfrm>
              <a:off x="5526903" y="2958010"/>
              <a:ext cx="1289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service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Ser3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EA912BA-19DC-4205-A070-45CD6B961F89}"/>
                </a:ext>
              </a:extLst>
            </p:cNvPr>
            <p:cNvCxnSpPr>
              <a:cxnSpLocks/>
              <a:stCxn id="106" idx="3"/>
              <a:endCxn id="99" idx="1"/>
            </p:cNvCxnSpPr>
            <p:nvPr/>
          </p:nvCxnSpPr>
          <p:spPr>
            <a:xfrm>
              <a:off x="6816091" y="3281176"/>
              <a:ext cx="820024" cy="5994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9AE4961-162C-40B6-86DC-3D480FDCBBB9}"/>
                </a:ext>
              </a:extLst>
            </p:cNvPr>
            <p:cNvCxnSpPr>
              <a:cxnSpLocks/>
              <a:stCxn id="99" idx="6"/>
              <a:endCxn id="112" idx="1"/>
            </p:cNvCxnSpPr>
            <p:nvPr/>
          </p:nvCxnSpPr>
          <p:spPr>
            <a:xfrm>
              <a:off x="9125914" y="4090068"/>
              <a:ext cx="10133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3EC6F51-9E6E-41EC-931D-2773CD0EB842}"/>
                </a:ext>
              </a:extLst>
            </p:cNvPr>
            <p:cNvSpPr txBox="1"/>
            <p:nvPr/>
          </p:nvSpPr>
          <p:spPr>
            <a:xfrm>
              <a:off x="10139268" y="3766902"/>
              <a:ext cx="124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privilege user(2)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A07E2F6-F8C1-4F61-B814-67869BB948FF}"/>
                </a:ext>
              </a:extLst>
            </p:cNvPr>
            <p:cNvSpPr txBox="1"/>
            <p:nvPr/>
          </p:nvSpPr>
          <p:spPr>
            <a:xfrm rot="20520134">
              <a:off x="4511380" y="4432325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p(v</a:t>
              </a:r>
              <a:r>
                <a:rPr lang="en-US" baseline="-25000" dirty="0"/>
                <a:t>1</a:t>
              </a:r>
              <a:r>
                <a:rPr lang="el-GR" dirty="0"/>
                <a:t>Λ</a:t>
              </a:r>
              <a:r>
                <a:rPr lang="en-US" dirty="0"/>
                <a:t>c</a:t>
              </a:r>
              <a:r>
                <a:rPr lang="en-US" baseline="-25000" dirty="0"/>
                <a:t>1</a:t>
              </a:r>
              <a:r>
                <a:rPr lang="en-US" dirty="0"/>
                <a:t>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9103691-320A-4260-9A77-631006B41471}"/>
                </a:ext>
              </a:extLst>
            </p:cNvPr>
            <p:cNvSpPr txBox="1"/>
            <p:nvPr/>
          </p:nvSpPr>
          <p:spPr>
            <a:xfrm rot="931677">
              <a:off x="4509681" y="3396217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p(v</a:t>
              </a:r>
              <a:r>
                <a:rPr lang="en-US" baseline="-25000" dirty="0"/>
                <a:t>2</a:t>
              </a:r>
              <a:r>
                <a:rPr lang="el-GR" dirty="0"/>
                <a:t>Λ</a:t>
              </a:r>
              <a:r>
                <a:rPr lang="en-US" dirty="0"/>
                <a:t>c</a:t>
              </a:r>
              <a:r>
                <a:rPr lang="en-US" baseline="-25000" dirty="0"/>
                <a:t>1</a:t>
              </a:r>
              <a:r>
                <a:rPr lang="en-US" dirty="0"/>
                <a:t>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02982E-9933-4C21-9689-48EBDE222FC7}"/>
                </a:ext>
              </a:extLst>
            </p:cNvPr>
            <p:cNvSpPr txBox="1"/>
            <p:nvPr/>
          </p:nvSpPr>
          <p:spPr>
            <a:xfrm>
              <a:off x="9156338" y="4103540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p(v</a:t>
              </a:r>
              <a:r>
                <a:rPr lang="en-US" baseline="-25000" dirty="0"/>
                <a:t>3</a:t>
              </a:r>
              <a:r>
                <a:rPr lang="el-GR" dirty="0"/>
                <a:t>Λ</a:t>
              </a:r>
              <a:r>
                <a:rPr lang="en-US" dirty="0"/>
                <a:t>c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A18F09-B082-422A-BC33-207C4F43A458}"/>
                </a:ext>
              </a:extLst>
            </p:cNvPr>
            <p:cNvSpPr txBox="1"/>
            <p:nvPr/>
          </p:nvSpPr>
          <p:spPr>
            <a:xfrm>
              <a:off x="7938059" y="443693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T(v</a:t>
              </a:r>
              <a:r>
                <a:rPr lang="en-US" baseline="-25000" dirty="0"/>
                <a:t>3</a:t>
              </a:r>
              <a:r>
                <a:rPr lang="en-US" dirty="0"/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922145-F321-4A82-9354-F281354B31E1}"/>
                </a:ext>
              </a:extLst>
            </p:cNvPr>
            <p:cNvSpPr txBox="1"/>
            <p:nvPr/>
          </p:nvSpPr>
          <p:spPr>
            <a:xfrm>
              <a:off x="3174595" y="4956915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T(v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04F2D6-DDBA-4027-A3FC-A63298CEE0CB}"/>
                </a:ext>
              </a:extLst>
            </p:cNvPr>
            <p:cNvSpPr txBox="1"/>
            <p:nvPr/>
          </p:nvSpPr>
          <p:spPr>
            <a:xfrm>
              <a:off x="3174595" y="287567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T(v</a:t>
              </a:r>
              <a:r>
                <a:rPr lang="en-US" baseline="-25000" dirty="0"/>
                <a:t>1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8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550D489-AAB5-4B68-98B5-4F8CD23B510C}"/>
              </a:ext>
            </a:extLst>
          </p:cNvPr>
          <p:cNvGrpSpPr/>
          <p:nvPr/>
        </p:nvGrpSpPr>
        <p:grpSpPr>
          <a:xfrm>
            <a:off x="742440" y="124922"/>
            <a:ext cx="10713854" cy="5891703"/>
            <a:chOff x="742440" y="124922"/>
            <a:chExt cx="10713854" cy="5891703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B5DAE556-644B-4DD7-94B8-8695619F7FAC}"/>
                </a:ext>
              </a:extLst>
            </p:cNvPr>
            <p:cNvGrpSpPr/>
            <p:nvPr/>
          </p:nvGrpSpPr>
          <p:grpSpPr>
            <a:xfrm>
              <a:off x="947718" y="124922"/>
              <a:ext cx="10296998" cy="3185117"/>
              <a:chOff x="798426" y="-378936"/>
              <a:chExt cx="10296998" cy="3185117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DE71152-9663-44EA-A197-5649A6B45EB9}"/>
                  </a:ext>
                </a:extLst>
              </p:cNvPr>
              <p:cNvGrpSpPr/>
              <p:nvPr/>
            </p:nvGrpSpPr>
            <p:grpSpPr>
              <a:xfrm>
                <a:off x="798426" y="596597"/>
                <a:ext cx="1500743" cy="1278968"/>
                <a:chOff x="353753" y="858219"/>
                <a:chExt cx="1500743" cy="1278968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8BABB54-6E1C-463C-8FE2-B38957873343}"/>
                    </a:ext>
                  </a:extLst>
                </p:cNvPr>
                <p:cNvGrpSpPr/>
                <p:nvPr/>
              </p:nvGrpSpPr>
              <p:grpSpPr>
                <a:xfrm>
                  <a:off x="353753" y="858219"/>
                  <a:ext cx="1500743" cy="822960"/>
                  <a:chOff x="1566734" y="1837934"/>
                  <a:chExt cx="1500743" cy="822960"/>
                </a:xfrm>
              </p:grpSpPr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79A4BA38-16F3-438F-81EE-EE67CB6FD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4746"/>
                  <a:stretch/>
                </p:blipFill>
                <p:spPr>
                  <a:xfrm>
                    <a:off x="2283571" y="1837934"/>
                    <a:ext cx="783906" cy="82296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0D1A15A0-55FD-494C-B379-84029A400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11" r="6982" b="9741"/>
                  <a:stretch/>
                </p:blipFill>
                <p:spPr>
                  <a:xfrm>
                    <a:off x="1566734" y="1837934"/>
                    <a:ext cx="716837" cy="8229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8755D1F-E894-4628-8B5A-E34ED9A4DFA3}"/>
                    </a:ext>
                  </a:extLst>
                </p:cNvPr>
                <p:cNvSpPr txBox="1"/>
                <p:nvPr/>
              </p:nvSpPr>
              <p:spPr>
                <a:xfrm>
                  <a:off x="604103" y="1767855"/>
                  <a:ext cx="1005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Intruder</a:t>
                  </a:r>
                </a:p>
              </p:txBody>
            </p:sp>
          </p:grpSp>
          <p:sp>
            <p:nvSpPr>
              <p:cNvPr id="99" name="Can 51">
                <a:extLst>
                  <a:ext uri="{FF2B5EF4-FFF2-40B4-BE49-F238E27FC236}">
                    <a16:creationId xmlns:a16="http://schemas.microsoft.com/office/drawing/2014/main" id="{D7BACFBD-0F6F-458C-AA58-8B49ED8055A8}"/>
                  </a:ext>
                </a:extLst>
              </p:cNvPr>
              <p:cNvSpPr/>
              <p:nvPr/>
            </p:nvSpPr>
            <p:spPr>
              <a:xfrm rot="5400000" flipH="1">
                <a:off x="7720223" y="-3278676"/>
                <a:ext cx="415497" cy="6214978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Substation Virtual LAN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7CD214E-8742-44CD-AF67-B8A2281D9614}"/>
                  </a:ext>
                </a:extLst>
              </p:cNvPr>
              <p:cNvGrpSpPr/>
              <p:nvPr/>
            </p:nvGrpSpPr>
            <p:grpSpPr>
              <a:xfrm>
                <a:off x="10197421" y="175922"/>
                <a:ext cx="898003" cy="1315745"/>
                <a:chOff x="9354244" y="3677137"/>
                <a:chExt cx="898003" cy="1315745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75AF6C5B-67FB-43FB-849C-1D12C76E4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53" t="12340" r="4166" b="12874"/>
                <a:stretch/>
              </p:blipFill>
              <p:spPr>
                <a:xfrm>
                  <a:off x="9374223" y="3677137"/>
                  <a:ext cx="822960" cy="669851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3AD6666-745D-40C3-B5AA-D4AD75959D78}"/>
                    </a:ext>
                  </a:extLst>
                </p:cNvPr>
                <p:cNvSpPr txBox="1"/>
                <p:nvPr/>
              </p:nvSpPr>
              <p:spPr>
                <a:xfrm>
                  <a:off x="9354244" y="4346551"/>
                  <a:ext cx="898003" cy="646331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Work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Station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108BBA4-B47E-46E2-85A9-C0B0B994D7F9}"/>
                  </a:ext>
                </a:extLst>
              </p:cNvPr>
              <p:cNvGrpSpPr/>
              <p:nvPr/>
            </p:nvGrpSpPr>
            <p:grpSpPr>
              <a:xfrm>
                <a:off x="8518923" y="203523"/>
                <a:ext cx="1099725" cy="1210094"/>
                <a:chOff x="6670879" y="223057"/>
                <a:chExt cx="1099725" cy="1210094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650CABE0-7A37-4AE1-B7C3-579C9F452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46"/>
                <a:stretch/>
              </p:blipFill>
              <p:spPr>
                <a:xfrm>
                  <a:off x="6854982" y="223057"/>
                  <a:ext cx="731520" cy="767964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12B7B8D-7AB6-44CD-8539-C80F7E9D0B4A}"/>
                    </a:ext>
                  </a:extLst>
                </p:cNvPr>
                <p:cNvSpPr txBox="1"/>
                <p:nvPr/>
              </p:nvSpPr>
              <p:spPr>
                <a:xfrm>
                  <a:off x="6670879" y="1063819"/>
                  <a:ext cx="1099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Web HMI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BEBD6C1-9853-44B1-8DC7-1FFB23745805}"/>
                  </a:ext>
                </a:extLst>
              </p:cNvPr>
              <p:cNvGrpSpPr/>
              <p:nvPr/>
            </p:nvGrpSpPr>
            <p:grpSpPr>
              <a:xfrm>
                <a:off x="7289147" y="1220163"/>
                <a:ext cx="1005840" cy="1236869"/>
                <a:chOff x="7796609" y="3677137"/>
                <a:chExt cx="1005840" cy="1236869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BD6B0F5A-A969-4BC1-A789-5223F2EDFF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6609" y="3677137"/>
                  <a:ext cx="1005840" cy="867537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7DB9B31-F1B7-4F71-9611-B140F4E15AB8}"/>
                    </a:ext>
                  </a:extLst>
                </p:cNvPr>
                <p:cNvSpPr txBox="1"/>
                <p:nvPr/>
              </p:nvSpPr>
              <p:spPr>
                <a:xfrm>
                  <a:off x="8039682" y="4544674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andara" panose="020E0502030303020204" pitchFamily="34" charset="0"/>
                    </a:rPr>
                    <a:t>IED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CAF2A51-D9CB-4A62-B6C3-8F817B99E875}"/>
                  </a:ext>
                </a:extLst>
              </p:cNvPr>
              <p:cNvSpPr txBox="1"/>
              <p:nvPr/>
            </p:nvSpPr>
            <p:spPr>
              <a:xfrm>
                <a:off x="5316224" y="1977381"/>
                <a:ext cx="832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andara" panose="020E0502030303020204" pitchFamily="34" charset="0"/>
                  </a:rPr>
                  <a:t>switch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1A53820-32C0-423F-8BB2-2DF93AA5F2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75" b="14981"/>
              <a:stretch/>
            </p:blipFill>
            <p:spPr>
              <a:xfrm>
                <a:off x="4798003" y="975324"/>
                <a:ext cx="731520" cy="508001"/>
              </a:xfrm>
              <a:prstGeom prst="rect">
                <a:avLst/>
              </a:prstGeom>
            </p:spPr>
          </p:pic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7B8B938-6834-43B2-82C9-E32A2F9F60FC}"/>
                  </a:ext>
                </a:extLst>
              </p:cNvPr>
              <p:cNvGrpSpPr/>
              <p:nvPr/>
            </p:nvGrpSpPr>
            <p:grpSpPr>
              <a:xfrm>
                <a:off x="2705762" y="175922"/>
                <a:ext cx="1321157" cy="2125854"/>
                <a:chOff x="2552170" y="1687928"/>
                <a:chExt cx="1076272" cy="1731813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130A9016-1650-4546-AEAB-0308744E68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29" r="13418"/>
                <a:stretch/>
              </p:blipFill>
              <p:spPr>
                <a:xfrm>
                  <a:off x="2572115" y="2696208"/>
                  <a:ext cx="1054100" cy="723533"/>
                </a:xfrm>
                <a:prstGeom prst="rect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cene3d>
                  <a:camera prst="isometricLeftDown">
                    <a:rot lat="2100000" lon="1800000" rev="0"/>
                  </a:camera>
                  <a:lightRig rig="threePt" dir="t"/>
                </a:scene3d>
              </p:spPr>
            </p:pic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92720FC-3187-4E28-BE2E-7BB21D952906}"/>
                    </a:ext>
                  </a:extLst>
                </p:cNvPr>
                <p:cNvSpPr txBox="1"/>
                <p:nvPr/>
              </p:nvSpPr>
              <p:spPr>
                <a:xfrm>
                  <a:off x="2552170" y="1687928"/>
                  <a:ext cx="9765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Router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Firewall</a:t>
                  </a:r>
                </a:p>
              </p:txBody>
            </p:sp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F74885B4-E4CE-4E43-83AF-C15B41424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367" b="22852"/>
                <a:stretch/>
              </p:blipFill>
              <p:spPr>
                <a:xfrm rot="330157">
                  <a:off x="2714042" y="2267720"/>
                  <a:ext cx="914400" cy="464345"/>
                </a:xfrm>
                <a:prstGeom prst="rect">
                  <a:avLst/>
                </a:prstGeom>
              </p:spPr>
            </p:pic>
          </p:grp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ADDCC706-5150-4EF4-9DC7-C117B138B401}"/>
                  </a:ext>
                </a:extLst>
              </p:cNvPr>
              <p:cNvCxnSpPr>
                <a:cxnSpLocks/>
                <a:stCxn id="151" idx="1"/>
                <a:endCxn id="99" idx="3"/>
              </p:cNvCxnSpPr>
              <p:nvPr/>
            </p:nvCxnSpPr>
            <p:spPr>
              <a:xfrm rot="10800000" flipH="1">
                <a:off x="4795289" y="-171187"/>
                <a:ext cx="25193" cy="698084"/>
              </a:xfrm>
              <a:prstGeom prst="bentConnector3">
                <a:avLst>
                  <a:gd name="adj1" fmla="val -907395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Can 51">
                <a:extLst>
                  <a:ext uri="{FF2B5EF4-FFF2-40B4-BE49-F238E27FC236}">
                    <a16:creationId xmlns:a16="http://schemas.microsoft.com/office/drawing/2014/main" id="{5F11E4DD-8937-4BCF-97BC-FBBA34BE551D}"/>
                  </a:ext>
                </a:extLst>
              </p:cNvPr>
              <p:cNvSpPr/>
              <p:nvPr/>
            </p:nvSpPr>
            <p:spPr>
              <a:xfrm rot="5400000" flipH="1">
                <a:off x="7720222" y="-509056"/>
                <a:ext cx="415497" cy="6214977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Substation Bay Virtual LAN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B9B9CCF-52DC-4E4F-9C24-F5B2C7222D3E}"/>
                  </a:ext>
                </a:extLst>
              </p:cNvPr>
              <p:cNvGrpSpPr/>
              <p:nvPr/>
            </p:nvGrpSpPr>
            <p:grpSpPr>
              <a:xfrm>
                <a:off x="5963494" y="627459"/>
                <a:ext cx="878767" cy="1219034"/>
                <a:chOff x="5232957" y="2469597"/>
                <a:chExt cx="878767" cy="1219034"/>
              </a:xfr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1218D2C2-D8C0-4B08-8562-5CDF5CA97F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2299" y="2469597"/>
                  <a:ext cx="640080" cy="640080"/>
                </a:xfrm>
                <a:prstGeom prst="rect">
                  <a:avLst/>
                </a:prstGeom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73BD97C-9222-439D-8B19-EAF6AD643CA5}"/>
                    </a:ext>
                  </a:extLst>
                </p:cNvPr>
                <p:cNvSpPr txBox="1"/>
                <p:nvPr/>
              </p:nvSpPr>
              <p:spPr>
                <a:xfrm>
                  <a:off x="5232957" y="3042300"/>
                  <a:ext cx="878767" cy="646331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Shared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Server</a:t>
                  </a:r>
                </a:p>
              </p:txBody>
            </p:sp>
          </p:grpSp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C2C05138-5D54-4F93-87C7-1A0D72AF21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75" b="14981"/>
              <a:stretch/>
            </p:blipFill>
            <p:spPr>
              <a:xfrm>
                <a:off x="4795290" y="1655306"/>
                <a:ext cx="731520" cy="508001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008790BF-F2FD-4554-B73B-1323854E18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75" b="14981"/>
              <a:stretch/>
            </p:blipFill>
            <p:spPr>
              <a:xfrm>
                <a:off x="4795290" y="272896"/>
                <a:ext cx="731520" cy="508001"/>
              </a:xfrm>
              <a:prstGeom prst="rect">
                <a:avLst/>
              </a:prstGeom>
            </p:spPr>
          </p:pic>
          <p:cxnSp>
            <p:nvCxnSpPr>
              <p:cNvPr id="156" name="Connector: Elbow 155">
                <a:extLst>
                  <a:ext uri="{FF2B5EF4-FFF2-40B4-BE49-F238E27FC236}">
                    <a16:creationId xmlns:a16="http://schemas.microsoft.com/office/drawing/2014/main" id="{F9B8F533-1AF4-487C-9ECC-CBDAC33478AE}"/>
                  </a:ext>
                </a:extLst>
              </p:cNvPr>
              <p:cNvCxnSpPr>
                <a:cxnSpLocks/>
                <a:stCxn id="150" idx="1"/>
                <a:endCxn id="139" idx="3"/>
              </p:cNvCxnSpPr>
              <p:nvPr/>
            </p:nvCxnSpPr>
            <p:spPr>
              <a:xfrm rot="10800000" flipH="1" flipV="1">
                <a:off x="4795290" y="1909306"/>
                <a:ext cx="25192" cy="689125"/>
              </a:xfrm>
              <a:prstGeom prst="bentConnector3">
                <a:avLst>
                  <a:gd name="adj1" fmla="val -907431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118CB40-DC18-4924-8F49-83783836D1BA}"/>
                  </a:ext>
                </a:extLst>
              </p:cNvPr>
              <p:cNvSpPr txBox="1"/>
              <p:nvPr/>
            </p:nvSpPr>
            <p:spPr>
              <a:xfrm>
                <a:off x="4138238" y="1321567"/>
                <a:ext cx="832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andara" panose="020E0502030303020204" pitchFamily="34" charset="0"/>
                  </a:rPr>
                  <a:t>switch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FFE917A-4C4E-437D-BC54-C19B36569F0E}"/>
                  </a:ext>
                </a:extLst>
              </p:cNvPr>
              <p:cNvSpPr txBox="1"/>
              <p:nvPr/>
            </p:nvSpPr>
            <p:spPr>
              <a:xfrm>
                <a:off x="5316224" y="90120"/>
                <a:ext cx="832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andara" panose="020E0502030303020204" pitchFamily="34" charset="0"/>
                  </a:rPr>
                  <a:t>switch</a:t>
                </a: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295B984-948A-4FED-A463-7C85C72E630D}"/>
                  </a:ext>
                </a:extLst>
              </p:cNvPr>
              <p:cNvCxnSpPr>
                <a:cxnSpLocks/>
                <a:stCxn id="123" idx="3"/>
                <a:endCxn id="118" idx="1"/>
              </p:cNvCxnSpPr>
              <p:nvPr/>
            </p:nvCxnSpPr>
            <p:spPr>
              <a:xfrm>
                <a:off x="4024333" y="1226451"/>
                <a:ext cx="773670" cy="2874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E4724EE-6684-4C9D-B214-CC60C9F5C790}"/>
                  </a:ext>
                </a:extLst>
              </p:cNvPr>
              <p:cNvCxnSpPr>
                <a:cxnSpLocks/>
                <a:stCxn id="150" idx="0"/>
                <a:endCxn id="118" idx="2"/>
              </p:cNvCxnSpPr>
              <p:nvPr/>
            </p:nvCxnSpPr>
            <p:spPr>
              <a:xfrm flipV="1">
                <a:off x="5161050" y="1483325"/>
                <a:ext cx="2713" cy="171981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FF6289-3CE4-487B-92B0-ABD2E9284261}"/>
                  </a:ext>
                </a:extLst>
              </p:cNvPr>
              <p:cNvCxnSpPr>
                <a:cxnSpLocks/>
                <a:stCxn id="118" idx="0"/>
                <a:endCxn id="151" idx="2"/>
              </p:cNvCxnSpPr>
              <p:nvPr/>
            </p:nvCxnSpPr>
            <p:spPr>
              <a:xfrm flipH="1" flipV="1">
                <a:off x="5161050" y="780897"/>
                <a:ext cx="2713" cy="194427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6FA6D89-17AA-4D57-86CE-D2B6D16A3115}"/>
                  </a:ext>
                </a:extLst>
              </p:cNvPr>
              <p:cNvCxnSpPr>
                <a:cxnSpLocks/>
                <a:stCxn id="118" idx="3"/>
              </p:cNvCxnSpPr>
              <p:nvPr/>
            </p:nvCxnSpPr>
            <p:spPr>
              <a:xfrm>
                <a:off x="5529523" y="1229325"/>
                <a:ext cx="718347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F095CF0-617E-4F0C-A85E-22FB0279359E}"/>
                </a:ext>
              </a:extLst>
            </p:cNvPr>
            <p:cNvGrpSpPr/>
            <p:nvPr/>
          </p:nvGrpSpPr>
          <p:grpSpPr>
            <a:xfrm>
              <a:off x="742440" y="3474145"/>
              <a:ext cx="10713854" cy="2542480"/>
              <a:chOff x="-860946" y="3307001"/>
              <a:chExt cx="10713854" cy="254248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AE99043-257A-411D-AC9E-0CC4EBD5CBD7}"/>
                  </a:ext>
                </a:extLst>
              </p:cNvPr>
              <p:cNvSpPr/>
              <p:nvPr/>
            </p:nvSpPr>
            <p:spPr>
              <a:xfrm>
                <a:off x="4134019" y="3307001"/>
                <a:ext cx="1054100" cy="592494"/>
              </a:xfrm>
              <a:prstGeom prst="ellips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ssh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938619-3AF7-4A08-9A46-53A7061F9754}"/>
                  </a:ext>
                </a:extLst>
              </p:cNvPr>
              <p:cNvSpPr txBox="1"/>
              <p:nvPr/>
            </p:nvSpPr>
            <p:spPr>
              <a:xfrm>
                <a:off x="2330792" y="3529675"/>
                <a:ext cx="1303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user_server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7DEC4EBA-5A4B-4333-9275-89F2F4AF90D5}"/>
                  </a:ext>
                </a:extLst>
              </p:cNvPr>
              <p:cNvCxnSpPr>
                <a:cxnSpLocks/>
                <a:stCxn id="105" idx="3"/>
                <a:endCxn id="104" idx="2"/>
              </p:cNvCxnSpPr>
              <p:nvPr/>
            </p:nvCxnSpPr>
            <p:spPr>
              <a:xfrm flipV="1">
                <a:off x="3634285" y="3603248"/>
                <a:ext cx="499734" cy="24959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7942D8C-78AA-4596-B9D4-7E90832DC0D2}"/>
                  </a:ext>
                </a:extLst>
              </p:cNvPr>
              <p:cNvCxnSpPr>
                <a:cxnSpLocks/>
                <a:stCxn id="104" idx="6"/>
                <a:endCxn id="108" idx="0"/>
              </p:cNvCxnSpPr>
              <p:nvPr/>
            </p:nvCxnSpPr>
            <p:spPr>
              <a:xfrm>
                <a:off x="5188119" y="3603248"/>
                <a:ext cx="1164429" cy="5031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70228A9-FE7D-46FE-9FB0-4EDA24104DAC}"/>
                  </a:ext>
                </a:extLst>
              </p:cNvPr>
              <p:cNvSpPr txBox="1"/>
              <p:nvPr/>
            </p:nvSpPr>
            <p:spPr>
              <a:xfrm>
                <a:off x="5732062" y="4106440"/>
                <a:ext cx="1240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 </a:t>
                </a:r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user_HMI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15C56FF-A825-49B1-B4C9-99DB7ED68B0D}"/>
                  </a:ext>
                </a:extLst>
              </p:cNvPr>
              <p:cNvCxnSpPr>
                <a:cxnSpLocks/>
                <a:stCxn id="108" idx="3"/>
                <a:endCxn id="113" idx="2"/>
              </p:cNvCxnSpPr>
              <p:nvPr/>
            </p:nvCxnSpPr>
            <p:spPr>
              <a:xfrm>
                <a:off x="6973034" y="4429606"/>
                <a:ext cx="277013" cy="979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93A55B4-DF04-47BE-B39B-796F9C5F53B3}"/>
                  </a:ext>
                </a:extLst>
              </p:cNvPr>
              <p:cNvSpPr/>
              <p:nvPr/>
            </p:nvSpPr>
            <p:spPr>
              <a:xfrm>
                <a:off x="4134019" y="3968273"/>
                <a:ext cx="1054100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&lt;ftp&gt;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F150E15-EDB3-4DED-B44D-9BF1A653B86F}"/>
                  </a:ext>
                </a:extLst>
              </p:cNvPr>
              <p:cNvCxnSpPr>
                <a:cxnSpLocks/>
                <a:stCxn id="105" idx="3"/>
                <a:endCxn id="110" idx="2"/>
              </p:cNvCxnSpPr>
              <p:nvPr/>
            </p:nvCxnSpPr>
            <p:spPr>
              <a:xfrm>
                <a:off x="3634285" y="3852841"/>
                <a:ext cx="499734" cy="411679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4DDA2DD1-DF06-4980-9EDD-7AFE854D04DD}"/>
                  </a:ext>
                </a:extLst>
              </p:cNvPr>
              <p:cNvCxnSpPr>
                <a:cxnSpLocks/>
                <a:stCxn id="110" idx="6"/>
                <a:endCxn id="108" idx="1"/>
              </p:cNvCxnSpPr>
              <p:nvPr/>
            </p:nvCxnSpPr>
            <p:spPr>
              <a:xfrm>
                <a:off x="5188119" y="4264520"/>
                <a:ext cx="543943" cy="1650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5E70CF6-C099-4EA2-A187-F429B3D0CC14}"/>
                  </a:ext>
                </a:extLst>
              </p:cNvPr>
              <p:cNvSpPr/>
              <p:nvPr/>
            </p:nvSpPr>
            <p:spPr>
              <a:xfrm>
                <a:off x="7250047" y="4134338"/>
                <a:ext cx="1125897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bof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&gt;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82A1A9B-4963-45C4-9EE7-272DC0DD3025}"/>
                  </a:ext>
                </a:extLst>
              </p:cNvPr>
              <p:cNvCxnSpPr>
                <a:cxnSpLocks/>
                <a:stCxn id="113" idx="6"/>
                <a:endCxn id="115" idx="1"/>
              </p:cNvCxnSpPr>
              <p:nvPr/>
            </p:nvCxnSpPr>
            <p:spPr>
              <a:xfrm>
                <a:off x="8375944" y="4430585"/>
                <a:ext cx="2359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85A7B4-D306-4D01-A9B7-44AEBA368B31}"/>
                  </a:ext>
                </a:extLst>
              </p:cNvPr>
              <p:cNvSpPr txBox="1"/>
              <p:nvPr/>
            </p:nvSpPr>
            <p:spPr>
              <a:xfrm>
                <a:off x="8611936" y="4107419"/>
                <a:ext cx="1240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root_HMI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A6423AC-9EA9-4FFB-B169-B4E067528579}"/>
                  </a:ext>
                </a:extLst>
              </p:cNvPr>
              <p:cNvSpPr/>
              <p:nvPr/>
            </p:nvSpPr>
            <p:spPr>
              <a:xfrm>
                <a:off x="2823108" y="4550045"/>
                <a:ext cx="1054100" cy="592494"/>
              </a:xfrm>
              <a:prstGeom prst="ellips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ssh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2E79FB6-0335-4AC7-BED1-EEE42334BE73}"/>
                  </a:ext>
                </a:extLst>
              </p:cNvPr>
              <p:cNvSpPr txBox="1"/>
              <p:nvPr/>
            </p:nvSpPr>
            <p:spPr>
              <a:xfrm>
                <a:off x="-860946" y="3762863"/>
                <a:ext cx="14976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user_intruder</a:t>
                </a:r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8DAE379-F36B-48A6-B75C-1BE3B89BF967}"/>
                  </a:ext>
                </a:extLst>
              </p:cNvPr>
              <p:cNvCxnSpPr>
                <a:cxnSpLocks/>
                <a:stCxn id="184" idx="3"/>
                <a:endCxn id="183" idx="2"/>
              </p:cNvCxnSpPr>
              <p:nvPr/>
            </p:nvCxnSpPr>
            <p:spPr>
              <a:xfrm>
                <a:off x="636730" y="4086029"/>
                <a:ext cx="2186378" cy="76026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858BF9D-A819-470B-A9F3-23646AC670B2}"/>
                  </a:ext>
                </a:extLst>
              </p:cNvPr>
              <p:cNvSpPr/>
              <p:nvPr/>
            </p:nvSpPr>
            <p:spPr>
              <a:xfrm>
                <a:off x="2823108" y="5256987"/>
                <a:ext cx="1054100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&lt;ftp&gt;</a:t>
                </a:r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98D0EEC8-C73E-4E3C-80A0-A4DCE7385A42}"/>
                  </a:ext>
                </a:extLst>
              </p:cNvPr>
              <p:cNvCxnSpPr>
                <a:cxnSpLocks/>
                <a:stCxn id="184" idx="3"/>
                <a:endCxn id="186" idx="2"/>
              </p:cNvCxnSpPr>
              <p:nvPr/>
            </p:nvCxnSpPr>
            <p:spPr>
              <a:xfrm>
                <a:off x="636730" y="4086029"/>
                <a:ext cx="2186378" cy="146720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6A74F84-A5B1-4C63-8D7B-D7A11DC780CD}"/>
                  </a:ext>
                </a:extLst>
              </p:cNvPr>
              <p:cNvCxnSpPr>
                <a:cxnSpLocks/>
                <a:stCxn id="183" idx="6"/>
                <a:endCxn id="108" idx="2"/>
              </p:cNvCxnSpPr>
              <p:nvPr/>
            </p:nvCxnSpPr>
            <p:spPr>
              <a:xfrm flipV="1">
                <a:off x="3877208" y="4752771"/>
                <a:ext cx="2475340" cy="935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10AE85-2527-42BD-BFB6-BE469AEFF417}"/>
                  </a:ext>
                </a:extLst>
              </p:cNvPr>
              <p:cNvCxnSpPr>
                <a:cxnSpLocks/>
                <a:stCxn id="186" idx="6"/>
                <a:endCxn id="108" idx="2"/>
              </p:cNvCxnSpPr>
              <p:nvPr/>
            </p:nvCxnSpPr>
            <p:spPr>
              <a:xfrm flipV="1">
                <a:off x="3877208" y="4752771"/>
                <a:ext cx="2475340" cy="8004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D023286-5D93-4A78-87E9-0CA13D4F9DE8}"/>
                  </a:ext>
                </a:extLst>
              </p:cNvPr>
              <p:cNvSpPr/>
              <p:nvPr/>
            </p:nvSpPr>
            <p:spPr>
              <a:xfrm>
                <a:off x="986592" y="3556594"/>
                <a:ext cx="1054100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xss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&gt;</a:t>
                </a:r>
              </a:p>
            </p:txBody>
          </p: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A912647C-D06F-4D3C-B34B-BDF3E66BB0C8}"/>
                  </a:ext>
                </a:extLst>
              </p:cNvPr>
              <p:cNvCxnSpPr>
                <a:cxnSpLocks/>
                <a:stCxn id="200" idx="6"/>
                <a:endCxn id="105" idx="1"/>
              </p:cNvCxnSpPr>
              <p:nvPr/>
            </p:nvCxnSpPr>
            <p:spPr>
              <a:xfrm>
                <a:off x="2040692" y="3852841"/>
                <a:ext cx="2901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5B3C55F-2C27-4428-955F-E75A6A1384C1}"/>
                  </a:ext>
                </a:extLst>
              </p:cNvPr>
              <p:cNvCxnSpPr>
                <a:cxnSpLocks/>
                <a:stCxn id="184" idx="3"/>
                <a:endCxn id="200" idx="2"/>
              </p:cNvCxnSpPr>
              <p:nvPr/>
            </p:nvCxnSpPr>
            <p:spPr>
              <a:xfrm flipV="1">
                <a:off x="636730" y="3852841"/>
                <a:ext cx="349862" cy="233188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699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0A14FFB-261F-4F3A-A3FC-43402ACB4503}"/>
              </a:ext>
            </a:extLst>
          </p:cNvPr>
          <p:cNvGrpSpPr/>
          <p:nvPr/>
        </p:nvGrpSpPr>
        <p:grpSpPr>
          <a:xfrm>
            <a:off x="730852" y="774794"/>
            <a:ext cx="10730296" cy="5122510"/>
            <a:chOff x="730852" y="448221"/>
            <a:chExt cx="10730296" cy="5122510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0F0C05A-2CC7-4C2D-9F7D-6EB0C23CD635}"/>
                </a:ext>
              </a:extLst>
            </p:cNvPr>
            <p:cNvGrpSpPr/>
            <p:nvPr/>
          </p:nvGrpSpPr>
          <p:grpSpPr>
            <a:xfrm>
              <a:off x="869202" y="448221"/>
              <a:ext cx="10465546" cy="3283749"/>
              <a:chOff x="897777" y="448221"/>
              <a:chExt cx="10465546" cy="32837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EA655AE-C5B4-42B2-ACF0-66599C42FFB9}"/>
                  </a:ext>
                </a:extLst>
              </p:cNvPr>
              <p:cNvGrpSpPr/>
              <p:nvPr/>
            </p:nvGrpSpPr>
            <p:grpSpPr>
              <a:xfrm>
                <a:off x="897777" y="1192230"/>
                <a:ext cx="1500743" cy="1278968"/>
                <a:chOff x="353753" y="858219"/>
                <a:chExt cx="1500743" cy="1278968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57449F87-17A9-4D4F-B056-AD14F1F57582}"/>
                    </a:ext>
                  </a:extLst>
                </p:cNvPr>
                <p:cNvGrpSpPr/>
                <p:nvPr/>
              </p:nvGrpSpPr>
              <p:grpSpPr>
                <a:xfrm>
                  <a:off x="353753" y="858219"/>
                  <a:ext cx="1500743" cy="822960"/>
                  <a:chOff x="1566734" y="1837934"/>
                  <a:chExt cx="1500743" cy="822960"/>
                </a:xfrm>
              </p:grpSpPr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B10C4D75-3436-42F5-BC3E-9D98EA02B7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4746"/>
                  <a:stretch/>
                </p:blipFill>
                <p:spPr>
                  <a:xfrm>
                    <a:off x="2283571" y="1837934"/>
                    <a:ext cx="783906" cy="822960"/>
                  </a:xfrm>
                  <a:prstGeom prst="rect">
                    <a:avLst/>
                  </a:prstGeom>
                </p:spPr>
              </p:pic>
              <p:pic>
                <p:nvPicPr>
                  <p:cNvPr id="69" name="Picture 68">
                    <a:extLst>
                      <a:ext uri="{FF2B5EF4-FFF2-40B4-BE49-F238E27FC236}">
                        <a16:creationId xmlns:a16="http://schemas.microsoft.com/office/drawing/2014/main" id="{61D42152-773A-45FC-8126-E501CC5535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11" r="6982" b="9741"/>
                  <a:stretch/>
                </p:blipFill>
                <p:spPr>
                  <a:xfrm>
                    <a:off x="1566734" y="1837934"/>
                    <a:ext cx="716837" cy="8229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4E724A3-4262-471B-BB26-80AFABB8153F}"/>
                    </a:ext>
                  </a:extLst>
                </p:cNvPr>
                <p:cNvSpPr txBox="1"/>
                <p:nvPr/>
              </p:nvSpPr>
              <p:spPr>
                <a:xfrm>
                  <a:off x="604103" y="1767855"/>
                  <a:ext cx="1005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Intruder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5886D1E-498D-478A-BE5B-1796DEA28E8B}"/>
                  </a:ext>
                </a:extLst>
              </p:cNvPr>
              <p:cNvGrpSpPr/>
              <p:nvPr/>
            </p:nvGrpSpPr>
            <p:grpSpPr>
              <a:xfrm>
                <a:off x="9912944" y="2495101"/>
                <a:ext cx="1005840" cy="1236869"/>
                <a:chOff x="7796609" y="3677137"/>
                <a:chExt cx="1005840" cy="1236869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557DD94F-0400-4FE3-A1E3-580944B03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6609" y="3677137"/>
                  <a:ext cx="1005840" cy="867537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3B19D58-6F4B-447F-B233-B558D70A06F9}"/>
                    </a:ext>
                  </a:extLst>
                </p:cNvPr>
                <p:cNvSpPr txBox="1"/>
                <p:nvPr/>
              </p:nvSpPr>
              <p:spPr>
                <a:xfrm>
                  <a:off x="8039682" y="4544674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andara" panose="020E0502030303020204" pitchFamily="34" charset="0"/>
                    </a:rPr>
                    <a:t>IED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843806F-7529-46C3-833E-392860C954FD}"/>
                  </a:ext>
                </a:extLst>
              </p:cNvPr>
              <p:cNvGrpSpPr/>
              <p:nvPr/>
            </p:nvGrpSpPr>
            <p:grpSpPr>
              <a:xfrm>
                <a:off x="8120460" y="543521"/>
                <a:ext cx="1099725" cy="1210094"/>
                <a:chOff x="6670879" y="223057"/>
                <a:chExt cx="1099725" cy="1210094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9F691C0C-BF60-4A46-B8C9-041B34231F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46"/>
                <a:stretch/>
              </p:blipFill>
              <p:spPr>
                <a:xfrm>
                  <a:off x="6854982" y="223057"/>
                  <a:ext cx="731520" cy="767964"/>
                </a:xfrm>
                <a:prstGeom prst="rect">
                  <a:avLst/>
                </a:prstGeom>
                <a:effectLst/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226F953-DDE6-44D2-BB65-2B4B06815636}"/>
                    </a:ext>
                  </a:extLst>
                </p:cNvPr>
                <p:cNvSpPr txBox="1"/>
                <p:nvPr/>
              </p:nvSpPr>
              <p:spPr>
                <a:xfrm>
                  <a:off x="6670879" y="1063819"/>
                  <a:ext cx="1099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Web HMI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E39B6F5-8BE4-42AB-B165-BE77E6CEDDC2}"/>
                  </a:ext>
                </a:extLst>
              </p:cNvPr>
              <p:cNvGrpSpPr/>
              <p:nvPr/>
            </p:nvGrpSpPr>
            <p:grpSpPr>
              <a:xfrm>
                <a:off x="8221179" y="2495101"/>
                <a:ext cx="1005840" cy="1236869"/>
                <a:chOff x="7796609" y="3677137"/>
                <a:chExt cx="1005840" cy="1236869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A2BF6523-4FBA-4A2F-9ECE-C007BA38B4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6609" y="3677137"/>
                  <a:ext cx="1005840" cy="867537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D6966A0-5B80-404B-A422-D39AEA723D45}"/>
                    </a:ext>
                  </a:extLst>
                </p:cNvPr>
                <p:cNvSpPr txBox="1"/>
                <p:nvPr/>
              </p:nvSpPr>
              <p:spPr>
                <a:xfrm>
                  <a:off x="8039682" y="4544674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andara" panose="020E0502030303020204" pitchFamily="34" charset="0"/>
                    </a:rPr>
                    <a:t>IED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ADD08EA-722B-455D-B552-4D5062194E01}"/>
                  </a:ext>
                </a:extLst>
              </p:cNvPr>
              <p:cNvGrpSpPr/>
              <p:nvPr/>
            </p:nvGrpSpPr>
            <p:grpSpPr>
              <a:xfrm>
                <a:off x="2750528" y="448221"/>
                <a:ext cx="1321157" cy="2125854"/>
                <a:chOff x="2552170" y="1687928"/>
                <a:chExt cx="1076272" cy="173181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998C3491-B184-41C5-8A2B-55BF1CCFA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29" r="13418"/>
                <a:stretch/>
              </p:blipFill>
              <p:spPr>
                <a:xfrm>
                  <a:off x="2572115" y="2696208"/>
                  <a:ext cx="1054100" cy="723533"/>
                </a:xfrm>
                <a:prstGeom prst="rect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cene3d>
                  <a:camera prst="isometricLeftDown">
                    <a:rot lat="2100000" lon="1800000" rev="0"/>
                  </a:camera>
                  <a:lightRig rig="threePt" dir="t"/>
                </a:scene3d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A297F9A-5DC9-4CB8-A6A5-71A223AEE8D1}"/>
                    </a:ext>
                  </a:extLst>
                </p:cNvPr>
                <p:cNvSpPr txBox="1"/>
                <p:nvPr/>
              </p:nvSpPr>
              <p:spPr>
                <a:xfrm>
                  <a:off x="2552170" y="1687928"/>
                  <a:ext cx="9765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Router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Firewall</a:t>
                  </a: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1F7DFC20-A65D-4181-ADA9-6CA650A14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367" b="22852"/>
                <a:stretch/>
              </p:blipFill>
              <p:spPr>
                <a:xfrm rot="330157">
                  <a:off x="2714042" y="2267720"/>
                  <a:ext cx="914400" cy="464345"/>
                </a:xfrm>
                <a:prstGeom prst="rect">
                  <a:avLst/>
                </a:prstGeom>
              </p:spPr>
            </p:pic>
          </p:grpSp>
          <p:sp>
            <p:nvSpPr>
              <p:cNvPr id="39" name="Can 51">
                <a:extLst>
                  <a:ext uri="{FF2B5EF4-FFF2-40B4-BE49-F238E27FC236}">
                    <a16:creationId xmlns:a16="http://schemas.microsoft.com/office/drawing/2014/main" id="{926E4452-3736-4BAD-9C56-CAEA4EBE063F}"/>
                  </a:ext>
                </a:extLst>
              </p:cNvPr>
              <p:cNvSpPr/>
              <p:nvPr/>
            </p:nvSpPr>
            <p:spPr>
              <a:xfrm rot="5400000" flipH="1">
                <a:off x="8788060" y="-260149"/>
                <a:ext cx="415497" cy="4735029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Substation LAN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8A0A15F-3C6A-41EA-AD40-467C9865742C}"/>
                  </a:ext>
                </a:extLst>
              </p:cNvPr>
              <p:cNvGrpSpPr/>
              <p:nvPr/>
            </p:nvGrpSpPr>
            <p:grpSpPr>
              <a:xfrm>
                <a:off x="9852857" y="506371"/>
                <a:ext cx="898003" cy="1315745"/>
                <a:chOff x="9354244" y="3677137"/>
                <a:chExt cx="898003" cy="1315745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87AC0E28-972D-466E-B381-8D3404EC07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53" t="12340" r="4166" b="12874"/>
                <a:stretch/>
              </p:blipFill>
              <p:spPr>
                <a:xfrm>
                  <a:off x="9374223" y="3677137"/>
                  <a:ext cx="822960" cy="669851"/>
                </a:xfrm>
                <a:prstGeom prst="rect">
                  <a:avLst/>
                </a:prstGeom>
                <a:effectLst/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499F642-DA41-4607-97D5-EA16C615E91F}"/>
                    </a:ext>
                  </a:extLst>
                </p:cNvPr>
                <p:cNvSpPr txBox="1"/>
                <p:nvPr/>
              </p:nvSpPr>
              <p:spPr>
                <a:xfrm>
                  <a:off x="9354244" y="4346551"/>
                  <a:ext cx="898003" cy="646331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Work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Station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81A7C6-26AE-44BE-B16B-D47ABCE7E0B4}"/>
                  </a:ext>
                </a:extLst>
              </p:cNvPr>
              <p:cNvGrpSpPr/>
              <p:nvPr/>
            </p:nvGrpSpPr>
            <p:grpSpPr>
              <a:xfrm>
                <a:off x="6628295" y="498173"/>
                <a:ext cx="873958" cy="1219034"/>
                <a:chOff x="5235362" y="2469597"/>
                <a:chExt cx="873958" cy="1219034"/>
              </a:xfr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914555D-08DE-4E2A-9048-E0154B2BEC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2299" y="2469597"/>
                  <a:ext cx="640080" cy="640080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9E0FD72-1202-4B27-946C-6DE5CA126DAA}"/>
                    </a:ext>
                  </a:extLst>
                </p:cNvPr>
                <p:cNvSpPr txBox="1"/>
                <p:nvPr/>
              </p:nvSpPr>
              <p:spPr>
                <a:xfrm>
                  <a:off x="5235362" y="3042300"/>
                  <a:ext cx="873958" cy="646331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Local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SCADA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D461294-767A-4A2F-80C4-D434905F3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75" b="14981"/>
              <a:stretch/>
            </p:blipFill>
            <p:spPr>
              <a:xfrm>
                <a:off x="5046185" y="1244949"/>
                <a:ext cx="731520" cy="508001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83687-BF8E-4089-9CFF-195BF717AC05}"/>
                  </a:ext>
                </a:extLst>
              </p:cNvPr>
              <p:cNvSpPr txBox="1"/>
              <p:nvPr/>
            </p:nvSpPr>
            <p:spPr>
              <a:xfrm>
                <a:off x="5046185" y="1750531"/>
                <a:ext cx="832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andara" panose="020E0502030303020204" pitchFamily="34" charset="0"/>
                  </a:rPr>
                  <a:t>switch</a:t>
                </a:r>
              </a:p>
            </p:txBody>
          </p: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1E2811A0-55A7-4A3F-B9DD-201A09AA5911}"/>
                  </a:ext>
                </a:extLst>
              </p:cNvPr>
              <p:cNvCxnSpPr>
                <a:cxnSpLocks/>
                <a:stCxn id="51" idx="1"/>
                <a:endCxn id="42" idx="0"/>
              </p:cNvCxnSpPr>
              <p:nvPr/>
            </p:nvCxnSpPr>
            <p:spPr>
              <a:xfrm rot="10800000" flipV="1">
                <a:off x="5411946" y="818213"/>
                <a:ext cx="1333287" cy="426736"/>
              </a:xfrm>
              <a:prstGeom prst="bentConnector2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873D276-479E-4ED7-B46F-7EDB09DCF767}"/>
                  </a:ext>
                </a:extLst>
              </p:cNvPr>
              <p:cNvCxnSpPr>
                <a:cxnSpLocks/>
                <a:stCxn id="57" idx="3"/>
                <a:endCxn id="42" idx="1"/>
              </p:cNvCxnSpPr>
              <p:nvPr/>
            </p:nvCxnSpPr>
            <p:spPr>
              <a:xfrm>
                <a:off x="4069099" y="1498750"/>
                <a:ext cx="977086" cy="20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7036207-3004-465C-A260-CD4C57226BAF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 flipV="1">
                <a:off x="7065274" y="1717207"/>
                <a:ext cx="0" cy="182412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5ADFB0F-E258-4A78-8B5A-F1082529A901}"/>
                </a:ext>
              </a:extLst>
            </p:cNvPr>
            <p:cNvGrpSpPr/>
            <p:nvPr/>
          </p:nvGrpSpPr>
          <p:grpSpPr>
            <a:xfrm>
              <a:off x="730852" y="4001735"/>
              <a:ext cx="10730296" cy="1568996"/>
              <a:chOff x="722631" y="4001535"/>
              <a:chExt cx="10730296" cy="1568996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0011E4-7EBD-4C7C-AE0E-D8C553F3C8C8}"/>
                  </a:ext>
                </a:extLst>
              </p:cNvPr>
              <p:cNvSpPr txBox="1"/>
              <p:nvPr/>
            </p:nvSpPr>
            <p:spPr>
              <a:xfrm>
                <a:off x="4057971" y="4472624"/>
                <a:ext cx="1351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user_SCADA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36C4CE7-7697-467E-92CB-584A5D9C5CC1}"/>
                  </a:ext>
                </a:extLst>
              </p:cNvPr>
              <p:cNvCxnSpPr>
                <a:cxnSpLocks/>
                <a:stCxn id="90" idx="3"/>
                <a:endCxn id="101" idx="2"/>
              </p:cNvCxnSpPr>
              <p:nvPr/>
            </p:nvCxnSpPr>
            <p:spPr>
              <a:xfrm flipV="1">
                <a:off x="5409887" y="4297782"/>
                <a:ext cx="431182" cy="498008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7C2F358-792A-4ABF-A81F-BD1BED687E1A}"/>
                  </a:ext>
                </a:extLst>
              </p:cNvPr>
              <p:cNvSpPr txBox="1"/>
              <p:nvPr/>
            </p:nvSpPr>
            <p:spPr>
              <a:xfrm>
                <a:off x="7332081" y="4493036"/>
                <a:ext cx="1240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 </a:t>
                </a:r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user_HMI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BE10213-5FA5-429D-B7E4-883133173604}"/>
                  </a:ext>
                </a:extLst>
              </p:cNvPr>
              <p:cNvCxnSpPr>
                <a:cxnSpLocks/>
                <a:stCxn id="93" idx="3"/>
                <a:endCxn id="98" idx="2"/>
              </p:cNvCxnSpPr>
              <p:nvPr/>
            </p:nvCxnSpPr>
            <p:spPr>
              <a:xfrm>
                <a:off x="8573053" y="4816202"/>
                <a:ext cx="277013" cy="979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0C9AF638-0AED-453F-9A3D-D28A8AFC0D60}"/>
                  </a:ext>
                </a:extLst>
              </p:cNvPr>
              <p:cNvCxnSpPr>
                <a:cxnSpLocks/>
                <a:stCxn id="90" idx="3"/>
                <a:endCxn id="104" idx="2"/>
              </p:cNvCxnSpPr>
              <p:nvPr/>
            </p:nvCxnSpPr>
            <p:spPr>
              <a:xfrm>
                <a:off x="5409887" y="4795790"/>
                <a:ext cx="431182" cy="478494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1945859-F2D8-4AB2-B9AC-2C53DE373C29}"/>
                  </a:ext>
                </a:extLst>
              </p:cNvPr>
              <p:cNvSpPr/>
              <p:nvPr/>
            </p:nvSpPr>
            <p:spPr>
              <a:xfrm>
                <a:off x="8850066" y="4520934"/>
                <a:ext cx="1125897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bof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&gt;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1437569-A3BF-4312-A178-BF1D3DF236A8}"/>
                  </a:ext>
                </a:extLst>
              </p:cNvPr>
              <p:cNvCxnSpPr>
                <a:cxnSpLocks/>
                <a:stCxn id="98" idx="6"/>
                <a:endCxn id="100" idx="1"/>
              </p:cNvCxnSpPr>
              <p:nvPr/>
            </p:nvCxnSpPr>
            <p:spPr>
              <a:xfrm>
                <a:off x="9975963" y="4817181"/>
                <a:ext cx="2359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502A15-6E94-4284-BBBD-D306644BB56A}"/>
                  </a:ext>
                </a:extLst>
              </p:cNvPr>
              <p:cNvSpPr txBox="1"/>
              <p:nvPr/>
            </p:nvSpPr>
            <p:spPr>
              <a:xfrm>
                <a:off x="10211955" y="4494015"/>
                <a:ext cx="1240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root_HMI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15AF027-AA58-483C-A3FB-0BE7874F684E}"/>
                  </a:ext>
                </a:extLst>
              </p:cNvPr>
              <p:cNvSpPr/>
              <p:nvPr/>
            </p:nvSpPr>
            <p:spPr>
              <a:xfrm>
                <a:off x="5841069" y="4001535"/>
                <a:ext cx="1054100" cy="592494"/>
              </a:xfrm>
              <a:prstGeom prst="ellips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ssh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7BC1213-31E7-41D1-87EE-FCBDFB214BCC}"/>
                  </a:ext>
                </a:extLst>
              </p:cNvPr>
              <p:cNvSpPr txBox="1"/>
              <p:nvPr/>
            </p:nvSpPr>
            <p:spPr>
              <a:xfrm>
                <a:off x="722631" y="4472624"/>
                <a:ext cx="14976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user_intruder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43EDB22-FFED-4987-9984-F5EF71916819}"/>
                  </a:ext>
                </a:extLst>
              </p:cNvPr>
              <p:cNvSpPr/>
              <p:nvPr/>
            </p:nvSpPr>
            <p:spPr>
              <a:xfrm>
                <a:off x="5841069" y="4978037"/>
                <a:ext cx="1054100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&lt;ftp&gt;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F46DE5E-12D6-4445-B361-7EB1EE74E62D}"/>
                  </a:ext>
                </a:extLst>
              </p:cNvPr>
              <p:cNvCxnSpPr>
                <a:cxnSpLocks/>
                <a:stCxn id="101" idx="6"/>
                <a:endCxn id="93" idx="1"/>
              </p:cNvCxnSpPr>
              <p:nvPr/>
            </p:nvCxnSpPr>
            <p:spPr>
              <a:xfrm>
                <a:off x="6895169" y="4297782"/>
                <a:ext cx="436912" cy="5184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2C08330-4A77-428F-8ED9-8CE1072995A8}"/>
                  </a:ext>
                </a:extLst>
              </p:cNvPr>
              <p:cNvCxnSpPr>
                <a:cxnSpLocks/>
                <a:stCxn id="104" idx="6"/>
                <a:endCxn id="93" idx="1"/>
              </p:cNvCxnSpPr>
              <p:nvPr/>
            </p:nvCxnSpPr>
            <p:spPr>
              <a:xfrm flipV="1">
                <a:off x="6895169" y="4816202"/>
                <a:ext cx="436912" cy="4580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1609FCC-0D70-4AFC-9A85-4F106C733195}"/>
                  </a:ext>
                </a:extLst>
              </p:cNvPr>
              <p:cNvSpPr/>
              <p:nvPr/>
            </p:nvSpPr>
            <p:spPr>
              <a:xfrm>
                <a:off x="2544777" y="4499248"/>
                <a:ext cx="1168193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&lt;http&gt;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D28F9F7-C67F-4D54-AD58-52DA4DA8A64F}"/>
                  </a:ext>
                </a:extLst>
              </p:cNvPr>
              <p:cNvCxnSpPr>
                <a:cxnSpLocks/>
                <a:stCxn id="108" idx="6"/>
                <a:endCxn id="90" idx="1"/>
              </p:cNvCxnSpPr>
              <p:nvPr/>
            </p:nvCxnSpPr>
            <p:spPr>
              <a:xfrm>
                <a:off x="3712970" y="4795495"/>
                <a:ext cx="345001" cy="2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6E0ACF5-2837-463D-A363-A98C762B35FE}"/>
                  </a:ext>
                </a:extLst>
              </p:cNvPr>
              <p:cNvCxnSpPr>
                <a:cxnSpLocks/>
                <a:stCxn id="102" idx="3"/>
                <a:endCxn id="108" idx="2"/>
              </p:cNvCxnSpPr>
              <p:nvPr/>
            </p:nvCxnSpPr>
            <p:spPr>
              <a:xfrm flipV="1">
                <a:off x="2220307" y="4795495"/>
                <a:ext cx="324470" cy="29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016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74FE56E-F31C-4BC2-8307-BA1CD43A44B1}"/>
              </a:ext>
            </a:extLst>
          </p:cNvPr>
          <p:cNvGrpSpPr/>
          <p:nvPr/>
        </p:nvGrpSpPr>
        <p:grpSpPr>
          <a:xfrm>
            <a:off x="812308" y="774793"/>
            <a:ext cx="10564818" cy="5122510"/>
            <a:chOff x="812308" y="448221"/>
            <a:chExt cx="10564818" cy="512251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4A2C146-20F6-4A26-A7D6-347A87CEC1CF}"/>
                </a:ext>
              </a:extLst>
            </p:cNvPr>
            <p:cNvGrpSpPr/>
            <p:nvPr/>
          </p:nvGrpSpPr>
          <p:grpSpPr>
            <a:xfrm>
              <a:off x="812308" y="4001735"/>
              <a:ext cx="10564818" cy="1568996"/>
              <a:chOff x="1017582" y="4001735"/>
              <a:chExt cx="10564818" cy="1568996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0011E4-7EBD-4C7C-AE0E-D8C553F3C8C8}"/>
                  </a:ext>
                </a:extLst>
              </p:cNvPr>
              <p:cNvSpPr txBox="1"/>
              <p:nvPr/>
            </p:nvSpPr>
            <p:spPr>
              <a:xfrm>
                <a:off x="1017582" y="4491578"/>
                <a:ext cx="14638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user_intruder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36C4CE7-7697-467E-92CB-584A5D9C5CC1}"/>
                  </a:ext>
                </a:extLst>
              </p:cNvPr>
              <p:cNvCxnSpPr>
                <a:cxnSpLocks/>
                <a:stCxn id="90" idx="3"/>
                <a:endCxn id="101" idx="2"/>
              </p:cNvCxnSpPr>
              <p:nvPr/>
            </p:nvCxnSpPr>
            <p:spPr>
              <a:xfrm flipV="1">
                <a:off x="2481461" y="4297982"/>
                <a:ext cx="419356" cy="516762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7C2F358-792A-4ABF-A81F-BD1BED687E1A}"/>
                  </a:ext>
                </a:extLst>
              </p:cNvPr>
              <p:cNvSpPr txBox="1"/>
              <p:nvPr/>
            </p:nvSpPr>
            <p:spPr>
              <a:xfrm>
                <a:off x="4354507" y="4491577"/>
                <a:ext cx="1299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 </a:t>
                </a:r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user_dbase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BE10213-5FA5-429D-B7E4-883133173604}"/>
                  </a:ext>
                </a:extLst>
              </p:cNvPr>
              <p:cNvCxnSpPr>
                <a:cxnSpLocks/>
                <a:stCxn id="102" idx="3"/>
                <a:endCxn id="98" idx="2"/>
              </p:cNvCxnSpPr>
              <p:nvPr/>
            </p:nvCxnSpPr>
            <p:spPr>
              <a:xfrm flipV="1">
                <a:off x="8666302" y="4814742"/>
                <a:ext cx="385681" cy="1664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0C9AF638-0AED-453F-9A3D-D28A8AFC0D60}"/>
                  </a:ext>
                </a:extLst>
              </p:cNvPr>
              <p:cNvCxnSpPr>
                <a:cxnSpLocks/>
                <a:stCxn id="90" idx="3"/>
                <a:endCxn id="104" idx="2"/>
              </p:cNvCxnSpPr>
              <p:nvPr/>
            </p:nvCxnSpPr>
            <p:spPr>
              <a:xfrm>
                <a:off x="2481461" y="4814744"/>
                <a:ext cx="419356" cy="45974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1945859-F2D8-4AB2-B9AC-2C53DE373C29}"/>
                  </a:ext>
                </a:extLst>
              </p:cNvPr>
              <p:cNvSpPr/>
              <p:nvPr/>
            </p:nvSpPr>
            <p:spPr>
              <a:xfrm>
                <a:off x="9051983" y="4518495"/>
                <a:ext cx="1125897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bof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&gt;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1437569-A3BF-4312-A178-BF1D3DF236A8}"/>
                  </a:ext>
                </a:extLst>
              </p:cNvPr>
              <p:cNvCxnSpPr>
                <a:cxnSpLocks/>
                <a:stCxn id="98" idx="6"/>
                <a:endCxn id="100" idx="1"/>
              </p:cNvCxnSpPr>
              <p:nvPr/>
            </p:nvCxnSpPr>
            <p:spPr>
              <a:xfrm>
                <a:off x="10177880" y="4814742"/>
                <a:ext cx="307983" cy="26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502A15-6E94-4284-BBBD-D306644BB56A}"/>
                  </a:ext>
                </a:extLst>
              </p:cNvPr>
              <p:cNvSpPr txBox="1"/>
              <p:nvPr/>
            </p:nvSpPr>
            <p:spPr>
              <a:xfrm>
                <a:off x="10485863" y="4494215"/>
                <a:ext cx="10965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root_app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15AF027-AA58-483C-A3FB-0BE7874F684E}"/>
                  </a:ext>
                </a:extLst>
              </p:cNvPr>
              <p:cNvSpPr/>
              <p:nvPr/>
            </p:nvSpPr>
            <p:spPr>
              <a:xfrm>
                <a:off x="2900817" y="4001735"/>
                <a:ext cx="1054100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&lt;dos&gt;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7BC1213-31E7-41D1-87EE-FCBDFB214BCC}"/>
                  </a:ext>
                </a:extLst>
              </p:cNvPr>
              <p:cNvSpPr txBox="1"/>
              <p:nvPr/>
            </p:nvSpPr>
            <p:spPr>
              <a:xfrm>
                <a:off x="7498109" y="4493240"/>
                <a:ext cx="11681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access</a:t>
                </a:r>
              </a:p>
              <a:p>
                <a:pPr algn="ctr"/>
                <a:r>
                  <a:rPr 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user_app</a:t>
                </a:r>
                <a:endParaRPr 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43EDB22-FFED-4987-9984-F5EF71916819}"/>
                  </a:ext>
                </a:extLst>
              </p:cNvPr>
              <p:cNvSpPr/>
              <p:nvPr/>
            </p:nvSpPr>
            <p:spPr>
              <a:xfrm>
                <a:off x="2900817" y="4978237"/>
                <a:ext cx="1054100" cy="592494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&lt;exe&gt;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F46DE5E-12D6-4445-B361-7EB1EE74E62D}"/>
                  </a:ext>
                </a:extLst>
              </p:cNvPr>
              <p:cNvCxnSpPr>
                <a:cxnSpLocks/>
                <a:stCxn id="101" idx="6"/>
                <a:endCxn id="93" idx="1"/>
              </p:cNvCxnSpPr>
              <p:nvPr/>
            </p:nvCxnSpPr>
            <p:spPr>
              <a:xfrm>
                <a:off x="3954917" y="4297982"/>
                <a:ext cx="399590" cy="5167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2C08330-4A77-428F-8ED9-8CE1072995A8}"/>
                  </a:ext>
                </a:extLst>
              </p:cNvPr>
              <p:cNvCxnSpPr>
                <a:cxnSpLocks/>
                <a:stCxn id="104" idx="6"/>
                <a:endCxn id="93" idx="1"/>
              </p:cNvCxnSpPr>
              <p:nvPr/>
            </p:nvCxnSpPr>
            <p:spPr>
              <a:xfrm flipV="1">
                <a:off x="3954917" y="4814743"/>
                <a:ext cx="399590" cy="459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1609FCC-0D70-4AFC-9A85-4F106C733195}"/>
                  </a:ext>
                </a:extLst>
              </p:cNvPr>
              <p:cNvSpPr/>
              <p:nvPr/>
            </p:nvSpPr>
            <p:spPr>
              <a:xfrm>
                <a:off x="6064351" y="4518495"/>
                <a:ext cx="1168193" cy="592494"/>
              </a:xfrm>
              <a:prstGeom prst="ellips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&lt;</a:t>
                </a:r>
                <a:r>
                  <a:rPr lang="en-US" dirty="0" err="1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ssh</a:t>
                </a: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&gt;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D28F9F7-C67F-4D54-AD58-52DA4DA8A64F}"/>
                  </a:ext>
                </a:extLst>
              </p:cNvPr>
              <p:cNvCxnSpPr>
                <a:cxnSpLocks/>
                <a:stCxn id="108" idx="6"/>
                <a:endCxn id="102" idx="1"/>
              </p:cNvCxnSpPr>
              <p:nvPr/>
            </p:nvCxnSpPr>
            <p:spPr>
              <a:xfrm>
                <a:off x="7232544" y="4814742"/>
                <a:ext cx="265565" cy="16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6E0ACF5-2837-463D-A363-A98C762B35FE}"/>
                  </a:ext>
                </a:extLst>
              </p:cNvPr>
              <p:cNvCxnSpPr>
                <a:cxnSpLocks/>
                <a:stCxn id="93" idx="3"/>
                <a:endCxn id="108" idx="2"/>
              </p:cNvCxnSpPr>
              <p:nvPr/>
            </p:nvCxnSpPr>
            <p:spPr>
              <a:xfrm flipV="1">
                <a:off x="5654349" y="4814742"/>
                <a:ext cx="410002" cy="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C7DD852-CB13-4627-8934-491D41E53C02}"/>
                </a:ext>
              </a:extLst>
            </p:cNvPr>
            <p:cNvGrpSpPr/>
            <p:nvPr/>
          </p:nvGrpSpPr>
          <p:grpSpPr>
            <a:xfrm>
              <a:off x="1167780" y="448221"/>
              <a:ext cx="9851670" cy="3423265"/>
              <a:chOff x="869202" y="448221"/>
              <a:chExt cx="9851670" cy="342326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EA655AE-C5B4-42B2-ACF0-66599C42FFB9}"/>
                  </a:ext>
                </a:extLst>
              </p:cNvPr>
              <p:cNvGrpSpPr/>
              <p:nvPr/>
            </p:nvGrpSpPr>
            <p:grpSpPr>
              <a:xfrm>
                <a:off x="869202" y="1192230"/>
                <a:ext cx="1500743" cy="1278968"/>
                <a:chOff x="353753" y="858219"/>
                <a:chExt cx="1500743" cy="1278968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57449F87-17A9-4D4F-B056-AD14F1F57582}"/>
                    </a:ext>
                  </a:extLst>
                </p:cNvPr>
                <p:cNvGrpSpPr/>
                <p:nvPr/>
              </p:nvGrpSpPr>
              <p:grpSpPr>
                <a:xfrm>
                  <a:off x="353753" y="858219"/>
                  <a:ext cx="1500743" cy="822960"/>
                  <a:chOff x="1566734" y="1837934"/>
                  <a:chExt cx="1500743" cy="822960"/>
                </a:xfrm>
              </p:grpSpPr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B10C4D75-3436-42F5-BC3E-9D98EA02B7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4746"/>
                  <a:stretch/>
                </p:blipFill>
                <p:spPr>
                  <a:xfrm>
                    <a:off x="2283571" y="1837934"/>
                    <a:ext cx="783906" cy="822960"/>
                  </a:xfrm>
                  <a:prstGeom prst="rect">
                    <a:avLst/>
                  </a:prstGeom>
                </p:spPr>
              </p:pic>
              <p:pic>
                <p:nvPicPr>
                  <p:cNvPr id="69" name="Picture 68">
                    <a:extLst>
                      <a:ext uri="{FF2B5EF4-FFF2-40B4-BE49-F238E27FC236}">
                        <a16:creationId xmlns:a16="http://schemas.microsoft.com/office/drawing/2014/main" id="{61D42152-773A-45FC-8126-E501CC5535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11" r="6982" b="9741"/>
                  <a:stretch/>
                </p:blipFill>
                <p:spPr>
                  <a:xfrm>
                    <a:off x="1566734" y="1837934"/>
                    <a:ext cx="716837" cy="8229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4E724A3-4262-471B-BB26-80AFABB8153F}"/>
                    </a:ext>
                  </a:extLst>
                </p:cNvPr>
                <p:cNvSpPr txBox="1"/>
                <p:nvPr/>
              </p:nvSpPr>
              <p:spPr>
                <a:xfrm>
                  <a:off x="604103" y="1767855"/>
                  <a:ext cx="1005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Intruder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843806F-7529-46C3-833E-392860C954FD}"/>
                  </a:ext>
                </a:extLst>
              </p:cNvPr>
              <p:cNvGrpSpPr/>
              <p:nvPr/>
            </p:nvGrpSpPr>
            <p:grpSpPr>
              <a:xfrm>
                <a:off x="7762098" y="2661392"/>
                <a:ext cx="1099725" cy="1210094"/>
                <a:chOff x="6670879" y="223057"/>
                <a:chExt cx="1099725" cy="1210094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9F691C0C-BF60-4A46-B8C9-041B34231F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46"/>
                <a:stretch/>
              </p:blipFill>
              <p:spPr>
                <a:xfrm>
                  <a:off x="6854982" y="223057"/>
                  <a:ext cx="731520" cy="767964"/>
                </a:xfrm>
                <a:prstGeom prst="rect">
                  <a:avLst/>
                </a:prstGeom>
                <a:effectLst/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226F953-DDE6-44D2-BB65-2B4B06815636}"/>
                    </a:ext>
                  </a:extLst>
                </p:cNvPr>
                <p:cNvSpPr txBox="1"/>
                <p:nvPr/>
              </p:nvSpPr>
              <p:spPr>
                <a:xfrm>
                  <a:off x="6670879" y="1063819"/>
                  <a:ext cx="1099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Web HMI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ADD08EA-722B-455D-B552-4D5062194E01}"/>
                  </a:ext>
                </a:extLst>
              </p:cNvPr>
              <p:cNvGrpSpPr/>
              <p:nvPr/>
            </p:nvGrpSpPr>
            <p:grpSpPr>
              <a:xfrm>
                <a:off x="2721953" y="448221"/>
                <a:ext cx="1321157" cy="2125854"/>
                <a:chOff x="2552170" y="1687928"/>
                <a:chExt cx="1076272" cy="173181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998C3491-B184-41C5-8A2B-55BF1CCFA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29" r="13418"/>
                <a:stretch/>
              </p:blipFill>
              <p:spPr>
                <a:xfrm>
                  <a:off x="2572115" y="2696208"/>
                  <a:ext cx="1054100" cy="723533"/>
                </a:xfrm>
                <a:prstGeom prst="rect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cene3d>
                  <a:camera prst="isometricLeftDown">
                    <a:rot lat="2100000" lon="1800000" rev="0"/>
                  </a:camera>
                  <a:lightRig rig="threePt" dir="t"/>
                </a:scene3d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A297F9A-5DC9-4CB8-A6A5-71A223AEE8D1}"/>
                    </a:ext>
                  </a:extLst>
                </p:cNvPr>
                <p:cNvSpPr txBox="1"/>
                <p:nvPr/>
              </p:nvSpPr>
              <p:spPr>
                <a:xfrm>
                  <a:off x="2552170" y="1687928"/>
                  <a:ext cx="9765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Router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Firewall</a:t>
                  </a: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1F7DFC20-A65D-4181-ADA9-6CA650A14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367" b="22852"/>
                <a:stretch/>
              </p:blipFill>
              <p:spPr>
                <a:xfrm rot="330157">
                  <a:off x="2714042" y="2267720"/>
                  <a:ext cx="914400" cy="464345"/>
                </a:xfrm>
                <a:prstGeom prst="rect">
                  <a:avLst/>
                </a:prstGeom>
              </p:spPr>
            </p:pic>
          </p:grpSp>
          <p:sp>
            <p:nvSpPr>
              <p:cNvPr id="39" name="Can 51">
                <a:extLst>
                  <a:ext uri="{FF2B5EF4-FFF2-40B4-BE49-F238E27FC236}">
                    <a16:creationId xmlns:a16="http://schemas.microsoft.com/office/drawing/2014/main" id="{926E4452-3736-4BAD-9C56-CAEA4EBE063F}"/>
                  </a:ext>
                </a:extLst>
              </p:cNvPr>
              <p:cNvSpPr/>
              <p:nvPr/>
            </p:nvSpPr>
            <p:spPr>
              <a:xfrm rot="5400000" flipH="1">
                <a:off x="7979862" y="-425898"/>
                <a:ext cx="415497" cy="5066523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SCADA LAN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8A0A15F-3C6A-41EA-AD40-467C9865742C}"/>
                  </a:ext>
                </a:extLst>
              </p:cNvPr>
              <p:cNvGrpSpPr/>
              <p:nvPr/>
            </p:nvGrpSpPr>
            <p:grpSpPr>
              <a:xfrm>
                <a:off x="6185698" y="2550362"/>
                <a:ext cx="898003" cy="1315745"/>
                <a:chOff x="9354244" y="3677137"/>
                <a:chExt cx="898003" cy="1315745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87AC0E28-972D-466E-B381-8D3404EC07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53" t="12340" r="4166" b="12874"/>
                <a:stretch/>
              </p:blipFill>
              <p:spPr>
                <a:xfrm>
                  <a:off x="9374223" y="3677137"/>
                  <a:ext cx="822960" cy="669851"/>
                </a:xfrm>
                <a:prstGeom prst="rect">
                  <a:avLst/>
                </a:prstGeom>
                <a:effectLst/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499F642-DA41-4607-97D5-EA16C615E91F}"/>
                    </a:ext>
                  </a:extLst>
                </p:cNvPr>
                <p:cNvSpPr txBox="1"/>
                <p:nvPr/>
              </p:nvSpPr>
              <p:spPr>
                <a:xfrm>
                  <a:off x="9354244" y="4346551"/>
                  <a:ext cx="898003" cy="646331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Work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Station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81A7C6-26AE-44BE-B16B-D47ABCE7E0B4}"/>
                  </a:ext>
                </a:extLst>
              </p:cNvPr>
              <p:cNvGrpSpPr/>
              <p:nvPr/>
            </p:nvGrpSpPr>
            <p:grpSpPr>
              <a:xfrm>
                <a:off x="6896469" y="610760"/>
                <a:ext cx="1101584" cy="1219034"/>
                <a:chOff x="5121550" y="2469597"/>
                <a:chExt cx="1101584" cy="1219034"/>
              </a:xfr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914555D-08DE-4E2A-9048-E0154B2BEC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2299" y="2469597"/>
                  <a:ext cx="640080" cy="640080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9E0FD72-1202-4B27-946C-6DE5CA126DAA}"/>
                    </a:ext>
                  </a:extLst>
                </p:cNvPr>
                <p:cNvSpPr txBox="1"/>
                <p:nvPr/>
              </p:nvSpPr>
              <p:spPr>
                <a:xfrm>
                  <a:off x="5121550" y="3042300"/>
                  <a:ext cx="1101584" cy="646331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Database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Server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D461294-767A-4A2F-80C4-D434905F3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75" b="14981"/>
              <a:stretch/>
            </p:blipFill>
            <p:spPr>
              <a:xfrm>
                <a:off x="4495095" y="1244949"/>
                <a:ext cx="731520" cy="508001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83687-BF8E-4089-9CFF-195BF717AC05}"/>
                  </a:ext>
                </a:extLst>
              </p:cNvPr>
              <p:cNvSpPr txBox="1"/>
              <p:nvPr/>
            </p:nvSpPr>
            <p:spPr>
              <a:xfrm>
                <a:off x="4446665" y="904872"/>
                <a:ext cx="832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andara" panose="020E0502030303020204" pitchFamily="34" charset="0"/>
                  </a:rPr>
                  <a:t>switch</a:t>
                </a:r>
              </a:p>
            </p:txBody>
          </p: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1E2811A0-55A7-4A3F-B9DD-201A09AA5911}"/>
                  </a:ext>
                </a:extLst>
              </p:cNvPr>
              <p:cNvCxnSpPr>
                <a:cxnSpLocks/>
                <a:stCxn id="39" idx="3"/>
                <a:endCxn id="42" idx="2"/>
              </p:cNvCxnSpPr>
              <p:nvPr/>
            </p:nvCxnSpPr>
            <p:spPr>
              <a:xfrm rot="10800000">
                <a:off x="4860855" y="1752951"/>
                <a:ext cx="793494" cy="354413"/>
              </a:xfrm>
              <a:prstGeom prst="bentConnector2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873D276-479E-4ED7-B46F-7EDB09DCF767}"/>
                  </a:ext>
                </a:extLst>
              </p:cNvPr>
              <p:cNvCxnSpPr>
                <a:cxnSpLocks/>
                <a:stCxn id="57" idx="3"/>
                <a:endCxn id="42" idx="1"/>
              </p:cNvCxnSpPr>
              <p:nvPr/>
            </p:nvCxnSpPr>
            <p:spPr>
              <a:xfrm>
                <a:off x="4040524" y="1498750"/>
                <a:ext cx="454571" cy="20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D1D9C3D-DB7C-4BA7-8382-D0C105D5A8CF}"/>
                  </a:ext>
                </a:extLst>
              </p:cNvPr>
              <p:cNvGrpSpPr/>
              <p:nvPr/>
            </p:nvGrpSpPr>
            <p:grpSpPr>
              <a:xfrm>
                <a:off x="8494548" y="609814"/>
                <a:ext cx="1319592" cy="1219034"/>
                <a:chOff x="5012547" y="2469597"/>
                <a:chExt cx="1319592" cy="1219034"/>
              </a:xfr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B73E25CB-097E-4264-855C-5F2357FBD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2299" y="2469597"/>
                  <a:ext cx="640080" cy="640080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67CD5A-010E-4D38-BAD1-1381BF05357A}"/>
                    </a:ext>
                  </a:extLst>
                </p:cNvPr>
                <p:cNvSpPr txBox="1"/>
                <p:nvPr/>
              </p:nvSpPr>
              <p:spPr>
                <a:xfrm>
                  <a:off x="5012547" y="3042300"/>
                  <a:ext cx="1319592" cy="646331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Application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Server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B97C0E-ADDD-41D1-ACE3-21ED1624EB18}"/>
                  </a:ext>
                </a:extLst>
              </p:cNvPr>
              <p:cNvGrpSpPr/>
              <p:nvPr/>
            </p:nvGrpSpPr>
            <p:grpSpPr>
              <a:xfrm>
                <a:off x="9568846" y="2568155"/>
                <a:ext cx="830676" cy="1219034"/>
                <a:chOff x="5257004" y="2469597"/>
                <a:chExt cx="830676" cy="1219034"/>
              </a:xfr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002B9B14-C0DB-49C9-938A-BE9B26B2D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2299" y="2469597"/>
                  <a:ext cx="640080" cy="640080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5B13D92-768F-41BB-A421-974EE999199E}"/>
                    </a:ext>
                  </a:extLst>
                </p:cNvPr>
                <p:cNvSpPr txBox="1"/>
                <p:nvPr/>
              </p:nvSpPr>
              <p:spPr>
                <a:xfrm>
                  <a:off x="5257004" y="3042300"/>
                  <a:ext cx="830676" cy="646331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ICCP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Server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7466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/>
          <p:nvPr/>
        </p:nvSpPr>
        <p:spPr>
          <a:xfrm>
            <a:off x="6096001" y="1315719"/>
            <a:ext cx="5486400" cy="2485787"/>
          </a:xfrm>
          <a:prstGeom prst="roundRect">
            <a:avLst>
              <a:gd name="adj" fmla="val 12163"/>
            </a:avLst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>
            <a:lvl1pPr>
              <a:defRPr sz="1400" spc="200">
                <a:latin typeface="Acherus Grotesque"/>
                <a:ea typeface="Acherus Grotesque"/>
                <a:cs typeface="Acherus Grotesque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sz="1600" b="1" spc="0" dirty="0">
                <a:latin typeface="Candara" panose="020E0502030303020204" pitchFamily="34" charset="0"/>
                <a:cs typeface="Arial" panose="020B0604020202020204" pitchFamily="34" charset="0"/>
              </a:rPr>
              <a:t>MOTIVATION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Power system is identified as a critical infrastructure.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The interconnected SCADA system has made the power system susceptible to </a:t>
            </a:r>
            <a:r>
              <a:rPr lang="en-US" i="1" spc="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cyber vulnerabilities</a:t>
            </a: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.</a:t>
            </a:r>
            <a:endParaRPr lang="en-US" sz="1600" spc="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ts val="2100"/>
              </a:lnSpc>
            </a:pPr>
            <a:r>
              <a:rPr lang="en-US" sz="1600" b="1" spc="0" dirty="0">
                <a:latin typeface="Candara" panose="020E0502030303020204" pitchFamily="34" charset="0"/>
                <a:cs typeface="Arial" panose="020B0604020202020204" pitchFamily="34" charset="0"/>
              </a:rPr>
              <a:t>RISK ASSESSMENT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physical power system.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underlying SCADA system.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cyber attack.</a:t>
            </a:r>
          </a:p>
        </p:txBody>
      </p:sp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9601" y="1315719"/>
            <a:ext cx="5407825" cy="4277536"/>
            <a:chOff x="703580" y="1315719"/>
            <a:chExt cx="5407825" cy="4277536"/>
          </a:xfrm>
        </p:grpSpPr>
        <p:pic>
          <p:nvPicPr>
            <p:cNvPr id="233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580" y="1315719"/>
              <a:ext cx="248047" cy="24804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7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863357" y="5345208"/>
              <a:ext cx="248048" cy="248047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703581" y="1343108"/>
              <a:ext cx="5356670" cy="4212821"/>
              <a:chOff x="4383778" y="811749"/>
              <a:chExt cx="7498080" cy="589696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83778" y="4463125"/>
                <a:ext cx="7498080" cy="2245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ndara" panose="020E0502030303020204" pitchFamily="34" charset="0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3778" y="811749"/>
                <a:ext cx="7498080" cy="36513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6683" y="4660207"/>
                <a:ext cx="1229395" cy="9144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1380" y="5699024"/>
                <a:ext cx="1360715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248" y="4660207"/>
                <a:ext cx="1219200" cy="9144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0657" y="4664317"/>
                <a:ext cx="1219200" cy="91440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969" y="5699024"/>
                <a:ext cx="1051035" cy="9144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9287" y="4656097"/>
                <a:ext cx="1219200" cy="914400"/>
              </a:xfrm>
              <a:prstGeom prst="rect">
                <a:avLst/>
              </a:prstGeom>
            </p:spPr>
          </p:pic>
        </p:grpSp>
      </p:grpSp>
      <p:sp>
        <p:nvSpPr>
          <p:cNvPr id="5" name="Rounded Rectangle 4"/>
          <p:cNvSpPr/>
          <p:nvPr/>
        </p:nvSpPr>
        <p:spPr>
          <a:xfrm>
            <a:off x="6096000" y="3951671"/>
            <a:ext cx="5486400" cy="16415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Proposed risk assessment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intruder attacks aimed to gain access to control elements in the SCADA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the vulnerabilities in the SCADA system based on the latest vulnerability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the ability of attacker to exploit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9383917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Bayesian Attack Trees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0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8" y="683840"/>
            <a:ext cx="7108552" cy="137171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93611" y="2188894"/>
            <a:ext cx="5407234" cy="3981083"/>
            <a:chOff x="199395" y="2715202"/>
            <a:chExt cx="5664987" cy="4170855"/>
          </a:xfrm>
        </p:grpSpPr>
        <p:sp>
          <p:nvSpPr>
            <p:cNvPr id="22" name="Oval 21"/>
            <p:cNvSpPr/>
            <p:nvPr/>
          </p:nvSpPr>
          <p:spPr>
            <a:xfrm>
              <a:off x="1362270" y="3396337"/>
              <a:ext cx="1436914" cy="4758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&lt;Ser1, 0, 1&gt;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184851" y="3396336"/>
              <a:ext cx="1436914" cy="475861"/>
            </a:xfrm>
            <a:prstGeom prst="ellips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&lt;Ser2, 0, 1&gt;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307772" y="4627977"/>
              <a:ext cx="1436914" cy="4758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&lt;Ser3, 1, 2&gt;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9395" y="2917269"/>
              <a:ext cx="1221271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Service: Ser1(1)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3682" y="2715202"/>
              <a:ext cx="1374099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Privilege: user(0)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81834" y="2715202"/>
              <a:ext cx="1400969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Connection: &lt;0,1&gt;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19599" y="2917269"/>
              <a:ext cx="1244783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Service: Ser2(1)</a:t>
              </a:r>
            </a:p>
          </p:txBody>
        </p:sp>
        <p:cxnSp>
          <p:nvCxnSpPr>
            <p:cNvPr id="37" name="Straight Arrow Connector 36"/>
            <p:cNvCxnSpPr>
              <a:stCxn id="33" idx="2"/>
              <a:endCxn id="22" idx="2"/>
            </p:cNvCxnSpPr>
            <p:nvPr/>
          </p:nvCxnSpPr>
          <p:spPr>
            <a:xfrm>
              <a:off x="810030" y="3207472"/>
              <a:ext cx="552240" cy="4267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2"/>
              <a:endCxn id="22" idx="0"/>
            </p:cNvCxnSpPr>
            <p:nvPr/>
          </p:nvCxnSpPr>
          <p:spPr>
            <a:xfrm flipH="1">
              <a:off x="2080727" y="3005405"/>
              <a:ext cx="4" cy="39093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2"/>
              <a:endCxn id="22" idx="7"/>
            </p:cNvCxnSpPr>
            <p:nvPr/>
          </p:nvCxnSpPr>
          <p:spPr>
            <a:xfrm flipH="1">
              <a:off x="2588752" y="3005405"/>
              <a:ext cx="1293566" cy="46062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23" idx="6"/>
            </p:cNvCxnSpPr>
            <p:nvPr/>
          </p:nvCxnSpPr>
          <p:spPr>
            <a:xfrm flipH="1">
              <a:off x="4621765" y="3207472"/>
              <a:ext cx="620226" cy="4267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2"/>
              <a:endCxn id="23" idx="0"/>
            </p:cNvCxnSpPr>
            <p:nvPr/>
          </p:nvCxnSpPr>
          <p:spPr>
            <a:xfrm>
              <a:off x="3882318" y="3005405"/>
              <a:ext cx="20990" cy="39093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2"/>
              <a:endCxn id="23" idx="1"/>
            </p:cNvCxnSpPr>
            <p:nvPr/>
          </p:nvCxnSpPr>
          <p:spPr>
            <a:xfrm>
              <a:off x="2080731" y="3005405"/>
              <a:ext cx="1314551" cy="46062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355137" y="4111587"/>
              <a:ext cx="1342189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Privilege: user(1)</a:t>
              </a:r>
            </a:p>
          </p:txBody>
        </p:sp>
        <p:cxnSp>
          <p:nvCxnSpPr>
            <p:cNvPr id="44" name="Straight Arrow Connector 43"/>
            <p:cNvCxnSpPr>
              <a:stCxn id="22" idx="4"/>
              <a:endCxn id="43" idx="0"/>
            </p:cNvCxnSpPr>
            <p:nvPr/>
          </p:nvCxnSpPr>
          <p:spPr>
            <a:xfrm>
              <a:off x="2080727" y="3872199"/>
              <a:ext cx="945504" cy="239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3" idx="4"/>
              <a:endCxn id="43" idx="0"/>
            </p:cNvCxnSpPr>
            <p:nvPr/>
          </p:nvCxnSpPr>
          <p:spPr>
            <a:xfrm flipH="1">
              <a:off x="3026231" y="3872198"/>
              <a:ext cx="877077" cy="239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0757" y="4321815"/>
              <a:ext cx="1392571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Connection: &lt;1,2&gt;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4380" y="4310448"/>
              <a:ext cx="1266615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Service: Ser3(2)</a:t>
              </a:r>
            </a:p>
          </p:txBody>
        </p:sp>
        <p:cxnSp>
          <p:nvCxnSpPr>
            <p:cNvPr id="48" name="Straight Arrow Connector 47"/>
            <p:cNvCxnSpPr>
              <a:stCxn id="46" idx="3"/>
              <a:endCxn id="32" idx="1"/>
            </p:cNvCxnSpPr>
            <p:nvPr/>
          </p:nvCxnSpPr>
          <p:spPr>
            <a:xfrm>
              <a:off x="2073328" y="4466917"/>
              <a:ext cx="444876" cy="23074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7" idx="1"/>
              <a:endCxn id="32" idx="7"/>
            </p:cNvCxnSpPr>
            <p:nvPr/>
          </p:nvCxnSpPr>
          <p:spPr>
            <a:xfrm flipH="1">
              <a:off x="3534254" y="4455550"/>
              <a:ext cx="360127" cy="2421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2"/>
              <a:endCxn id="32" idx="0"/>
            </p:cNvCxnSpPr>
            <p:nvPr/>
          </p:nvCxnSpPr>
          <p:spPr>
            <a:xfrm flipH="1">
              <a:off x="3026229" y="4401790"/>
              <a:ext cx="2" cy="2261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307772" y="5889355"/>
              <a:ext cx="1436914" cy="475861"/>
            </a:xfrm>
            <a:prstGeom prst="ellips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&lt;Ser4, 2, 2&gt;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43381" y="5372965"/>
              <a:ext cx="1365701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Privilege: user(2)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9002" y="5583193"/>
              <a:ext cx="1416083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Connection: &lt;2,2&gt;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88503" y="5571826"/>
              <a:ext cx="1278372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Service: Ser4(2)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1" idx="1"/>
            </p:cNvCxnSpPr>
            <p:nvPr/>
          </p:nvCxnSpPr>
          <p:spPr>
            <a:xfrm>
              <a:off x="2085085" y="5728295"/>
              <a:ext cx="433119" cy="23074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1"/>
              <a:endCxn id="51" idx="7"/>
            </p:cNvCxnSpPr>
            <p:nvPr/>
          </p:nvCxnSpPr>
          <p:spPr>
            <a:xfrm flipH="1">
              <a:off x="3534254" y="5716928"/>
              <a:ext cx="354249" cy="2421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2" idx="4"/>
              <a:endCxn id="52" idx="0"/>
            </p:cNvCxnSpPr>
            <p:nvPr/>
          </p:nvCxnSpPr>
          <p:spPr>
            <a:xfrm>
              <a:off x="3026229" y="5103839"/>
              <a:ext cx="3" cy="2691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2"/>
              <a:endCxn id="51" idx="0"/>
            </p:cNvCxnSpPr>
            <p:nvPr/>
          </p:nvCxnSpPr>
          <p:spPr>
            <a:xfrm flipH="1">
              <a:off x="3026229" y="5663168"/>
              <a:ext cx="3" cy="2261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90522" y="6595854"/>
              <a:ext cx="1075162" cy="290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7030A0"/>
                  </a:solidFill>
                  <a:latin typeface="Candara" panose="020E0502030303020204" pitchFamily="34" charset="0"/>
                  <a:cs typeface="Times New Roman" panose="02020603050405020304" pitchFamily="18" charset="0"/>
                </a:rPr>
                <a:t>Goal: root(2)</a:t>
              </a:r>
            </a:p>
          </p:txBody>
        </p:sp>
        <p:cxnSp>
          <p:nvCxnSpPr>
            <p:cNvPr id="60" name="Straight Arrow Connector 59"/>
            <p:cNvCxnSpPr>
              <a:stCxn id="51" idx="4"/>
              <a:endCxn id="59" idx="0"/>
            </p:cNvCxnSpPr>
            <p:nvPr/>
          </p:nvCxnSpPr>
          <p:spPr>
            <a:xfrm>
              <a:off x="3026229" y="6365216"/>
              <a:ext cx="1874" cy="230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7724370" y="844158"/>
            <a:ext cx="3565671" cy="1055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Cyber Attack Model</a:t>
            </a:r>
          </a:p>
          <a:p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Intruder attacks the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application server</a:t>
            </a: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 of the control center to get unauthorized administrative access to control assets.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83742" y="2728691"/>
            <a:ext cx="6083559" cy="3476064"/>
            <a:chOff x="5483742" y="2728691"/>
            <a:chExt cx="6083559" cy="34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5483742" y="2728691"/>
              <a:ext cx="6083559" cy="3476064"/>
              <a:chOff x="5589037" y="2631704"/>
              <a:chExt cx="6083559" cy="347606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589037" y="2631704"/>
                <a:ext cx="6083559" cy="3476064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720407" y="2631704"/>
                <a:ext cx="5849767" cy="954107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Attack Tree Formulation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sz="1400" i="1" dirty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access condition</a:t>
                </a:r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 can be reached by exploiting vulnerabilities with prior access condition.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400" i="1" dirty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 is reached through a set of access conditions.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8698080" y="3816115"/>
                    <a:ext cx="2872095" cy="951590"/>
                  </a:xfrm>
                  <a:prstGeom prst="roundRect">
                    <a:avLst>
                      <a:gd name="adj" fmla="val 7724"/>
                    </a:avLst>
                  </a:prstGeom>
                  <a:ln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100" b="1" dirty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Probability of successful access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1100" b="1" dirty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 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en-US" sz="1100" b="1" dirty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 through m vulnerabilities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⋃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Rounded 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8080" y="3816115"/>
                    <a:ext cx="2872095" cy="951590"/>
                  </a:xfrm>
                  <a:prstGeom prst="roundRect">
                    <a:avLst>
                      <a:gd name="adj" fmla="val 7724"/>
                    </a:avLst>
                  </a:prstGeom>
                  <a:blipFill>
                    <a:blip r:embed="rId3"/>
                    <a:stretch>
                      <a:fillRect t="-15924" b="-8089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723564" y="3809710"/>
                    <a:ext cx="2872095" cy="939905"/>
                  </a:xfrm>
                  <a:prstGeom prst="roundRect">
                    <a:avLst>
                      <a:gd name="adj" fmla="val 7724"/>
                    </a:avLst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100" b="1" dirty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Probability of successful exploit of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</m:oMath>
                    </a14:m>
                    <a:r>
                      <a:rPr lang="en-US" sz="1100" b="1" dirty="0">
                        <a:latin typeface="Candara" panose="020E0502030303020204" pitchFamily="34" charset="0"/>
                        <a:cs typeface="Arial" panose="020B0604020202020204" pitchFamily="34" charset="0"/>
                      </a:rPr>
                      <a:t> vulnerability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CVSS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oMath>
                      </m:oMathPara>
                    </a14:m>
                    <a:endParaRPr lang="en-US" sz="1100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Rounded 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3564" y="3809710"/>
                    <a:ext cx="2872095" cy="939905"/>
                  </a:xfrm>
                  <a:prstGeom prst="roundRect">
                    <a:avLst>
                      <a:gd name="adj" fmla="val 7724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/>
                <p:cNvSpPr/>
                <p:nvPr/>
              </p:nvSpPr>
              <p:spPr>
                <a:xfrm>
                  <a:off x="5818497" y="4990126"/>
                  <a:ext cx="5406230" cy="1069005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Probability of successful exploit of vulnerability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sz="1100" b="1" i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1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to reach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sz="1100" b="1" i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1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from</a:t>
                  </a:r>
                  <a:r>
                    <a:rPr lang="en-US" sz="1100" b="1" i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en-US" sz="1100" b="1" i="1" dirty="0"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  <m:d>
                                          <m:d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1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ounded 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497" y="4990126"/>
                  <a:ext cx="5406230" cy="106900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12250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Mean Time to Compromise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57866" y="764983"/>
            <a:ext cx="4906209" cy="1881758"/>
            <a:chOff x="223386" y="666997"/>
            <a:chExt cx="4906209" cy="1881758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3066263781"/>
                </p:ext>
              </p:extLst>
            </p:nvPr>
          </p:nvGraphicFramePr>
          <p:xfrm>
            <a:off x="1035020" y="666997"/>
            <a:ext cx="3359698" cy="18817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1" r="6982" b="9741"/>
            <a:stretch/>
          </p:blipFill>
          <p:spPr>
            <a:xfrm>
              <a:off x="223386" y="1196396"/>
              <a:ext cx="716837" cy="82296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515" y="1287836"/>
              <a:ext cx="640080" cy="64008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103802" y="942264"/>
            <a:ext cx="5414732" cy="4840645"/>
            <a:chOff x="6513779" y="864366"/>
            <a:chExt cx="5414732" cy="4840645"/>
          </a:xfrm>
        </p:grpSpPr>
        <p:grpSp>
          <p:nvGrpSpPr>
            <p:cNvPr id="104" name="Group 103"/>
            <p:cNvGrpSpPr/>
            <p:nvPr/>
          </p:nvGrpSpPr>
          <p:grpSpPr>
            <a:xfrm>
              <a:off x="7269096" y="864366"/>
              <a:ext cx="3789484" cy="4840645"/>
              <a:chOff x="841643" y="578172"/>
              <a:chExt cx="3789484" cy="484064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841643" y="1394326"/>
                <a:ext cx="1436914" cy="4758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&lt;Ser1, 0, 1&gt;</a:t>
                </a: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194213" y="1394326"/>
                <a:ext cx="1436914" cy="475861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&lt;Ser2, 0, 1&gt;</a:t>
                </a: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990828" y="2907321"/>
                <a:ext cx="1436914" cy="4758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&lt;Ser3, 1, 2&gt;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378907" y="578172"/>
                <a:ext cx="660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7030A0"/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user(0)</a:t>
                </a:r>
              </a:p>
            </p:txBody>
          </p:sp>
          <p:cxnSp>
            <p:nvCxnSpPr>
              <p:cNvPr id="109" name="Straight Arrow Connector 108"/>
              <p:cNvCxnSpPr>
                <a:stCxn id="108" idx="2"/>
                <a:endCxn id="105" idx="7"/>
              </p:cNvCxnSpPr>
              <p:nvPr/>
            </p:nvCxnSpPr>
            <p:spPr>
              <a:xfrm flipH="1">
                <a:off x="2068126" y="855171"/>
                <a:ext cx="641160" cy="60884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108" idx="2"/>
                <a:endCxn id="106" idx="1"/>
              </p:cNvCxnSpPr>
              <p:nvPr/>
            </p:nvCxnSpPr>
            <p:spPr>
              <a:xfrm>
                <a:off x="2709286" y="855171"/>
                <a:ext cx="695358" cy="60884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2386120" y="2304056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7030A0"/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user(1)</a:t>
                </a:r>
              </a:p>
            </p:txBody>
          </p:sp>
          <p:cxnSp>
            <p:nvCxnSpPr>
              <p:cNvPr id="112" name="Straight Arrow Connector 111"/>
              <p:cNvCxnSpPr>
                <a:stCxn id="105" idx="5"/>
                <a:endCxn id="111" idx="0"/>
              </p:cNvCxnSpPr>
              <p:nvPr/>
            </p:nvCxnSpPr>
            <p:spPr>
              <a:xfrm>
                <a:off x="2068126" y="1800499"/>
                <a:ext cx="641160" cy="5035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106" idx="3"/>
                <a:endCxn id="111" idx="0"/>
              </p:cNvCxnSpPr>
              <p:nvPr/>
            </p:nvCxnSpPr>
            <p:spPr>
              <a:xfrm flipH="1">
                <a:off x="2709286" y="1800499"/>
                <a:ext cx="695358" cy="5035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11" idx="2"/>
                <a:endCxn id="107" idx="0"/>
              </p:cNvCxnSpPr>
              <p:nvPr/>
            </p:nvCxnSpPr>
            <p:spPr>
              <a:xfrm flipH="1">
                <a:off x="2709285" y="2581055"/>
                <a:ext cx="1" cy="32626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1990827" y="4331620"/>
                <a:ext cx="1436914" cy="475861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50000"/>
                      </a:schemeClr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&lt;Ser4, 2, 2&gt;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2913" y="3720284"/>
                <a:ext cx="6527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7030A0"/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user(2)</a:t>
                </a:r>
              </a:p>
            </p:txBody>
          </p:sp>
          <p:cxnSp>
            <p:nvCxnSpPr>
              <p:cNvPr id="117" name="Straight Arrow Connector 116"/>
              <p:cNvCxnSpPr>
                <a:stCxn id="107" idx="4"/>
                <a:endCxn id="116" idx="0"/>
              </p:cNvCxnSpPr>
              <p:nvPr/>
            </p:nvCxnSpPr>
            <p:spPr>
              <a:xfrm>
                <a:off x="2709285" y="3383182"/>
                <a:ext cx="0" cy="3371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16" idx="2"/>
                <a:endCxn id="115" idx="0"/>
              </p:cNvCxnSpPr>
              <p:nvPr/>
            </p:nvCxnSpPr>
            <p:spPr>
              <a:xfrm flipH="1">
                <a:off x="2709284" y="3997283"/>
                <a:ext cx="1" cy="33433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2386696" y="5141818"/>
                <a:ext cx="655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7030A0"/>
                    </a:solidFill>
                    <a:latin typeface="Candara" panose="020E0502030303020204" pitchFamily="34" charset="0"/>
                    <a:cs typeface="Times New Roman" panose="02020603050405020304" pitchFamily="18" charset="0"/>
                  </a:rPr>
                  <a:t>root(2)</a:t>
                </a:r>
              </a:p>
            </p:txBody>
          </p:sp>
          <p:cxnSp>
            <p:nvCxnSpPr>
              <p:cNvPr id="120" name="Straight Arrow Connector 119"/>
              <p:cNvCxnSpPr>
                <a:stCxn id="115" idx="4"/>
                <a:endCxn id="119" idx="0"/>
              </p:cNvCxnSpPr>
              <p:nvPr/>
            </p:nvCxnSpPr>
            <p:spPr>
              <a:xfrm>
                <a:off x="2709284" y="4807481"/>
                <a:ext cx="5387" cy="3343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6513779" y="1688105"/>
              <a:ext cx="5414732" cy="3764369"/>
              <a:chOff x="6513779" y="1688105"/>
              <a:chExt cx="5414732" cy="37643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6513779" y="1688105"/>
                    <a:ext cx="7968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3779" y="1688105"/>
                    <a:ext cx="79688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131626" y="1688105"/>
                    <a:ext cx="7968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1626" y="1688105"/>
                    <a:ext cx="79688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9941680" y="3246779"/>
                    <a:ext cx="7968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80" y="3246779"/>
                    <a:ext cx="79688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941680" y="4671078"/>
                    <a:ext cx="7968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90033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80" y="4671078"/>
                    <a:ext cx="79688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7800221" y="2222732"/>
                    <a:ext cx="1116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0221" y="2222732"/>
                    <a:ext cx="111620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9375253" y="2220017"/>
                    <a:ext cx="1116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253" y="2220017"/>
                    <a:ext cx="111620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9136737" y="3662828"/>
                    <a:ext cx="1116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6737" y="3662828"/>
                    <a:ext cx="111620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9138870" y="5083142"/>
                    <a:ext cx="11162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ndara" panose="020E0502030303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8870" y="5083142"/>
                    <a:ext cx="111620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44106" y="5086751"/>
                <a:ext cx="3671238" cy="132171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0" dirty="0">
                    <a:latin typeface="Candara" panose="020E0502030303020204" pitchFamily="34" charset="0"/>
                    <a:cs typeface="Arial" panose="020B0604020202020204" pitchFamily="34" charset="0"/>
                  </a:rPr>
                  <a:t>Mean time to compromise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100" b="1" i="0" dirty="0">
                    <a:latin typeface="Candara" panose="020E0502030303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100" b="1" i="0" dirty="0">
                    <a:latin typeface="Candara" panose="020E0502030303020204" pitchFamily="34" charset="0"/>
                    <a:cs typeface="Arial" panose="020B0604020202020204" pitchFamily="34" charset="0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100" b="1" i="0" dirty="0">
                    <a:latin typeface="Candara" panose="020E0502030303020204" pitchFamily="34" charset="0"/>
                    <a:cs typeface="Arial" panose="020B0604020202020204" pitchFamily="34" charset="0"/>
                  </a:rPr>
                  <a:t> possible vulnerabilities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MTTC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MTTC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100" i="1" dirty="0">
                  <a:latin typeface="Candara" panose="020E0502030303020204" pitchFamily="34" charset="0"/>
                </a:endParaRPr>
              </a:p>
              <a:p>
                <a:r>
                  <a:rPr lang="en-US" sz="11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Attack Efficiency: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𝜁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MTTC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1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06" y="5086751"/>
                <a:ext cx="3671238" cy="1321710"/>
              </a:xfrm>
              <a:prstGeom prst="roundRect">
                <a:avLst/>
              </a:prstGeom>
              <a:blipFill>
                <a:blip r:embed="rId22"/>
                <a:stretch>
                  <a:fillRect t="-8257" b="-3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09600" y="2961405"/>
            <a:ext cx="6080449" cy="2051389"/>
            <a:chOff x="609600" y="2831885"/>
            <a:chExt cx="6080449" cy="2051389"/>
          </a:xfrm>
        </p:grpSpPr>
        <p:grpSp>
          <p:nvGrpSpPr>
            <p:cNvPr id="13" name="Group 12"/>
            <p:cNvGrpSpPr/>
            <p:nvPr/>
          </p:nvGrpSpPr>
          <p:grpSpPr>
            <a:xfrm>
              <a:off x="609600" y="2831885"/>
              <a:ext cx="6080449" cy="2051389"/>
              <a:chOff x="794090" y="2720286"/>
              <a:chExt cx="6080449" cy="205138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794090" y="2720286"/>
                <a:ext cx="6080449" cy="2051389"/>
              </a:xfrm>
              <a:prstGeom prst="roundRect">
                <a:avLst>
                  <a:gd name="adj" fmla="val 11794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857865" y="2995127"/>
                <a:ext cx="2911701" cy="1269032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Time to exploit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Candara" panose="020E0502030303020204" pitchFamily="34" charset="0"/>
                    <a:cs typeface="Arial" panose="020B0604020202020204" pitchFamily="34" charset="0"/>
                  </a:rPr>
                  <a:t>Exploit code available: 1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Candara" panose="020E0502030303020204" pitchFamily="34" charset="0"/>
                    <a:cs typeface="Arial" panose="020B0604020202020204" pitchFamily="34" charset="0"/>
                  </a:rPr>
                  <a:t>Exploit code not available: 5.8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Candara" panose="020E0502030303020204" pitchFamily="34" charset="0"/>
                    <a:cs typeface="Arial" panose="020B0604020202020204" pitchFamily="34" charset="0"/>
                  </a:rPr>
                  <a:t>Can be scaled using CVSS scores.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Candara" panose="020E0502030303020204" pitchFamily="34" charset="0"/>
                    <a:cs typeface="Arial" panose="020B0604020202020204" pitchFamily="34" charset="0"/>
                  </a:rPr>
                  <a:t>Probability of exploit code being available or unavailable depends on skill level of intruder.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856051" y="2995126"/>
                <a:ext cx="2911701" cy="126903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Additional time to identify vulnerability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Candara" panose="020E0502030303020204" pitchFamily="34" charset="0"/>
                    <a:cs typeface="Arial" panose="020B0604020202020204" pitchFamily="34" charset="0"/>
                  </a:rPr>
                  <a:t>Known existence: 32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Candara" panose="020E0502030303020204" pitchFamily="34" charset="0"/>
                    <a:cs typeface="Arial" panose="020B0604020202020204" pitchFamily="34" charset="0"/>
                  </a:rPr>
                  <a:t>Unknown existence: 65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Candara" panose="020E0502030303020204" pitchFamily="34" charset="0"/>
                    <a:cs typeface="Arial" panose="020B0604020202020204" pitchFamily="34" charset="0"/>
                  </a:rPr>
                  <a:t>Probability of the existence vulnerability to be known or unknown depends on skill level of intruder.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4090" y="2720287"/>
                <a:ext cx="60804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Mean time to compromise a vulnerability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/>
                <p:cNvSpPr/>
                <p:nvPr/>
              </p:nvSpPr>
              <p:spPr>
                <a:xfrm>
                  <a:off x="1063690" y="4474690"/>
                  <a:ext cx="5178490" cy="331623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600" dirty="0">
                      <a:latin typeface="Candara" panose="020E0502030303020204" pitchFamily="34" charset="0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>
                      <a:latin typeface="Candara" panose="020E0502030303020204" pitchFamily="34" charset="0"/>
                    </a:rPr>
                    <a:t> for each vulnerability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ndara" panose="020E0502030303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5" name="Rounded 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690" y="4474690"/>
                  <a:ext cx="5178490" cy="331623"/>
                </a:xfrm>
                <a:prstGeom prst="roundRect">
                  <a:avLst/>
                </a:prstGeom>
                <a:blipFill>
                  <a:blip r:embed="rId24"/>
                  <a:stretch>
                    <a:fillRect t="-5357" b="-21429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5940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Substation LAN Model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36" y="1885806"/>
            <a:ext cx="4572000" cy="291352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FDDB526-2369-4C1C-B74E-E3F341605981}"/>
              </a:ext>
            </a:extLst>
          </p:cNvPr>
          <p:cNvGrpSpPr/>
          <p:nvPr/>
        </p:nvGrpSpPr>
        <p:grpSpPr>
          <a:xfrm>
            <a:off x="434992" y="1193768"/>
            <a:ext cx="8382447" cy="4847677"/>
            <a:chOff x="537628" y="316326"/>
            <a:chExt cx="8382447" cy="484767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58E2F2E-1B23-4560-BA08-17CB525E1703}"/>
                </a:ext>
              </a:extLst>
            </p:cNvPr>
            <p:cNvGrpSpPr/>
            <p:nvPr/>
          </p:nvGrpSpPr>
          <p:grpSpPr>
            <a:xfrm>
              <a:off x="858451" y="669421"/>
              <a:ext cx="1500743" cy="1278968"/>
              <a:chOff x="353753" y="858219"/>
              <a:chExt cx="1500743" cy="1278968"/>
            </a:xfr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46C6E0C-35FF-4702-B843-69638349A9FD}"/>
                  </a:ext>
                </a:extLst>
              </p:cNvPr>
              <p:cNvGrpSpPr/>
              <p:nvPr/>
            </p:nvGrpSpPr>
            <p:grpSpPr>
              <a:xfrm>
                <a:off x="353753" y="858219"/>
                <a:ext cx="1500743" cy="822960"/>
                <a:chOff x="1566734" y="1837934"/>
                <a:chExt cx="1500743" cy="822960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9888BB74-3C9B-42E5-AB38-2CA98A0F6A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746"/>
                <a:stretch/>
              </p:blipFill>
              <p:spPr>
                <a:xfrm>
                  <a:off x="2283571" y="1837934"/>
                  <a:ext cx="783906" cy="822960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6A2B4663-734D-4232-AC60-969F677DD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11" r="6982" b="9741"/>
                <a:stretch/>
              </p:blipFill>
              <p:spPr>
                <a:xfrm>
                  <a:off x="1566734" y="1837934"/>
                  <a:ext cx="716837" cy="822960"/>
                </a:xfrm>
                <a:prstGeom prst="rect">
                  <a:avLst/>
                </a:prstGeom>
              </p:spPr>
            </p:pic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DFA6E3D-3B58-407E-8226-D43C1DA9350E}"/>
                  </a:ext>
                </a:extLst>
              </p:cNvPr>
              <p:cNvSpPr txBox="1"/>
              <p:nvPr/>
            </p:nvSpPr>
            <p:spPr>
              <a:xfrm>
                <a:off x="604103" y="1767855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Intruder</a:t>
                </a:r>
              </a:p>
            </p:txBody>
          </p:sp>
        </p:grpSp>
        <p:sp>
          <p:nvSpPr>
            <p:cNvPr id="66" name="Can 51">
              <a:extLst>
                <a:ext uri="{FF2B5EF4-FFF2-40B4-BE49-F238E27FC236}">
                  <a16:creationId xmlns:a16="http://schemas.microsoft.com/office/drawing/2014/main" id="{A3912AF3-AE08-43C2-8FC8-759000B38776}"/>
                </a:ext>
              </a:extLst>
            </p:cNvPr>
            <p:cNvSpPr/>
            <p:nvPr/>
          </p:nvSpPr>
          <p:spPr>
            <a:xfrm rot="5400000" flipH="1">
              <a:off x="6535940" y="-188013"/>
              <a:ext cx="415497" cy="423141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Substation LAN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86378C2-DA84-45F3-940F-A6891E3F579D}"/>
                </a:ext>
              </a:extLst>
            </p:cNvPr>
            <p:cNvGrpSpPr/>
            <p:nvPr/>
          </p:nvGrpSpPr>
          <p:grpSpPr>
            <a:xfrm>
              <a:off x="7404148" y="316326"/>
              <a:ext cx="898003" cy="1315745"/>
              <a:chOff x="9354244" y="3677137"/>
              <a:chExt cx="898003" cy="1315745"/>
            </a:xfr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60841959-AACA-4A70-A37C-0A4F8CE901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3" t="12340" r="4166" b="12874"/>
              <a:stretch/>
            </p:blipFill>
            <p:spPr>
              <a:xfrm>
                <a:off x="9374223" y="3677137"/>
                <a:ext cx="822960" cy="669851"/>
              </a:xfrm>
              <a:prstGeom prst="rect">
                <a:avLst/>
              </a:prstGeom>
              <a:effectLst/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5512167-24B9-4EA0-89DF-0A6F4FE3E2B5}"/>
                  </a:ext>
                </a:extLst>
              </p:cNvPr>
              <p:cNvSpPr txBox="1"/>
              <p:nvPr/>
            </p:nvSpPr>
            <p:spPr>
              <a:xfrm>
                <a:off x="9354244" y="4346551"/>
                <a:ext cx="898003" cy="646331"/>
              </a:xfrm>
              <a:prstGeom prst="rect">
                <a:avLst/>
              </a:prstGeom>
              <a:noFill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andara" panose="020E0502030303020204" pitchFamily="34" charset="0"/>
                  </a:rPr>
                  <a:t>Work</a:t>
                </a:r>
              </a:p>
              <a:p>
                <a:pPr algn="ctr"/>
                <a:r>
                  <a:rPr lang="en-US" b="1" dirty="0">
                    <a:latin typeface="Candara" panose="020E0502030303020204" pitchFamily="34" charset="0"/>
                  </a:rPr>
                  <a:t>Station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33D1E70-640B-4E95-AED3-CE6B35527970}"/>
                </a:ext>
              </a:extLst>
            </p:cNvPr>
            <p:cNvGrpSpPr/>
            <p:nvPr/>
          </p:nvGrpSpPr>
          <p:grpSpPr>
            <a:xfrm>
              <a:off x="7332687" y="2282052"/>
              <a:ext cx="1005840" cy="1236869"/>
              <a:chOff x="7796609" y="3677137"/>
              <a:chExt cx="1005840" cy="1236869"/>
            </a:xfr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947315DD-9995-49CC-AD04-4C56653B2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6609" y="3677137"/>
                <a:ext cx="1005840" cy="867537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B09BC9-C006-4623-BF49-EAF9017AA69E}"/>
                  </a:ext>
                </a:extLst>
              </p:cNvPr>
              <p:cNvSpPr txBox="1"/>
              <p:nvPr/>
            </p:nvSpPr>
            <p:spPr>
              <a:xfrm>
                <a:off x="8039682" y="4544674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ndara" panose="020E0502030303020204" pitchFamily="34" charset="0"/>
                  </a:rPr>
                  <a:t>IED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D9EF6EA-4600-4D0D-ACA3-957DBA08D5F4}"/>
                </a:ext>
              </a:extLst>
            </p:cNvPr>
            <p:cNvGrpSpPr/>
            <p:nvPr/>
          </p:nvGrpSpPr>
          <p:grpSpPr>
            <a:xfrm>
              <a:off x="5590872" y="425872"/>
              <a:ext cx="1099725" cy="1210094"/>
              <a:chOff x="6670879" y="223057"/>
              <a:chExt cx="1099725" cy="1210094"/>
            </a:xfr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EFCDFB6E-9F8F-454E-9E76-C76D7F458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46"/>
              <a:stretch/>
            </p:blipFill>
            <p:spPr>
              <a:xfrm>
                <a:off x="6854982" y="223057"/>
                <a:ext cx="731520" cy="767964"/>
              </a:xfrm>
              <a:prstGeom prst="rect">
                <a:avLst/>
              </a:prstGeom>
              <a:effectLst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91C3FC1-785A-4E68-8A86-35AC64774771}"/>
                  </a:ext>
                </a:extLst>
              </p:cNvPr>
              <p:cNvSpPr txBox="1"/>
              <p:nvPr/>
            </p:nvSpPr>
            <p:spPr>
              <a:xfrm>
                <a:off x="6670879" y="1063819"/>
                <a:ext cx="1099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Web HMI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EF1A7BC-ABEA-480C-9111-0EECCDDA329A}"/>
                </a:ext>
              </a:extLst>
            </p:cNvPr>
            <p:cNvGrpSpPr/>
            <p:nvPr/>
          </p:nvGrpSpPr>
          <p:grpSpPr>
            <a:xfrm>
              <a:off x="5637814" y="2285438"/>
              <a:ext cx="1005840" cy="1236869"/>
              <a:chOff x="7796609" y="3677137"/>
              <a:chExt cx="1005840" cy="1236869"/>
            </a:xfr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grpSpPr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3C82CDC6-2915-495F-9321-D5C92B625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6609" y="3677137"/>
                <a:ext cx="1005840" cy="867537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A0D2463-4389-43E1-AC23-C0547E36EC66}"/>
                  </a:ext>
                </a:extLst>
              </p:cNvPr>
              <p:cNvSpPr txBox="1"/>
              <p:nvPr/>
            </p:nvSpPr>
            <p:spPr>
              <a:xfrm>
                <a:off x="8039682" y="4544674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ndara" panose="020E0502030303020204" pitchFamily="34" charset="0"/>
                  </a:rPr>
                  <a:t>IED</a:t>
                </a: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1372FBE-5B3B-4FF6-9762-EC14A057ACF1}"/>
                </a:ext>
              </a:extLst>
            </p:cNvPr>
            <p:cNvSpPr/>
            <p:nvPr/>
          </p:nvSpPr>
          <p:spPr>
            <a:xfrm>
              <a:off x="2816103" y="3595007"/>
              <a:ext cx="1054100" cy="592494"/>
            </a:xfrm>
            <a:prstGeom prst="ellips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&lt;</a:t>
              </a:r>
              <a:r>
                <a:rPr lang="en-US" dirty="0" err="1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ssh</a:t>
              </a: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758DF5-EC0E-4DAF-83E4-108CD3D11375}"/>
                </a:ext>
              </a:extLst>
            </p:cNvPr>
            <p:cNvSpPr txBox="1"/>
            <p:nvPr/>
          </p:nvSpPr>
          <p:spPr>
            <a:xfrm>
              <a:off x="537628" y="4072416"/>
              <a:ext cx="153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access</a:t>
              </a:r>
            </a:p>
            <a:p>
              <a:pPr algn="ctr"/>
              <a:r>
                <a:rPr lang="en-US" dirty="0" err="1">
                  <a:solidFill>
                    <a:srgbClr val="7030A0"/>
                  </a:solidFill>
                  <a:cs typeface="Times New Roman" panose="02020603050405020304" pitchFamily="18" charset="0"/>
                </a:rPr>
                <a:t>user_intruder</a:t>
              </a:r>
              <a:endParaRPr lang="en-US" dirty="0">
                <a:solidFill>
                  <a:srgbClr val="7030A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3955F72-FFA9-49CE-B38D-B35442A896C6}"/>
                </a:ext>
              </a:extLst>
            </p:cNvPr>
            <p:cNvCxnSpPr>
              <a:cxnSpLocks/>
              <a:stCxn id="95" idx="3"/>
              <a:endCxn id="94" idx="2"/>
            </p:cNvCxnSpPr>
            <p:nvPr/>
          </p:nvCxnSpPr>
          <p:spPr>
            <a:xfrm flipV="1">
              <a:off x="2068362" y="3891254"/>
              <a:ext cx="747741" cy="5043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192BE58-7261-486A-912D-2327CBDA3464}"/>
                </a:ext>
              </a:extLst>
            </p:cNvPr>
            <p:cNvCxnSpPr>
              <a:cxnSpLocks/>
              <a:stCxn id="94" idx="6"/>
            </p:cNvCxnSpPr>
            <p:nvPr/>
          </p:nvCxnSpPr>
          <p:spPr>
            <a:xfrm>
              <a:off x="3870203" y="3891254"/>
              <a:ext cx="390780" cy="1473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F029C12-0BC0-4B2F-9F5D-A799D2AE0808}"/>
                </a:ext>
              </a:extLst>
            </p:cNvPr>
            <p:cNvSpPr txBox="1"/>
            <p:nvPr/>
          </p:nvSpPr>
          <p:spPr>
            <a:xfrm>
              <a:off x="4122954" y="4038649"/>
              <a:ext cx="124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access </a:t>
              </a:r>
              <a:r>
                <a:rPr lang="en-US" dirty="0" err="1">
                  <a:solidFill>
                    <a:srgbClr val="7030A0"/>
                  </a:solidFill>
                  <a:cs typeface="Times New Roman" panose="02020603050405020304" pitchFamily="18" charset="0"/>
                </a:rPr>
                <a:t>user_HMI</a:t>
              </a:r>
              <a:endParaRPr lang="en-US" dirty="0">
                <a:solidFill>
                  <a:srgbClr val="7030A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9BBEE79-067C-4E7C-BAEA-17A7167AE693}"/>
                </a:ext>
              </a:extLst>
            </p:cNvPr>
            <p:cNvCxnSpPr>
              <a:cxnSpLocks/>
              <a:stCxn id="98" idx="3"/>
              <a:endCxn id="103" idx="2"/>
            </p:cNvCxnSpPr>
            <p:nvPr/>
          </p:nvCxnSpPr>
          <p:spPr>
            <a:xfrm>
              <a:off x="5363926" y="4361815"/>
              <a:ext cx="629438" cy="97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C44D4CF-A5CB-46A1-9C37-891ED6955295}"/>
                </a:ext>
              </a:extLst>
            </p:cNvPr>
            <p:cNvSpPr/>
            <p:nvPr/>
          </p:nvSpPr>
          <p:spPr>
            <a:xfrm>
              <a:off x="2816103" y="4571509"/>
              <a:ext cx="1054100" cy="592494"/>
            </a:xfrm>
            <a:prstGeom prst="ellips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&lt;ftp&gt;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EEBC5C-F74F-4CE6-A26D-3CB093DE2FF4}"/>
                </a:ext>
              </a:extLst>
            </p:cNvPr>
            <p:cNvCxnSpPr>
              <a:cxnSpLocks/>
              <a:stCxn id="95" idx="3"/>
              <a:endCxn id="100" idx="2"/>
            </p:cNvCxnSpPr>
            <p:nvPr/>
          </p:nvCxnSpPr>
          <p:spPr>
            <a:xfrm>
              <a:off x="2068362" y="4395582"/>
              <a:ext cx="747741" cy="47217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5472D97-3D01-4EDB-948D-41D397A322A2}"/>
                </a:ext>
              </a:extLst>
            </p:cNvPr>
            <p:cNvCxnSpPr>
              <a:cxnSpLocks/>
              <a:stCxn id="100" idx="6"/>
            </p:cNvCxnSpPr>
            <p:nvPr/>
          </p:nvCxnSpPr>
          <p:spPr>
            <a:xfrm flipV="1">
              <a:off x="3870203" y="4659041"/>
              <a:ext cx="390780" cy="2087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9BE56E-0723-448E-822C-BF65FE795663}"/>
                </a:ext>
              </a:extLst>
            </p:cNvPr>
            <p:cNvSpPr/>
            <p:nvPr/>
          </p:nvSpPr>
          <p:spPr>
            <a:xfrm>
              <a:off x="5993364" y="4066547"/>
              <a:ext cx="1125897" cy="592494"/>
            </a:xfrm>
            <a:prstGeom prst="ellips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&lt;</a:t>
              </a:r>
              <a:r>
                <a:rPr lang="en-US" dirty="0" err="1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bof</a:t>
              </a: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rPr>
                <a:t>&gt;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CE392D6-40E7-4A0F-9EEF-814F7BFF5F51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>
            <a:xfrm>
              <a:off x="7119261" y="4362794"/>
              <a:ext cx="5598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8DC8B9C-792B-4574-8642-1A5DFA5899C3}"/>
                </a:ext>
              </a:extLst>
            </p:cNvPr>
            <p:cNvSpPr txBox="1"/>
            <p:nvPr/>
          </p:nvSpPr>
          <p:spPr>
            <a:xfrm>
              <a:off x="7679103" y="4039628"/>
              <a:ext cx="124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  <a:cs typeface="Times New Roman" panose="02020603050405020304" pitchFamily="18" charset="0"/>
                </a:rPr>
                <a:t>access</a:t>
              </a:r>
            </a:p>
            <a:p>
              <a:pPr algn="ctr"/>
              <a:r>
                <a:rPr lang="en-US" dirty="0" err="1">
                  <a:solidFill>
                    <a:srgbClr val="7030A0"/>
                  </a:solidFill>
                  <a:cs typeface="Times New Roman" panose="02020603050405020304" pitchFamily="18" charset="0"/>
                </a:rPr>
                <a:t>root_HMI</a:t>
              </a:r>
              <a:endParaRPr lang="en-US" dirty="0">
                <a:solidFill>
                  <a:srgbClr val="7030A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C8F50B-E882-4E70-B7AA-25231846D202}"/>
                </a:ext>
              </a:extLst>
            </p:cNvPr>
            <p:cNvGrpSpPr/>
            <p:nvPr/>
          </p:nvGrpSpPr>
          <p:grpSpPr>
            <a:xfrm>
              <a:off x="2770798" y="550239"/>
              <a:ext cx="1906325" cy="2767180"/>
              <a:chOff x="2770798" y="550239"/>
              <a:chExt cx="1906325" cy="276718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05A9682-8F52-48A3-815C-E4B353CC20CC}"/>
                  </a:ext>
                </a:extLst>
              </p:cNvPr>
              <p:cNvGrpSpPr/>
              <p:nvPr/>
            </p:nvGrpSpPr>
            <p:grpSpPr>
              <a:xfrm>
                <a:off x="2770798" y="550239"/>
                <a:ext cx="1906325" cy="2767180"/>
                <a:chOff x="3742968" y="356059"/>
                <a:chExt cx="1906325" cy="2767180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9D70DA88-D31F-4CC9-AA8A-5183275AD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729" r="13418"/>
                <a:stretch/>
              </p:blipFill>
              <p:spPr>
                <a:xfrm>
                  <a:off x="3762913" y="1364339"/>
                  <a:ext cx="1054100" cy="723533"/>
                </a:xfrm>
                <a:prstGeom prst="rect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cene3d>
                  <a:camera prst="isometricLeftDown">
                    <a:rot lat="2100000" lon="1800000" rev="0"/>
                  </a:camera>
                  <a:lightRig rig="threePt" dir="t"/>
                </a:scene3d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C5BEE3F-CA9B-4B89-A439-5B8E1F8B5825}"/>
                    </a:ext>
                  </a:extLst>
                </p:cNvPr>
                <p:cNvSpPr txBox="1"/>
                <p:nvPr/>
              </p:nvSpPr>
              <p:spPr>
                <a:xfrm>
                  <a:off x="3742968" y="356059"/>
                  <a:ext cx="9765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Router</a:t>
                  </a:r>
                </a:p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Firewall</a:t>
                  </a:r>
                </a:p>
              </p:txBody>
            </p:sp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61740A5C-8842-47DF-8945-CE1C802374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367" b="22852"/>
                <a:stretch/>
              </p:blipFill>
              <p:spPr>
                <a:xfrm rot="330157">
                  <a:off x="3904840" y="935851"/>
                  <a:ext cx="914400" cy="464345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DAF76B4C-2B28-4DD2-8AD4-96846FB3983E}"/>
                    </a:ext>
                  </a:extLst>
                </p:cNvPr>
                <p:cNvSpPr txBox="1"/>
                <p:nvPr/>
              </p:nvSpPr>
              <p:spPr>
                <a:xfrm>
                  <a:off x="4817013" y="2753907"/>
                  <a:ext cx="832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andara" panose="020E0502030303020204" pitchFamily="34" charset="0"/>
                    </a:rPr>
                    <a:t>switch</a:t>
                  </a:r>
                </a:p>
              </p:txBody>
            </p:sp>
          </p:grp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0FB8A8D-84AE-449B-A46C-8EE9BDE561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75" b="14981"/>
              <a:stretch/>
            </p:blipFill>
            <p:spPr>
              <a:xfrm>
                <a:off x="3867227" y="2458745"/>
                <a:ext cx="731520" cy="508001"/>
              </a:xfrm>
              <a:prstGeom prst="rect">
                <a:avLst/>
              </a:prstGeom>
            </p:spPr>
          </p:pic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F49DB731-AA2F-449E-A847-8C4EA72B7B04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>
              <a:xfrm>
                <a:off x="3317793" y="2368652"/>
                <a:ext cx="549434" cy="344094"/>
              </a:xfrm>
              <a:prstGeom prst="bentConnector3">
                <a:avLst>
                  <a:gd name="adj1" fmla="val 752"/>
                </a:avLst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or: Elbow 109">
                <a:extLst>
                  <a:ext uri="{FF2B5EF4-FFF2-40B4-BE49-F238E27FC236}">
                    <a16:creationId xmlns:a16="http://schemas.microsoft.com/office/drawing/2014/main" id="{7F83328B-9D75-44EE-8F86-4874C60717DD}"/>
                  </a:ext>
                </a:extLst>
              </p:cNvPr>
              <p:cNvCxnSpPr>
                <a:cxnSpLocks/>
                <a:stCxn id="108" idx="0"/>
                <a:endCxn id="66" idx="3"/>
              </p:cNvCxnSpPr>
              <p:nvPr/>
            </p:nvCxnSpPr>
            <p:spPr>
              <a:xfrm rot="5400000" flipH="1" flipV="1">
                <a:off x="4164959" y="1995721"/>
                <a:ext cx="531053" cy="394997"/>
              </a:xfrm>
              <a:prstGeom prst="bentConnector2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40702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Substation LAN Models B and 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29" y="785535"/>
            <a:ext cx="3749040" cy="2389091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52825"/>
            <a:ext cx="4151651" cy="301752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58" y="3523261"/>
            <a:ext cx="1632258" cy="301752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29" y="3777839"/>
            <a:ext cx="3730753" cy="2377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0D9F9-B9F9-47F4-BCD7-4319B75ED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692" y="395776"/>
            <a:ext cx="447639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198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Control Center SCADA Model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594360"/>
            <a:ext cx="4431032" cy="2834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49" y="594360"/>
            <a:ext cx="1640937" cy="283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19" y="625345"/>
            <a:ext cx="4346921" cy="2743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9125" y="3429000"/>
            <a:ext cx="10963275" cy="3057525"/>
            <a:chOff x="619125" y="3429000"/>
            <a:chExt cx="10963275" cy="3057525"/>
          </a:xfrm>
        </p:grpSpPr>
        <p:sp>
          <p:nvSpPr>
            <p:cNvPr id="9" name="Rounded Rectangle 8"/>
            <p:cNvSpPr/>
            <p:nvPr/>
          </p:nvSpPr>
          <p:spPr>
            <a:xfrm>
              <a:off x="619125" y="3429000"/>
              <a:ext cx="10963275" cy="3057525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584" y="3911076"/>
              <a:ext cx="3874244" cy="24688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230" y="3911076"/>
              <a:ext cx="3912230" cy="24688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9125" y="3449701"/>
              <a:ext cx="1096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Security comparison of different substation and control center SCADA architectures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4115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Physical Model: Impact on Power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2343150"/>
            <a:ext cx="5181600" cy="3968409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952455485"/>
              </p:ext>
            </p:extLst>
          </p:nvPr>
        </p:nvGraphicFramePr>
        <p:xfrm>
          <a:off x="295274" y="638175"/>
          <a:ext cx="11791952" cy="211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290030" y="4427462"/>
                <a:ext cx="4263310" cy="183477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Impact analysis for contingency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𝟎𝟏</m:t>
                          </m:r>
                        </m:den>
                      </m:f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𝟎𝟓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endParaRPr lang="en-US" sz="1400" i="1" dirty="0">
                  <a:latin typeface="Candara" panose="020E0502030303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Net impact of a cyber attack on a substation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0" y="4427462"/>
                <a:ext cx="4263310" cy="183477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65" y="2298069"/>
            <a:ext cx="3195285" cy="192024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290029" y="2298069"/>
            <a:ext cx="3166710" cy="1920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latin typeface="Candara" panose="020E0502030303020204" pitchFamily="34" charset="0"/>
                <a:cs typeface="Arial" panose="020B0604020202020204" pitchFamily="34" charset="0"/>
              </a:rPr>
              <a:t>IED list for Substation 2 (Buses: 2, 30)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Generator G30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Transformer 2-30 LV side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Transformer 2-30 HV side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2-1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2-3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2-25 circuit breaker.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608740" y="4873557"/>
                <a:ext cx="2136710" cy="942587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Risk of a cyber attack on goal c in substation 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Risk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𝜁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)∙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40" y="4873557"/>
                <a:ext cx="2136710" cy="94258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282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Impact of a Cyber-Physical Attack on IEEE 39-bus Power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0" y="1778375"/>
            <a:ext cx="514350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74" y="1778375"/>
            <a:ext cx="52577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343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01A53"/>
        </a:solidFill>
        <a:ln>
          <a:solidFill>
            <a:schemeClr val="accent2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1276</Words>
  <Application>Microsoft Office PowerPoint</Application>
  <PresentationFormat>Widescreen</PresentationFormat>
  <Paragraphs>235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Acherus Grotesque</vt:lpstr>
      <vt:lpstr>AcherusGrotesqueLight</vt:lpstr>
      <vt:lpstr>Arial</vt:lpstr>
      <vt:lpstr>Calibri</vt:lpstr>
      <vt:lpstr>Calibri Light</vt:lpstr>
      <vt:lpstr>Cambria Math</vt:lpstr>
      <vt:lpstr>Candara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Bioinformatics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Rounak Meyur</dc:creator>
  <cp:lastModifiedBy>Meyur, Rounak</cp:lastModifiedBy>
  <cp:revision>47</cp:revision>
  <dcterms:created xsi:type="dcterms:W3CDTF">2018-12-05T04:58:13Z</dcterms:created>
  <dcterms:modified xsi:type="dcterms:W3CDTF">2019-12-20T18:46:38Z</dcterms:modified>
</cp:coreProperties>
</file>