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2" r:id="rId5"/>
    <p:sldId id="259" r:id="rId6"/>
    <p:sldId id="273" r:id="rId7"/>
    <p:sldId id="261" r:id="rId8"/>
    <p:sldId id="275" r:id="rId9"/>
    <p:sldId id="263" r:id="rId10"/>
    <p:sldId id="264" r:id="rId11"/>
    <p:sldId id="265" r:id="rId12"/>
    <p:sldId id="26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3672" y="1962"/>
      </p:cViewPr>
      <p:guideLst>
        <p:guide orient="horz" pos="2136"/>
        <p:guide pos="3840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73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2834-C14F-4CD7-A25E-022ED22224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vendor/45/Apache.html" TargetMode="External"/><Relationship Id="rId2" Type="http://schemas.openxmlformats.org/officeDocument/2006/relationships/hyperlink" Target="https://www.cvedetails.com/vendor/2/FTP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vedetails.com/vendor/120/SSH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2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/>
          <a:stretch/>
        </p:blipFill>
        <p:spPr>
          <a:xfrm>
            <a:off x="-171032" y="0"/>
            <a:ext cx="9187408" cy="6858000"/>
          </a:xfrm>
          <a:prstGeom prst="rect">
            <a:avLst/>
          </a:prstGeom>
        </p:spPr>
      </p:pic>
      <p:sp>
        <p:nvSpPr>
          <p:cNvPr id="335" name="Rectangle"/>
          <p:cNvSpPr/>
          <p:nvPr/>
        </p:nvSpPr>
        <p:spPr>
          <a:xfrm>
            <a:off x="-171032" y="-139960"/>
            <a:ext cx="9187407" cy="6858001"/>
          </a:xfrm>
          <a:prstGeom prst="rect">
            <a:avLst/>
          </a:prstGeom>
          <a:solidFill>
            <a:srgbClr val="83003F">
              <a:alpha val="8981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3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70" y="1687785"/>
            <a:ext cx="248047" cy="24804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PRESENTATION TITLE GOES HERE"/>
          <p:cNvSpPr/>
          <p:nvPr/>
        </p:nvSpPr>
        <p:spPr>
          <a:xfrm>
            <a:off x="1415293" y="1809011"/>
            <a:ext cx="7547307" cy="2472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Autofit/>
          </a:bodyPr>
          <a:lstStyle>
            <a:lvl1pPr defTabSz="758951">
              <a:lnSpc>
                <a:spcPct val="90000"/>
              </a:lnSpc>
              <a:defRPr sz="5312" spc="265">
                <a:solidFill>
                  <a:schemeClr val="accent5">
                    <a:hueOff val="-15428571"/>
                    <a:satOff val="-30434"/>
                    <a:lumOff val="9019"/>
                  </a:schemeClr>
                </a:solidFill>
                <a:latin typeface="AcherusGrotesqueLight"/>
                <a:ea typeface="AcherusGrotesqueLight"/>
                <a:cs typeface="AcherusGrotesqueLight"/>
                <a:sym typeface="AcherusGrotesqueLight"/>
              </a:defRPr>
            </a:lvl1pPr>
          </a:lstStyle>
          <a:p>
            <a:r>
              <a:rPr lang="en-US" sz="4400" dirty="0">
                <a:cs typeface="Times New Roman" panose="02020603050405020304" pitchFamily="18" charset="0"/>
              </a:rPr>
              <a:t>A Bayesian Attack Tree Based Approach to Assess Cyber-Physical Security of Power System</a:t>
            </a:r>
            <a:endParaRPr lang="en-US" sz="4400" spc="600" dirty="0"/>
          </a:p>
        </p:txBody>
      </p:sp>
      <p:pic>
        <p:nvPicPr>
          <p:cNvPr id="339" name="Standard_CMYK.pdf" descr="Standard_CMYK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398" y="2476499"/>
            <a:ext cx="2286001" cy="952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/>
          <p:cNvGrpSpPr/>
          <p:nvPr/>
        </p:nvGrpSpPr>
        <p:grpSpPr>
          <a:xfrm>
            <a:off x="1415293" y="4403219"/>
            <a:ext cx="6402262" cy="1003285"/>
            <a:chOff x="1300602" y="4207009"/>
            <a:chExt cx="6402262" cy="1003285"/>
          </a:xfrm>
        </p:grpSpPr>
        <p:sp>
          <p:nvSpPr>
            <p:cNvPr id="338" name="Professor Albert Einstein June 23, 2018"/>
            <p:cNvSpPr/>
            <p:nvPr/>
          </p:nvSpPr>
          <p:spPr>
            <a:xfrm>
              <a:off x="1300602" y="4207009"/>
              <a:ext cx="640226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400" cap="all" spc="200" dirty="0">
                  <a:latin typeface="Acherus Grotesque" charset="0"/>
                  <a:ea typeface="Acherus Grotesque" charset="0"/>
                  <a:cs typeface="Acherus Grotesque" charset="0"/>
                </a:rPr>
                <a:t>Rounak MEYUR</a:t>
              </a:r>
              <a:endParaRPr lang="en-US" sz="1000" i="1" cap="all" spc="200" dirty="0">
                <a:solidFill>
                  <a:schemeClr val="bg1"/>
                </a:solidFill>
                <a:latin typeface="Acherus Grotesque" charset="0"/>
                <a:ea typeface="Acherus Grotesque" charset="0"/>
                <a:cs typeface="Acherus Grotesque" charset="0"/>
              </a:endParaRPr>
            </a:p>
          </p:txBody>
        </p:sp>
        <p:sp>
          <p:nvSpPr>
            <p:cNvPr id="8" name="Professor Albert Einstein June 23, 2018"/>
            <p:cNvSpPr/>
            <p:nvPr/>
          </p:nvSpPr>
          <p:spPr>
            <a:xfrm>
              <a:off x="1300602" y="4502408"/>
              <a:ext cx="6402262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Paper Block 2</a:t>
              </a:r>
            </a:p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February 6, 2020</a:t>
              </a:r>
            </a:p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11:00 am – 12:00 pm</a:t>
              </a:r>
            </a:p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Cyber and physical security session a</a:t>
              </a:r>
            </a:p>
          </p:txBody>
        </p:sp>
      </p:grpSp>
      <p:pic>
        <p:nvPicPr>
          <p:cNvPr id="1026" name="Picture 2" descr="Image result for tpec 2020">
            <a:extLst>
              <a:ext uri="{FF2B5EF4-FFF2-40B4-BE49-F238E27FC236}">
                <a16:creationId xmlns:a16="http://schemas.microsoft.com/office/drawing/2014/main" id="{C46203EC-CD42-459C-AF73-C294D09F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835" y="40294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255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Impact of a Cyber-Physical Attack on IEEE 39-bus Power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0" y="1778375"/>
            <a:ext cx="51435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74" y="1778375"/>
            <a:ext cx="5257795" cy="3200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B1B470-9807-4CC2-BC6E-14CA0B0BCA30}"/>
              </a:ext>
            </a:extLst>
          </p:cNvPr>
          <p:cNvSpPr/>
          <p:nvPr/>
        </p:nvSpPr>
        <p:spPr>
          <a:xfrm>
            <a:off x="1341121" y="5156766"/>
            <a:ext cx="9509760" cy="9914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Substation IEDs are usually vulnerable for a cyber attack on substation LANs rather than an attack on control center SCADA system. </a:t>
            </a:r>
          </a:p>
        </p:txBody>
      </p:sp>
    </p:spTree>
    <p:extLst>
      <p:ext uri="{BB962C8B-B14F-4D97-AF65-F5344CB8AC3E}">
        <p14:creationId xmlns:p14="http://schemas.microsoft.com/office/powerpoint/2010/main" val="33874343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19673"/>
            <a:ext cx="10515600" cy="505729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Modeled Bayesian attack trees for substation LAN architectures and control center SCADA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Models include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possible vulnerabilities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in the SCADA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Successful exploit of a vulnerability is evaluated from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CVE database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of vulnerabilities.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Attack efficiency includes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time to compromise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a vulnerability.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Models include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skill level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of intruder to estimate the attack efficiency.</a:t>
            </a:r>
          </a:p>
          <a:p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Risk analysis of a cyber attack on a power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Incorporates the impact on the physical power system when an HMI is compromised.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Incorporates the attack efficiency of the intruder.</a:t>
            </a:r>
          </a:p>
        </p:txBody>
      </p:sp>
    </p:spTree>
    <p:extLst>
      <p:ext uri="{BB962C8B-B14F-4D97-AF65-F5344CB8AC3E}">
        <p14:creationId xmlns:p14="http://schemas.microsoft.com/office/powerpoint/2010/main" val="37070090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1119673"/>
            <a:ext cx="10972800" cy="5057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W.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Nzoukou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L. Wang, S.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Jajodia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 and A.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Singhal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"A Unified Framework for Measuring a Network's Mean Time-to-Compromise,"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2013 IEEE 32nd International Symposium on Reliable Distributed Systems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Braga, 2013, pp. 215-224.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Y. Zhang, L. Wang, Y. Xiang and C. Ten, "Power System Reliability Evaluation With SCADA Cybersecurity Considerations," in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IEEE Transactions on Smart Grid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vol. 6, no. 4, pp. 1707-1721, July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McQueen, M.A., Boyer, W.F., Flynn, M.A., &amp;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Beitel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G.A., “Time-to-Compromise Model for Cyber Risk Reduction Estimation”,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Quality of Protection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2006.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Stefanov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A., Liu, C.,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Govindarasu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M. and Wu, S. (2015), SCADA modeling for performance and vulnerability assessment of integrated cyber–physical systems. Int. Trans. Electr.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Energ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. Syst., 25: 498–519.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FTP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2"/>
              </a:rPr>
              <a:t>https://www.cvedetails.com/vendor/2/FTP.html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HTTP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3"/>
              </a:rPr>
              <a:t>https://www.cvedetails.com/vendor/45/Apache.html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SSH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4"/>
              </a:rPr>
              <a:t>https://www.cvedetails.com/vendor/120/SSH.html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459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C298A-4655-4062-B599-89AF2209514B}"/>
              </a:ext>
            </a:extLst>
          </p:cNvPr>
          <p:cNvSpPr txBox="1"/>
          <p:nvPr/>
        </p:nvSpPr>
        <p:spPr>
          <a:xfrm>
            <a:off x="2968169" y="914399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CVSS scores for common vulnerabilities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A900F7-3A1F-4A72-9FE6-1EDC5812C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42937"/>
              </p:ext>
            </p:extLst>
          </p:nvPr>
        </p:nvGraphicFramePr>
        <p:xfrm>
          <a:off x="2707950" y="1628862"/>
          <a:ext cx="67719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140453544"/>
                    </a:ext>
                  </a:extLst>
                </a:gridCol>
                <a:gridCol w="3961017">
                  <a:extLst>
                    <a:ext uri="{9D8B030D-6E8A-4147-A177-3AD203B41FA5}">
                      <a16:colId xmlns:a16="http://schemas.microsoft.com/office/drawing/2014/main" val="3294739583"/>
                    </a:ext>
                  </a:extLst>
                </a:gridCol>
                <a:gridCol w="1353284">
                  <a:extLst>
                    <a:ext uri="{9D8B030D-6E8A-4147-A177-3AD203B41FA5}">
                      <a16:colId xmlns:a16="http://schemas.microsoft.com/office/drawing/2014/main" val="111235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Vulnerability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What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CVSS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ssh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Secure shell protocol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1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File transfer protocol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1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http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xss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Cross scripting vulnerability. Inject web script to access remote data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bof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Buffer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2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Execution code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8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Denial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06518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-261421" y="4595736"/>
            <a:ext cx="12453421" cy="2000765"/>
            <a:chOff x="9392911" y="13187754"/>
            <a:chExt cx="12453421" cy="20007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754FD7-8D24-4B46-91C7-3EB7E1500BF2}"/>
                </a:ext>
              </a:extLst>
            </p:cNvPr>
            <p:cNvSpPr/>
            <p:nvPr/>
          </p:nvSpPr>
          <p:spPr>
            <a:xfrm>
              <a:off x="10577773" y="13670391"/>
              <a:ext cx="1746997" cy="45421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Vulnerability 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8EC108-4483-46D9-A6FC-99D19BDD5E2C}"/>
                </a:ext>
              </a:extLst>
            </p:cNvPr>
            <p:cNvSpPr/>
            <p:nvPr/>
          </p:nvSpPr>
          <p:spPr>
            <a:xfrm>
              <a:off x="10577773" y="14288522"/>
              <a:ext cx="1746997" cy="454210"/>
            </a:xfrm>
            <a:prstGeom prst="ellips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Vulnerability 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33966B-14B5-443C-868B-2EB3426F6FD5}"/>
                </a:ext>
              </a:extLst>
            </p:cNvPr>
            <p:cNvSpPr/>
            <p:nvPr/>
          </p:nvSpPr>
          <p:spPr>
            <a:xfrm>
              <a:off x="14618264" y="13991127"/>
              <a:ext cx="1746997" cy="45421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Vulnerability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1ED19B-06A5-402E-BA7E-0F4EAF3A04EC}"/>
                </a:ext>
              </a:extLst>
            </p:cNvPr>
            <p:cNvSpPr txBox="1"/>
            <p:nvPr/>
          </p:nvSpPr>
          <p:spPr>
            <a:xfrm>
              <a:off x="9392911" y="13903883"/>
              <a:ext cx="68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030A0"/>
                  </a:solidFill>
                  <a:latin typeface="+mn-lt"/>
                  <a:cs typeface="Times New Roman" panose="02020603050405020304" pitchFamily="18" charset="0"/>
                </a:rPr>
                <a:t>user(0</a:t>
              </a:r>
              <a:r>
                <a:rPr lang="en-US" sz="1800" dirty="0">
                  <a:solidFill>
                    <a:srgbClr val="7030A0"/>
                  </a:solidFill>
                  <a:latin typeface="+mn-lt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690859-2895-4793-9284-767494F75916}"/>
                </a:ext>
              </a:extLst>
            </p:cNvPr>
            <p:cNvCxnSpPr>
              <a:cxnSpLocks/>
              <a:stCxn id="11" idx="3"/>
              <a:endCxn id="8" idx="2"/>
            </p:cNvCxnSpPr>
            <p:nvPr/>
          </p:nvCxnSpPr>
          <p:spPr>
            <a:xfrm flipV="1">
              <a:off x="10076026" y="13897496"/>
              <a:ext cx="501747" cy="32955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41843B-E17D-4295-B260-FC3F371D55BF}"/>
                </a:ext>
              </a:extLst>
            </p:cNvPr>
            <p:cNvCxnSpPr>
              <a:cxnSpLocks/>
              <a:stCxn id="11" idx="3"/>
              <a:endCxn id="9" idx="2"/>
            </p:cNvCxnSpPr>
            <p:nvPr/>
          </p:nvCxnSpPr>
          <p:spPr>
            <a:xfrm>
              <a:off x="10076026" y="14227049"/>
              <a:ext cx="501747" cy="28857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BAEFC2-694F-4C1A-BB68-AFDC656C2942}"/>
                </a:ext>
              </a:extLst>
            </p:cNvPr>
            <p:cNvSpPr txBox="1"/>
            <p:nvPr/>
          </p:nvSpPr>
          <p:spPr>
            <a:xfrm>
              <a:off x="13691291" y="13893097"/>
              <a:ext cx="651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030A0"/>
                  </a:solidFill>
                  <a:latin typeface="+mn-lt"/>
                  <a:cs typeface="Times New Roman" panose="02020603050405020304" pitchFamily="18" charset="0"/>
                </a:rPr>
                <a:t>user (1</a:t>
              </a:r>
              <a:r>
                <a:rPr lang="en-US" sz="1800" dirty="0">
                  <a:solidFill>
                    <a:srgbClr val="7030A0"/>
                  </a:solidFill>
                  <a:latin typeface="+mn-lt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B186AB-4D2E-4EE9-BF5D-64F5C7CF6484}"/>
                </a:ext>
              </a:extLst>
            </p:cNvPr>
            <p:cNvCxnSpPr>
              <a:cxnSpLocks/>
              <a:stCxn id="8" idx="6"/>
              <a:endCxn id="14" idx="1"/>
            </p:cNvCxnSpPr>
            <p:nvPr/>
          </p:nvCxnSpPr>
          <p:spPr>
            <a:xfrm>
              <a:off x="12324770" y="13897496"/>
              <a:ext cx="1366521" cy="318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3FA4DD-28EC-478A-82FA-C39477A259F2}"/>
                </a:ext>
              </a:extLst>
            </p:cNvPr>
            <p:cNvCxnSpPr>
              <a:cxnSpLocks/>
              <a:stCxn id="9" idx="6"/>
              <a:endCxn id="14" idx="1"/>
            </p:cNvCxnSpPr>
            <p:nvPr/>
          </p:nvCxnSpPr>
          <p:spPr>
            <a:xfrm flipV="1">
              <a:off x="12324770" y="14216263"/>
              <a:ext cx="1366521" cy="299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399715-551E-44B1-8813-096C8EB9B130}"/>
                </a:ext>
              </a:extLst>
            </p:cNvPr>
            <p:cNvCxnSpPr>
              <a:cxnSpLocks/>
              <a:stCxn id="14" idx="3"/>
              <a:endCxn id="10" idx="2"/>
            </p:cNvCxnSpPr>
            <p:nvPr/>
          </p:nvCxnSpPr>
          <p:spPr>
            <a:xfrm>
              <a:off x="14342351" y="14216263"/>
              <a:ext cx="275913" cy="19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B57576-EE75-4950-B4BF-3CE4E26DF277}"/>
                </a:ext>
              </a:extLst>
            </p:cNvPr>
            <p:cNvSpPr/>
            <p:nvPr/>
          </p:nvSpPr>
          <p:spPr>
            <a:xfrm>
              <a:off x="18426733" y="13994855"/>
              <a:ext cx="1841786" cy="454210"/>
            </a:xfrm>
            <a:prstGeom prst="ellips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Vulnerability 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37B29-B7BD-4249-A135-EFC0A0A0F078}"/>
                </a:ext>
              </a:extLst>
            </p:cNvPr>
            <p:cNvSpPr txBox="1"/>
            <p:nvPr/>
          </p:nvSpPr>
          <p:spPr>
            <a:xfrm>
              <a:off x="17508320" y="13897496"/>
              <a:ext cx="630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030A0"/>
                  </a:solidFill>
                  <a:latin typeface="+mn-lt"/>
                  <a:cs typeface="Times New Roman" panose="02020603050405020304" pitchFamily="18" charset="0"/>
                </a:rPr>
                <a:t>user(2</a:t>
              </a:r>
              <a:r>
                <a:rPr lang="en-US" sz="1800" dirty="0">
                  <a:solidFill>
                    <a:srgbClr val="7030A0"/>
                  </a:solidFill>
                  <a:latin typeface="+mn-lt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0DDDB6-11B4-4965-982B-F12904B8ABBF}"/>
                </a:ext>
              </a:extLst>
            </p:cNvPr>
            <p:cNvCxnSpPr>
              <a:cxnSpLocks/>
              <a:stCxn id="10" idx="6"/>
              <a:endCxn id="20" idx="1"/>
            </p:cNvCxnSpPr>
            <p:nvPr/>
          </p:nvCxnSpPr>
          <p:spPr>
            <a:xfrm>
              <a:off x="16365261" y="14218232"/>
              <a:ext cx="1143059" cy="2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D61E54-9F27-4B1A-A54A-A39F8E68A4FF}"/>
                </a:ext>
              </a:extLst>
            </p:cNvPr>
            <p:cNvCxnSpPr>
              <a:cxnSpLocks/>
              <a:stCxn id="20" idx="3"/>
              <a:endCxn id="19" idx="2"/>
            </p:cNvCxnSpPr>
            <p:nvPr/>
          </p:nvCxnSpPr>
          <p:spPr>
            <a:xfrm>
              <a:off x="18139304" y="14220662"/>
              <a:ext cx="287429" cy="129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32B16B-CE83-4BFD-AAF5-4D6EC59023DC}"/>
                </a:ext>
              </a:extLst>
            </p:cNvPr>
            <p:cNvSpPr txBox="1"/>
            <p:nvPr/>
          </p:nvSpPr>
          <p:spPr>
            <a:xfrm>
              <a:off x="21219203" y="13900843"/>
              <a:ext cx="627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030A0"/>
                  </a:solidFill>
                  <a:latin typeface="+mn-lt"/>
                  <a:cs typeface="Times New Roman" panose="02020603050405020304" pitchFamily="18" charset="0"/>
                </a:rPr>
                <a:t>root(2)</a:t>
              </a:r>
              <a:endParaRPr lang="en-US" sz="1800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C3F5B1-8EAC-4575-B5DD-36A39E14B980}"/>
                </a:ext>
              </a:extLst>
            </p:cNvPr>
            <p:cNvCxnSpPr>
              <a:cxnSpLocks/>
              <a:stCxn id="19" idx="6"/>
              <a:endCxn id="23" idx="1"/>
            </p:cNvCxnSpPr>
            <p:nvPr/>
          </p:nvCxnSpPr>
          <p:spPr>
            <a:xfrm>
              <a:off x="20268519" y="14221960"/>
              <a:ext cx="950684" cy="20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2453014" y="13560539"/>
                  <a:ext cx="1262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3014" y="13560539"/>
                  <a:ext cx="126233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453013" y="14577529"/>
                  <a:ext cx="1262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3013" y="14577529"/>
                  <a:ext cx="126233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041030" y="13187754"/>
                  <a:ext cx="820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1030" y="13187754"/>
                  <a:ext cx="82048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041029" y="14819187"/>
                  <a:ext cx="820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1029" y="14819187"/>
                  <a:ext cx="82048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5081521" y="14550214"/>
                  <a:ext cx="801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521" y="14550214"/>
                  <a:ext cx="80175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8946747" y="14550214"/>
                  <a:ext cx="801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6747" y="14550214"/>
                  <a:ext cx="80175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6256575" y="14286833"/>
                  <a:ext cx="1262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6575" y="14286833"/>
                  <a:ext cx="126233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981481" y="14314974"/>
                  <a:ext cx="1262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1481" y="14314974"/>
                  <a:ext cx="126233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6534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67D03-E8E8-4E99-91F9-27DC1A8F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1132113"/>
            <a:ext cx="10964091" cy="5044849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Motivation</a:t>
            </a:r>
          </a:p>
          <a:p>
            <a:r>
              <a:rPr lang="en-US" dirty="0">
                <a:latin typeface="Candara" panose="020E0502030303020204" pitchFamily="34" charset="0"/>
              </a:rPr>
              <a:t>Bayesian attack tree formulation</a:t>
            </a:r>
          </a:p>
          <a:p>
            <a:r>
              <a:rPr lang="en-US" dirty="0">
                <a:latin typeface="Candara" panose="020E0502030303020204" pitchFamily="34" charset="0"/>
              </a:rPr>
              <a:t>Mean time to compromise (MTTC)</a:t>
            </a:r>
          </a:p>
          <a:p>
            <a:r>
              <a:rPr lang="en-US" dirty="0">
                <a:latin typeface="Candara" panose="020E0502030303020204" pitchFamily="34" charset="0"/>
              </a:rPr>
              <a:t>Security of different cyber architectures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Substation LAN models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Control center SCADA model</a:t>
            </a:r>
          </a:p>
          <a:p>
            <a:r>
              <a:rPr lang="en-US" dirty="0">
                <a:latin typeface="Candara" panose="020E0502030303020204" pitchFamily="34" charset="0"/>
              </a:rPr>
              <a:t>Physical impact evaluation</a:t>
            </a:r>
          </a:p>
          <a:p>
            <a:r>
              <a:rPr lang="en-US" dirty="0">
                <a:latin typeface="Candara" panose="020E0502030303020204" pitchFamily="34" charset="0"/>
              </a:rPr>
              <a:t>Net cyber-physical impact evaluation</a:t>
            </a:r>
          </a:p>
          <a:p>
            <a:r>
              <a:rPr lang="en-US" dirty="0">
                <a:latin typeface="Candara" panose="020E0502030303020204" pitchFamily="34" charset="0"/>
              </a:rPr>
              <a:t>Conclusion</a:t>
            </a:r>
          </a:p>
          <a:p>
            <a:r>
              <a:rPr lang="en-US" dirty="0">
                <a:latin typeface="Candara" panose="020E0502030303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863697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/>
          <p:nvPr/>
        </p:nvSpPr>
        <p:spPr>
          <a:xfrm>
            <a:off x="6096001" y="1315719"/>
            <a:ext cx="5486400" cy="2485787"/>
          </a:xfrm>
          <a:prstGeom prst="roundRect">
            <a:avLst>
              <a:gd name="adj" fmla="val 12163"/>
            </a:avLst>
          </a:prstGeom>
          <a:noFill/>
          <a:ln w="28575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>
            <a:lvl1pPr>
              <a:defRPr sz="1400" spc="200">
                <a:latin typeface="Acherus Grotesque"/>
                <a:ea typeface="Acherus Grotesque"/>
                <a:cs typeface="Acherus Grotesque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sz="1600" b="1" spc="0" dirty="0">
                <a:latin typeface="Candara" panose="020E0502030303020204" pitchFamily="34" charset="0"/>
                <a:cs typeface="Arial" panose="020B0604020202020204" pitchFamily="34" charset="0"/>
              </a:rPr>
              <a:t>MOTIVATION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Power system is identified as a critical infrastructure.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The interconnected SCADA system has made the power system susceptible to </a:t>
            </a:r>
            <a:r>
              <a:rPr lang="en-US" i="1" spc="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cyber vulnerabilities</a:t>
            </a: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.</a:t>
            </a:r>
            <a:endParaRPr lang="en-US" sz="1600" spc="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ts val="2100"/>
              </a:lnSpc>
            </a:pPr>
            <a:r>
              <a:rPr lang="en-US" sz="1600" b="1" spc="0" dirty="0">
                <a:latin typeface="Candara" panose="020E0502030303020204" pitchFamily="34" charset="0"/>
                <a:cs typeface="Arial" panose="020B0604020202020204" pitchFamily="34" charset="0"/>
              </a:rPr>
              <a:t>RISK ASSESSMENT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physical power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underlying SCADA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cyber attack.</a:t>
            </a:r>
          </a:p>
        </p:txBody>
      </p:sp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601" y="1315719"/>
            <a:ext cx="5407825" cy="4277536"/>
            <a:chOff x="703580" y="1315719"/>
            <a:chExt cx="5407825" cy="4277536"/>
          </a:xfrm>
        </p:grpSpPr>
        <p:pic>
          <p:nvPicPr>
            <p:cNvPr id="233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580" y="1315719"/>
              <a:ext cx="248047" cy="24804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7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863357" y="5345208"/>
              <a:ext cx="248048" cy="248047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703581" y="1343108"/>
              <a:ext cx="5356670" cy="4212821"/>
              <a:chOff x="4383778" y="811749"/>
              <a:chExt cx="7498080" cy="589696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83778" y="4463125"/>
                <a:ext cx="7498080" cy="2245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ndara" panose="020E0502030303020204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778" y="811749"/>
                <a:ext cx="7498080" cy="36513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6683" y="4660207"/>
                <a:ext cx="1229395" cy="9144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1380" y="5699024"/>
                <a:ext cx="1360715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248" y="466020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0657" y="466431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969" y="5699024"/>
                <a:ext cx="1051035" cy="9144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9287" y="4656097"/>
                <a:ext cx="1219200" cy="914400"/>
              </a:xfrm>
              <a:prstGeom prst="rect">
                <a:avLst/>
              </a:prstGeom>
            </p:spPr>
          </p:pic>
        </p:grpSp>
      </p:grpSp>
      <p:sp>
        <p:nvSpPr>
          <p:cNvPr id="5" name="Rounded Rectangle 4"/>
          <p:cNvSpPr/>
          <p:nvPr/>
        </p:nvSpPr>
        <p:spPr>
          <a:xfrm>
            <a:off x="6096000" y="3951671"/>
            <a:ext cx="5486400" cy="164158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Proposed risk assessment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intruder attacks aimed to gain access to control elements in the SCADA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the vulnerabilities in the SCADA system based on the latest vulnerability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the ability of attacker to exploit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9383917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Bayesian Attack Trees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8" y="683840"/>
            <a:ext cx="7108552" cy="137171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724370" y="844158"/>
            <a:ext cx="3565671" cy="1055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Cyber Attack Model</a:t>
            </a:r>
          </a:p>
          <a:p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Intruder attacks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application server</a:t>
            </a: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 of the control center to get unauthorized administrative access </a:t>
            </a:r>
            <a:r>
              <a:rPr lang="en-US" sz="1400" dirty="0" smtClean="0">
                <a:latin typeface="Candara" panose="020E0502030303020204" pitchFamily="34" charset="0"/>
                <a:cs typeface="Arial" panose="020B0604020202020204" pitchFamily="34" charset="0"/>
              </a:rPr>
              <a:t>to </a:t>
            </a: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control assets.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754FD7-8D24-4B46-91C7-3EB7E1500BF2}"/>
              </a:ext>
            </a:extLst>
          </p:cNvPr>
          <p:cNvSpPr/>
          <p:nvPr/>
        </p:nvSpPr>
        <p:spPr>
          <a:xfrm>
            <a:off x="2059601" y="2873046"/>
            <a:ext cx="1371535" cy="4542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8EC108-4483-46D9-A6FC-99D19BDD5E2C}"/>
              </a:ext>
            </a:extLst>
          </p:cNvPr>
          <p:cNvSpPr/>
          <p:nvPr/>
        </p:nvSpPr>
        <p:spPr>
          <a:xfrm>
            <a:off x="2059601" y="3491177"/>
            <a:ext cx="1371535" cy="454210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E33966B-14B5-443C-868B-2EB3426F6FD5}"/>
              </a:ext>
            </a:extLst>
          </p:cNvPr>
          <p:cNvSpPr/>
          <p:nvPr/>
        </p:nvSpPr>
        <p:spPr>
          <a:xfrm>
            <a:off x="4866347" y="3193057"/>
            <a:ext cx="1371535" cy="4542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94BF93-EBFB-4EAB-AF22-C5DE0A0BD068}"/>
              </a:ext>
            </a:extLst>
          </p:cNvPr>
          <p:cNvSpPr txBox="1"/>
          <p:nvPr/>
        </p:nvSpPr>
        <p:spPr>
          <a:xfrm>
            <a:off x="464531" y="2635878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Ser1(1)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1ED19B-06A5-402E-BA7E-0F4EAF3A04EC}"/>
              </a:ext>
            </a:extLst>
          </p:cNvPr>
          <p:cNvSpPr txBox="1"/>
          <p:nvPr/>
        </p:nvSpPr>
        <p:spPr>
          <a:xfrm>
            <a:off x="377991" y="308506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Privilege: user(0)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5249F3-37D0-45C7-ACD7-F56EE4A3CF0F}"/>
              </a:ext>
            </a:extLst>
          </p:cNvPr>
          <p:cNvSpPr txBox="1"/>
          <p:nvPr/>
        </p:nvSpPr>
        <p:spPr>
          <a:xfrm>
            <a:off x="352343" y="3449840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Connection: &lt;0,1&gt;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88ED18-6F6A-47AC-82FB-9F6957FEF350}"/>
              </a:ext>
            </a:extLst>
          </p:cNvPr>
          <p:cNvSpPr txBox="1"/>
          <p:nvPr/>
        </p:nvSpPr>
        <p:spPr>
          <a:xfrm>
            <a:off x="453310" y="387016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Ser2(1)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FEAD6B-DDD3-4F9F-B1CD-E530A558DF25}"/>
              </a:ext>
            </a:extLst>
          </p:cNvPr>
          <p:cNvCxnSpPr>
            <a:cxnSpLocks/>
            <a:stCxn id="68" idx="3"/>
            <a:endCxn id="65" idx="1"/>
          </p:cNvCxnSpPr>
          <p:nvPr/>
        </p:nvCxnSpPr>
        <p:spPr>
          <a:xfrm>
            <a:off x="1630235" y="2774378"/>
            <a:ext cx="630223" cy="165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3690859-2895-4793-9284-767494F75916}"/>
              </a:ext>
            </a:extLst>
          </p:cNvPr>
          <p:cNvCxnSpPr>
            <a:cxnSpLocks/>
            <a:stCxn id="69" idx="3"/>
            <a:endCxn id="65" idx="2"/>
          </p:cNvCxnSpPr>
          <p:nvPr/>
        </p:nvCxnSpPr>
        <p:spPr>
          <a:xfrm flipV="1">
            <a:off x="1689569" y="3100151"/>
            <a:ext cx="370032" cy="1234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BE219-9B3D-406A-9AA4-CFFDB117C807}"/>
              </a:ext>
            </a:extLst>
          </p:cNvPr>
          <p:cNvCxnSpPr>
            <a:cxnSpLocks/>
            <a:stCxn id="70" idx="3"/>
            <a:endCxn id="66" idx="2"/>
          </p:cNvCxnSpPr>
          <p:nvPr/>
        </p:nvCxnSpPr>
        <p:spPr>
          <a:xfrm>
            <a:off x="1689569" y="3588340"/>
            <a:ext cx="370032" cy="1299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D8CB2F-3852-4F38-8660-5356900CE06B}"/>
              </a:ext>
            </a:extLst>
          </p:cNvPr>
          <p:cNvCxnSpPr>
            <a:cxnSpLocks/>
            <a:stCxn id="71" idx="3"/>
            <a:endCxn id="66" idx="3"/>
          </p:cNvCxnSpPr>
          <p:nvPr/>
        </p:nvCxnSpPr>
        <p:spPr>
          <a:xfrm flipV="1">
            <a:off x="1641456" y="3878869"/>
            <a:ext cx="619002" cy="12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0742AC-0976-4B02-9011-D7F71F9DC959}"/>
              </a:ext>
            </a:extLst>
          </p:cNvPr>
          <p:cNvCxnSpPr>
            <a:cxnSpLocks/>
            <a:stCxn id="70" idx="3"/>
            <a:endCxn id="65" idx="3"/>
          </p:cNvCxnSpPr>
          <p:nvPr/>
        </p:nvCxnSpPr>
        <p:spPr>
          <a:xfrm flipV="1">
            <a:off x="1689569" y="3260738"/>
            <a:ext cx="570889" cy="32760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41843B-E17D-4295-B260-FC3F371D55BF}"/>
              </a:ext>
            </a:extLst>
          </p:cNvPr>
          <p:cNvCxnSpPr>
            <a:cxnSpLocks/>
            <a:stCxn id="69" idx="3"/>
            <a:endCxn id="66" idx="1"/>
          </p:cNvCxnSpPr>
          <p:nvPr/>
        </p:nvCxnSpPr>
        <p:spPr>
          <a:xfrm>
            <a:off x="1689569" y="3223562"/>
            <a:ext cx="570889" cy="334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EBAEFC2-694F-4C1A-BB68-AFDC656C2942}"/>
              </a:ext>
            </a:extLst>
          </p:cNvPr>
          <p:cNvSpPr txBox="1"/>
          <p:nvPr/>
        </p:nvSpPr>
        <p:spPr>
          <a:xfrm>
            <a:off x="3719582" y="3190055"/>
            <a:ext cx="83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Privilege: user(1)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B186AB-4D2E-4EE9-BF5D-64F5C7CF6484}"/>
              </a:ext>
            </a:extLst>
          </p:cNvPr>
          <p:cNvCxnSpPr>
            <a:cxnSpLocks/>
            <a:stCxn id="65" idx="6"/>
            <a:endCxn id="78" idx="1"/>
          </p:cNvCxnSpPr>
          <p:nvPr/>
        </p:nvCxnSpPr>
        <p:spPr>
          <a:xfrm>
            <a:off x="3431136" y="3100151"/>
            <a:ext cx="288446" cy="3207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3FA4DD-28EC-478A-82FA-C39477A259F2}"/>
              </a:ext>
            </a:extLst>
          </p:cNvPr>
          <p:cNvCxnSpPr>
            <a:cxnSpLocks/>
            <a:stCxn id="66" idx="6"/>
            <a:endCxn id="78" idx="1"/>
          </p:cNvCxnSpPr>
          <p:nvPr/>
        </p:nvCxnSpPr>
        <p:spPr>
          <a:xfrm flipV="1">
            <a:off x="3431136" y="3420888"/>
            <a:ext cx="288446" cy="297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537B36-50F4-4090-8EBA-E182DC0AC5CF}"/>
              </a:ext>
            </a:extLst>
          </p:cNvPr>
          <p:cNvSpPr txBox="1"/>
          <p:nvPr/>
        </p:nvSpPr>
        <p:spPr>
          <a:xfrm>
            <a:off x="3471696" y="3868287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Connection: &lt;1,2&gt;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B4D04D-4348-4AD8-9379-0E36435C700E}"/>
              </a:ext>
            </a:extLst>
          </p:cNvPr>
          <p:cNvSpPr txBox="1"/>
          <p:nvPr/>
        </p:nvSpPr>
        <p:spPr>
          <a:xfrm>
            <a:off x="3531809" y="264659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Ser3(2)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787D21-11BD-4F94-B5CF-E5C131AE1FA7}"/>
              </a:ext>
            </a:extLst>
          </p:cNvPr>
          <p:cNvCxnSpPr>
            <a:cxnSpLocks/>
            <a:stCxn id="81" idx="3"/>
            <a:endCxn id="67" idx="3"/>
          </p:cNvCxnSpPr>
          <p:nvPr/>
        </p:nvCxnSpPr>
        <p:spPr>
          <a:xfrm flipV="1">
            <a:off x="4800906" y="3580749"/>
            <a:ext cx="266298" cy="4260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CA550-F835-4F19-8ABF-0D5E74C3677D}"/>
              </a:ext>
            </a:extLst>
          </p:cNvPr>
          <p:cNvCxnSpPr>
            <a:cxnSpLocks/>
            <a:stCxn id="82" idx="3"/>
            <a:endCxn id="67" idx="1"/>
          </p:cNvCxnSpPr>
          <p:nvPr/>
        </p:nvCxnSpPr>
        <p:spPr>
          <a:xfrm>
            <a:off x="4740794" y="2785095"/>
            <a:ext cx="326410" cy="474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399715-551E-44B1-8813-096C8EB9B130}"/>
              </a:ext>
            </a:extLst>
          </p:cNvPr>
          <p:cNvCxnSpPr>
            <a:cxnSpLocks/>
            <a:stCxn id="78" idx="3"/>
            <a:endCxn id="67" idx="2"/>
          </p:cNvCxnSpPr>
          <p:nvPr/>
        </p:nvCxnSpPr>
        <p:spPr>
          <a:xfrm flipV="1">
            <a:off x="4553022" y="3420162"/>
            <a:ext cx="313325" cy="7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1B57576-EE75-4950-B4BF-3CE4E26DF277}"/>
              </a:ext>
            </a:extLst>
          </p:cNvPr>
          <p:cNvSpPr/>
          <p:nvPr/>
        </p:nvSpPr>
        <p:spPr>
          <a:xfrm>
            <a:off x="7847135" y="3190055"/>
            <a:ext cx="1445952" cy="454210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537B29-B7BD-4249-A135-EFC0A0A0F078}"/>
              </a:ext>
            </a:extLst>
          </p:cNvPr>
          <p:cNvSpPr txBox="1"/>
          <p:nvPr/>
        </p:nvSpPr>
        <p:spPr>
          <a:xfrm>
            <a:off x="6551207" y="3190055"/>
            <a:ext cx="9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Privilege: user(2)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4364F1-F364-46B3-96E7-8DB0B797BF71}"/>
              </a:ext>
            </a:extLst>
          </p:cNvPr>
          <p:cNvSpPr txBox="1"/>
          <p:nvPr/>
        </p:nvSpPr>
        <p:spPr>
          <a:xfrm>
            <a:off x="6255006" y="3875029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Connection: &lt;2,2&gt;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0888F5-61D0-421D-8994-7F989E88CD7C}"/>
              </a:ext>
            </a:extLst>
          </p:cNvPr>
          <p:cNvSpPr txBox="1"/>
          <p:nvPr/>
        </p:nvSpPr>
        <p:spPr>
          <a:xfrm>
            <a:off x="6320729" y="2641810"/>
            <a:ext cx="122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Ser4(2)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21860-E5D4-4394-A3E1-2F8EA3A46081}"/>
              </a:ext>
            </a:extLst>
          </p:cNvPr>
          <p:cNvCxnSpPr>
            <a:cxnSpLocks/>
            <a:stCxn id="88" idx="3"/>
            <a:endCxn id="86" idx="3"/>
          </p:cNvCxnSpPr>
          <p:nvPr/>
        </p:nvCxnSpPr>
        <p:spPr>
          <a:xfrm flipV="1">
            <a:off x="7606658" y="3577747"/>
            <a:ext cx="452232" cy="43578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5C0128-7448-4D22-9F26-F29BA051E96E}"/>
              </a:ext>
            </a:extLst>
          </p:cNvPr>
          <p:cNvCxnSpPr>
            <a:cxnSpLocks/>
            <a:stCxn id="89" idx="3"/>
            <a:endCxn id="86" idx="1"/>
          </p:cNvCxnSpPr>
          <p:nvPr/>
        </p:nvCxnSpPr>
        <p:spPr>
          <a:xfrm>
            <a:off x="7540936" y="2780310"/>
            <a:ext cx="517954" cy="476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0DDDB6-11B4-4965-982B-F12904B8ABBF}"/>
              </a:ext>
            </a:extLst>
          </p:cNvPr>
          <p:cNvCxnSpPr>
            <a:cxnSpLocks/>
            <a:stCxn id="67" idx="6"/>
            <a:endCxn id="87" idx="1"/>
          </p:cNvCxnSpPr>
          <p:nvPr/>
        </p:nvCxnSpPr>
        <p:spPr>
          <a:xfrm>
            <a:off x="6237882" y="3420162"/>
            <a:ext cx="313325" cy="7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D61E54-9F27-4B1A-A54A-A39F8E68A4FF}"/>
              </a:ext>
            </a:extLst>
          </p:cNvPr>
          <p:cNvCxnSpPr>
            <a:cxnSpLocks/>
            <a:stCxn id="87" idx="3"/>
            <a:endCxn id="86" idx="2"/>
          </p:cNvCxnSpPr>
          <p:nvPr/>
        </p:nvCxnSpPr>
        <p:spPr>
          <a:xfrm flipV="1">
            <a:off x="7451301" y="3417160"/>
            <a:ext cx="395834" cy="37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B32B16B-CE83-4BFD-AAF5-4D6EC59023DC}"/>
              </a:ext>
            </a:extLst>
          </p:cNvPr>
          <p:cNvSpPr txBox="1"/>
          <p:nvPr/>
        </p:nvSpPr>
        <p:spPr>
          <a:xfrm>
            <a:off x="9614504" y="3278660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Goal: root(2)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C3F5B1-8EAC-4575-B5DD-36A39E14B980}"/>
              </a:ext>
            </a:extLst>
          </p:cNvPr>
          <p:cNvCxnSpPr>
            <a:cxnSpLocks/>
            <a:stCxn id="86" idx="6"/>
            <a:endCxn id="94" idx="1"/>
          </p:cNvCxnSpPr>
          <p:nvPr/>
        </p:nvCxnSpPr>
        <p:spPr>
          <a:xfrm>
            <a:off x="9293087" y="3417160"/>
            <a:ext cx="32141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rrow: Notched Right 186">
            <a:extLst>
              <a:ext uri="{FF2B5EF4-FFF2-40B4-BE49-F238E27FC236}">
                <a16:creationId xmlns:a16="http://schemas.microsoft.com/office/drawing/2014/main" id="{8F7B20BA-E479-4931-930B-7C5D58A451C0}"/>
              </a:ext>
            </a:extLst>
          </p:cNvPr>
          <p:cNvSpPr/>
          <p:nvPr/>
        </p:nvSpPr>
        <p:spPr>
          <a:xfrm>
            <a:off x="1689569" y="2135741"/>
            <a:ext cx="2133600" cy="486687"/>
          </a:xfrm>
          <a:prstGeom prst="notchedRightArrow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row: Notched Right 187">
            <a:extLst>
              <a:ext uri="{FF2B5EF4-FFF2-40B4-BE49-F238E27FC236}">
                <a16:creationId xmlns:a16="http://schemas.microsoft.com/office/drawing/2014/main" id="{C5BAB7F8-5AC3-4FBB-AE8B-A0DD6056C8C6}"/>
              </a:ext>
            </a:extLst>
          </p:cNvPr>
          <p:cNvSpPr/>
          <p:nvPr/>
        </p:nvSpPr>
        <p:spPr>
          <a:xfrm>
            <a:off x="4553022" y="2136859"/>
            <a:ext cx="2133600" cy="486687"/>
          </a:xfrm>
          <a:prstGeom prst="notchedRightArrow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row: Notched Right 188">
            <a:extLst>
              <a:ext uri="{FF2B5EF4-FFF2-40B4-BE49-F238E27FC236}">
                <a16:creationId xmlns:a16="http://schemas.microsoft.com/office/drawing/2014/main" id="{BD594DF8-0153-4362-98C0-21EA71561599}"/>
              </a:ext>
            </a:extLst>
          </p:cNvPr>
          <p:cNvSpPr/>
          <p:nvPr/>
        </p:nvSpPr>
        <p:spPr>
          <a:xfrm>
            <a:off x="7466102" y="2135740"/>
            <a:ext cx="2133600" cy="486687"/>
          </a:xfrm>
          <a:prstGeom prst="notchedRightArrow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5C4ACE6-8AAE-49F2-A96D-94C4072E4D01}"/>
              </a:ext>
            </a:extLst>
          </p:cNvPr>
          <p:cNvGrpSpPr/>
          <p:nvPr/>
        </p:nvGrpSpPr>
        <p:grpSpPr>
          <a:xfrm>
            <a:off x="136423" y="4295291"/>
            <a:ext cx="5059425" cy="2222329"/>
            <a:chOff x="615817" y="4312499"/>
            <a:chExt cx="5059425" cy="2222329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694210F0-380A-4B03-AE03-CE1D5EC96C01}"/>
                </a:ext>
              </a:extLst>
            </p:cNvPr>
            <p:cNvSpPr/>
            <p:nvPr/>
          </p:nvSpPr>
          <p:spPr>
            <a:xfrm>
              <a:off x="615817" y="4312499"/>
              <a:ext cx="5059425" cy="2222329"/>
            </a:xfrm>
            <a:prstGeom prst="round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73589FB-9A04-4888-935E-2FB718B27288}"/>
                </a:ext>
              </a:extLst>
            </p:cNvPr>
            <p:cNvSpPr txBox="1"/>
            <p:nvPr/>
          </p:nvSpPr>
          <p:spPr>
            <a:xfrm>
              <a:off x="641725" y="5485321"/>
              <a:ext cx="2132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Candara" panose="020E0502030303020204" pitchFamily="34" charset="0"/>
                </a:rPr>
                <a:t>Zero-day vulnerability</a:t>
              </a:r>
            </a:p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Candara" panose="020E0502030303020204" pitchFamily="34" charset="0"/>
                </a:rPr>
                <a:t>Known vulnerability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A1727B0-C29C-4EC5-BFDB-2DFF3E98F4D1}"/>
                </a:ext>
              </a:extLst>
            </p:cNvPr>
            <p:cNvSpPr txBox="1"/>
            <p:nvPr/>
          </p:nvSpPr>
          <p:spPr>
            <a:xfrm>
              <a:off x="615817" y="4845879"/>
              <a:ext cx="1790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Vulnerabilities available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CCF5E05-D423-43D6-B190-59DE45A5912E}"/>
                </a:ext>
              </a:extLst>
            </p:cNvPr>
            <p:cNvSpPr txBox="1"/>
            <p:nvPr/>
          </p:nvSpPr>
          <p:spPr>
            <a:xfrm>
              <a:off x="805903" y="4441912"/>
              <a:ext cx="4690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Exploiting a vulnerability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8E352C4-742D-4718-82CA-F1FD4D154545}"/>
                    </a:ext>
                  </a:extLst>
                </p:cNvPr>
                <p:cNvSpPr txBox="1"/>
                <p:nvPr/>
              </p:nvSpPr>
              <p:spPr>
                <a:xfrm>
                  <a:off x="2774641" y="4791869"/>
                  <a:ext cx="2792894" cy="1539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US" sz="1600" dirty="0">
                      <a:solidFill>
                        <a:srgbClr val="FF0000"/>
                      </a:solidFill>
                      <a:latin typeface="Candara" panose="020E0502030303020204" pitchFamily="34" charset="0"/>
                    </a:rPr>
                    <a:t>CVSS database</a:t>
                  </a:r>
                  <a:r>
                    <a:rPr lang="en-US" sz="1600" dirty="0">
                      <a:latin typeface="Candara" panose="020E0502030303020204" pitchFamily="34" charset="0"/>
                    </a:rPr>
                    <a:t> scores each vulnerability out of 10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US" sz="1600" dirty="0">
                      <a:latin typeface="Candara" panose="020E0502030303020204" pitchFamily="34" charset="0"/>
                    </a:rPr>
                    <a:t>Probability of successful exploit</a:t>
                  </a:r>
                  <a:br>
                    <a:rPr lang="en-US" sz="1600" dirty="0">
                      <a:latin typeface="Candara" panose="020E0502030303020204" pitchFamily="34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CVSS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16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8E352C4-742D-4718-82CA-F1FD4D154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641" y="4791869"/>
                  <a:ext cx="2792894" cy="1539845"/>
                </a:xfrm>
                <a:prstGeom prst="rect">
                  <a:avLst/>
                </a:prstGeom>
                <a:blipFill>
                  <a:blip r:embed="rId3"/>
                  <a:stretch>
                    <a:fillRect l="-873" t="-1186" r="-21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0C0B36EF-0432-4CDD-8334-8E2605F63AE9}"/>
              </a:ext>
            </a:extLst>
          </p:cNvPr>
          <p:cNvSpPr/>
          <p:nvPr/>
        </p:nvSpPr>
        <p:spPr>
          <a:xfrm>
            <a:off x="3719582" y="3100151"/>
            <a:ext cx="813751" cy="6542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63D655-C95B-4DF6-89B9-2F43DA879D07}"/>
              </a:ext>
            </a:extLst>
          </p:cNvPr>
          <p:cNvGrpSpPr/>
          <p:nvPr/>
        </p:nvGrpSpPr>
        <p:grpSpPr>
          <a:xfrm>
            <a:off x="5352698" y="4572279"/>
            <a:ext cx="2888008" cy="1567991"/>
            <a:chOff x="5937941" y="4606169"/>
            <a:chExt cx="2888008" cy="1567991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CBF6C19F-50CF-4A6A-8039-3C63248A8867}"/>
                </a:ext>
              </a:extLst>
            </p:cNvPr>
            <p:cNvSpPr/>
            <p:nvPr/>
          </p:nvSpPr>
          <p:spPr>
            <a:xfrm>
              <a:off x="5937941" y="4606169"/>
              <a:ext cx="2888008" cy="1567991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23D2889-9107-48E1-8A52-B8DC559AA410}"/>
                </a:ext>
              </a:extLst>
            </p:cNvPr>
            <p:cNvSpPr txBox="1"/>
            <p:nvPr/>
          </p:nvSpPr>
          <p:spPr>
            <a:xfrm>
              <a:off x="6096000" y="4673949"/>
              <a:ext cx="2580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Access condition from a successful exploit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47D1E4E4-9336-4DC7-BB56-B435D57B4308}"/>
                    </a:ext>
                  </a:extLst>
                </p:cNvPr>
                <p:cNvSpPr txBox="1"/>
                <p:nvPr/>
              </p:nvSpPr>
              <p:spPr>
                <a:xfrm>
                  <a:off x="6065850" y="5271269"/>
                  <a:ext cx="2632189" cy="682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prev</m:t>
                            </m:r>
                          </m:sub>
                        </m:sSub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47D1E4E4-9336-4DC7-BB56-B435D57B4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850" y="5271269"/>
                  <a:ext cx="2632189" cy="6827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0AB5120A-1B02-4FAA-8FDF-8BE2A0D930B1}"/>
              </a:ext>
            </a:extLst>
          </p:cNvPr>
          <p:cNvSpPr/>
          <p:nvPr/>
        </p:nvSpPr>
        <p:spPr>
          <a:xfrm>
            <a:off x="6584024" y="3100151"/>
            <a:ext cx="813751" cy="6542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158CB13-7D7D-465F-B2AD-73CB45805CC4}"/>
              </a:ext>
            </a:extLst>
          </p:cNvPr>
          <p:cNvGrpSpPr/>
          <p:nvPr/>
        </p:nvGrpSpPr>
        <p:grpSpPr>
          <a:xfrm>
            <a:off x="8368615" y="4289051"/>
            <a:ext cx="3686962" cy="2025456"/>
            <a:chOff x="8368615" y="4289051"/>
            <a:chExt cx="3686962" cy="2025456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1B67C6A-812A-4356-BCF4-15AC26D3B1FC}"/>
                </a:ext>
              </a:extLst>
            </p:cNvPr>
            <p:cNvSpPr/>
            <p:nvPr/>
          </p:nvSpPr>
          <p:spPr>
            <a:xfrm>
              <a:off x="8368615" y="4289051"/>
              <a:ext cx="3686962" cy="202545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9C246FD-7D46-41FB-A661-A80143885F3C}"/>
                    </a:ext>
                  </a:extLst>
                </p:cNvPr>
                <p:cNvSpPr txBox="1"/>
                <p:nvPr/>
              </p:nvSpPr>
              <p:spPr>
                <a:xfrm>
                  <a:off x="8424190" y="5190615"/>
                  <a:ext cx="3569544" cy="757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new</m:t>
                                </m:r>
                              </m:sub>
                            </m:sSub>
                          </m:e>
                        </m:d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0" smtClean="0">
                                            <a:latin typeface="Cambria Math" panose="02040503050406030204" pitchFamily="18" charset="0"/>
                                          </a:rPr>
                                          <m:t>prev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0" smtClean="0">
                                            <a:latin typeface="Cambria Math" panose="02040503050406030204" pitchFamily="18" charset="0"/>
                                          </a:rPr>
                                          <m:t>prev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d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100" i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sz="11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1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100" b="1" i="0">
                                            <a:latin typeface="Cambria Math" panose="02040503050406030204" pitchFamily="18" charset="0"/>
                                          </a:rPr>
                                          <m:t>𝐏</m:t>
                                        </m:r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100" i="0">
                                                    <a:latin typeface="Cambria Math" panose="02040503050406030204" pitchFamily="18" charset="0"/>
                                                  </a:rPr>
                                                  <m:t>v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100" i="0">
                                                    <a:latin typeface="Cambria Math" panose="02040503050406030204" pitchFamily="18" charset="0"/>
                                                  </a:rPr>
                                                  <m:t>l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9C246FD-7D46-41FB-A661-A80143885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190" y="5190615"/>
                  <a:ext cx="3569544" cy="757900"/>
                </a:xfrm>
                <a:prstGeom prst="rect">
                  <a:avLst/>
                </a:prstGeom>
                <a:blipFill>
                  <a:blip r:embed="rId5"/>
                  <a:stretch>
                    <a:fillRect b="-5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31C29A9-43B0-4E71-8EC1-94A07CF941BD}"/>
                </a:ext>
              </a:extLst>
            </p:cNvPr>
            <p:cNvSpPr txBox="1"/>
            <p:nvPr/>
          </p:nvSpPr>
          <p:spPr>
            <a:xfrm>
              <a:off x="8606322" y="4458592"/>
              <a:ext cx="3360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Probability of reaching access condition from a given vulnerability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87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8" grpId="0"/>
      <p:bldP spid="81" grpId="0"/>
      <p:bldP spid="82" grpId="0"/>
      <p:bldP spid="86" grpId="0" animBg="1"/>
      <p:bldP spid="87" grpId="0"/>
      <p:bldP spid="88" grpId="0"/>
      <p:bldP spid="89" grpId="0"/>
      <p:bldP spid="94" grpId="0"/>
      <p:bldP spid="187" grpId="0" animBg="1"/>
      <p:bldP spid="188" grpId="0" animBg="1"/>
      <p:bldP spid="189" grpId="0" animBg="1"/>
      <p:bldP spid="199" grpId="0" animBg="1"/>
      <p:bldP spid="2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Mean Time to Compromise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427" y="2429878"/>
            <a:ext cx="502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Mean time to compromise a vulnerability[Ref]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60F8FE1-4700-448A-8033-C6E369205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1183"/>
              </p:ext>
            </p:extLst>
          </p:nvPr>
        </p:nvGraphicFramePr>
        <p:xfrm>
          <a:off x="633428" y="2755699"/>
          <a:ext cx="5361418" cy="15110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4878">
                  <a:extLst>
                    <a:ext uri="{9D8B030D-6E8A-4147-A177-3AD203B41FA5}">
                      <a16:colId xmlns:a16="http://schemas.microsoft.com/office/drawing/2014/main" val="3566596908"/>
                    </a:ext>
                  </a:extLst>
                </a:gridCol>
                <a:gridCol w="1463270">
                  <a:extLst>
                    <a:ext uri="{9D8B030D-6E8A-4147-A177-3AD203B41FA5}">
                      <a16:colId xmlns:a16="http://schemas.microsoft.com/office/drawing/2014/main" val="1395068807"/>
                    </a:ext>
                  </a:extLst>
                </a:gridCol>
                <a:gridCol w="1463270">
                  <a:extLst>
                    <a:ext uri="{9D8B030D-6E8A-4147-A177-3AD203B41FA5}">
                      <a16:colId xmlns:a16="http://schemas.microsoft.com/office/drawing/2014/main" val="2939090236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Known vulnerability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Zero-day vulnerability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1071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r>
                        <a:rPr lang="en-US" sz="1400" dirty="0"/>
                        <a:t>Exploit technique known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day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 days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81985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r>
                        <a:rPr lang="en-US" sz="1400" dirty="0"/>
                        <a:t>Exploit technique unknown to intruder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5.8 days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 days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968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D217E-FA6C-4CBB-B4C8-93CE97826EEF}"/>
                  </a:ext>
                </a:extLst>
              </p:cNvPr>
              <p:cNvSpPr txBox="1"/>
              <p:nvPr/>
            </p:nvSpPr>
            <p:spPr>
              <a:xfrm>
                <a:off x="633428" y="4302883"/>
                <a:ext cx="5361418" cy="160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4625" indent="-174625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latin typeface="Candara" panose="020E0502030303020204" pitchFamily="34" charset="0"/>
                  </a:rPr>
                  <a:t>Scale the expected time by CVSS score.</a:t>
                </a:r>
              </a:p>
              <a:p>
                <a:pPr marL="174625" indent="-174625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latin typeface="Candara" panose="020E0502030303020204" pitchFamily="34" charset="0"/>
                  </a:rPr>
                  <a:t>Probability that the exploit technique is known follows an 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  <a:latin typeface="Candara" panose="020E0502030303020204" pitchFamily="34" charset="0"/>
                  </a:rPr>
                  <a:t>exponential distribution</a:t>
                </a:r>
                <a:r>
                  <a:rPr lang="en-US" sz="1400" dirty="0">
                    <a:latin typeface="Candara" panose="020E0502030303020204" pitchFamily="34" charset="0"/>
                  </a:rPr>
                  <a:t> with </a:t>
                </a:r>
                <a:r>
                  <a:rPr lang="en-US" sz="1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skill level</a:t>
                </a:r>
                <a:r>
                  <a:rPr lang="en-US" sz="1400" dirty="0">
                    <a:latin typeface="Candara" panose="020E0502030303020204" pitchFamily="34" charset="0"/>
                  </a:rPr>
                  <a:t> of intruder as the parameter.</a:t>
                </a:r>
              </a:p>
              <a:p>
                <a:pPr marL="174625" indent="-174625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latin typeface="Candara" panose="020E0502030303020204" pitchFamily="34" charset="0"/>
                  </a:rPr>
                  <a:t>Example of expected compromise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CVSS</m:t>
                              </m:r>
                            </m:num>
                            <m:den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1⋅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+5.8⋅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D217E-FA6C-4CBB-B4C8-93CE97826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8" y="4302883"/>
                <a:ext cx="5361418" cy="1603131"/>
              </a:xfrm>
              <a:prstGeom prst="rect">
                <a:avLst/>
              </a:prstGeom>
              <a:blipFill>
                <a:blip r:embed="rId2"/>
                <a:stretch>
                  <a:fillRect l="-228" t="-760" b="-29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8648AFE-C4E0-48C8-9D5B-EE6E675FEAB7}"/>
              </a:ext>
            </a:extLst>
          </p:cNvPr>
          <p:cNvGrpSpPr/>
          <p:nvPr/>
        </p:nvGrpSpPr>
        <p:grpSpPr>
          <a:xfrm>
            <a:off x="6197154" y="764409"/>
            <a:ext cx="5747196" cy="5550801"/>
            <a:chOff x="6197154" y="764409"/>
            <a:chExt cx="5747196" cy="5550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05549" y="4787193"/>
                  <a:ext cx="5572125" cy="152247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Mean time to compromise target condition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through </a:t>
                  </a:r>
                  <a14:m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possible vulnerabilities</a:t>
                  </a:r>
                  <a:r>
                    <a:rPr lang="en-US" sz="12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/>
                  </a:r>
                  <a:br>
                    <a:rPr lang="en-US" sz="12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prev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1200" dirty="0">
                    <a:latin typeface="Candara" panose="020E0502030303020204" pitchFamily="34" charset="0"/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en-US" sz="12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Attack Efficiency: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ζ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MTTC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sz="1200" dirty="0"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549" y="4787193"/>
                  <a:ext cx="5572125" cy="1522474"/>
                </a:xfrm>
                <a:prstGeom prst="roundRect">
                  <a:avLst/>
                </a:prstGeom>
                <a:blipFill>
                  <a:blip r:embed="rId3"/>
                  <a:stretch>
                    <a:fillRect t="-3600" b="-312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E25DF3-4DD3-4710-8D50-29776DE81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354" y="764409"/>
              <a:ext cx="4454795" cy="402336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51B686-C086-4A9B-90A1-B6FD553F9938}"/>
                </a:ext>
              </a:extLst>
            </p:cNvPr>
            <p:cNvSpPr/>
            <p:nvPr/>
          </p:nvSpPr>
          <p:spPr>
            <a:xfrm>
              <a:off x="6197154" y="764984"/>
              <a:ext cx="5747196" cy="5550226"/>
            </a:xfrm>
            <a:prstGeom prst="roundRect">
              <a:avLst>
                <a:gd name="adj" fmla="val 9375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089F55-478D-467A-A84B-C8C3630488AA}"/>
              </a:ext>
            </a:extLst>
          </p:cNvPr>
          <p:cNvSpPr txBox="1"/>
          <p:nvPr/>
        </p:nvSpPr>
        <p:spPr>
          <a:xfrm>
            <a:off x="633428" y="5879372"/>
            <a:ext cx="5455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andara" panose="020E0502030303020204" pitchFamily="34" charset="0"/>
              </a:rPr>
              <a:t>[Ref]</a:t>
            </a:r>
            <a:r>
              <a:rPr lang="en-US" sz="1050" dirty="0">
                <a:latin typeface="Candara" panose="020E0502030303020204" pitchFamily="34" charset="0"/>
              </a:rPr>
              <a:t> M. A. McQueen, W. F. Boyer, M. A. Flynn, and A. G. </a:t>
            </a:r>
            <a:r>
              <a:rPr lang="en-US" sz="1050" dirty="0" err="1">
                <a:latin typeface="Candara" panose="020E0502030303020204" pitchFamily="34" charset="0"/>
              </a:rPr>
              <a:t>Beitel</a:t>
            </a:r>
            <a:r>
              <a:rPr lang="en-US" sz="1050" dirty="0">
                <a:latin typeface="Candara" panose="020E0502030303020204" pitchFamily="34" charset="0"/>
              </a:rPr>
              <a:t>, “Time-to-Compromise Model for Cyber Risk Reduction Estimation,” in Quality of Protection: Advances in Information Security, 1st ed., D. </a:t>
            </a:r>
            <a:r>
              <a:rPr lang="en-US" sz="1050" dirty="0" err="1">
                <a:latin typeface="Candara" panose="020E0502030303020204" pitchFamily="34" charset="0"/>
              </a:rPr>
              <a:t>Gollmann</a:t>
            </a:r>
            <a:r>
              <a:rPr lang="en-US" sz="1050" dirty="0">
                <a:latin typeface="Candara" panose="020E0502030303020204" pitchFamily="34" charset="0"/>
              </a:rPr>
              <a:t>, F. </a:t>
            </a:r>
            <a:r>
              <a:rPr lang="en-US" sz="1050" dirty="0" err="1">
                <a:latin typeface="Candara" panose="020E0502030303020204" pitchFamily="34" charset="0"/>
              </a:rPr>
              <a:t>Massacci</a:t>
            </a:r>
            <a:r>
              <a:rPr lang="en-US" sz="1050" dirty="0">
                <a:latin typeface="Candara" panose="020E0502030303020204" pitchFamily="34" charset="0"/>
              </a:rPr>
              <a:t>, and A. </a:t>
            </a:r>
            <a:r>
              <a:rPr lang="en-US" sz="1050" dirty="0" err="1">
                <a:latin typeface="Candara" panose="020E0502030303020204" pitchFamily="34" charset="0"/>
              </a:rPr>
              <a:t>Yautsiukhin</a:t>
            </a:r>
            <a:r>
              <a:rPr lang="en-US" sz="1050" dirty="0">
                <a:latin typeface="Candara" panose="020E0502030303020204" pitchFamily="34" charset="0"/>
              </a:rPr>
              <a:t>, Eds. Boston, MA: Springer US, 2006, pp. 49–64.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3A584-C624-4046-A819-61ADF9512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93" y="694738"/>
            <a:ext cx="4480560" cy="17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4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32" y="1535631"/>
            <a:ext cx="4572000" cy="2913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F728D0-5E0B-4F43-B3C7-0B976BC2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301215"/>
            <a:ext cx="5577840" cy="33790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EFC2C4-A172-4146-A09F-ABFD5B4EE906}"/>
              </a:ext>
            </a:extLst>
          </p:cNvPr>
          <p:cNvSpPr/>
          <p:nvPr/>
        </p:nvSpPr>
        <p:spPr>
          <a:xfrm>
            <a:off x="1341121" y="5156766"/>
            <a:ext cx="9509760" cy="9914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An expert intruder takes considerably less time to compromise substation HMIs connected to Model A LAN architecture than less experienced adversaries. </a:t>
            </a:r>
          </a:p>
        </p:txBody>
      </p:sp>
    </p:spTree>
    <p:extLst>
      <p:ext uri="{BB962C8B-B14F-4D97-AF65-F5344CB8AC3E}">
        <p14:creationId xmlns:p14="http://schemas.microsoft.com/office/powerpoint/2010/main" val="6401749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Models B and 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4" y="3938681"/>
            <a:ext cx="3749040" cy="2389091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17" y="3938681"/>
            <a:ext cx="3730753" cy="23774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BCFA1A-41ED-4A14-965D-98456662E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4" y="864294"/>
            <a:ext cx="5442320" cy="29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F54FF-1546-4096-B40A-07A7E960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2" y="935200"/>
            <a:ext cx="5394960" cy="26473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56B95E-8096-4387-A540-27391234552E}"/>
              </a:ext>
            </a:extLst>
          </p:cNvPr>
          <p:cNvSpPr/>
          <p:nvPr/>
        </p:nvSpPr>
        <p:spPr>
          <a:xfrm>
            <a:off x="360707" y="698813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E3E9E7-51A6-42A9-88CE-7E31022C3575}"/>
              </a:ext>
            </a:extLst>
          </p:cNvPr>
          <p:cNvSpPr/>
          <p:nvPr/>
        </p:nvSpPr>
        <p:spPr>
          <a:xfrm>
            <a:off x="6232574" y="698812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F62374-BA38-45C6-BADE-51006AAFC817}"/>
              </a:ext>
            </a:extLst>
          </p:cNvPr>
          <p:cNvSpPr/>
          <p:nvPr/>
        </p:nvSpPr>
        <p:spPr>
          <a:xfrm>
            <a:off x="4347105" y="4603150"/>
            <a:ext cx="1506583" cy="604404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Model B LAN architecture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86EAF-7C5B-421C-880F-73C990C68282}"/>
              </a:ext>
            </a:extLst>
          </p:cNvPr>
          <p:cNvSpPr/>
          <p:nvPr/>
        </p:nvSpPr>
        <p:spPr>
          <a:xfrm>
            <a:off x="6333168" y="4603149"/>
            <a:ext cx="1506583" cy="604405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Model C LAN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166198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Control Center SCADA Model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641AC5-D328-4F44-A542-B0491CF8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3" y="844100"/>
            <a:ext cx="5212080" cy="253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580EE-E63A-4C40-A0B2-E19B825B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5" y="3587618"/>
            <a:ext cx="3767333" cy="237744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AE622A-4D07-4572-B94F-CF538438B615}"/>
              </a:ext>
            </a:extLst>
          </p:cNvPr>
          <p:cNvSpPr/>
          <p:nvPr/>
        </p:nvSpPr>
        <p:spPr>
          <a:xfrm>
            <a:off x="424938" y="698813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8A7DC3-DEDF-4675-A5D8-ED378144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48" y="880343"/>
            <a:ext cx="3874244" cy="2468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E56DAA-9FF6-4C9E-BE8C-95C173284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55" y="3476311"/>
            <a:ext cx="3912230" cy="246888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234859-23AB-4845-9C6D-3A10C9AF5FB3}"/>
              </a:ext>
            </a:extLst>
          </p:cNvPr>
          <p:cNvSpPr/>
          <p:nvPr/>
        </p:nvSpPr>
        <p:spPr>
          <a:xfrm>
            <a:off x="6166897" y="698812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05BFC5-45CE-4C74-BF42-593B6829F7CD}"/>
              </a:ext>
            </a:extLst>
          </p:cNvPr>
          <p:cNvSpPr/>
          <p:nvPr/>
        </p:nvSpPr>
        <p:spPr>
          <a:xfrm>
            <a:off x="6333168" y="5910629"/>
            <a:ext cx="5245809" cy="365735"/>
          </a:xfrm>
          <a:prstGeom prst="roundRect">
            <a:avLst>
              <a:gd name="adj" fmla="val 45240"/>
            </a:avLst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Comparison of security level of different cyber architectures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E8F0E0-49D1-49AE-A12B-8550C06AD347}"/>
              </a:ext>
            </a:extLst>
          </p:cNvPr>
          <p:cNvSpPr/>
          <p:nvPr/>
        </p:nvSpPr>
        <p:spPr>
          <a:xfrm>
            <a:off x="4272065" y="4401411"/>
            <a:ext cx="1662962" cy="749854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Control center SCADA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503998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Physical Model: Impact on Power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2343150"/>
            <a:ext cx="5181600" cy="39684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1F1D1A-40A0-4B8F-BFFF-D3EC4A79C839}"/>
              </a:ext>
            </a:extLst>
          </p:cNvPr>
          <p:cNvSpPr/>
          <p:nvPr/>
        </p:nvSpPr>
        <p:spPr>
          <a:xfrm>
            <a:off x="584548" y="638175"/>
            <a:ext cx="11502677" cy="2114550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7A18EA-9D8F-4514-B239-55579FCC997A}"/>
              </a:ext>
            </a:extLst>
          </p:cNvPr>
          <p:cNvSpPr/>
          <p:nvPr/>
        </p:nvSpPr>
        <p:spPr>
          <a:xfrm>
            <a:off x="298823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Identify substation IEDs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282718-DC1A-4B69-BA17-4DAB218C6A2B}"/>
              </a:ext>
            </a:extLst>
          </p:cNvPr>
          <p:cNvSpPr/>
          <p:nvPr/>
        </p:nvSpPr>
        <p:spPr>
          <a:xfrm>
            <a:off x="2681848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Find target combination of IEDs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BB5B85-FCDE-45F8-B190-16E16BA3245D}"/>
              </a:ext>
            </a:extLst>
          </p:cNvPr>
          <p:cNvSpPr/>
          <p:nvPr/>
        </p:nvSpPr>
        <p:spPr>
          <a:xfrm>
            <a:off x="5064872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Create contingency: open breakers using target IEDs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FC3CF5-CEA7-426C-9C29-0BF059213348}"/>
              </a:ext>
            </a:extLst>
          </p:cNvPr>
          <p:cNvSpPr/>
          <p:nvPr/>
        </p:nvSpPr>
        <p:spPr>
          <a:xfrm>
            <a:off x="7447897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Run dynamic simulation using PSS/E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4E08D4-2ABD-4936-80A7-F86FDC074AC9}"/>
              </a:ext>
            </a:extLst>
          </p:cNvPr>
          <p:cNvSpPr/>
          <p:nvPr/>
        </p:nvSpPr>
        <p:spPr>
          <a:xfrm>
            <a:off x="9834471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Evaluate resulting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Impact analysis for contingency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𝟎𝟏</m:t>
                          </m:r>
                        </m:den>
                      </m:f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𝟎𝟓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endParaRPr lang="en-US" sz="1400" i="1" dirty="0">
                  <a:latin typeface="Candara" panose="020E0502030303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Net impact of a cyber attack on a substation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65" y="2298069"/>
            <a:ext cx="3195285" cy="192024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290029" y="2298069"/>
            <a:ext cx="3166710" cy="1920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latin typeface="Candara" panose="020E0502030303020204" pitchFamily="34" charset="0"/>
                <a:cs typeface="Arial" panose="020B0604020202020204" pitchFamily="34" charset="0"/>
              </a:rPr>
              <a:t>IED list for Substation 2 (Buses: 2, 30)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Generator G30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Transformer 2-30 LV side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Transformer 2-30 HV side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2-1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2-3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2-25 circuit breaker.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Risk of a cyber attack on goal c in substation 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Risk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𝜁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)∙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28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01A53"/>
        </a:solidFill>
        <a:ln>
          <a:solidFill>
            <a:schemeClr val="accent2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1432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Acherus Grotesque</vt:lpstr>
      <vt:lpstr>AcherusGrotesqueLight</vt:lpstr>
      <vt:lpstr>Arial</vt:lpstr>
      <vt:lpstr>Calibri</vt:lpstr>
      <vt:lpstr>Calibri Light</vt:lpstr>
      <vt:lpstr>Cambria Math</vt:lpstr>
      <vt:lpstr>Candara</vt:lpstr>
      <vt:lpstr>Gineso Cond Thin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Bioinformatics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Rounak Meyur</dc:creator>
  <cp:lastModifiedBy>Meyur, Rounak (rm5nz)</cp:lastModifiedBy>
  <cp:revision>80</cp:revision>
  <dcterms:created xsi:type="dcterms:W3CDTF">2018-12-05T04:58:13Z</dcterms:created>
  <dcterms:modified xsi:type="dcterms:W3CDTF">2022-10-18T18:02:28Z</dcterms:modified>
</cp:coreProperties>
</file>