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ontserrat-regular.fntdata"/><Relationship Id="rId21" Type="http://schemas.openxmlformats.org/officeDocument/2006/relationships/font" Target="fonts/Roboto-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ubernetes.io/docs/concepts/overview/components/"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ubernetes.io/docs/concepts/workloads/pods/pod-overview/"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ubernetes.io/docs/concepts/overview/what-is-kubernetes/"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ubernetes.io/docs/concepts/overview/what-is-kubernete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ubernetes.io/docs/concepts/overview/components/"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ca136a693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ca136a693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https://kubernetes.io/docs/concepts/overview/components/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ca136a693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ca136a693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https://kubernetes.io/docs/concepts/workloads/pods/pod-overview/</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ca136a693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ca136a693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263238"/>
              </a:solidFill>
              <a:latin typeface="Roboto"/>
              <a:ea typeface="Roboto"/>
              <a:cs typeface="Roboto"/>
              <a:sym typeface="Roboto"/>
            </a:endParaRPr>
          </a:p>
          <a:p>
            <a:pPr indent="0" lvl="0" marL="0" rtl="0" algn="l">
              <a:spcBef>
                <a:spcPts val="0"/>
              </a:spcBef>
              <a:spcAft>
                <a:spcPts val="0"/>
              </a:spcAft>
              <a:buNone/>
            </a:pPr>
            <a:r>
              <a:rPr lang="en" sz="1000">
                <a:solidFill>
                  <a:srgbClr val="263238"/>
                </a:solidFill>
                <a:latin typeface="Roboto"/>
                <a:ea typeface="Roboto"/>
                <a:cs typeface="Roboto"/>
                <a:sym typeface="Roboto"/>
              </a:rPr>
              <a:t>kubectl expose deployment quotesystem --name=quotesystem --port=80 --target-port=8080 --type=LoadBalancer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ca136a69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ca136a69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ca136a693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ca136a693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ca136a693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ca136a693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ca136a69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ca136a69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build -t rounakraj8/demo:20200723 .</a:t>
            </a:r>
            <a:endParaRPr/>
          </a:p>
          <a:p>
            <a:pPr indent="0" lvl="0" marL="0" rtl="0" algn="l">
              <a:spcBef>
                <a:spcPts val="0"/>
              </a:spcBef>
              <a:spcAft>
                <a:spcPts val="0"/>
              </a:spcAft>
              <a:buNone/>
            </a:pPr>
            <a:r>
              <a:rPr lang="en"/>
              <a:t>docker push </a:t>
            </a:r>
            <a:endParaRPr/>
          </a:p>
          <a:p>
            <a:pPr indent="0" lvl="0" marL="0" rtl="0" algn="l">
              <a:spcBef>
                <a:spcPts val="0"/>
              </a:spcBef>
              <a:spcAft>
                <a:spcPts val="0"/>
              </a:spcAft>
              <a:buNone/>
            </a:pPr>
            <a:r>
              <a:rPr lang="en"/>
              <a:t>docker run -p 8080:8080 &lt;image-id&gt;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ca136a693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ca136a693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ca136a693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ca136a693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https://kubernetes.io/docs/concepts/overview/what-is-kubernetes/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ca136a693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ca136a693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https://kubernetes.io/docs/concepts/overview/what-is-kubernetes/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ca136a693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ca136a693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https://kubernetes.io/docs/concepts/overview/components/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kubernetes.io/docs/reference/glossary/?all=true#term-cluster" TargetMode="External"/><Relationship Id="rId4" Type="http://schemas.openxmlformats.org/officeDocument/2006/relationships/hyperlink" Target="https://kubernetes.io/docs/concepts/overview/what-is-kubernetes/#why-containers" TargetMode="External"/><Relationship Id="rId5" Type="http://schemas.openxmlformats.org/officeDocument/2006/relationships/hyperlink" Target="https://www.docker.com/" TargetMode="External"/><Relationship Id="rId6" Type="http://schemas.openxmlformats.org/officeDocument/2006/relationships/hyperlink" Target="https://kubernetes.io/docs/setup/production-environment/container-runtime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kubernetes.io/docs/concepts/architecture/nod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Kubernetes 101</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Rounak Raj</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Kubernetes Components</a:t>
            </a:r>
            <a:endParaRPr/>
          </a:p>
        </p:txBody>
      </p:sp>
      <p:pic>
        <p:nvPicPr>
          <p:cNvPr id="189" name="Google Shape;189;p22"/>
          <p:cNvPicPr preferRelativeResize="0"/>
          <p:nvPr/>
        </p:nvPicPr>
        <p:blipFill>
          <a:blip r:embed="rId3">
            <a:alphaModFix/>
          </a:blip>
          <a:stretch>
            <a:fillRect/>
          </a:stretch>
        </p:blipFill>
        <p:spPr>
          <a:xfrm>
            <a:off x="506875" y="1430700"/>
            <a:ext cx="8130251" cy="37127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Kubernetes Pods</a:t>
            </a:r>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Pod is the basic execution unit of a Kubernetes application--the smallest and simplest unit in the Kubernetes object model that you create or deploy. A Pod represents processes running on your </a:t>
            </a:r>
            <a:r>
              <a:rPr lang="en" u="sng">
                <a:solidFill>
                  <a:schemeClr val="hlink"/>
                </a:solidFill>
                <a:hlinkClick r:id="rId3"/>
              </a:rPr>
              <a:t>cluster</a:t>
            </a:r>
            <a:r>
              <a:rPr lang="en"/>
              <a:t>.</a:t>
            </a:r>
            <a:endParaRPr/>
          </a:p>
          <a:p>
            <a:pPr indent="0" lvl="0" marL="0" rtl="0" algn="l">
              <a:spcBef>
                <a:spcPts val="1600"/>
              </a:spcBef>
              <a:spcAft>
                <a:spcPts val="0"/>
              </a:spcAft>
              <a:buNone/>
            </a:pPr>
            <a:r>
              <a:rPr lang="en"/>
              <a:t>A Pod encapsulates an application's container (or, in some cases, multiple containers), storage resources, a unique network identity (IP address), as well as options that govern how the container(s) should run. A Pod represents a unit of deployment: a single instance of an application in Kubernetes, which might consist of either a single </a:t>
            </a:r>
            <a:r>
              <a:rPr lang="en" u="sng">
                <a:solidFill>
                  <a:schemeClr val="hlink"/>
                </a:solidFill>
                <a:hlinkClick r:id="rId4"/>
              </a:rPr>
              <a:t>container</a:t>
            </a:r>
            <a:r>
              <a:rPr lang="en"/>
              <a:t> or a small number of containers that are tightly coupled and that share resources.</a:t>
            </a:r>
            <a:endParaRPr/>
          </a:p>
          <a:p>
            <a:pPr indent="0" lvl="0" marL="0" rtl="0" algn="l">
              <a:spcBef>
                <a:spcPts val="1600"/>
              </a:spcBef>
              <a:spcAft>
                <a:spcPts val="0"/>
              </a:spcAft>
              <a:buNone/>
            </a:pPr>
            <a:r>
              <a:rPr lang="en" u="sng">
                <a:solidFill>
                  <a:schemeClr val="hlink"/>
                </a:solidFill>
                <a:hlinkClick r:id="rId5"/>
              </a:rPr>
              <a:t>Docker</a:t>
            </a:r>
            <a:r>
              <a:rPr lang="en"/>
              <a:t> is the most common container runtime used in a Kubernetes Pod, but Pods support other </a:t>
            </a:r>
            <a:r>
              <a:rPr lang="en" u="sng">
                <a:solidFill>
                  <a:schemeClr val="hlink"/>
                </a:solidFill>
                <a:hlinkClick r:id="rId6"/>
              </a:rPr>
              <a:t>container runtimes</a:t>
            </a:r>
            <a:r>
              <a:rPr lang="en"/>
              <a:t> as well.</a:t>
            </a:r>
            <a:endParaRPr sz="1200">
              <a:solidFill>
                <a:srgbClr val="222222"/>
              </a:solidFill>
              <a:highlight>
                <a:srgbClr val="FFFFFF"/>
              </a:highlight>
              <a:latin typeface="Roboto"/>
              <a:ea typeface="Roboto"/>
              <a:cs typeface="Roboto"/>
              <a:sym typeface="Roboto"/>
            </a:endParaRPr>
          </a:p>
          <a:p>
            <a:pPr indent="0" lvl="0" marL="0" rtl="0" algn="l">
              <a:spcBef>
                <a:spcPts val="1600"/>
              </a:spcBef>
              <a:spcAft>
                <a:spcPts val="1600"/>
              </a:spcAft>
              <a:buNone/>
            </a:pPr>
            <a:r>
              <a:t/>
            </a:r>
            <a:endParaRPr sz="1200">
              <a:solidFill>
                <a:srgbClr val="222222"/>
              </a:solidFill>
              <a:highlight>
                <a:srgbClr val="FFFFFF"/>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a:t>
            </a:r>
            <a:endParaRPr/>
          </a:p>
        </p:txBody>
      </p:sp>
      <p:sp>
        <p:nvSpPr>
          <p:cNvPr id="201" name="Google Shape;201;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Deployment</a:t>
            </a:r>
            <a:endParaRPr/>
          </a:p>
          <a:p>
            <a:pPr indent="0" lvl="0" marL="0" rtl="0" algn="l">
              <a:spcBef>
                <a:spcPts val="1600"/>
              </a:spcBef>
              <a:spcAft>
                <a:spcPts val="1600"/>
              </a:spcAft>
              <a:buNone/>
            </a:pPr>
            <a:r>
              <a:rPr lang="en"/>
              <a:t>Service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Monolithic vs </a:t>
            </a:r>
            <a:r>
              <a:rPr lang="en"/>
              <a:t>Microservices</a:t>
            </a:r>
            <a:endParaRPr/>
          </a:p>
        </p:txBody>
      </p:sp>
      <p:pic>
        <p:nvPicPr>
          <p:cNvPr id="141" name="Google Shape;141;p14"/>
          <p:cNvPicPr preferRelativeResize="0"/>
          <p:nvPr/>
        </p:nvPicPr>
        <p:blipFill>
          <a:blip r:embed="rId3">
            <a:alphaModFix/>
          </a:blip>
          <a:stretch>
            <a:fillRect/>
          </a:stretch>
        </p:blipFill>
        <p:spPr>
          <a:xfrm>
            <a:off x="1200088" y="957952"/>
            <a:ext cx="7233726" cy="4291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Monolithic vs Microservices - Scaling</a:t>
            </a:r>
            <a:endParaRPr/>
          </a:p>
        </p:txBody>
      </p:sp>
      <p:pic>
        <p:nvPicPr>
          <p:cNvPr id="147" name="Google Shape;147;p15"/>
          <p:cNvPicPr preferRelativeResize="0"/>
          <p:nvPr/>
        </p:nvPicPr>
        <p:blipFill>
          <a:blip r:embed="rId3">
            <a:alphaModFix/>
          </a:blip>
          <a:stretch>
            <a:fillRect/>
          </a:stretch>
        </p:blipFill>
        <p:spPr>
          <a:xfrm>
            <a:off x="1138425" y="965901"/>
            <a:ext cx="6867150" cy="4259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5744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Monolithic vs Microservices - </a:t>
            </a:r>
            <a:r>
              <a:rPr lang="en"/>
              <a:t>Service Discovery</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Monolithic applications doesn’t require any service discovery as its just a single application and different modules can be called as just simple method/function calls.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Microservices needs service discovery as different modules are running as different services, so in case a service needs to communicate with other </a:t>
            </a:r>
            <a:r>
              <a:rPr lang="en"/>
              <a:t>services(inter-service communication)</a:t>
            </a:r>
            <a:r>
              <a:rPr lang="en"/>
              <a:t>, it needs to know where to call.</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Package your application with all required dependencies, so that there’s no issue with dependencies wherever you deploy.</a:t>
            </a:r>
            <a:endParaRPr/>
          </a:p>
          <a:p>
            <a:pPr indent="0" lvl="0" marL="0" rtl="0" algn="l">
              <a:spcBef>
                <a:spcPts val="1600"/>
              </a:spcBef>
              <a:spcAft>
                <a:spcPts val="0"/>
              </a:spcAft>
              <a:buNone/>
            </a:pPr>
            <a:r>
              <a:rPr lang="en"/>
              <a:t>To Dockerize your application you need to write a Dockerfile.</a:t>
            </a:r>
            <a:endParaRPr/>
          </a:p>
          <a:p>
            <a:pPr indent="0" lvl="0" marL="0" rtl="0" algn="l">
              <a:spcBef>
                <a:spcPts val="1600"/>
              </a:spcBef>
              <a:spcAft>
                <a:spcPts val="0"/>
              </a:spcAft>
              <a:buNone/>
            </a:pPr>
            <a:r>
              <a:rPr lang="en"/>
              <a:t>Every time you build your application for CI/CD, you create a new Docker image, give a unique tag, and keep that image in any public/private repository. eg. DockerHub, AWS ECR, GCP GCR</a:t>
            </a:r>
            <a:endParaRPr/>
          </a:p>
          <a:p>
            <a:pPr indent="0" lvl="0" marL="0" rtl="0" algn="l">
              <a:spcBef>
                <a:spcPts val="1600"/>
              </a:spcBef>
              <a:spcAft>
                <a:spcPts val="0"/>
              </a:spcAft>
              <a:buNone/>
            </a:pPr>
            <a:r>
              <a:rPr lang="en"/>
              <a:t>Next time you need to deploy this build, you can deploy same image anywhere (DEV/TEST/QA/PROD).</a:t>
            </a:r>
            <a:endParaRPr/>
          </a:p>
          <a:p>
            <a:pPr indent="0" lvl="0" marL="0" rtl="0" algn="l">
              <a:spcBef>
                <a:spcPts val="1600"/>
              </a:spcBef>
              <a:spcAft>
                <a:spcPts val="1600"/>
              </a:spcAft>
              <a:buNone/>
            </a:pPr>
            <a:r>
              <a:rPr lang="en"/>
              <a:t>A running image is called container. Like running class is called object. (Instantiated is the word)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Running Docker Images(Docker Container)</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since you have created Docker image, you need some environment to run this.</a:t>
            </a:r>
            <a:endParaRPr/>
          </a:p>
          <a:p>
            <a:pPr indent="0" lvl="0" marL="0" rtl="0" algn="l">
              <a:spcBef>
                <a:spcPts val="1600"/>
              </a:spcBef>
              <a:spcAft>
                <a:spcPts val="0"/>
              </a:spcAft>
              <a:buNone/>
            </a:pPr>
            <a:r>
              <a:rPr lang="en"/>
              <a:t>You can run this Docker image in your own system, or any VM(AWS EC2, GCP Compute Instance), or any environment which gives you ability to run Docker images(AWS ECS, AWS EKE, GCP GKE, Azure AKS).</a:t>
            </a:r>
            <a:endParaRPr/>
          </a:p>
          <a:p>
            <a:pPr indent="0" lvl="0" marL="0" rtl="0" algn="l">
              <a:spcBef>
                <a:spcPts val="1600"/>
              </a:spcBef>
              <a:spcAft>
                <a:spcPts val="0"/>
              </a:spcAft>
              <a:buNone/>
            </a:pPr>
            <a:r>
              <a:rPr lang="en"/>
              <a:t>Running this on you own system doesn’t helps as most probably your system will not be serving requests.</a:t>
            </a:r>
            <a:endParaRPr/>
          </a:p>
          <a:p>
            <a:pPr indent="0" lvl="0" marL="0" rtl="0" algn="l">
              <a:spcBef>
                <a:spcPts val="1600"/>
              </a:spcBef>
              <a:spcAft>
                <a:spcPts val="0"/>
              </a:spcAft>
              <a:buNone/>
            </a:pPr>
            <a:r>
              <a:rPr lang="en"/>
              <a:t>Running this Docker image in VMs makes sense, as we got rid of issues related to dependencies and env variables. But running in VMs will not give you any extra benefit.</a:t>
            </a:r>
            <a:endParaRPr/>
          </a:p>
          <a:p>
            <a:pPr indent="0" lvl="0" marL="0" rtl="0" algn="l">
              <a:spcBef>
                <a:spcPts val="1600"/>
              </a:spcBef>
              <a:spcAft>
                <a:spcPts val="0"/>
              </a:spcAft>
              <a:buNone/>
            </a:pPr>
            <a:r>
              <a:rPr lang="en"/>
              <a:t>Kubernetes now comes to our rescue.</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Kubernetes(K8)?</a:t>
            </a:r>
            <a:endParaRPr/>
          </a:p>
        </p:txBody>
      </p:sp>
      <p:sp>
        <p:nvSpPr>
          <p:cNvPr id="171" name="Google Shape;171;p19"/>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Kubernetes is a portable, extensible, open-source platform for managing containerized workloads and services, that facilitates both declarative configuration and automation. </a:t>
            </a:r>
            <a:endParaRPr sz="1100">
              <a:solidFill>
                <a:srgbClr val="222222"/>
              </a:solidFill>
              <a:highlight>
                <a:srgbClr val="FFFFFF"/>
              </a:highlight>
              <a:latin typeface="Roboto"/>
              <a:ea typeface="Roboto"/>
              <a:cs typeface="Roboto"/>
              <a:sym typeface="Roboto"/>
            </a:endParaRPr>
          </a:p>
          <a:p>
            <a:pPr indent="0" lvl="0" marL="0" rtl="0" algn="l">
              <a:spcBef>
                <a:spcPts val="1600"/>
              </a:spcBef>
              <a:spcAft>
                <a:spcPts val="0"/>
              </a:spcAft>
              <a:buNone/>
            </a:pPr>
            <a:r>
              <a:rPr lang="en"/>
              <a:t>Features that Kubernetes provide out-of-the-box:</a:t>
            </a:r>
            <a:endParaRPr/>
          </a:p>
          <a:p>
            <a:pPr indent="-311150" lvl="0" marL="457200" rtl="0" algn="l">
              <a:lnSpc>
                <a:spcPct val="100000"/>
              </a:lnSpc>
              <a:spcBef>
                <a:spcPts val="1600"/>
              </a:spcBef>
              <a:spcAft>
                <a:spcPts val="0"/>
              </a:spcAft>
              <a:buSzPts val="1300"/>
              <a:buChar char="●"/>
            </a:pPr>
            <a:r>
              <a:rPr lang="en"/>
              <a:t>Service discovery and load balancing</a:t>
            </a:r>
            <a:endParaRPr/>
          </a:p>
          <a:p>
            <a:pPr indent="-311150" lvl="0" marL="457200" rtl="0" algn="l">
              <a:lnSpc>
                <a:spcPct val="100000"/>
              </a:lnSpc>
              <a:spcBef>
                <a:spcPts val="1600"/>
              </a:spcBef>
              <a:spcAft>
                <a:spcPts val="0"/>
              </a:spcAft>
              <a:buSzPts val="1300"/>
              <a:buChar char="●"/>
            </a:pPr>
            <a:r>
              <a:rPr lang="en"/>
              <a:t>Storage orchestration</a:t>
            </a:r>
            <a:endParaRPr/>
          </a:p>
          <a:p>
            <a:pPr indent="-311150" lvl="0" marL="457200" rtl="0" algn="l">
              <a:lnSpc>
                <a:spcPct val="100000"/>
              </a:lnSpc>
              <a:spcBef>
                <a:spcPts val="1600"/>
              </a:spcBef>
              <a:spcAft>
                <a:spcPts val="0"/>
              </a:spcAft>
              <a:buSzPts val="1300"/>
              <a:buChar char="●"/>
            </a:pPr>
            <a:r>
              <a:rPr lang="en"/>
              <a:t>Automated rollouts and rollbacks</a:t>
            </a:r>
            <a:endParaRPr/>
          </a:p>
          <a:p>
            <a:pPr indent="-311150" lvl="0" marL="457200" rtl="0" algn="l">
              <a:lnSpc>
                <a:spcPct val="100000"/>
              </a:lnSpc>
              <a:spcBef>
                <a:spcPts val="1600"/>
              </a:spcBef>
              <a:spcAft>
                <a:spcPts val="0"/>
              </a:spcAft>
              <a:buSzPts val="1300"/>
              <a:buChar char="●"/>
            </a:pPr>
            <a:r>
              <a:rPr lang="en"/>
              <a:t>Automatic bin packing</a:t>
            </a:r>
            <a:endParaRPr/>
          </a:p>
          <a:p>
            <a:pPr indent="-311150" lvl="0" marL="457200" rtl="0" algn="l">
              <a:lnSpc>
                <a:spcPct val="100000"/>
              </a:lnSpc>
              <a:spcBef>
                <a:spcPts val="1600"/>
              </a:spcBef>
              <a:spcAft>
                <a:spcPts val="0"/>
              </a:spcAft>
              <a:buSzPts val="1300"/>
              <a:buChar char="●"/>
            </a:pPr>
            <a:r>
              <a:rPr lang="en"/>
              <a:t>Self-healing</a:t>
            </a:r>
            <a:endParaRPr/>
          </a:p>
          <a:p>
            <a:pPr indent="-311150" lvl="0" marL="457200" rtl="0" algn="l">
              <a:lnSpc>
                <a:spcPct val="100000"/>
              </a:lnSpc>
              <a:spcBef>
                <a:spcPts val="1600"/>
              </a:spcBef>
              <a:spcAft>
                <a:spcPts val="0"/>
              </a:spcAft>
              <a:buSzPts val="1300"/>
              <a:buChar char="●"/>
            </a:pPr>
            <a:r>
              <a:rPr lang="en"/>
              <a:t>Secret and configuration management</a:t>
            </a:r>
            <a:endParaRPr b="1" sz="1200">
              <a:solidFill>
                <a:srgbClr val="222222"/>
              </a:solidFill>
              <a:highlight>
                <a:srgbClr val="FFFFFF"/>
              </a:highlight>
              <a:latin typeface="Roboto"/>
              <a:ea typeface="Roboto"/>
              <a:cs typeface="Roboto"/>
              <a:sym typeface="Roboto"/>
            </a:endParaRPr>
          </a:p>
          <a:p>
            <a:pPr indent="0" lvl="0" marL="0" rtl="0" algn="l">
              <a:spcBef>
                <a:spcPts val="1600"/>
              </a:spcBef>
              <a:spcAft>
                <a:spcPts val="0"/>
              </a:spcAft>
              <a:buNone/>
            </a:pPr>
            <a:r>
              <a:t/>
            </a:r>
            <a:endParaRPr sz="1100">
              <a:solidFill>
                <a:srgbClr val="222222"/>
              </a:solidFill>
              <a:highlight>
                <a:srgbClr val="FFFFFF"/>
              </a:highlight>
              <a:latin typeface="Roboto"/>
              <a:ea typeface="Roboto"/>
              <a:cs typeface="Roboto"/>
              <a:sym typeface="Roboto"/>
            </a:endParaRPr>
          </a:p>
          <a:p>
            <a:pPr indent="0" lvl="0" marL="0" rtl="0" algn="l">
              <a:spcBef>
                <a:spcPts val="1600"/>
              </a:spcBef>
              <a:spcAft>
                <a:spcPts val="0"/>
              </a:spcAft>
              <a:buNone/>
            </a:pPr>
            <a:r>
              <a:t/>
            </a:r>
            <a:endParaRPr sz="1100">
              <a:solidFill>
                <a:srgbClr val="222222"/>
              </a:solidFill>
              <a:highlight>
                <a:srgbClr val="FFFFFF"/>
              </a:highlight>
              <a:latin typeface="Roboto"/>
              <a:ea typeface="Roboto"/>
              <a:cs typeface="Roboto"/>
              <a:sym typeface="Roboto"/>
            </a:endParaRPr>
          </a:p>
          <a:p>
            <a:pPr indent="0" lvl="0" marL="0" rtl="0" algn="l">
              <a:spcBef>
                <a:spcPts val="1600"/>
              </a:spcBef>
              <a:spcAft>
                <a:spcPts val="0"/>
              </a:spcAft>
              <a:buNone/>
            </a:pPr>
            <a:r>
              <a:t/>
            </a:r>
            <a:endParaRPr sz="11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 Kubernetes?</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magic. (Though there are lots of hidden stuff which might make you believe that it is)</a:t>
            </a:r>
            <a:endParaRPr/>
          </a:p>
          <a:p>
            <a:pPr indent="0" lvl="0" marL="0" rtl="0" algn="l">
              <a:spcBef>
                <a:spcPts val="1600"/>
              </a:spcBef>
              <a:spcAft>
                <a:spcPts val="0"/>
              </a:spcAft>
              <a:buNone/>
            </a:pPr>
            <a:r>
              <a:rPr lang="en"/>
              <a:t>It’s not </a:t>
            </a:r>
            <a:r>
              <a:rPr lang="en"/>
              <a:t>intuitive</a:t>
            </a:r>
            <a:r>
              <a:rPr lang="en"/>
              <a:t>, it’s as smart as you have configured.</a:t>
            </a:r>
            <a:endParaRPr/>
          </a:p>
          <a:p>
            <a:pPr indent="0" lvl="0" marL="0" rtl="0" algn="l">
              <a:spcBef>
                <a:spcPts val="1600"/>
              </a:spcBef>
              <a:spcAft>
                <a:spcPts val="1600"/>
              </a:spcAft>
              <a:buNone/>
            </a:pPr>
            <a:r>
              <a:rPr lang="en"/>
              <a:t>It’s not easy to learn, learning requires effort and patience.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Kubernetes Components</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Kubernetes cluster consists of the components that represent the control plane and a set of machines called nodes.</a:t>
            </a:r>
            <a:endParaRPr/>
          </a:p>
          <a:p>
            <a:pPr indent="0" lvl="0" marL="0" rtl="0" algn="l">
              <a:spcBef>
                <a:spcPts val="1600"/>
              </a:spcBef>
              <a:spcAft>
                <a:spcPts val="0"/>
              </a:spcAft>
              <a:buNone/>
            </a:pPr>
            <a:r>
              <a:rPr lang="en"/>
              <a:t>A Kubernetes cluster consists of a set of worker machines, called </a:t>
            </a:r>
            <a:r>
              <a:rPr lang="en" u="sng">
                <a:solidFill>
                  <a:schemeClr val="hlink"/>
                </a:solidFill>
                <a:hlinkClick r:id="rId3"/>
              </a:rPr>
              <a:t>nodes</a:t>
            </a:r>
            <a:r>
              <a:rPr lang="en"/>
              <a:t>, that run containerized applications. Every cluster has at least one worker node.</a:t>
            </a:r>
            <a:endParaRPr sz="1500">
              <a:solidFill>
                <a:srgbClr val="222222"/>
              </a:solidFill>
              <a:highlight>
                <a:srgbClr val="FFFFFF"/>
              </a:highlight>
              <a:latin typeface="Roboto"/>
              <a:ea typeface="Roboto"/>
              <a:cs typeface="Roboto"/>
              <a:sym typeface="Roboto"/>
            </a:endParaRPr>
          </a:p>
          <a:p>
            <a:pPr indent="0" lvl="0" marL="0" rtl="0" algn="l">
              <a:spcBef>
                <a:spcPts val="1600"/>
              </a:spcBef>
              <a:spcAft>
                <a:spcPts val="1600"/>
              </a:spcAft>
              <a:buNone/>
            </a:pPr>
            <a:r>
              <a:t/>
            </a:r>
            <a:endParaRPr sz="1500">
              <a:solidFill>
                <a:srgbClr val="222222"/>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