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sldIdLst>
    <p:sldId id="256" r:id="rId2"/>
    <p:sldId id="257" r:id="rId3"/>
    <p:sldId id="265" r:id="rId4"/>
    <p:sldId id="266" r:id="rId5"/>
    <p:sldId id="267" r:id="rId6"/>
    <p:sldId id="258" r:id="rId7"/>
    <p:sldId id="259" r:id="rId8"/>
    <p:sldId id="262" r:id="rId9"/>
    <p:sldId id="263"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76EB9D5-7E1A-4433-8B21-2237CC26FA2C}" type="datetimeFigureOut">
              <a:rPr lang="en-US" smtClean="0"/>
              <a:t>7/6/2023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63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3821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00994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916039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5308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44836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38574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598A19-B9D6-4696-A74D-9FEF900C8B6A}"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0529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A205100-39B0-4914-BBD6-34F267582565}"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9023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851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2AB55-62C0-407E-B706-C907B44B0BFC}"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8363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250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smtClean="0"/>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883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smtClean="0"/>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893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smtClean="0"/>
              <a:t>7/6/2023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9453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0B8D63-E026-4E54-B301-C824E1BD14F3}"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480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23185-9573-406A-8068-0AB4F2335019}"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995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C5516DA-9D86-4E1E-A623-C11F9F74EB59}" type="datetimeFigureOut">
              <a:rPr lang="en-US" smtClean="0"/>
              <a:t>7/6/2023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5736816"/>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FA86-06E7-195D-036B-0802591D214A}"/>
              </a:ext>
            </a:extLst>
          </p:cNvPr>
          <p:cNvSpPr>
            <a:spLocks noGrp="1"/>
          </p:cNvSpPr>
          <p:nvPr>
            <p:ph type="ctrTitle"/>
          </p:nvPr>
        </p:nvSpPr>
        <p:spPr/>
        <p:txBody>
          <a:bodyPr>
            <a:normAutofit fontScale="90000"/>
          </a:bodyPr>
          <a:lstStyle/>
          <a:p>
            <a:r>
              <a:rPr lang="en-IN" b="1" dirty="0"/>
              <a:t>BDSN Project</a:t>
            </a:r>
            <a:br>
              <a:rPr lang="en-IN" b="1" dirty="0"/>
            </a:br>
            <a:br>
              <a:rPr lang="en-IN" b="1" dirty="0"/>
            </a:br>
            <a:br>
              <a:rPr lang="en-IN" b="1" dirty="0"/>
            </a:br>
            <a:r>
              <a:rPr lang="en-IN" sz="3000" b="1" dirty="0"/>
              <a:t>Stroke Prediction using</a:t>
            </a:r>
            <a:br>
              <a:rPr lang="en-IN" sz="3000" b="1" dirty="0"/>
            </a:br>
            <a:r>
              <a:rPr lang="en-IN" sz="3000" b="1" dirty="0"/>
              <a:t>spark pipeline </a:t>
            </a:r>
          </a:p>
        </p:txBody>
      </p:sp>
      <p:sp>
        <p:nvSpPr>
          <p:cNvPr id="3" name="Subtitle 2">
            <a:extLst>
              <a:ext uri="{FF2B5EF4-FFF2-40B4-BE49-F238E27FC236}">
                <a16:creationId xmlns:a16="http://schemas.microsoft.com/office/drawing/2014/main" id="{3738DFBD-2501-32CB-FF2B-ED75BB88C067}"/>
              </a:ext>
            </a:extLst>
          </p:cNvPr>
          <p:cNvSpPr>
            <a:spLocks noGrp="1"/>
          </p:cNvSpPr>
          <p:nvPr>
            <p:ph type="subTitle" idx="1"/>
          </p:nvPr>
        </p:nvSpPr>
        <p:spPr/>
        <p:txBody>
          <a:bodyPr>
            <a:normAutofit/>
          </a:bodyPr>
          <a:lstStyle/>
          <a:p>
            <a:r>
              <a:rPr lang="en-IN" dirty="0"/>
              <a:t>Made by:- Rounak </a:t>
            </a:r>
            <a:r>
              <a:rPr lang="en-IN" dirty="0" err="1"/>
              <a:t>jana</a:t>
            </a:r>
            <a:endParaRPr lang="en-IN" dirty="0"/>
          </a:p>
          <a:p>
            <a:r>
              <a:rPr lang="en-IN" dirty="0"/>
              <a:t>Roll No:- C23023</a:t>
            </a:r>
          </a:p>
        </p:txBody>
      </p:sp>
    </p:spTree>
    <p:extLst>
      <p:ext uri="{BB962C8B-B14F-4D97-AF65-F5344CB8AC3E}">
        <p14:creationId xmlns:p14="http://schemas.microsoft.com/office/powerpoint/2010/main" val="50842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700F-4C6F-9D97-1C43-A10BBA3F4C06}"/>
              </a:ext>
            </a:extLst>
          </p:cNvPr>
          <p:cNvSpPr>
            <a:spLocks noGrp="1"/>
          </p:cNvSpPr>
          <p:nvPr>
            <p:ph type="title"/>
          </p:nvPr>
        </p:nvSpPr>
        <p:spPr>
          <a:xfrm>
            <a:off x="1066800" y="642594"/>
            <a:ext cx="10058400" cy="957606"/>
          </a:xfrm>
        </p:spPr>
        <p:txBody>
          <a:bodyPr/>
          <a:lstStyle/>
          <a:p>
            <a:r>
              <a:rPr lang="en-IN" b="1" dirty="0"/>
              <a:t>Conclusion:-</a:t>
            </a:r>
          </a:p>
        </p:txBody>
      </p:sp>
      <p:sp>
        <p:nvSpPr>
          <p:cNvPr id="3" name="Content Placeholder 2">
            <a:extLst>
              <a:ext uri="{FF2B5EF4-FFF2-40B4-BE49-F238E27FC236}">
                <a16:creationId xmlns:a16="http://schemas.microsoft.com/office/drawing/2014/main" id="{6D15C8DC-4C42-E4EB-8D71-252A6FA30409}"/>
              </a:ext>
            </a:extLst>
          </p:cNvPr>
          <p:cNvSpPr>
            <a:spLocks noGrp="1"/>
          </p:cNvSpPr>
          <p:nvPr>
            <p:ph idx="1"/>
          </p:nvPr>
        </p:nvSpPr>
        <p:spPr>
          <a:xfrm>
            <a:off x="1066800" y="1714500"/>
            <a:ext cx="10058400" cy="4320540"/>
          </a:xfrm>
        </p:spPr>
        <p:txBody>
          <a:bodyPr>
            <a:normAutofit/>
          </a:bodyPr>
          <a:lstStyle/>
          <a:p>
            <a:pPr>
              <a:lnSpc>
                <a:spcPct val="110000"/>
              </a:lnSpc>
            </a:pPr>
            <a:endParaRPr lang="en-US" b="0" i="0" dirty="0">
              <a:solidFill>
                <a:schemeClr val="tx1"/>
              </a:solidFill>
              <a:effectLst/>
              <a:latin typeface="-apple-system"/>
            </a:endParaRPr>
          </a:p>
          <a:p>
            <a:pPr>
              <a:lnSpc>
                <a:spcPct val="110000"/>
              </a:lnSpc>
            </a:pPr>
            <a:endParaRPr lang="en-US" b="0" i="0" dirty="0">
              <a:solidFill>
                <a:schemeClr val="tx1"/>
              </a:solidFill>
              <a:effectLst/>
              <a:latin typeface="-apple-system"/>
            </a:endParaRPr>
          </a:p>
          <a:p>
            <a:pPr>
              <a:lnSpc>
                <a:spcPct val="110000"/>
              </a:lnSpc>
            </a:pPr>
            <a:r>
              <a:rPr lang="en-US" b="0" i="0" dirty="0">
                <a:solidFill>
                  <a:schemeClr val="tx1"/>
                </a:solidFill>
                <a:effectLst/>
                <a:latin typeface="-apple-system"/>
              </a:rPr>
              <a:t>In this Project Respectively, We have tried to a predict classification problem in Stroke Dataset by a variety of models to classify Stroke predictions in the context of determining whether anybody is likely to get Stroke based on the input parameters like gender, age and various test results or not .We have made the detailed exploratory analysis (EDA) We have decided which metrics will be used.  We have analyzed both target and features in detail.  We have transformed categorical variables into integer by using Label Encoder, so we can use them in the models. </a:t>
            </a:r>
            <a:r>
              <a:rPr lang="en-US" dirty="0">
                <a:solidFill>
                  <a:schemeClr val="tx1"/>
                </a:solidFill>
                <a:latin typeface="-apple-system"/>
              </a:rPr>
              <a:t>The model accuracy is almost 0.954.</a:t>
            </a:r>
          </a:p>
          <a:p>
            <a:pPr marL="0" indent="0">
              <a:lnSpc>
                <a:spcPct val="110000"/>
              </a:lnSpc>
              <a:buNone/>
            </a:pPr>
            <a:r>
              <a:rPr lang="en-US" dirty="0">
                <a:solidFill>
                  <a:schemeClr val="tx1"/>
                </a:solidFill>
                <a:latin typeface="-apple-system"/>
              </a:rPr>
              <a:t> </a:t>
            </a:r>
            <a:endParaRPr lang="en-IN" dirty="0">
              <a:solidFill>
                <a:schemeClr val="tx1"/>
              </a:solidFill>
              <a:latin typeface="Bahnschrift Light" panose="020B0502040204020203" pitchFamily="34" charset="0"/>
            </a:endParaRPr>
          </a:p>
        </p:txBody>
      </p:sp>
    </p:spTree>
    <p:extLst>
      <p:ext uri="{BB962C8B-B14F-4D97-AF65-F5344CB8AC3E}">
        <p14:creationId xmlns:p14="http://schemas.microsoft.com/office/powerpoint/2010/main" val="362187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5C8DC-4C42-E4EB-8D71-252A6FA30409}"/>
              </a:ext>
            </a:extLst>
          </p:cNvPr>
          <p:cNvSpPr>
            <a:spLocks noGrp="1"/>
          </p:cNvSpPr>
          <p:nvPr>
            <p:ph idx="1"/>
          </p:nvPr>
        </p:nvSpPr>
        <p:spPr>
          <a:xfrm>
            <a:off x="1066800" y="1714500"/>
            <a:ext cx="10058400" cy="4320540"/>
          </a:xfrm>
        </p:spPr>
        <p:txBody>
          <a:bodyPr>
            <a:normAutofit fontScale="62500" lnSpcReduction="20000"/>
          </a:bodyPr>
          <a:lstStyle/>
          <a:p>
            <a:pPr>
              <a:lnSpc>
                <a:spcPct val="110000"/>
              </a:lnSpc>
            </a:pPr>
            <a:endParaRPr lang="en-US" b="0" i="0" dirty="0">
              <a:solidFill>
                <a:schemeClr val="tx1"/>
              </a:solidFill>
              <a:effectLst/>
              <a:latin typeface="-apple-system"/>
            </a:endParaRPr>
          </a:p>
          <a:p>
            <a:pPr>
              <a:lnSpc>
                <a:spcPct val="110000"/>
              </a:lnSpc>
            </a:pPr>
            <a:endParaRPr lang="en-US" sz="20000" b="0" i="0" dirty="0">
              <a:solidFill>
                <a:schemeClr val="tx1"/>
              </a:solidFill>
              <a:effectLst/>
              <a:latin typeface="-apple-system"/>
            </a:endParaRPr>
          </a:p>
          <a:p>
            <a:pPr marL="0" indent="0">
              <a:lnSpc>
                <a:spcPct val="110000"/>
              </a:lnSpc>
              <a:buNone/>
            </a:pPr>
            <a:r>
              <a:rPr lang="en-US" sz="20000" b="0" i="0" dirty="0">
                <a:solidFill>
                  <a:schemeClr val="tx1"/>
                </a:solidFill>
                <a:effectLst/>
                <a:latin typeface="-apple-system"/>
              </a:rPr>
              <a:t>Thank you</a:t>
            </a:r>
            <a:endParaRPr lang="en-IN" sz="20000" dirty="0">
              <a:solidFill>
                <a:schemeClr val="tx1"/>
              </a:solidFill>
              <a:latin typeface="Bahnschrift Light" panose="020B0502040204020203" pitchFamily="34" charset="0"/>
            </a:endParaRPr>
          </a:p>
        </p:txBody>
      </p:sp>
    </p:spTree>
    <p:extLst>
      <p:ext uri="{BB962C8B-B14F-4D97-AF65-F5344CB8AC3E}">
        <p14:creationId xmlns:p14="http://schemas.microsoft.com/office/powerpoint/2010/main" val="232181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r>
              <a:rPr lang="en-IN" b="1" dirty="0"/>
              <a:t>CONTEXT</a:t>
            </a:r>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Inter"/>
            </a:endParaRPr>
          </a:p>
          <a:p>
            <a:r>
              <a:rPr lang="en-US" b="0" i="0" dirty="0">
                <a:solidFill>
                  <a:schemeClr val="tx1"/>
                </a:solidFill>
                <a:effectLst/>
                <a:latin typeface="Arial" panose="020B0604020202020204" pitchFamily="34" charset="0"/>
                <a:cs typeface="Arial" panose="020B0604020202020204" pitchFamily="34" charset="0"/>
              </a:rPr>
              <a:t>According to the World Health Organization (WHO) stroke is the 2nd leading cause of death globally, responsible for approximately 11% of total deaths. Stroke is a cerebra-vascular ailment affecting the normal blood supply to the brain. Without proper supervision, it leads to death or long term disability. Stroke can be either ischemic or hemorrhagic. There is a possibility for the cooccurrence of both ischemic and hemorrhagic strokes. Stroke caused due to a clot in the blood vessel is known as Ischemic stroke and that due to a rupture of blood vessel is referred to as Hemorrhagic stroke. The deficiency of oxygen to the cerebral nervous system is referred to as ischemia which finally leads to their death. About 85 % of all strokes belong to ischemic category. Its frequency is accelerating in developing countries like India due to unhealthy lifestyles.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142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r>
              <a:rPr lang="en-US" b="1" i="0" dirty="0">
                <a:solidFill>
                  <a:srgbClr val="C9D1D9"/>
                </a:solidFill>
                <a:effectLst/>
                <a:latin typeface="-apple-system"/>
              </a:rPr>
              <a:t>TITLE &amp; OBJECTIVE OF THE STUDY</a:t>
            </a:r>
            <a:br>
              <a:rPr lang="en-US" b="1" i="0" dirty="0">
                <a:solidFill>
                  <a:srgbClr val="C9D1D9"/>
                </a:solidFill>
                <a:effectLst/>
                <a:latin typeface="-apple-system"/>
              </a:rPr>
            </a:br>
            <a:endParaRPr lang="en-IN" b="1" dirty="0"/>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Inter"/>
            </a:endParaRPr>
          </a:p>
          <a:p>
            <a:r>
              <a:rPr lang="en-US" b="0" i="0" dirty="0">
                <a:solidFill>
                  <a:schemeClr val="tx1"/>
                </a:solidFill>
                <a:effectLst/>
                <a:latin typeface="Arial" panose="020B0604020202020204" pitchFamily="34" charset="0"/>
                <a:cs typeface="Arial" panose="020B0604020202020204" pitchFamily="34" charset="0"/>
              </a:rPr>
              <a:t>The project titled “</a:t>
            </a:r>
            <a:r>
              <a:rPr lang="en-IN" sz="1800" b="1" dirty="0">
                <a:latin typeface="Arial" panose="020B0604020202020204" pitchFamily="34" charset="0"/>
                <a:cs typeface="Arial" panose="020B0604020202020204" pitchFamily="34" charset="0"/>
              </a:rPr>
              <a:t>Stroke Prediction using spark pipeline </a:t>
            </a:r>
            <a:r>
              <a:rPr lang="en-US" b="0" i="0" dirty="0">
                <a:solidFill>
                  <a:schemeClr val="tx1"/>
                </a:solidFill>
                <a:effectLst/>
                <a:latin typeface="Arial" panose="020B0604020202020204" pitchFamily="34" charset="0"/>
                <a:cs typeface="Arial" panose="020B0604020202020204" pitchFamily="34" charset="0"/>
              </a:rPr>
              <a:t>” is under category “Healthcare”, which inspects the patient’s medical information performed across various hospitals. The project primarily focuses on the causes that leads to stroke, which is a binary classification done by using ML- Supervised classification algorithms and predicting. </a:t>
            </a:r>
          </a:p>
          <a:p>
            <a:r>
              <a:rPr lang="en-US" b="0" i="0" dirty="0">
                <a:solidFill>
                  <a:schemeClr val="tx1"/>
                </a:solidFill>
                <a:effectLst/>
                <a:latin typeface="Arial" panose="020B0604020202020204" pitchFamily="34" charset="0"/>
                <a:cs typeface="Arial" panose="020B0604020202020204" pitchFamily="34" charset="0"/>
              </a:rPr>
              <a:t>OBJECTIVE:  Determine whether the patient has a Stroke or not implementation of supervised ML classification Algorithms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873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r>
              <a:rPr lang="en-IN" b="1" i="0" dirty="0">
                <a:solidFill>
                  <a:srgbClr val="C9D1D9"/>
                </a:solidFill>
                <a:effectLst/>
                <a:latin typeface="-apple-system"/>
              </a:rPr>
              <a:t>NEED OF THE STUDY</a:t>
            </a:r>
            <a:br>
              <a:rPr lang="en-US" b="1" i="0" dirty="0">
                <a:solidFill>
                  <a:srgbClr val="C9D1D9"/>
                </a:solidFill>
                <a:effectLst/>
                <a:latin typeface="-apple-system"/>
              </a:rPr>
            </a:br>
            <a:endParaRPr lang="en-IN" b="1" dirty="0"/>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Arial" panose="020B0604020202020204" pitchFamily="34" charset="0"/>
              <a:cs typeface="Arial" panose="020B0604020202020204" pitchFamily="34" charset="0"/>
            </a:endParaRPr>
          </a:p>
          <a:p>
            <a:r>
              <a:rPr lang="en-US" b="0" i="0" dirty="0">
                <a:solidFill>
                  <a:schemeClr val="tx1"/>
                </a:solidFill>
                <a:effectLst/>
                <a:latin typeface="Arial" panose="020B0604020202020204" pitchFamily="34" charset="0"/>
                <a:cs typeface="Arial" panose="020B0604020202020204" pitchFamily="34" charset="0"/>
              </a:rPr>
              <a:t>29 October is observed as World Stroke Day. This day aims at spreading awareness about the fatal condition of stroke. This complication is caused due to the reduced or interrupted blood flow in the brain. This leads to insufficient nutrient and oxygen supply in the brain causing it to dysfunctional and damage. It is important to spread awareness about this condition as early detection and treatment is the only way of ensuring safe recovery and preventing fatality. In this Project, 11 clinical features like hypertension, heart disease, glucose level, BMI and so on are obtained for predicting stroke events.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619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pPr algn="l"/>
            <a:r>
              <a:rPr lang="en-IN" b="1" i="0" dirty="0">
                <a:solidFill>
                  <a:srgbClr val="C9D1D9"/>
                </a:solidFill>
                <a:effectLst/>
                <a:latin typeface="-apple-system"/>
              </a:rPr>
              <a:t>PROBLEM STATEMENT</a:t>
            </a:r>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Arial" panose="020B0604020202020204" pitchFamily="34" charset="0"/>
              <a:cs typeface="Arial" panose="020B0604020202020204" pitchFamily="34" charset="0"/>
            </a:endParaRPr>
          </a:p>
          <a:p>
            <a:r>
              <a:rPr lang="en-US" b="0" i="0" dirty="0">
                <a:solidFill>
                  <a:schemeClr val="tx1"/>
                </a:solidFill>
                <a:effectLst/>
                <a:latin typeface="Arial" panose="020B0604020202020204" pitchFamily="34" charset="0"/>
                <a:cs typeface="Arial" panose="020B0604020202020204" pitchFamily="34" charset="0"/>
              </a:rPr>
              <a:t>Predict whether a patient is likely to get stroke based on the input parameters like gender, age, various diseases, and smoking status. Each row in the data provides relevant information about the patient. Perform necessary exploratory data analysis before building the model and evaluate the model based on performance metrics other than model accuracy.</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47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7C12-C4E7-9B8A-737B-AD01B01F9218}"/>
              </a:ext>
            </a:extLst>
          </p:cNvPr>
          <p:cNvSpPr>
            <a:spLocks noGrp="1"/>
          </p:cNvSpPr>
          <p:nvPr>
            <p:ph type="title"/>
          </p:nvPr>
        </p:nvSpPr>
        <p:spPr>
          <a:xfrm>
            <a:off x="1066800" y="642594"/>
            <a:ext cx="10058400" cy="1122596"/>
          </a:xfrm>
        </p:spPr>
        <p:txBody>
          <a:bodyPr/>
          <a:lstStyle/>
          <a:p>
            <a:r>
              <a:rPr lang="en-IN" b="1" dirty="0"/>
              <a:t>Dataset Information:-</a:t>
            </a:r>
          </a:p>
        </p:txBody>
      </p:sp>
      <p:sp>
        <p:nvSpPr>
          <p:cNvPr id="3" name="Content Placeholder 2">
            <a:extLst>
              <a:ext uri="{FF2B5EF4-FFF2-40B4-BE49-F238E27FC236}">
                <a16:creationId xmlns:a16="http://schemas.microsoft.com/office/drawing/2014/main" id="{84F3DB1C-5682-2875-E826-AEA753AD1DEC}"/>
              </a:ext>
            </a:extLst>
          </p:cNvPr>
          <p:cNvSpPr>
            <a:spLocks noGrp="1"/>
          </p:cNvSpPr>
          <p:nvPr>
            <p:ph idx="1"/>
          </p:nvPr>
        </p:nvSpPr>
        <p:spPr>
          <a:xfrm>
            <a:off x="958362" y="1635369"/>
            <a:ext cx="10166838" cy="4399671"/>
          </a:xfrm>
        </p:spPr>
        <p:txBody>
          <a:bodyPr>
            <a:normAutofit fontScale="47500" lnSpcReduction="20000"/>
          </a:bodyPr>
          <a:lstStyle/>
          <a:p>
            <a:pPr marL="0" indent="0" algn="l" fontAlgn="base">
              <a:buNone/>
            </a:pPr>
            <a:endParaRPr lang="en-US" sz="3800" b="0" i="0" dirty="0">
              <a:solidFill>
                <a:srgbClr val="000000"/>
              </a:solidFill>
              <a:effectLst/>
              <a:latin typeface="Arial" panose="020B0604020202020204" pitchFamily="34" charset="0"/>
              <a:cs typeface="Arial" panose="020B0604020202020204" pitchFamily="34" charset="0"/>
            </a:endParaRPr>
          </a:p>
          <a:p>
            <a:pPr algn="l" fontAlgn="base"/>
            <a:endParaRPr lang="en-US" sz="3800" b="0" i="0" dirty="0">
              <a:effectLst/>
              <a:latin typeface="Arial" panose="020B0604020202020204" pitchFamily="34" charset="0"/>
              <a:cs typeface="Arial" panose="020B0604020202020204" pitchFamily="34" charset="0"/>
            </a:endParaRPr>
          </a:p>
          <a:p>
            <a:pPr algn="l" fontAlgn="base"/>
            <a:r>
              <a:rPr lang="en-US" sz="3800" b="0" i="0" dirty="0">
                <a:effectLst/>
                <a:latin typeface="Arial" panose="020B0604020202020204" pitchFamily="34" charset="0"/>
                <a:cs typeface="Arial" panose="020B0604020202020204" pitchFamily="34" charset="0"/>
              </a:rPr>
              <a:t>1) id: unique identifier</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2) gender: "Male", "Female" or "Other"</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3) age: age of the patient</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4) hypertension: 0 if the patient doesn't have hypertension, 1 if the patient has hypertension</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5) heart_disease: 0 if the patient doesn't have any heart diseases, 1 if the patient has a heart disease</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6) ever_married: "No" or "Yes"</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7) work_type: "children", "Govt_jov", "Never_worked", "Private" or "Self-employed"</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8) Residence_type: "Rural" or "Urban"</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9) avg_glucose_level: average glucose level in blood</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10) bmi: body mass index</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11) smoking_status: "formerly smoked", "never smoked", "smokes" or "Unknown"*</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12) stroke: 1 if the patient had a stroke or 0 if not</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*Note: "Unknown" in smoking_status means that the information is unavailable for this patient</a:t>
            </a:r>
          </a:p>
          <a:p>
            <a:pPr marL="0" indent="0">
              <a:lnSpc>
                <a:spcPct val="120000"/>
              </a:lnSpc>
              <a:buNone/>
            </a:pPr>
            <a:endParaRPr lang="en-US" b="0" dirty="0">
              <a:solidFill>
                <a:srgbClr val="D4D4D4"/>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407402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30C0-E0FB-48CE-6437-E5F1B6FE256B}"/>
              </a:ext>
            </a:extLst>
          </p:cNvPr>
          <p:cNvSpPr>
            <a:spLocks noGrp="1"/>
          </p:cNvSpPr>
          <p:nvPr>
            <p:ph type="title"/>
          </p:nvPr>
        </p:nvSpPr>
        <p:spPr>
          <a:xfrm>
            <a:off x="1066800" y="642594"/>
            <a:ext cx="10058400" cy="939716"/>
          </a:xfrm>
        </p:spPr>
        <p:txBody>
          <a:bodyPr/>
          <a:lstStyle/>
          <a:p>
            <a:pPr algn="l"/>
            <a:r>
              <a:rPr lang="en-IN" b="1" i="0" dirty="0">
                <a:solidFill>
                  <a:srgbClr val="C9D1D9"/>
                </a:solidFill>
                <a:effectLst/>
                <a:latin typeface="-apple-system"/>
              </a:rPr>
              <a:t>DATA SOURCES</a:t>
            </a:r>
          </a:p>
        </p:txBody>
      </p:sp>
      <p:sp>
        <p:nvSpPr>
          <p:cNvPr id="3" name="Content Placeholder 2">
            <a:extLst>
              <a:ext uri="{FF2B5EF4-FFF2-40B4-BE49-F238E27FC236}">
                <a16:creationId xmlns:a16="http://schemas.microsoft.com/office/drawing/2014/main" id="{A8D1842B-1FF3-551F-E53F-F1A90CAE78DA}"/>
              </a:ext>
            </a:extLst>
          </p:cNvPr>
          <p:cNvSpPr>
            <a:spLocks noGrp="1"/>
          </p:cNvSpPr>
          <p:nvPr>
            <p:ph idx="1"/>
          </p:nvPr>
        </p:nvSpPr>
        <p:spPr>
          <a:xfrm>
            <a:off x="1066800" y="1725433"/>
            <a:ext cx="10058400" cy="4309607"/>
          </a:xfrm>
        </p:spPr>
        <p:txBody>
          <a:bodyPr>
            <a:normAutofit/>
          </a:bodyPr>
          <a:lstStyle/>
          <a:p>
            <a:pPr algn="l"/>
            <a:endParaRPr lang="en-US" b="0" i="0" dirty="0">
              <a:solidFill>
                <a:schemeClr val="tx1"/>
              </a:solidFill>
              <a:effectLst/>
              <a:latin typeface="-apple-system"/>
            </a:endParaRPr>
          </a:p>
          <a:p>
            <a:pPr algn="l"/>
            <a:endParaRPr lang="en-US" dirty="0">
              <a:solidFill>
                <a:schemeClr val="tx1"/>
              </a:solidFill>
              <a:latin typeface="Arial" panose="020B0604020202020204" pitchFamily="34" charset="0"/>
              <a:cs typeface="Arial" panose="020B0604020202020204" pitchFamily="34" charset="0"/>
            </a:endParaRPr>
          </a:p>
          <a:p>
            <a:pPr algn="l"/>
            <a:r>
              <a:rPr lang="en-US" b="0" i="0" dirty="0">
                <a:solidFill>
                  <a:schemeClr val="tx1"/>
                </a:solidFill>
                <a:effectLst/>
                <a:latin typeface="Arial" panose="020B0604020202020204" pitchFamily="34" charset="0"/>
                <a:cs typeface="Arial" panose="020B0604020202020204" pitchFamily="34" charset="0"/>
              </a:rPr>
              <a:t>The Dataset Stroke Prediction is taken in Kaggle. It’s a crowd- sourced platform to attract, nurture, train and challenge data scientists from all around the world to solve data science, machine learning and predictive analytics problems. Kaggle is the number one stop for data science enthusiasts all around the world Domain</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Healthcare Format -.CSV(Comma Separated value)</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File - healthcare-dataset-stroke-data.csv</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Source link -Stroke Prediction Dataset | Kaggle</a:t>
            </a:r>
          </a:p>
        </p:txBody>
      </p:sp>
    </p:spTree>
    <p:extLst>
      <p:ext uri="{BB962C8B-B14F-4D97-AF65-F5344CB8AC3E}">
        <p14:creationId xmlns:p14="http://schemas.microsoft.com/office/powerpoint/2010/main" val="42247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4A5F-BA73-EBF2-04D2-E5FE26DDC931}"/>
              </a:ext>
            </a:extLst>
          </p:cNvPr>
          <p:cNvSpPr>
            <a:spLocks noGrp="1"/>
          </p:cNvSpPr>
          <p:nvPr>
            <p:ph type="title"/>
          </p:nvPr>
        </p:nvSpPr>
        <p:spPr>
          <a:xfrm>
            <a:off x="1066800" y="642594"/>
            <a:ext cx="10058400" cy="814731"/>
          </a:xfrm>
        </p:spPr>
        <p:txBody>
          <a:bodyPr/>
          <a:lstStyle/>
          <a:p>
            <a:r>
              <a:rPr lang="en" sz="3600" b="1" dirty="0"/>
              <a:t>Brief overview of what was done</a:t>
            </a:r>
            <a:endParaRPr lang="en-IN" b="1" dirty="0"/>
          </a:p>
        </p:txBody>
      </p:sp>
      <p:sp>
        <p:nvSpPr>
          <p:cNvPr id="3" name="Content Placeholder 2">
            <a:extLst>
              <a:ext uri="{FF2B5EF4-FFF2-40B4-BE49-F238E27FC236}">
                <a16:creationId xmlns:a16="http://schemas.microsoft.com/office/drawing/2014/main" id="{4EFC8A32-0DE9-8CDD-0AA7-37B158B268BD}"/>
              </a:ext>
            </a:extLst>
          </p:cNvPr>
          <p:cNvSpPr>
            <a:spLocks noGrp="1"/>
          </p:cNvSpPr>
          <p:nvPr>
            <p:ph idx="1"/>
          </p:nvPr>
        </p:nvSpPr>
        <p:spPr>
          <a:xfrm>
            <a:off x="1066800" y="1457325"/>
            <a:ext cx="10058400" cy="4577715"/>
          </a:xfrm>
        </p:spPr>
        <p:txBody>
          <a:bodyPr/>
          <a:lstStyle/>
          <a:p>
            <a:pPr marL="0" lvl="0" indent="0" algn="l" rtl="0">
              <a:spcBef>
                <a:spcPts val="0"/>
              </a:spcBef>
              <a:spcAft>
                <a:spcPts val="0"/>
              </a:spcAft>
              <a:buNone/>
            </a:pPr>
            <a:endParaRPr lang="en-US" sz="1800" dirty="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dirty="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sz="1800" dirty="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800" dirty="0">
                <a:solidFill>
                  <a:schemeClr val="tx1"/>
                </a:solidFill>
                <a:latin typeface="Arial" panose="020B0604020202020204" pitchFamily="34" charset="0"/>
                <a:cs typeface="Arial" panose="020B0604020202020204" pitchFamily="34" charset="0"/>
              </a:rPr>
              <a:t>The dataset is stored in a MongoDB database in a Clever Cloud Repository. The dataset has been accessed by using my </a:t>
            </a:r>
            <a:r>
              <a:rPr lang="en-US" sz="1800" b="1" dirty="0">
                <a:solidFill>
                  <a:schemeClr val="tx1"/>
                </a:solidFill>
                <a:latin typeface="Arial" panose="020B0604020202020204" pitchFamily="34" charset="0"/>
                <a:cs typeface="Arial" panose="020B0604020202020204" pitchFamily="34" charset="0"/>
              </a:rPr>
              <a:t>Clever Cloud credentials</a:t>
            </a:r>
            <a:r>
              <a:rPr lang="en-US" sz="1800" dirty="0">
                <a:solidFill>
                  <a:schemeClr val="tx1"/>
                </a:solidFill>
                <a:latin typeface="Arial" panose="020B0604020202020204" pitchFamily="34" charset="0"/>
                <a:cs typeface="Arial" panose="020B0604020202020204" pitchFamily="34" charset="0"/>
              </a:rPr>
              <a:t>. After accessing the dataset in the form of a collection and extracting the relevant </a:t>
            </a:r>
            <a:r>
              <a:rPr lang="en-US" sz="1800" dirty="0" err="1">
                <a:solidFill>
                  <a:schemeClr val="tx1"/>
                </a:solidFill>
                <a:latin typeface="Arial" panose="020B0604020202020204" pitchFamily="34" charset="0"/>
                <a:cs typeface="Arial" panose="020B0604020202020204" pitchFamily="34" charset="0"/>
              </a:rPr>
              <a:t>documents,the</a:t>
            </a:r>
            <a:r>
              <a:rPr lang="en-US" sz="1800" dirty="0">
                <a:solidFill>
                  <a:schemeClr val="tx1"/>
                </a:solidFill>
                <a:latin typeface="Arial" panose="020B0604020202020204" pitchFamily="34" charset="0"/>
                <a:cs typeface="Arial" panose="020B0604020202020204" pitchFamily="34" charset="0"/>
              </a:rPr>
              <a:t> extracted documents were converted to a pandas </a:t>
            </a:r>
            <a:r>
              <a:rPr lang="en-US" sz="1800" dirty="0" err="1">
                <a:solidFill>
                  <a:schemeClr val="tx1"/>
                </a:solidFill>
                <a:latin typeface="Arial" panose="020B0604020202020204" pitchFamily="34" charset="0"/>
                <a:cs typeface="Arial" panose="020B0604020202020204" pitchFamily="34" charset="0"/>
              </a:rPr>
              <a:t>DataFrame.After</a:t>
            </a:r>
            <a:r>
              <a:rPr lang="en-US" sz="1800" dirty="0">
                <a:solidFill>
                  <a:schemeClr val="tx1"/>
                </a:solidFill>
                <a:latin typeface="Arial" panose="020B0604020202020204" pitchFamily="34" charset="0"/>
                <a:cs typeface="Arial" panose="020B0604020202020204" pitchFamily="34" charset="0"/>
              </a:rPr>
              <a:t> that it was converted into a </a:t>
            </a:r>
            <a:r>
              <a:rPr lang="en-US" sz="1800" b="1" dirty="0">
                <a:solidFill>
                  <a:schemeClr val="tx1"/>
                </a:solidFill>
                <a:latin typeface="Arial" panose="020B0604020202020204" pitchFamily="34" charset="0"/>
                <a:cs typeface="Arial" panose="020B0604020202020204" pitchFamily="34" charset="0"/>
              </a:rPr>
              <a:t>Spark </a:t>
            </a:r>
            <a:r>
              <a:rPr lang="en-US" sz="1800" b="1" dirty="0" err="1">
                <a:solidFill>
                  <a:schemeClr val="tx1"/>
                </a:solidFill>
                <a:latin typeface="Arial" panose="020B0604020202020204" pitchFamily="34" charset="0"/>
                <a:cs typeface="Arial" panose="020B0604020202020204" pitchFamily="34" charset="0"/>
              </a:rPr>
              <a:t>DataFrame</a:t>
            </a:r>
            <a:r>
              <a:rPr lang="en-US" sz="1800" dirty="0">
                <a:solidFill>
                  <a:schemeClr val="tx1"/>
                </a:solidFill>
                <a:latin typeface="Arial" panose="020B0604020202020204" pitchFamily="34" charset="0"/>
                <a:cs typeface="Arial" panose="020B0604020202020204" pitchFamily="34" charset="0"/>
              </a:rPr>
              <a:t>. </a:t>
            </a:r>
          </a:p>
          <a:p>
            <a:pPr marL="0" lvl="0" indent="0" algn="l" rtl="0">
              <a:spcBef>
                <a:spcPts val="1200"/>
              </a:spcBef>
              <a:spcAft>
                <a:spcPts val="0"/>
              </a:spcAft>
              <a:buNone/>
            </a:pPr>
            <a:r>
              <a:rPr lang="en-US" sz="1800" dirty="0">
                <a:solidFill>
                  <a:schemeClr val="tx1"/>
                </a:solidFill>
                <a:latin typeface="Arial" panose="020B0604020202020204" pitchFamily="34" charset="0"/>
                <a:cs typeface="Arial" panose="020B0604020202020204" pitchFamily="34" charset="0"/>
              </a:rPr>
              <a:t>On it we did elementary analysis by writing </a:t>
            </a:r>
            <a:r>
              <a:rPr lang="en-US" sz="1800" b="1" dirty="0">
                <a:solidFill>
                  <a:schemeClr val="tx1"/>
                </a:solidFill>
                <a:latin typeface="Arial" panose="020B0604020202020204" pitchFamily="34" charset="0"/>
                <a:cs typeface="Arial" panose="020B0604020202020204" pitchFamily="34" charset="0"/>
              </a:rPr>
              <a:t>SQL queries</a:t>
            </a:r>
            <a:r>
              <a:rPr lang="en-US" sz="1800" dirty="0">
                <a:solidFill>
                  <a:schemeClr val="tx1"/>
                </a:solidFill>
                <a:latin typeface="Arial" panose="020B0604020202020204" pitchFamily="34" charset="0"/>
                <a:cs typeface="Arial" panose="020B0604020202020204" pitchFamily="34" charset="0"/>
              </a:rPr>
              <a:t>. </a:t>
            </a:r>
          </a:p>
          <a:p>
            <a:pPr marL="0" lvl="0" indent="0" algn="l" rtl="0">
              <a:spcBef>
                <a:spcPts val="1200"/>
              </a:spcBef>
              <a:spcAft>
                <a:spcPts val="0"/>
              </a:spcAft>
              <a:buNone/>
            </a:pPr>
            <a:r>
              <a:rPr lang="en-US" sz="1800" dirty="0">
                <a:solidFill>
                  <a:schemeClr val="tx1"/>
                </a:solidFill>
                <a:latin typeface="Arial" panose="020B0604020202020204" pitchFamily="34" charset="0"/>
                <a:cs typeface="Arial" panose="020B0604020202020204" pitchFamily="34" charset="0"/>
              </a:rPr>
              <a:t>After that we re converted it to a pandas </a:t>
            </a:r>
            <a:r>
              <a:rPr lang="en-US" sz="1800" dirty="0" err="1">
                <a:solidFill>
                  <a:schemeClr val="tx1"/>
                </a:solidFill>
                <a:latin typeface="Arial" panose="020B0604020202020204" pitchFamily="34" charset="0"/>
                <a:cs typeface="Arial" panose="020B0604020202020204" pitchFamily="34" charset="0"/>
              </a:rPr>
              <a:t>dataframe</a:t>
            </a:r>
            <a:r>
              <a:rPr lang="en-US" sz="1800" dirty="0">
                <a:solidFill>
                  <a:schemeClr val="tx1"/>
                </a:solidFill>
                <a:latin typeface="Arial" panose="020B0604020202020204" pitchFamily="34" charset="0"/>
                <a:cs typeface="Arial" panose="020B0604020202020204" pitchFamily="34" charset="0"/>
              </a:rPr>
              <a:t> and did </a:t>
            </a:r>
            <a:r>
              <a:rPr lang="en-US" sz="1800" b="1" dirty="0">
                <a:solidFill>
                  <a:schemeClr val="tx1"/>
                </a:solidFill>
                <a:latin typeface="Arial" panose="020B0604020202020204" pitchFamily="34" charset="0"/>
                <a:cs typeface="Arial" panose="020B0604020202020204" pitchFamily="34" charset="0"/>
              </a:rPr>
              <a:t>data visualization using pandas and </a:t>
            </a:r>
            <a:r>
              <a:rPr lang="en-US" sz="1800" b="1" dirty="0" err="1">
                <a:solidFill>
                  <a:schemeClr val="tx1"/>
                </a:solidFill>
                <a:latin typeface="Arial" panose="020B0604020202020204" pitchFamily="34" charset="0"/>
                <a:cs typeface="Arial" panose="020B0604020202020204" pitchFamily="34" charset="0"/>
              </a:rPr>
              <a:t>seaborn</a:t>
            </a:r>
            <a:r>
              <a:rPr lang="en-US" sz="1800" dirty="0" err="1">
                <a:solidFill>
                  <a:schemeClr val="tx1"/>
                </a:solidFill>
                <a:latin typeface="Arial" panose="020B0604020202020204" pitchFamily="34" charset="0"/>
                <a:cs typeface="Arial" panose="020B0604020202020204" pitchFamily="34" charset="0"/>
              </a:rPr>
              <a:t>.After</a:t>
            </a:r>
            <a:r>
              <a:rPr lang="en-US" sz="1800" dirty="0">
                <a:solidFill>
                  <a:schemeClr val="tx1"/>
                </a:solidFill>
                <a:latin typeface="Arial" panose="020B0604020202020204" pitchFamily="34" charset="0"/>
                <a:cs typeface="Arial" panose="020B0604020202020204" pitchFamily="34" charset="0"/>
              </a:rPr>
              <a:t> that we did data preprocessing on the Spark </a:t>
            </a:r>
            <a:r>
              <a:rPr lang="en-US" sz="1800" dirty="0" err="1">
                <a:solidFill>
                  <a:schemeClr val="tx1"/>
                </a:solidFill>
                <a:latin typeface="Arial" panose="020B0604020202020204" pitchFamily="34" charset="0"/>
                <a:cs typeface="Arial" panose="020B0604020202020204" pitchFamily="34" charset="0"/>
              </a:rPr>
              <a:t>DataFrame</a:t>
            </a:r>
            <a:r>
              <a:rPr lang="en-US" sz="1800" dirty="0">
                <a:solidFill>
                  <a:schemeClr val="tx1"/>
                </a:solidFill>
                <a:latin typeface="Arial" panose="020B0604020202020204" pitchFamily="34" charset="0"/>
                <a:cs typeface="Arial" panose="020B0604020202020204" pitchFamily="34" charset="0"/>
              </a:rPr>
              <a:t>.</a:t>
            </a:r>
          </a:p>
          <a:p>
            <a:pPr marL="0" lvl="0" indent="0" algn="l" rtl="0">
              <a:spcBef>
                <a:spcPts val="1200"/>
              </a:spcBef>
              <a:spcAft>
                <a:spcPts val="0"/>
              </a:spcAft>
              <a:buNone/>
            </a:pPr>
            <a:r>
              <a:rPr lang="en-US" sz="1800" dirty="0">
                <a:solidFill>
                  <a:schemeClr val="tx1"/>
                </a:solidFill>
                <a:latin typeface="Arial" panose="020B0604020202020204" pitchFamily="34" charset="0"/>
                <a:cs typeface="Arial" panose="020B0604020202020204" pitchFamily="34" charset="0"/>
              </a:rPr>
              <a:t>We then </a:t>
            </a:r>
            <a:r>
              <a:rPr lang="en-US" sz="1800" b="1" dirty="0">
                <a:solidFill>
                  <a:schemeClr val="tx1"/>
                </a:solidFill>
                <a:latin typeface="Arial" panose="020B0604020202020204" pitchFamily="34" charset="0"/>
                <a:cs typeface="Arial" panose="020B0604020202020204" pitchFamily="34" charset="0"/>
              </a:rPr>
              <a:t>removed unimportant features</a:t>
            </a:r>
            <a:r>
              <a:rPr lang="en-US" sz="1800" dirty="0">
                <a:solidFill>
                  <a:schemeClr val="tx1"/>
                </a:solidFill>
                <a:latin typeface="Arial" panose="020B0604020202020204" pitchFamily="34" charset="0"/>
                <a:cs typeface="Arial" panose="020B0604020202020204" pitchFamily="34" charset="0"/>
              </a:rPr>
              <a:t> from the dataset.</a:t>
            </a:r>
          </a:p>
          <a:p>
            <a:pPr marL="0" lvl="0" indent="0" algn="l" rtl="0">
              <a:spcBef>
                <a:spcPts val="1200"/>
              </a:spcBef>
              <a:spcAft>
                <a:spcPts val="1200"/>
              </a:spcAft>
              <a:buNone/>
            </a:pPr>
            <a:r>
              <a:rPr lang="en-US" sz="1800" dirty="0">
                <a:solidFill>
                  <a:schemeClr val="tx1"/>
                </a:solidFill>
                <a:latin typeface="Arial" panose="020B0604020202020204" pitchFamily="34" charset="0"/>
                <a:cs typeface="Arial" panose="020B0604020202020204" pitchFamily="34" charset="0"/>
              </a:rPr>
              <a:t> We </a:t>
            </a:r>
            <a:r>
              <a:rPr lang="en-US" sz="1800" b="1" dirty="0">
                <a:solidFill>
                  <a:schemeClr val="tx1"/>
                </a:solidFill>
                <a:latin typeface="Arial" panose="020B0604020202020204" pitchFamily="34" charset="0"/>
                <a:cs typeface="Arial" panose="020B0604020202020204" pitchFamily="34" charset="0"/>
              </a:rPr>
              <a:t>label encoded</a:t>
            </a:r>
            <a:r>
              <a:rPr lang="en-US" sz="1800" dirty="0">
                <a:solidFill>
                  <a:schemeClr val="tx1"/>
                </a:solidFill>
                <a:latin typeface="Arial" panose="020B0604020202020204" pitchFamily="34" charset="0"/>
                <a:cs typeface="Arial" panose="020B0604020202020204" pitchFamily="34" charset="0"/>
              </a:rPr>
              <a:t> all the categorical data including the target variable. The label encoded categorical variables (except the target variable) were </a:t>
            </a:r>
            <a:r>
              <a:rPr lang="en-US" sz="1800" b="1" dirty="0">
                <a:solidFill>
                  <a:schemeClr val="tx1"/>
                </a:solidFill>
                <a:latin typeface="Arial" panose="020B0604020202020204" pitchFamily="34" charset="0"/>
                <a:cs typeface="Arial" panose="020B0604020202020204" pitchFamily="34" charset="0"/>
              </a:rPr>
              <a:t>one hot encoded</a:t>
            </a:r>
            <a:endParaRPr lang="en-IN" sz="17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739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F7E5-AC2E-384A-E73F-5C7CD71958BE}"/>
              </a:ext>
            </a:extLst>
          </p:cNvPr>
          <p:cNvSpPr>
            <a:spLocks noGrp="1"/>
          </p:cNvSpPr>
          <p:nvPr>
            <p:ph type="title"/>
          </p:nvPr>
        </p:nvSpPr>
        <p:spPr>
          <a:xfrm>
            <a:off x="1066800" y="642594"/>
            <a:ext cx="10058400" cy="890931"/>
          </a:xfrm>
        </p:spPr>
        <p:txBody>
          <a:bodyPr/>
          <a:lstStyle/>
          <a:p>
            <a:r>
              <a:rPr lang="en-IN" b="1" dirty="0"/>
              <a:t>Contd…</a:t>
            </a:r>
          </a:p>
        </p:txBody>
      </p:sp>
      <p:sp>
        <p:nvSpPr>
          <p:cNvPr id="3" name="Content Placeholder 2">
            <a:extLst>
              <a:ext uri="{FF2B5EF4-FFF2-40B4-BE49-F238E27FC236}">
                <a16:creationId xmlns:a16="http://schemas.microsoft.com/office/drawing/2014/main" id="{D9B88004-84DE-DBB1-619F-DE58E6CEFEA4}"/>
              </a:ext>
            </a:extLst>
          </p:cNvPr>
          <p:cNvSpPr>
            <a:spLocks noGrp="1"/>
          </p:cNvSpPr>
          <p:nvPr>
            <p:ph idx="1"/>
          </p:nvPr>
        </p:nvSpPr>
        <p:spPr>
          <a:xfrm>
            <a:off x="1066800" y="1695450"/>
            <a:ext cx="10058400" cy="4339590"/>
          </a:xfrm>
        </p:spPr>
        <p:txBody>
          <a:bodyPr>
            <a:normAutofit/>
          </a:bodyPr>
          <a:lstStyle/>
          <a:p>
            <a:pPr marL="0" lvl="0" indent="0" algn="l" rtl="0">
              <a:spcBef>
                <a:spcPts val="0"/>
              </a:spcBef>
              <a:spcAft>
                <a:spcPts val="0"/>
              </a:spcAft>
              <a:buNone/>
            </a:pPr>
            <a:endParaRPr lang="en-US" sz="18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800" dirty="0">
                <a:latin typeface="Arial" panose="020B0604020202020204" pitchFamily="34" charset="0"/>
                <a:cs typeface="Arial" panose="020B0604020202020204" pitchFamily="34" charset="0"/>
              </a:rPr>
              <a:t>After that the relevant predictor variables were assembled we divided the original dataset into </a:t>
            </a:r>
            <a:r>
              <a:rPr lang="en-US" sz="1800" b="1" dirty="0">
                <a:latin typeface="Arial" panose="020B0604020202020204" pitchFamily="34" charset="0"/>
                <a:cs typeface="Arial" panose="020B0604020202020204" pitchFamily="34" charset="0"/>
              </a:rPr>
              <a:t>70% training set</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30% test set</a:t>
            </a:r>
          </a:p>
          <a:p>
            <a:pPr marL="0" lvl="0" indent="0" algn="l" rtl="0">
              <a:spcBef>
                <a:spcPts val="1200"/>
              </a:spcBef>
              <a:spcAft>
                <a:spcPts val="0"/>
              </a:spcAft>
              <a:buNone/>
            </a:pPr>
            <a:r>
              <a:rPr lang="en-US" sz="1800" dirty="0">
                <a:latin typeface="Arial" panose="020B0604020202020204" pitchFamily="34" charset="0"/>
                <a:cs typeface="Arial" panose="020B0604020202020204" pitchFamily="34" charset="0"/>
              </a:rPr>
              <a:t>After this we applied 6 ML algorithms one by one. They were</a:t>
            </a:r>
            <a:r>
              <a:rPr lang="en-US" sz="1800" b="1" dirty="0">
                <a:latin typeface="Arial" panose="020B0604020202020204" pitchFamily="34" charset="0"/>
                <a:cs typeface="Arial" panose="020B0604020202020204" pitchFamily="34" charset="0"/>
              </a:rPr>
              <a:t> Logistic Regression, Decision Tree Classification, Random Forest Classification, Gradient Boost Classification, Linear Support Vector Classification </a:t>
            </a:r>
            <a:r>
              <a:rPr lang="en-US" sz="1800" dirty="0">
                <a:latin typeface="Arial" panose="020B0604020202020204" pitchFamily="34" charset="0"/>
                <a:cs typeface="Arial" panose="020B0604020202020204" pitchFamily="34" charset="0"/>
              </a:rPr>
              <a:t>and</a:t>
            </a:r>
            <a:r>
              <a:rPr lang="en-US" sz="1800" b="1" dirty="0">
                <a:latin typeface="Arial" panose="020B0604020202020204" pitchFamily="34" charset="0"/>
                <a:cs typeface="Arial" panose="020B0604020202020204" pitchFamily="34" charset="0"/>
              </a:rPr>
              <a:t> Naive Bayes</a:t>
            </a:r>
            <a:r>
              <a:rPr lang="en-US" sz="1800" dirty="0">
                <a:latin typeface="Arial" panose="020B0604020202020204" pitchFamily="34" charset="0"/>
                <a:cs typeface="Arial" panose="020B0604020202020204" pitchFamily="34" charset="0"/>
              </a:rPr>
              <a:t>. The </a:t>
            </a:r>
            <a:r>
              <a:rPr lang="en-US" sz="1800" b="1" dirty="0">
                <a:latin typeface="Arial" panose="020B0604020202020204" pitchFamily="34" charset="0"/>
                <a:cs typeface="Arial" panose="020B0604020202020204" pitchFamily="34" charset="0"/>
              </a:rPr>
              <a:t>accuracy</a:t>
            </a:r>
            <a:r>
              <a:rPr lang="en-US" sz="1800" dirty="0">
                <a:latin typeface="Arial" panose="020B0604020202020204" pitchFamily="34" charset="0"/>
                <a:cs typeface="Arial" panose="020B0604020202020204" pitchFamily="34" charset="0"/>
              </a:rPr>
              <a:t> and the </a:t>
            </a:r>
            <a:r>
              <a:rPr lang="en-US" sz="1800" b="1" dirty="0">
                <a:latin typeface="Arial" panose="020B0604020202020204" pitchFamily="34" charset="0"/>
                <a:cs typeface="Arial" panose="020B0604020202020204" pitchFamily="34" charset="0"/>
              </a:rPr>
              <a:t>area under the ROC curve</a:t>
            </a:r>
            <a:r>
              <a:rPr lang="en-US" sz="1800" dirty="0">
                <a:latin typeface="Arial" panose="020B0604020202020204" pitchFamily="34" charset="0"/>
                <a:cs typeface="Arial" panose="020B0604020202020204" pitchFamily="34" charset="0"/>
              </a:rPr>
              <a:t> from each model were noted.</a:t>
            </a:r>
          </a:p>
          <a:p>
            <a:pPr marL="0" lvl="0" indent="0" algn="l" rtl="0">
              <a:spcBef>
                <a:spcPts val="1200"/>
              </a:spcBef>
              <a:spcAft>
                <a:spcPts val="1200"/>
              </a:spcAft>
              <a:buNone/>
            </a:pPr>
            <a:r>
              <a:rPr lang="en-US" sz="1800" dirty="0">
                <a:latin typeface="Arial" panose="020B0604020202020204" pitchFamily="34" charset="0"/>
                <a:cs typeface="Arial" panose="020B0604020202020204" pitchFamily="34" charset="0"/>
              </a:rPr>
              <a:t>We compared the performances of the algorithms and results are as follows:</a:t>
            </a:r>
          </a:p>
          <a:p>
            <a:pPr marL="0" lvl="0" indent="0" algn="l" rtl="0">
              <a:spcBef>
                <a:spcPts val="1200"/>
              </a:spcBef>
              <a:spcAft>
                <a:spcPts val="1200"/>
              </a:spcAft>
              <a:buNone/>
            </a:pPr>
            <a:endParaRPr lang="en-US" sz="1800" dirty="0">
              <a:latin typeface="Arial" panose="020B0604020202020204" pitchFamily="34" charset="0"/>
              <a:cs typeface="Arial" panose="020B0604020202020204" pitchFamily="34" charset="0"/>
            </a:endParaRPr>
          </a:p>
          <a:p>
            <a:pPr marL="0" lvl="0" indent="0" algn="l" rtl="0">
              <a:spcBef>
                <a:spcPts val="1200"/>
              </a:spcBef>
              <a:spcAft>
                <a:spcPts val="1200"/>
              </a:spcAft>
              <a:buNone/>
            </a:pP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BF769C0-638A-ED1F-0993-2881B077EC9C}"/>
              </a:ext>
            </a:extLst>
          </p:cNvPr>
          <p:cNvPicPr>
            <a:picLocks noChangeAspect="1"/>
          </p:cNvPicPr>
          <p:nvPr/>
        </p:nvPicPr>
        <p:blipFill>
          <a:blip r:embed="rId2"/>
          <a:stretch>
            <a:fillRect/>
          </a:stretch>
        </p:blipFill>
        <p:spPr>
          <a:xfrm>
            <a:off x="1066801" y="4858539"/>
            <a:ext cx="3162300" cy="1457254"/>
          </a:xfrm>
          <a:prstGeom prst="rect">
            <a:avLst/>
          </a:prstGeom>
        </p:spPr>
      </p:pic>
    </p:spTree>
    <p:extLst>
      <p:ext uri="{BB962C8B-B14F-4D97-AF65-F5344CB8AC3E}">
        <p14:creationId xmlns:p14="http://schemas.microsoft.com/office/powerpoint/2010/main" val="1469042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265</TotalTime>
  <Words>1071</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Bahnschrift Light</vt:lpstr>
      <vt:lpstr>Century Gothic</vt:lpstr>
      <vt:lpstr>Courier New</vt:lpstr>
      <vt:lpstr>Inter</vt:lpstr>
      <vt:lpstr>Wingdings 3</vt:lpstr>
      <vt:lpstr>Ion Boardroom</vt:lpstr>
      <vt:lpstr>BDSN Project   Stroke Prediction using spark pipeline </vt:lpstr>
      <vt:lpstr>CONTEXT</vt:lpstr>
      <vt:lpstr>TITLE &amp; OBJECTIVE OF THE STUDY </vt:lpstr>
      <vt:lpstr>NEED OF THE STUDY </vt:lpstr>
      <vt:lpstr>PROBLEM STATEMENT</vt:lpstr>
      <vt:lpstr>Dataset Information:-</vt:lpstr>
      <vt:lpstr>DATA SOURCES</vt:lpstr>
      <vt:lpstr>Brief overview of what was done</vt:lpstr>
      <vt:lpstr>Contd…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Project</dc:title>
  <dc:creator>ishan</dc:creator>
  <cp:lastModifiedBy>Rounak Jana</cp:lastModifiedBy>
  <cp:revision>20</cp:revision>
  <dcterms:created xsi:type="dcterms:W3CDTF">2022-08-06T11:41:52Z</dcterms:created>
  <dcterms:modified xsi:type="dcterms:W3CDTF">2023-07-06T12:41:03Z</dcterms:modified>
</cp:coreProperties>
</file>