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9FE03-82FB-284E-BD75-EBE23DBBF09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995E-6BAA-5448-8DB9-2BFA28358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995E-6BAA-5448-8DB9-2BFA28358C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50F5-5686-3B20-6FCF-A40376C1F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3364D-6C6D-0785-E355-05CE322F6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F222-04E9-E145-76D7-04171CAB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3C11-362D-1193-6FF9-CB912EC5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B004-AC7E-F566-6BE3-5F358E3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1986-C305-AE59-71AA-1BC43FED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A6126-CF26-7134-BA6D-F4C773EF4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9A6BB-EA09-83FB-4875-1BA838A5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D7E3-9CEB-BA72-547B-1E17BD1E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7B47-61A2-D219-D65E-0478171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6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05663-A776-A6DB-48C2-4E8C1D11C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D6548-6379-CEAD-13D6-81FFDE22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0D84-1F73-1409-2455-13F5BBC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BE91-F29A-2AA1-EEC1-F731728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58BF7-C69C-1014-217C-792C44EB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05C7-F325-1E7D-33E0-D461B99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681B-0F0D-F58F-6B9E-A67EA41F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5500-C0D2-7765-3D95-872E02FF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B82E-6C5A-7F95-0736-EDE822C6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5C48-53FA-6467-7DAA-CD65363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0918-CE12-27C9-42AF-2C24302C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629C-0840-C513-40B6-C10886CE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4B96-CFC0-71B7-CB03-820F95D1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83D5-D19B-401B-D226-E5C20E04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7D00-F87E-11C0-50B5-625C1A9D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BFF5-5F27-1C05-C996-758CC575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E6D5-471A-6594-C4B4-F938FD0D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38AEB-8DD8-087D-07B6-A647C9E94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4473-C227-0F0E-6630-9495F939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8278-072B-84E4-79B3-09EB0ADB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E6E5-FCA2-A682-B325-AF9C2FA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94EC-CED6-FC1D-041B-0A191228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D1053-2AD5-A4DC-EEA9-00EA7698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14386-FD3B-583A-85F1-B3104A0F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D2607-7DE0-ACE0-051A-D1193CEB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28D08-AAF3-1CF5-0B6A-287902A6F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ADBAC-EFDC-AF27-1BFF-0EE37F4B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2D067-07C2-30FC-DA87-A3E8CD25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95C92-A1D7-8D8E-460B-EC4E3085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C6EB-A054-59D5-1A76-BA89846F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59B58-61CA-B375-0EA5-7C87C60E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B84CF-7971-B0D0-B050-A8804636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7B0FC-2DB8-7A99-2782-8F266534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2782A-2910-7772-8929-6B3D47B7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A7F3F-D126-7818-DD43-31339E9E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4FAF2-6971-5CD2-3848-232D6F25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B53F-F34E-0B57-DD58-3871A329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F4FB-EED2-384F-CC72-E3DF2B3B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875AE-A2B0-848E-1058-25EA12253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08CD7-3840-78E2-8F89-F4794DC5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CC9DB-1D35-8235-0755-5E083267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56CF-B4B7-BE33-9CF6-7108DDE7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2866-1F7A-9267-1F43-01B8931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C379B-0067-B752-5DF2-781D752D8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1B72-4567-708A-08B2-A2D603F6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E5519-FF2C-57BA-B16D-B6E4FCB0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E7AE-CB69-EE5F-A33C-89CEB49C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9880-BB2D-7142-5100-F7585EB0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42DFB-DC08-BE98-46AF-358BA7A3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17AF-5020-B4EE-AE0C-4835537F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DC7F0-A5AA-A8E1-C837-C575CEBD0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61AF-9B94-014D-836A-CD081055634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C237-F9B0-67B3-FA4E-7561D9CF4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5DCD-CC51-4804-B244-C1663A98D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0F0B-207E-2423-1A8A-1E2F5382F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RETAIL SALES FORECASTING USING MACHINE LEARNING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D747E-5A84-D7F7-2BCE-EEFEA69CB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11E-05D0-E83D-D2C0-527CDDB4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4A33-5096-E9C2-9106-51CA37DE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Moroff</a:t>
            </a:r>
            <a:r>
              <a:rPr lang="en-US" sz="1800" dirty="0"/>
              <a:t>, N.U., Kurt, E. and </a:t>
            </a:r>
            <a:r>
              <a:rPr lang="en-US" sz="1800" dirty="0" err="1"/>
              <a:t>Kamphues</a:t>
            </a:r>
            <a:r>
              <a:rPr lang="en-US" sz="1800" dirty="0"/>
              <a:t>, J., 2021. Machine Learning and statistics: A Study for assessing innovative demand forecasting models. </a:t>
            </a:r>
            <a:r>
              <a:rPr lang="en-US" sz="1800" i="1" dirty="0"/>
              <a:t>Procedia Computer Science</a:t>
            </a:r>
            <a:r>
              <a:rPr lang="en-US" sz="1800" dirty="0"/>
              <a:t>, </a:t>
            </a:r>
            <a:r>
              <a:rPr lang="en-US" sz="1800" i="1" dirty="0"/>
              <a:t>180</a:t>
            </a:r>
            <a:r>
              <a:rPr lang="en-US" sz="1800" dirty="0"/>
              <a:t>, pp.40-49.</a:t>
            </a:r>
          </a:p>
          <a:p>
            <a:r>
              <a:rPr lang="en-IN" sz="1800" dirty="0"/>
              <a:t>Mortensen, S., </a:t>
            </a:r>
            <a:r>
              <a:rPr lang="en-IN" sz="1800" dirty="0" err="1"/>
              <a:t>Christison</a:t>
            </a:r>
            <a:r>
              <a:rPr lang="en-IN" sz="1800" dirty="0"/>
              <a:t>, M., Li, B., Zhu, A. and Venkatesan, R., 2019, April. Predicting and Defining B2B Sales Success with Machine Learning. In </a:t>
            </a:r>
            <a:r>
              <a:rPr lang="en-IN" sz="1800" i="1" dirty="0"/>
              <a:t>2019 Systems and Information Engineering Design Symposium (SIEDS)</a:t>
            </a:r>
            <a:r>
              <a:rPr lang="en-IN" sz="1800" dirty="0"/>
              <a:t> (pp. 1-5). IEEE.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602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E52-B558-304E-4FD7-185C403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51A819-C308-3C2B-DA92-042CDE03B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967912"/>
              </p:ext>
            </p:extLst>
          </p:nvPr>
        </p:nvGraphicFramePr>
        <p:xfrm>
          <a:off x="838200" y="1825625"/>
          <a:ext cx="8412480" cy="491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748376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54754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17382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3407855"/>
                    </a:ext>
                  </a:extLst>
                </a:gridCol>
              </a:tblGrid>
              <a:tr h="354825">
                <a:tc>
                  <a:txBody>
                    <a:bodyPr/>
                    <a:lstStyle/>
                    <a:p>
                      <a:r>
                        <a:rPr lang="en-US" dirty="0"/>
                        <a:t>Author,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27203"/>
                  </a:ext>
                </a:extLst>
              </a:tr>
              <a:tr h="4549534">
                <a:tc>
                  <a:txBody>
                    <a:bodyPr/>
                    <a:lstStyle/>
                    <a:p>
                      <a:r>
                        <a:rPr lang="en-US" dirty="0"/>
                        <a:t>Chu, Zhang (2003)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accuracy of various linear and nonlinear models.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Building with in sample data.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Validation for best NN architecture.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Deseasonalising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data.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of the model using performance metrics.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nonlinear method is the preferred approach to modelling retail sales movement.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overall best model for retail sales forecasting is the neural network model with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deseasonalised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series data. 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9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29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12837B-ACDD-03AD-B908-DD8335EF7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110806"/>
              </p:ext>
            </p:extLst>
          </p:nvPr>
        </p:nvGraphicFramePr>
        <p:xfrm>
          <a:off x="838200" y="1850008"/>
          <a:ext cx="9317736" cy="3575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434">
                  <a:extLst>
                    <a:ext uri="{9D8B030D-6E8A-4147-A177-3AD203B41FA5}">
                      <a16:colId xmlns:a16="http://schemas.microsoft.com/office/drawing/2014/main" val="2643085320"/>
                    </a:ext>
                  </a:extLst>
                </a:gridCol>
                <a:gridCol w="2329434">
                  <a:extLst>
                    <a:ext uri="{9D8B030D-6E8A-4147-A177-3AD203B41FA5}">
                      <a16:colId xmlns:a16="http://schemas.microsoft.com/office/drawing/2014/main" val="2949778801"/>
                    </a:ext>
                  </a:extLst>
                </a:gridCol>
                <a:gridCol w="2329434">
                  <a:extLst>
                    <a:ext uri="{9D8B030D-6E8A-4147-A177-3AD203B41FA5}">
                      <a16:colId xmlns:a16="http://schemas.microsoft.com/office/drawing/2014/main" val="1821932357"/>
                    </a:ext>
                  </a:extLst>
                </a:gridCol>
                <a:gridCol w="2329434">
                  <a:extLst>
                    <a:ext uri="{9D8B030D-6E8A-4147-A177-3AD203B41FA5}">
                      <a16:colId xmlns:a16="http://schemas.microsoft.com/office/drawing/2014/main" val="287759074"/>
                    </a:ext>
                  </a:extLst>
                </a:gridCol>
              </a:tblGrid>
              <a:tr h="452351">
                <a:tc>
                  <a:txBody>
                    <a:bodyPr/>
                    <a:lstStyle/>
                    <a:p>
                      <a:r>
                        <a:rPr lang="en-US" dirty="0"/>
                        <a:t>Author,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85335"/>
                  </a:ext>
                </a:extLst>
              </a:tr>
              <a:tr h="3123080">
                <a:tc>
                  <a:txBody>
                    <a:bodyPr/>
                    <a:lstStyle/>
                    <a:p>
                      <a:r>
                        <a:rPr lang="en-US" dirty="0" err="1"/>
                        <a:t>Carbonneau</a:t>
                      </a:r>
                      <a:r>
                        <a:rPr lang="en-US" dirty="0"/>
                        <a:t> et al. (2006)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forecasting the distorted demand signals in the extended SC with advanced non linear ML techniques.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preparation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Neural networks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Recurrent Neural Networks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Support Vector Machine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Comparison of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RNN and SVM showed much better results than the traditional methods.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8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21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B869-F3B1-681D-DBA2-63A588C7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43556C-272A-A617-1585-6E6F358D6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914014"/>
              </p:ext>
            </p:extLst>
          </p:nvPr>
        </p:nvGraphicFramePr>
        <p:xfrm>
          <a:off x="838200" y="1825625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848824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179106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76142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039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Cankurt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Subasi</a:t>
                      </a:r>
                      <a:r>
                        <a:rPr lang="en-US" baseline="0" dirty="0"/>
                        <a:t> (2015)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develop</a:t>
                      </a:r>
                      <a:r>
                        <a:rPr lang="en-US" baseline="0" dirty="0"/>
                        <a:t> tourism demand forecasting models using machine learning techniques with trend, seasonal and cyclic components.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Analysis of tourism demand data.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Generation of the Auxiliary</a:t>
                      </a:r>
                      <a:r>
                        <a:rPr lang="en-US" baseline="0" dirty="0"/>
                        <a:t> variables.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Artificial Neural Network approach.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Support Vector Regression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Prediction performance metrics.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Two proposed techniques, ANN and SVR significantly improve the accuracy of the machine learning models.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5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3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C162-9EE5-6CC4-013D-5DFC84DB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8081CC-71A1-4B0D-E95B-9F60A36AC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674751"/>
              </p:ext>
            </p:extLst>
          </p:nvPr>
        </p:nvGraphicFramePr>
        <p:xfrm>
          <a:off x="838200" y="1825625"/>
          <a:ext cx="841248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732203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819992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4795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8589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Cheriyan</a:t>
                      </a:r>
                      <a:r>
                        <a:rPr lang="en-US" dirty="0"/>
                        <a:t> et al.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Compare the performance of various machine learning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collection.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Exploratory data analysis.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Model building.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Deployment.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Evaluation using 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GradientBoost</a:t>
                      </a:r>
                      <a:r>
                        <a:rPr lang="en-US" dirty="0"/>
                        <a:t> gave the best accuracy amounting to 98% compared to 64% and 71% of generalized line and Decision tree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6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B3DA-8199-EB3C-49AD-85BE25BF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DDE094-6A8F-3533-1758-698603A8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986002"/>
              </p:ext>
            </p:extLst>
          </p:nvPr>
        </p:nvGraphicFramePr>
        <p:xfrm>
          <a:off x="838200" y="1825625"/>
          <a:ext cx="10515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342095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87359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79793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607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Tanizaki</a:t>
                      </a:r>
                      <a:r>
                        <a:rPr lang="en-US" dirty="0"/>
                        <a:t> el al.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forecast demand in restaurants</a:t>
                      </a:r>
                      <a:r>
                        <a:rPr lang="en-US" baseline="0" dirty="0"/>
                        <a:t> using machine learning and verification result of the model using real store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Bayesian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Boosted Decision tree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Decision Forest regression are used for machine learning.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Stepwise method is used for statistical analysis method.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Azure Machine learning and SPSS as a tool.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was no big difference in the forecasting rate using</a:t>
                      </a:r>
                      <a:r>
                        <a:rPr lang="en-US" baseline="0" dirty="0"/>
                        <a:t> the method of Bayesian, Decision and Stepwise, and the forecasting rate of Boosted was a little low.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The forecast rate of any store exceeded approximately 85%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8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8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B56B-572F-D302-F1FB-35350EA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F5D3D4-AD53-2502-A431-DA6C38081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78402"/>
              </p:ext>
            </p:extLst>
          </p:nvPr>
        </p:nvGraphicFramePr>
        <p:xfrm>
          <a:off x="838200" y="1825625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933917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590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307629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751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4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Mortensen, et al.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 identify what features drives sales success.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 develop a model which could predict sales success.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Feature extraction using classification.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Variable selection using data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Deploying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Evaluation using metrics.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Non-meta-variable model for prediction can be used in departments where accuracy is adequate.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6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8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829-0469-58F7-5337-A9C348BB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039DF-0DE2-D9C4-8B07-27C9993C2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961716"/>
              </p:ext>
            </p:extLst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8837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57786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78110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58471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Moroff</a:t>
                      </a:r>
                      <a:r>
                        <a:rPr lang="en-US" dirty="0"/>
                        <a:t> et</a:t>
                      </a:r>
                      <a:r>
                        <a:rPr lang="en-US" baseline="0" dirty="0"/>
                        <a:t> al. (2021)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evaluate six</a:t>
                      </a:r>
                      <a:r>
                        <a:rPr lang="en-US" baseline="0" dirty="0"/>
                        <a:t> different forecasting models from statistics and machine learning in respect to forecast quality and effort for implementation.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Selection of representative products.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System</a:t>
                      </a:r>
                      <a:r>
                        <a:rPr lang="en-US" baseline="0" dirty="0"/>
                        <a:t> architecture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Parameter settings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Forecasting models have different forecast qualities depending on the underlying demand patterns.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became clear that a product-specific analysis and an ex-post evaluation is of great importance in order to be able to identify the most suitable forecasting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0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Chu, C.W. and Zhang, G.P., 2003. A comparative study of linear and nonlinear models for aggregate retail sales forecasting. </a:t>
            </a:r>
            <a:r>
              <a:rPr lang="en-US" sz="1800" i="1" dirty="0"/>
              <a:t>International Journal of production economics</a:t>
            </a:r>
            <a:r>
              <a:rPr lang="en-US" sz="1800" dirty="0"/>
              <a:t>, </a:t>
            </a:r>
            <a:r>
              <a:rPr lang="en-US" sz="1800" i="1" dirty="0"/>
              <a:t>86</a:t>
            </a:r>
            <a:r>
              <a:rPr lang="en-US" sz="1800" dirty="0"/>
              <a:t>(3), pp.217-231.</a:t>
            </a:r>
          </a:p>
          <a:p>
            <a:r>
              <a:rPr lang="en-US" sz="1800" dirty="0" err="1"/>
              <a:t>Cheriyan</a:t>
            </a:r>
            <a:r>
              <a:rPr lang="en-US" sz="1800" dirty="0"/>
              <a:t>, S., Ibrahim, S., </a:t>
            </a:r>
            <a:r>
              <a:rPr lang="en-US" sz="1800" dirty="0" err="1"/>
              <a:t>Mohanan</a:t>
            </a:r>
            <a:r>
              <a:rPr lang="en-US" sz="1800" dirty="0"/>
              <a:t>, S. and </a:t>
            </a:r>
            <a:r>
              <a:rPr lang="en-US" sz="1800" dirty="0" err="1"/>
              <a:t>Treesa</a:t>
            </a:r>
            <a:r>
              <a:rPr lang="en-US" sz="1800" dirty="0"/>
              <a:t>, S., 2018, August. Intelligent sales prediction using machine learning techniques. In </a:t>
            </a:r>
            <a:r>
              <a:rPr lang="en-US" sz="1800" i="1" dirty="0"/>
              <a:t>2018 International Conference on Computing, Electronics &amp; Communications Engineering (</a:t>
            </a:r>
            <a:r>
              <a:rPr lang="en-US" sz="1800" i="1" dirty="0" err="1"/>
              <a:t>iCCECE</a:t>
            </a:r>
            <a:r>
              <a:rPr lang="en-US" sz="1800" i="1" dirty="0"/>
              <a:t>)</a:t>
            </a:r>
            <a:r>
              <a:rPr lang="en-US" sz="1800" dirty="0"/>
              <a:t> (pp. 53-58). IEEE.</a:t>
            </a:r>
          </a:p>
          <a:p>
            <a:r>
              <a:rPr lang="en-US" sz="1800" dirty="0" err="1"/>
              <a:t>Carbonneau</a:t>
            </a:r>
            <a:r>
              <a:rPr lang="en-US" sz="1800" dirty="0"/>
              <a:t>, R., Laframboise, K. and </a:t>
            </a:r>
            <a:r>
              <a:rPr lang="en-US" sz="1800" dirty="0" err="1"/>
              <a:t>Vahidov</a:t>
            </a:r>
            <a:r>
              <a:rPr lang="en-US" sz="1800" dirty="0"/>
              <a:t>, R., 2008. Application of machine learning techniques for supply chain demand forecasting. </a:t>
            </a:r>
            <a:r>
              <a:rPr lang="en-US" sz="1800" i="1" dirty="0"/>
              <a:t>European Journal of Operational Research</a:t>
            </a:r>
            <a:r>
              <a:rPr lang="en-US" sz="1800" dirty="0"/>
              <a:t>, </a:t>
            </a:r>
            <a:r>
              <a:rPr lang="en-US" sz="1800" i="1" dirty="0"/>
              <a:t>184</a:t>
            </a:r>
            <a:r>
              <a:rPr lang="en-US" sz="1800" dirty="0"/>
              <a:t>(3), pp.1140-1154.</a:t>
            </a:r>
          </a:p>
          <a:p>
            <a:r>
              <a:rPr lang="en-US" sz="1800" dirty="0" err="1"/>
              <a:t>Tanizaki</a:t>
            </a:r>
            <a:r>
              <a:rPr lang="en-US" sz="1800" dirty="0"/>
              <a:t>, T., Hoshino, T., </a:t>
            </a:r>
            <a:r>
              <a:rPr lang="en-US" sz="1800" dirty="0" err="1"/>
              <a:t>Shimmura</a:t>
            </a:r>
            <a:r>
              <a:rPr lang="en-US" sz="1800" dirty="0"/>
              <a:t>, T. and </a:t>
            </a:r>
            <a:r>
              <a:rPr lang="en-US" sz="1800" dirty="0" err="1"/>
              <a:t>Takenaka</a:t>
            </a:r>
            <a:r>
              <a:rPr lang="en-US" sz="1800" dirty="0"/>
              <a:t>, T., 2019. Demand forecasting in restaurants using machine learning and statistical analysis. </a:t>
            </a:r>
            <a:r>
              <a:rPr lang="en-US" sz="1800" i="1" dirty="0" err="1"/>
              <a:t>Procedia</a:t>
            </a:r>
            <a:r>
              <a:rPr lang="en-US" sz="1800" i="1" dirty="0"/>
              <a:t> CIRP</a:t>
            </a:r>
            <a:r>
              <a:rPr lang="en-US" sz="1800" dirty="0"/>
              <a:t>, </a:t>
            </a:r>
            <a:r>
              <a:rPr lang="en-US" sz="1800" i="1" dirty="0"/>
              <a:t>79</a:t>
            </a:r>
            <a:r>
              <a:rPr lang="en-US" sz="1800" dirty="0"/>
              <a:t>, pp.679-683.</a:t>
            </a:r>
          </a:p>
          <a:p>
            <a:r>
              <a:rPr lang="en-US" sz="1800" dirty="0" err="1"/>
              <a:t>Cankurt</a:t>
            </a:r>
            <a:r>
              <a:rPr lang="en-US" sz="1800" dirty="0"/>
              <a:t>, S. and </a:t>
            </a:r>
            <a:r>
              <a:rPr lang="en-US" sz="1800" dirty="0" err="1"/>
              <a:t>Subasi</a:t>
            </a:r>
            <a:r>
              <a:rPr lang="en-US" sz="1800" dirty="0"/>
              <a:t>, A., 2015. Developing tourism demand forecasting models using machine learning techniques with trend, seasonal, and cyclic components. </a:t>
            </a:r>
            <a:r>
              <a:rPr lang="en-US" sz="1800" i="1" dirty="0"/>
              <a:t>Balkan Journal of Electrical and Computer Engineering</a:t>
            </a:r>
            <a:r>
              <a:rPr lang="en-US" sz="1800" dirty="0"/>
              <a:t>, </a:t>
            </a:r>
            <a:r>
              <a:rPr lang="en-US" sz="1800" i="1" dirty="0"/>
              <a:t>3</a:t>
            </a:r>
            <a:r>
              <a:rPr lang="en-US" sz="1800" dirty="0"/>
              <a:t>(1), pp.42-49.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838</Words>
  <Application>Microsoft Macintosh PowerPoint</Application>
  <PresentationFormat>Widescreen</PresentationFormat>
  <Paragraphs>104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RETAIL SALES FORECASTING USING MACHINE LEARNING ALGORITHMS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Rounak Singh Buttar</dc:creator>
  <cp:lastModifiedBy>Rounak Singh Buttar</cp:lastModifiedBy>
  <cp:revision>71</cp:revision>
  <dcterms:created xsi:type="dcterms:W3CDTF">2022-04-19T10:29:04Z</dcterms:created>
  <dcterms:modified xsi:type="dcterms:W3CDTF">2022-04-25T16:50:48Z</dcterms:modified>
</cp:coreProperties>
</file>