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  <p:sldMasterId id="2147483709" r:id="rId2"/>
  </p:sldMasterIdLst>
  <p:notesMasterIdLst>
    <p:notesMasterId r:id="rId27"/>
  </p:notesMasterIdLst>
  <p:sldIdLst>
    <p:sldId id="256" r:id="rId3"/>
    <p:sldId id="298" r:id="rId4"/>
    <p:sldId id="278" r:id="rId5"/>
    <p:sldId id="261" r:id="rId6"/>
    <p:sldId id="282" r:id="rId7"/>
    <p:sldId id="285" r:id="rId8"/>
    <p:sldId id="266" r:id="rId9"/>
    <p:sldId id="262" r:id="rId10"/>
    <p:sldId id="297" r:id="rId11"/>
    <p:sldId id="258" r:id="rId12"/>
    <p:sldId id="296" r:id="rId13"/>
    <p:sldId id="259" r:id="rId14"/>
    <p:sldId id="295" r:id="rId15"/>
    <p:sldId id="260" r:id="rId16"/>
    <p:sldId id="280" r:id="rId17"/>
    <p:sldId id="299" r:id="rId18"/>
    <p:sldId id="292" r:id="rId19"/>
    <p:sldId id="293" r:id="rId20"/>
    <p:sldId id="294" r:id="rId21"/>
    <p:sldId id="269" r:id="rId22"/>
    <p:sldId id="272" r:id="rId23"/>
    <p:sldId id="289" r:id="rId24"/>
    <p:sldId id="29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YyqzAf8lCvl0g/tunRJXSAha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40F6A-D359-4356-B750-D4C292809AF8}">
  <a:tblStyle styleId="{56D40F6A-D359-4356-B750-D4C292809A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715"/>
  </p:normalViewPr>
  <p:slideViewPr>
    <p:cSldViewPr snapToGrid="0">
      <p:cViewPr varScale="1">
        <p:scale>
          <a:sx n="92" d="100"/>
          <a:sy n="92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210533ME\Desktop\miNI%20proj%20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210533ME\Desktop\miNI%20proj%20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3600" b="0"/>
            </a:pPr>
            <a:r>
              <a:rPr lang="en-US" sz="3600" b="0" dirty="0"/>
              <a:t>R</a:t>
            </a:r>
            <a:r>
              <a:rPr lang="en-US" sz="3600" b="0" baseline="30000" dirty="0"/>
              <a:t>2</a:t>
            </a:r>
            <a:r>
              <a:rPr lang="en-US" sz="3600" b="0" dirty="0"/>
              <a:t> 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80:20</c:v>
                </c:pt>
              </c:strCache>
            </c:strRef>
          </c:tx>
          <c:invertIfNegative val="0"/>
          <c:cat>
            <c:strRef>
              <c:f>Sheet1!$A$4:$A$10</c:f>
              <c:strCache>
                <c:ptCount val="7"/>
                <c:pt idx="0">
                  <c:v>Linear Regression</c:v>
                </c:pt>
                <c:pt idx="1">
                  <c:v>Polynomial Regression</c:v>
                </c:pt>
                <c:pt idx="2">
                  <c:v>Ridge Regression</c:v>
                </c:pt>
                <c:pt idx="3">
                  <c:v>Lasso Regression</c:v>
                </c:pt>
                <c:pt idx="4">
                  <c:v>Gradient Boost</c:v>
                </c:pt>
                <c:pt idx="5">
                  <c:v>AdaBoost</c:v>
                </c:pt>
                <c:pt idx="6">
                  <c:v>XGBoost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7"/>
                <c:pt idx="0">
                  <c:v>0.4900000000000001</c:v>
                </c:pt>
                <c:pt idx="1">
                  <c:v>0.55000000000000004</c:v>
                </c:pt>
                <c:pt idx="2">
                  <c:v>0.4900000000000001</c:v>
                </c:pt>
                <c:pt idx="3">
                  <c:v>0.4900000000000001</c:v>
                </c:pt>
                <c:pt idx="4">
                  <c:v>0.56999999999999995</c:v>
                </c:pt>
                <c:pt idx="5">
                  <c:v>0.48000000000000009</c:v>
                </c:pt>
                <c:pt idx="6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C-4FDC-891A-BAD5CB993D50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75:25</c:v>
                </c:pt>
              </c:strCache>
            </c:strRef>
          </c:tx>
          <c:invertIfNegative val="0"/>
          <c:cat>
            <c:strRef>
              <c:f>Sheet1!$A$4:$A$10</c:f>
              <c:strCache>
                <c:ptCount val="7"/>
                <c:pt idx="0">
                  <c:v>Linear Regression</c:v>
                </c:pt>
                <c:pt idx="1">
                  <c:v>Polynomial Regression</c:v>
                </c:pt>
                <c:pt idx="2">
                  <c:v>Ridge Regression</c:v>
                </c:pt>
                <c:pt idx="3">
                  <c:v>Lasso Regression</c:v>
                </c:pt>
                <c:pt idx="4">
                  <c:v>Gradient Boost</c:v>
                </c:pt>
                <c:pt idx="5">
                  <c:v>AdaBoost</c:v>
                </c:pt>
                <c:pt idx="6">
                  <c:v>XGBoost</c:v>
                </c:pt>
              </c:strCache>
            </c:strRef>
          </c:cat>
          <c:val>
            <c:numRef>
              <c:f>Sheet1!$D$4:$D$10</c:f>
              <c:numCache>
                <c:formatCode>General</c:formatCode>
                <c:ptCount val="7"/>
                <c:pt idx="0">
                  <c:v>0.5</c:v>
                </c:pt>
                <c:pt idx="1">
                  <c:v>0.56999999999999995</c:v>
                </c:pt>
                <c:pt idx="2">
                  <c:v>0.5</c:v>
                </c:pt>
                <c:pt idx="3">
                  <c:v>0.5</c:v>
                </c:pt>
                <c:pt idx="4">
                  <c:v>0.58000000000000018</c:v>
                </c:pt>
                <c:pt idx="5">
                  <c:v>0.51</c:v>
                </c:pt>
                <c:pt idx="6">
                  <c:v>0.58000000000000018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1C-4FDC-891A-BAD5CB993D50}"/>
            </c:ext>
          </c:extLst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70:30</c:v>
                </c:pt>
              </c:strCache>
            </c:strRef>
          </c:tx>
          <c:invertIfNegative val="0"/>
          <c:cat>
            <c:strRef>
              <c:f>Sheet1!$A$4:$A$10</c:f>
              <c:strCache>
                <c:ptCount val="7"/>
                <c:pt idx="0">
                  <c:v>Linear Regression</c:v>
                </c:pt>
                <c:pt idx="1">
                  <c:v>Polynomial Regression</c:v>
                </c:pt>
                <c:pt idx="2">
                  <c:v>Ridge Regression</c:v>
                </c:pt>
                <c:pt idx="3">
                  <c:v>Lasso Regression</c:v>
                </c:pt>
                <c:pt idx="4">
                  <c:v>Gradient Boost</c:v>
                </c:pt>
                <c:pt idx="5">
                  <c:v>AdaBoost</c:v>
                </c:pt>
                <c:pt idx="6">
                  <c:v>XGBoost</c:v>
                </c:pt>
              </c:strCache>
            </c:strRef>
          </c:cat>
          <c:val>
            <c:numRef>
              <c:f>Sheet1!$F$4:$F$10</c:f>
              <c:numCache>
                <c:formatCode>General</c:formatCode>
                <c:ptCount val="7"/>
                <c:pt idx="0">
                  <c:v>0.5</c:v>
                </c:pt>
                <c:pt idx="1">
                  <c:v>0.56000000000000005</c:v>
                </c:pt>
                <c:pt idx="2">
                  <c:v>0.5</c:v>
                </c:pt>
                <c:pt idx="3">
                  <c:v>0.5</c:v>
                </c:pt>
                <c:pt idx="4">
                  <c:v>0.58000000000000018</c:v>
                </c:pt>
                <c:pt idx="5">
                  <c:v>0.53</c:v>
                </c:pt>
                <c:pt idx="6">
                  <c:v>0.58000000000000018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1C-4FDC-891A-BAD5CB993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640576"/>
        <c:axId val="91642112"/>
      </c:barChart>
      <c:catAx>
        <c:axId val="91640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1642112"/>
        <c:crosses val="autoZero"/>
        <c:auto val="1"/>
        <c:lblAlgn val="ctr"/>
        <c:lblOffset val="100"/>
        <c:noMultiLvlLbl val="0"/>
      </c:catAx>
      <c:valAx>
        <c:axId val="91642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64057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3600" b="0"/>
            </a:pPr>
            <a:r>
              <a:rPr lang="en-US" sz="3600" b="0" dirty="0"/>
              <a:t>RMSE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80:20</c:v>
                </c:pt>
              </c:strCache>
            </c:strRef>
          </c:tx>
          <c:invertIfNegative val="0"/>
          <c:cat>
            <c:strRef>
              <c:f>Sheet1!$A$4:$A$10</c:f>
              <c:strCache>
                <c:ptCount val="7"/>
                <c:pt idx="0">
                  <c:v>Linear Regression</c:v>
                </c:pt>
                <c:pt idx="1">
                  <c:v>Polynomial Regression</c:v>
                </c:pt>
                <c:pt idx="2">
                  <c:v>Ridge Regression</c:v>
                </c:pt>
                <c:pt idx="3">
                  <c:v>Lasso Regression</c:v>
                </c:pt>
                <c:pt idx="4">
                  <c:v>Gradient Boost</c:v>
                </c:pt>
                <c:pt idx="5">
                  <c:v>AdaBoost</c:v>
                </c:pt>
                <c:pt idx="6">
                  <c:v>XGBoost</c:v>
                </c:pt>
              </c:strCache>
            </c:strRef>
          </c:cat>
          <c:val>
            <c:numRef>
              <c:f>Sheet1!$C$4:$C$10</c:f>
              <c:numCache>
                <c:formatCode>General</c:formatCode>
                <c:ptCount val="7"/>
                <c:pt idx="0">
                  <c:v>1249.7</c:v>
                </c:pt>
                <c:pt idx="1">
                  <c:v>1174.06</c:v>
                </c:pt>
                <c:pt idx="2">
                  <c:v>1249.7</c:v>
                </c:pt>
                <c:pt idx="3">
                  <c:v>1249.7</c:v>
                </c:pt>
                <c:pt idx="4">
                  <c:v>1150.83</c:v>
                </c:pt>
                <c:pt idx="5">
                  <c:v>1272.56</c:v>
                </c:pt>
                <c:pt idx="6">
                  <c:v>1150.6199999999999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75-4F8F-BB49-6FEDE19E2118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75:25</c:v>
                </c:pt>
              </c:strCache>
            </c:strRef>
          </c:tx>
          <c:invertIfNegative val="0"/>
          <c:cat>
            <c:strRef>
              <c:f>Sheet1!$A$4:$A$10</c:f>
              <c:strCache>
                <c:ptCount val="7"/>
                <c:pt idx="0">
                  <c:v>Linear Regression</c:v>
                </c:pt>
                <c:pt idx="1">
                  <c:v>Polynomial Regression</c:v>
                </c:pt>
                <c:pt idx="2">
                  <c:v>Ridge Regression</c:v>
                </c:pt>
                <c:pt idx="3">
                  <c:v>Lasso Regression</c:v>
                </c:pt>
                <c:pt idx="4">
                  <c:v>Gradient Boost</c:v>
                </c:pt>
                <c:pt idx="5">
                  <c:v>AdaBoost</c:v>
                </c:pt>
                <c:pt idx="6">
                  <c:v>XGBoost</c:v>
                </c:pt>
              </c:strCache>
            </c:strRef>
          </c:cat>
          <c:val>
            <c:numRef>
              <c:f>Sheet1!$E$4:$E$10</c:f>
              <c:numCache>
                <c:formatCode>General</c:formatCode>
                <c:ptCount val="7"/>
                <c:pt idx="0">
                  <c:v>1232.56</c:v>
                </c:pt>
                <c:pt idx="1">
                  <c:v>1148.05</c:v>
                </c:pt>
                <c:pt idx="2">
                  <c:v>1232.56</c:v>
                </c:pt>
                <c:pt idx="3">
                  <c:v>1232.56</c:v>
                </c:pt>
                <c:pt idx="4">
                  <c:v>1130.1299999999999</c:v>
                </c:pt>
                <c:pt idx="5">
                  <c:v>1212.92</c:v>
                </c:pt>
                <c:pt idx="6">
                  <c:v>1130.58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75-4F8F-BB49-6FEDE19E2118}"/>
            </c:ext>
          </c:extLst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70:30</c:v>
                </c:pt>
              </c:strCache>
            </c:strRef>
          </c:tx>
          <c:invertIfNegative val="0"/>
          <c:cat>
            <c:strRef>
              <c:f>Sheet1!$A$4:$A$10</c:f>
              <c:strCache>
                <c:ptCount val="7"/>
                <c:pt idx="0">
                  <c:v>Linear Regression</c:v>
                </c:pt>
                <c:pt idx="1">
                  <c:v>Polynomial Regression</c:v>
                </c:pt>
                <c:pt idx="2">
                  <c:v>Ridge Regression</c:v>
                </c:pt>
                <c:pt idx="3">
                  <c:v>Lasso Regression</c:v>
                </c:pt>
                <c:pt idx="4">
                  <c:v>Gradient Boost</c:v>
                </c:pt>
                <c:pt idx="5">
                  <c:v>AdaBoost</c:v>
                </c:pt>
                <c:pt idx="6">
                  <c:v>XGBoost</c:v>
                </c:pt>
              </c:strCache>
            </c:strRef>
          </c:cat>
          <c:val>
            <c:numRef>
              <c:f>Sheet1!$G$4:$G$10</c:f>
              <c:numCache>
                <c:formatCode>General</c:formatCode>
                <c:ptCount val="7"/>
                <c:pt idx="0">
                  <c:v>1220.6899999999998</c:v>
                </c:pt>
                <c:pt idx="1">
                  <c:v>1143.21</c:v>
                </c:pt>
                <c:pt idx="2">
                  <c:v>1220.6899999999998</c:v>
                </c:pt>
                <c:pt idx="3">
                  <c:v>1220.6899999999998</c:v>
                </c:pt>
                <c:pt idx="4">
                  <c:v>1123.55</c:v>
                </c:pt>
                <c:pt idx="5">
                  <c:v>1190.3699999999999</c:v>
                </c:pt>
                <c:pt idx="6">
                  <c:v>1123.8399999999999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75-4F8F-BB49-6FEDE19E2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680768"/>
        <c:axId val="91682304"/>
      </c:barChart>
      <c:catAx>
        <c:axId val="9168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91682304"/>
        <c:crosses val="autoZero"/>
        <c:auto val="1"/>
        <c:lblAlgn val="ctr"/>
        <c:lblOffset val="100"/>
        <c:noMultiLvlLbl val="0"/>
      </c:catAx>
      <c:valAx>
        <c:axId val="9168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6807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34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B995E-6BAA-5448-8DB9-2BFA28358C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75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85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85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99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70-701B-497E-BD1F-4731A804A0EE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332A707-0B2A-3848-9C68-E6885E9CF39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BC68-F7E4-4120-934D-62C55467B553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1272-EE36-4E79-AB30-B5940CCBCDF7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70-701B-497E-BD1F-4731A804A0EE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6F8C-A900-4C9A-8D1D-206D75A645D5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FE3-2817-4791-9AB1-CBDC448B5DD6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8F95-1EDB-4366-8CD8-02B7920302DE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9484-AB4B-42BA-A243-FE1239389D9A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ADE5-10A5-47D2-8240-5BD2A47F4F4A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810-1D21-487D-A3F5-4DBC2E8F2BC8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5347-5EE2-440A-925D-B18BFCEF6536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6F8C-A900-4C9A-8D1D-206D75A645D5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D17C-9E56-4BD5-99E7-76CB2ECA3F33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BC68-F7E4-4120-934D-62C55467B553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1272-EE36-4E79-AB30-B5940CCBCDF7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FE3-2817-4791-9AB1-CBDC448B5DD6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9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8F95-1EDB-4366-8CD8-02B7920302DE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9484-AB4B-42BA-A243-FE1239389D9A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ADE5-10A5-47D2-8240-5BD2A47F4F4A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9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810-1D21-487D-A3F5-4DBC2E8F2BC8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505347-5EE2-440A-925D-B18BFCEF6536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D17C-9E56-4BD5-99E7-76CB2ECA3F33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7795EF-7F60-41DA-8828-4145918CD613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32A707-0B2A-3848-9C68-E6885E9CF39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7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95EF-7F60-41DA-8828-4145918CD613}" type="datetime1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A707-0B2A-3848-9C68-E6885E9CF3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med"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rijbhushannanda1979/bigmart-sales-dat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2208229" y="1559397"/>
            <a:ext cx="7775542" cy="131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IN" sz="3600" b="1" dirty="0"/>
              <a:t>RETAIL SALES-FORECASTING USING MACHINE LEARNING ALGORITHMS</a:t>
            </a:r>
            <a:endParaRPr sz="3600" b="1"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6372521" y="4547059"/>
            <a:ext cx="4976430" cy="131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sz="2000" spc="0" dirty="0">
                <a:solidFill>
                  <a:schemeClr val="tx1"/>
                </a:solidFill>
                <a:latin typeface="+mn-lt"/>
              </a:rPr>
              <a:t> </a:t>
            </a:r>
            <a:endParaRPr sz="2000" spc="0" dirty="0">
              <a:solidFill>
                <a:schemeClr val="tx1"/>
              </a:solidFill>
              <a:latin typeface="+mn-lt"/>
            </a:endParaRPr>
          </a:p>
          <a:p>
            <a:pPr marL="0" lvl="0" indent="0" algn="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IN" sz="2000" spc="0" dirty="0">
                <a:solidFill>
                  <a:schemeClr val="tx1"/>
                </a:solidFill>
                <a:latin typeface="+mn-lt"/>
              </a:rPr>
              <a:t>ARAVIND GOPI(M210146ME)</a:t>
            </a:r>
          </a:p>
          <a:p>
            <a:pPr marL="0" lvl="0" indent="0" algn="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IN" sz="2000" spc="0" dirty="0">
                <a:solidFill>
                  <a:schemeClr val="tx1"/>
                </a:solidFill>
                <a:latin typeface="+mn-lt"/>
              </a:rPr>
              <a:t>ROUNAK SINGH BUTTAR(M210533ME)</a:t>
            </a:r>
            <a:endParaRPr sz="2000" spc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887B4-8EA1-4D4F-9BA2-524CF23349CF}"/>
              </a:ext>
            </a:extLst>
          </p:cNvPr>
          <p:cNvSpPr txBox="1"/>
          <p:nvPr/>
        </p:nvSpPr>
        <p:spPr>
          <a:xfrm>
            <a:off x="1066800" y="4844367"/>
            <a:ext cx="3368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GUIDED BY: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DR. RATNA KUMAR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F6C9BC-6CEF-4306-9C41-4A59E81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12076"/>
            <a:ext cx="1312025" cy="365125"/>
          </a:xfrm>
        </p:spPr>
        <p:txBody>
          <a:bodyPr/>
          <a:lstStyle/>
          <a:p>
            <a:r>
              <a:rPr lang="en-US" sz="1050" dirty="0"/>
              <a:t>1</a:t>
            </a:r>
          </a:p>
          <a:p>
            <a:endParaRPr lang="en-US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IN" sz="3600" dirty="0"/>
              <a:t>OBJECTIVE</a:t>
            </a:r>
            <a:endParaRPr dirty="0"/>
          </a:p>
        </p:txBody>
      </p:sp>
      <p:sp>
        <p:nvSpPr>
          <p:cNvPr id="114" name="Google Shape;114;p3"/>
          <p:cNvSpPr txBox="1"/>
          <p:nvPr/>
        </p:nvSpPr>
        <p:spPr>
          <a:xfrm>
            <a:off x="838200" y="1844841"/>
            <a:ext cx="9784081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redict the sales of a retail store using different machine learning algorithms and trying to determine the best algorithm.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 of traditional regression techniques and as well as advanced boosting techniques in our approach and intend to find which one will give better results.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A73AE-0015-4927-BA63-320AA31A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STATEMENT &amp;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To replicate the works of </a:t>
            </a:r>
            <a:r>
              <a:rPr lang="en-IN" dirty="0"/>
              <a:t>Krishna et al.(2018).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Predict the sales of a retail store using different ML techniques.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Evaluate different models using performance metrics.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3600" dirty="0"/>
              <a:t>METHODOLOGY</a:t>
            </a:r>
            <a:endParaRPr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/>
              <a:t>Exploratory Data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/>
              <a:t>Feature Engineering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/>
              <a:t>Model Building and Deployment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/>
              <a:t>Evaluating the models using performance metrics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255F6D-CF24-4557-AF94-0F731E96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143001" y="23655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3600" dirty="0"/>
              <a:t>METHODOLOGY</a:t>
            </a:r>
            <a:endParaRPr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255F6D-CF24-4557-AF94-0F731E96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9999" y="2228850"/>
            <a:ext cx="13335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5312" y="2449514"/>
            <a:ext cx="763881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0949" y="1876425"/>
            <a:ext cx="6651625" cy="424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04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3600" dirty="0">
                <a:latin typeface="+mn-lt"/>
              </a:rPr>
              <a:t>ML ALGORITHMS USED</a:t>
            </a:r>
            <a:endParaRPr sz="3600" dirty="0">
              <a:latin typeface="+mn-lt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sz="quarter" idx="3"/>
          </p:nvPr>
        </p:nvSpPr>
        <p:spPr>
          <a:xfrm>
            <a:off x="1254442" y="2648057"/>
            <a:ext cx="4937760" cy="256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IN" cap="none" dirty="0"/>
              <a:t>Multiple regression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IN" cap="none" dirty="0"/>
              <a:t>Polynomial regression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IN" cap="none" dirty="0"/>
              <a:t>Lasso Regression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IN" cap="none" dirty="0"/>
              <a:t>Ridge Regression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IN" cap="none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IN" cap="non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30540-A3B2-41B0-A56F-DF363BE7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Google Shape;127;p5"/>
          <p:cNvSpPr txBox="1">
            <a:spLocks noGrp="1"/>
          </p:cNvSpPr>
          <p:nvPr>
            <p:ph type="body" sz="quarter" idx="3"/>
          </p:nvPr>
        </p:nvSpPr>
        <p:spPr>
          <a:xfrm>
            <a:off x="6736080" y="2571856"/>
            <a:ext cx="4937760" cy="285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IN" cap="none" dirty="0"/>
              <a:t>Gradient Boosting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IN" cap="none" dirty="0" err="1"/>
              <a:t>AdaBoost</a:t>
            </a:r>
            <a:endParaRPr lang="en-IN" cap="none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IN" cap="none" dirty="0"/>
              <a:t>XGBoost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IN" cap="none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0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4EA1-FB98-44D7-84C3-5758B9C2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PERFORMANCE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65E56-B64B-484F-8C78-B53CC644DB92}"/>
              </a:ext>
            </a:extLst>
          </p:cNvPr>
          <p:cNvSpPr txBox="1"/>
          <p:nvPr/>
        </p:nvSpPr>
        <p:spPr>
          <a:xfrm>
            <a:off x="1296920" y="2036190"/>
            <a:ext cx="3308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Root Mean Squared Error 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Co-efficient of Determination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8F9EFA-71F0-4422-89FD-39B84421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95" y="1878326"/>
            <a:ext cx="2377170" cy="8856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B82B01-8F86-439E-AF28-BC039B42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004" y="3429000"/>
            <a:ext cx="1629991" cy="25468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6B6F-5FE3-4F0E-8E96-400ECFB2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RESULTS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6262" y="1232959"/>
          <a:ext cx="11010898" cy="5082115"/>
        </p:xfrm>
        <a:graphic>
          <a:graphicData uri="http://schemas.openxmlformats.org/drawingml/2006/table">
            <a:tbl>
              <a:tblPr/>
              <a:tblGrid>
                <a:gridCol w="3063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4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46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701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Algorithms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 to Testing Ratio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80:20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75:25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70:30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1249.7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1232.56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1220.69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Polynomial Regression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1174.06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1148.05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1143.21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7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Ridge Regression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1249.7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1232.56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1220.69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Lasso Regression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1249.7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1232.56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1220.69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Gradient Boost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1150.83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1130.13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1123.55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AdaBoost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1272.56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1212.92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1190.37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XGBoost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1150.62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1130.58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1123.84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1314451" y="661986"/>
          <a:ext cx="9929812" cy="541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866774" y="657224"/>
          <a:ext cx="10491789" cy="568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4EA1-FB98-44D7-84C3-5758B9C2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CONCLUSIONS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endParaRPr lang="en-US" sz="22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200" dirty="0"/>
              <a:t>GradientBoost has performed better than all the other algorithms with the lowest RMSE value of 1123.55 and highest R</a:t>
            </a:r>
            <a:r>
              <a:rPr lang="en-US" sz="2200" baseline="30000" dirty="0"/>
              <a:t>2 </a:t>
            </a:r>
            <a:r>
              <a:rPr lang="en-US" sz="2200" dirty="0"/>
              <a:t> value of 0.58.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2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200" dirty="0"/>
              <a:t>Gradient Boost and XGBoost has shown almost identical results for the given dataset.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2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200" dirty="0"/>
              <a:t>We have seen that as the test size increases the validation accuracy tends to perform better.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dirty="0"/>
          </a:p>
          <a:p>
            <a:pPr marL="457200" indent="-4572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6B6F-5FE3-4F0E-8E96-400ECFB2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504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Introduction ………………………………………………………..3</a:t>
            </a:r>
          </a:p>
          <a:p>
            <a:pPr marL="457200" indent="-457200">
              <a:buAutoNum type="arabicPeriod"/>
            </a:pPr>
            <a:r>
              <a:rPr lang="en-US" dirty="0"/>
              <a:t>Literature review………………………………………………….4</a:t>
            </a:r>
          </a:p>
          <a:p>
            <a:pPr marL="457200" indent="-457200">
              <a:buAutoNum type="arabicPeriod"/>
            </a:pPr>
            <a:r>
              <a:rPr lang="en-US" dirty="0"/>
              <a:t>Research gap………………………………………………………..9</a:t>
            </a:r>
          </a:p>
          <a:p>
            <a:pPr marL="457200" indent="-457200">
              <a:buAutoNum type="arabicPeriod"/>
            </a:pPr>
            <a:r>
              <a:rPr lang="en-US" dirty="0"/>
              <a:t>Objective………………………………………………………………10</a:t>
            </a:r>
          </a:p>
          <a:p>
            <a:pPr marL="457200" indent="-457200">
              <a:buAutoNum type="arabicPeriod"/>
            </a:pPr>
            <a:r>
              <a:rPr lang="en-US" dirty="0"/>
              <a:t>Problem Statement………………………………………………11</a:t>
            </a:r>
          </a:p>
          <a:p>
            <a:pPr marL="457200" indent="-457200">
              <a:buAutoNum type="arabicPeriod"/>
            </a:pPr>
            <a:r>
              <a:rPr lang="en-US" dirty="0"/>
              <a:t>Methodology……………………………………………………….12</a:t>
            </a:r>
          </a:p>
          <a:p>
            <a:pPr marL="457200" indent="-457200">
              <a:buAutoNum type="arabicPeriod"/>
            </a:pPr>
            <a:r>
              <a:rPr lang="en-US" dirty="0"/>
              <a:t>Algorithms used……………………………………………………14</a:t>
            </a:r>
          </a:p>
          <a:p>
            <a:pPr marL="457200" indent="-457200">
              <a:buAutoNum type="arabicPeriod"/>
            </a:pPr>
            <a:r>
              <a:rPr lang="en-US" dirty="0"/>
              <a:t>Performance metrics……………………………………………15</a:t>
            </a:r>
          </a:p>
          <a:p>
            <a:pPr marL="457200" indent="-457200">
              <a:buAutoNum type="arabicPeriod"/>
            </a:pPr>
            <a:r>
              <a:rPr lang="en-US" dirty="0"/>
              <a:t>Results………………………………………………………………….16</a:t>
            </a:r>
          </a:p>
          <a:p>
            <a:pPr marL="457200" indent="-457200">
              <a:buAutoNum type="arabicPeriod"/>
            </a:pPr>
            <a:r>
              <a:rPr lang="en-US" dirty="0"/>
              <a:t>Conclusion……………………………………………………………19</a:t>
            </a:r>
          </a:p>
          <a:p>
            <a:pPr marL="457200" indent="-457200">
              <a:buAutoNum type="arabicPeriod"/>
            </a:pPr>
            <a:r>
              <a:rPr lang="en-US" dirty="0"/>
              <a:t>References……………………………………………………………20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IN" sz="3600" dirty="0"/>
              <a:t>REFERENCES</a:t>
            </a:r>
            <a:endParaRPr sz="3600" dirty="0"/>
          </a:p>
        </p:txBody>
      </p:sp>
      <p:sp>
        <p:nvSpPr>
          <p:cNvPr id="178" name="Google Shape;178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indent="-114300">
              <a:spcBef>
                <a:spcPts val="0"/>
              </a:spcBef>
              <a:buFont typeface="Arial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Krishna, A., Akhilesh, V.,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Aich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A. and Hegde, C., 2018, December. Sales-forecasting of retail stores using machine learning techniques. In 2018 3rd International Conference on Computational Systems and Information Technology for Sustainable Solutions (CSITSS) (pp. 160-166). IEEE.</a:t>
            </a:r>
          </a:p>
          <a:p>
            <a:pPr marL="91440" indent="-114300">
              <a:spcBef>
                <a:spcPts val="0"/>
              </a:spcBef>
              <a:buFont typeface="Arial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indent="-114300">
              <a:spcBef>
                <a:spcPts val="0"/>
              </a:spcBef>
              <a:buFont typeface="Arial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Zhang, G.P., 2003. Time series forecasting using a hybrid ARIMA and neural network model. </a:t>
            </a:r>
            <a:r>
              <a:rPr lang="en-IN" sz="18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Neurocomputing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IN" sz="18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pp.159-175.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Zamani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Joharestani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M., Cao, C., Ni, X., Bashir, B. and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Talebiesfandarani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S., 2019. PM2. 5 prediction based on random forest,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and deep learning using multisource remote sensing data. </a:t>
            </a:r>
            <a:r>
              <a:rPr lang="en-IN" sz="1800" i="1" dirty="0">
                <a:latin typeface="Calibri" panose="020F0502020204030204" pitchFamily="34" charset="0"/>
                <a:cs typeface="Calibri" panose="020F0502020204030204" pitchFamily="34" charset="0"/>
              </a:rPr>
              <a:t>Atmosphere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IN" sz="1800" i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(7), p.373.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Catal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C.,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Kaan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E.C.E., Arslan, B. and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Akbulut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A., 2019. Benchmarking of regression algorithms and time series analysis techniques for sales forecasting. Balkan Journal of Electrical and Computer Engineering, 7(1), pp.20-26.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4F211-956C-4E8E-9720-7038D724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IN" sz="3600"/>
              <a:t>REFERENCES</a:t>
            </a:r>
            <a:endParaRPr sz="3600"/>
          </a:p>
        </p:txBody>
      </p:sp>
      <p:sp>
        <p:nvSpPr>
          <p:cNvPr id="178" name="Google Shape;178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indent="-114300">
              <a:spcBef>
                <a:spcPts val="0"/>
              </a:spcBef>
              <a:buFont typeface="Arial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Nunnari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G. and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Nunnari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V., 2017, July. Forecasting monthly sales retail time series: a case study. In 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2017 IEEE 19th conference on business informatics (CBI)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(Vol. 1, pp. 1-6). IEEE.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Fattah, J.,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Ezzine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L., Aman, Z., El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Moussami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H. and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Lachhab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2018. Forecasting of demand using ARIMA model. 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International Journal of Engineering Business Management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p.1847979018808673.</a:t>
            </a:r>
          </a:p>
          <a:p>
            <a:pPr marL="9144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indent="-114300">
              <a:spcBef>
                <a:spcPts val="0"/>
              </a:spcBef>
              <a:buFont typeface="Arial"/>
              <a:buChar char="•"/>
            </a:pP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Shilong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Z., 2021, January. Machine learning model for sales forecasting by using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In </a:t>
            </a:r>
            <a:r>
              <a:rPr lang="en-IN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IEEE International Conference on Consumer Electronics and Computer Engineering (ICCECE)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(pp. 480-483). IEEE.</a:t>
            </a:r>
          </a:p>
          <a:p>
            <a:pPr marL="91440" indent="-114300">
              <a:spcBef>
                <a:spcPts val="0"/>
              </a:spcBef>
              <a:buFont typeface="Arial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14300">
              <a:spcBef>
                <a:spcPts val="0"/>
              </a:spcBef>
              <a:buFont typeface="Arial"/>
              <a:buChar char="•"/>
            </a:pPr>
            <a:r>
              <a:rPr lang="en-US" sz="1800" dirty="0"/>
              <a:t>Chu, C.W. and Zhang, G.P., 2003. A comparative study of linear and nonlinear models for aggregate retail sales forecasting. </a:t>
            </a:r>
            <a:r>
              <a:rPr lang="en-US" sz="1800" i="1" dirty="0"/>
              <a:t>International Journal of production economics</a:t>
            </a:r>
            <a:r>
              <a:rPr lang="en-US" sz="1800" dirty="0"/>
              <a:t>, </a:t>
            </a:r>
            <a:r>
              <a:rPr lang="en-US" sz="1800" i="1" dirty="0"/>
              <a:t>86</a:t>
            </a:r>
            <a:r>
              <a:rPr lang="en-US" sz="1800" dirty="0"/>
              <a:t>(3), pp.217-231.</a:t>
            </a:r>
          </a:p>
          <a:p>
            <a:pPr marL="91440" indent="-114300">
              <a:spcBef>
                <a:spcPts val="0"/>
              </a:spcBef>
              <a:buFont typeface="Arial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lang="en-US" sz="1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F5C6E-541D-47B2-856F-C1A1644B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Cheriyan</a:t>
            </a:r>
            <a:r>
              <a:rPr lang="en-US" sz="1800" dirty="0"/>
              <a:t>, S., Ibrahim, S., </a:t>
            </a:r>
            <a:r>
              <a:rPr lang="en-US" sz="1800" dirty="0" err="1"/>
              <a:t>Mohanan</a:t>
            </a:r>
            <a:r>
              <a:rPr lang="en-US" sz="1800" dirty="0"/>
              <a:t>, S. and </a:t>
            </a:r>
            <a:r>
              <a:rPr lang="en-US" sz="1800" dirty="0" err="1"/>
              <a:t>Treesa</a:t>
            </a:r>
            <a:r>
              <a:rPr lang="en-US" sz="1800" dirty="0"/>
              <a:t>, S., 2018, August. Intelligent sales prediction using machine learning techniques. In </a:t>
            </a:r>
            <a:r>
              <a:rPr lang="en-US" sz="1800" i="1" dirty="0"/>
              <a:t>2018 International Conference on Computing, Electronics &amp; Communications Engineering (</a:t>
            </a:r>
            <a:r>
              <a:rPr lang="en-US" sz="1800" i="1" dirty="0" err="1"/>
              <a:t>iCCECE</a:t>
            </a:r>
            <a:r>
              <a:rPr lang="en-US" sz="1800" i="1" dirty="0"/>
              <a:t>)</a:t>
            </a:r>
            <a:r>
              <a:rPr lang="en-US" sz="1800" dirty="0"/>
              <a:t> (pp. 53-58). IEEE.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Carbonneau</a:t>
            </a:r>
            <a:r>
              <a:rPr lang="en-US" sz="1800" dirty="0"/>
              <a:t>, R., Laframboise, K. and </a:t>
            </a:r>
            <a:r>
              <a:rPr lang="en-US" sz="1800" dirty="0" err="1"/>
              <a:t>Vahidov</a:t>
            </a:r>
            <a:r>
              <a:rPr lang="en-US" sz="1800" dirty="0"/>
              <a:t>, R., 2008. Application of machine learning techniques for supply chain demand forecasting. </a:t>
            </a:r>
            <a:r>
              <a:rPr lang="en-US" sz="1800" i="1" dirty="0"/>
              <a:t>European Journal of Operational Research</a:t>
            </a:r>
            <a:r>
              <a:rPr lang="en-US" sz="1800" dirty="0"/>
              <a:t>, </a:t>
            </a:r>
            <a:r>
              <a:rPr lang="en-US" sz="1800" i="1" dirty="0"/>
              <a:t>184</a:t>
            </a:r>
            <a:r>
              <a:rPr lang="en-US" sz="1800" dirty="0"/>
              <a:t>(3), pp.1140-1154.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Tanizaki</a:t>
            </a:r>
            <a:r>
              <a:rPr lang="en-US" sz="1800" dirty="0"/>
              <a:t>, T., Hoshino, T., </a:t>
            </a:r>
            <a:r>
              <a:rPr lang="en-US" sz="1800" dirty="0" err="1"/>
              <a:t>Shimmura</a:t>
            </a:r>
            <a:r>
              <a:rPr lang="en-US" sz="1800" dirty="0"/>
              <a:t>, T. and </a:t>
            </a:r>
            <a:r>
              <a:rPr lang="en-US" sz="1800" dirty="0" err="1"/>
              <a:t>Takenaka</a:t>
            </a:r>
            <a:r>
              <a:rPr lang="en-US" sz="1800" dirty="0"/>
              <a:t>, T., 2019. Demand forecasting in restaurants using machine learning and statistical analysis. </a:t>
            </a:r>
            <a:r>
              <a:rPr lang="en-US" sz="1800" i="1" dirty="0" err="1"/>
              <a:t>Procedia</a:t>
            </a:r>
            <a:r>
              <a:rPr lang="en-US" sz="1800" i="1" dirty="0"/>
              <a:t> CIRP</a:t>
            </a:r>
            <a:r>
              <a:rPr lang="en-US" sz="1800" dirty="0"/>
              <a:t>, </a:t>
            </a:r>
            <a:r>
              <a:rPr lang="en-US" sz="1800" i="1" dirty="0"/>
              <a:t>79</a:t>
            </a:r>
            <a:r>
              <a:rPr lang="en-US" sz="1800" dirty="0"/>
              <a:t>, pp.679-683.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Cankurt</a:t>
            </a:r>
            <a:r>
              <a:rPr lang="en-US" sz="1800" dirty="0"/>
              <a:t>, S. and </a:t>
            </a:r>
            <a:r>
              <a:rPr lang="en-US" sz="1800" dirty="0" err="1"/>
              <a:t>Subasi</a:t>
            </a:r>
            <a:r>
              <a:rPr lang="en-US" sz="1800" dirty="0"/>
              <a:t>, A., 2015. Developing tourism demand forecasting models using machine learning techniques with trend, seasonal, and cyclic components. </a:t>
            </a:r>
            <a:r>
              <a:rPr lang="en-US" sz="1800" i="1" dirty="0"/>
              <a:t>Balkan Journal of Electrical and Computer Engineering</a:t>
            </a:r>
            <a:r>
              <a:rPr lang="en-US" sz="1800" dirty="0"/>
              <a:t>, </a:t>
            </a:r>
            <a:r>
              <a:rPr lang="en-US" sz="1800" i="1" dirty="0"/>
              <a:t>3</a:t>
            </a:r>
            <a:r>
              <a:rPr lang="en-US" sz="1800" dirty="0"/>
              <a:t>(1), pp.42-49.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1DD93-BA4D-413F-91BF-1043C15A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11E-05D0-E83D-D2C0-527CDDB4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4A33-5096-E9C2-9106-51CA37DE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729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</a:rPr>
              <a:t>Moroff</a:t>
            </a:r>
            <a:r>
              <a:rPr lang="en-US" sz="1800" dirty="0">
                <a:solidFill>
                  <a:schemeClr val="tx1"/>
                </a:solidFill>
              </a:rPr>
              <a:t>, N.U., Kurt, E. and </a:t>
            </a:r>
            <a:r>
              <a:rPr lang="en-US" sz="1800" dirty="0" err="1">
                <a:solidFill>
                  <a:schemeClr val="tx1"/>
                </a:solidFill>
              </a:rPr>
              <a:t>Kamphues</a:t>
            </a:r>
            <a:r>
              <a:rPr lang="en-US" sz="1800" dirty="0">
                <a:solidFill>
                  <a:schemeClr val="tx1"/>
                </a:solidFill>
              </a:rPr>
              <a:t>, J., 2021. Machine Learning and statistics: A Study for assessing innovative demand forecasting models. </a:t>
            </a:r>
            <a:r>
              <a:rPr lang="en-US" sz="1800" i="1" dirty="0">
                <a:solidFill>
                  <a:schemeClr val="tx1"/>
                </a:solidFill>
              </a:rPr>
              <a:t>Procedia Computer Science</a:t>
            </a:r>
            <a:r>
              <a:rPr lang="en-US" sz="1800" dirty="0">
                <a:solidFill>
                  <a:schemeClr val="tx1"/>
                </a:solidFill>
              </a:rPr>
              <a:t>, </a:t>
            </a:r>
            <a:r>
              <a:rPr lang="en-US" sz="1800" i="1" dirty="0">
                <a:solidFill>
                  <a:schemeClr val="tx1"/>
                </a:solidFill>
              </a:rPr>
              <a:t>180</a:t>
            </a:r>
            <a:r>
              <a:rPr lang="en-US" sz="1800" dirty="0">
                <a:solidFill>
                  <a:schemeClr val="tx1"/>
                </a:solidFill>
              </a:rPr>
              <a:t>, pp.40-49.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Mortensen, S., </a:t>
            </a:r>
            <a:r>
              <a:rPr lang="en-IN" sz="1800" dirty="0" err="1">
                <a:solidFill>
                  <a:schemeClr val="tx1"/>
                </a:solidFill>
              </a:rPr>
              <a:t>Christison</a:t>
            </a:r>
            <a:r>
              <a:rPr lang="en-IN" sz="1800" dirty="0">
                <a:solidFill>
                  <a:schemeClr val="tx1"/>
                </a:solidFill>
              </a:rPr>
              <a:t>, M., Li, B., Zhu, A. and Venkatesan, R., 2019, April. Predicting and Defining B2B Sales Success with Machine Learning. In </a:t>
            </a:r>
            <a:r>
              <a:rPr lang="en-IN" sz="1800" i="1" dirty="0">
                <a:solidFill>
                  <a:schemeClr val="tx1"/>
                </a:solidFill>
              </a:rPr>
              <a:t>2019 Systems and Information Engineering Design Symposium (SIEDS)</a:t>
            </a:r>
            <a:r>
              <a:rPr lang="en-IN" sz="1800" dirty="0">
                <a:solidFill>
                  <a:schemeClr val="tx1"/>
                </a:solidFill>
              </a:rPr>
              <a:t> (pp. 1-5). IEEE.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https://www.kaggle.com/datasets/brijbhushannanda1979/bigmart-sales-data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(Accessed: 10 May 2022).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39C8E-78A5-4052-80CE-7B818F71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838200" y="24717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6000" dirty="0"/>
              <a:t>THANK YOU</a:t>
            </a:r>
            <a:endParaRPr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EFE36-BD13-43DB-8751-DFAA98A5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76CD-8AAD-4425-B9C6-915C3D25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B8F5-FFA0-4775-9275-A5CB2CA1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Forecasting of the future sales is central to the planning and operations of retail business at both macro and micro 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Sales forecasting allows corporations to efficiently allocate resources including cash flow, production, and make better informed business plan.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Baeksdale</a:t>
            </a:r>
            <a:r>
              <a:rPr lang="en-US" dirty="0"/>
              <a:t> and Hilliard (1975)- “</a:t>
            </a:r>
            <a:r>
              <a:rPr lang="en-US" i="1" dirty="0"/>
              <a:t>Successful inventory management depends to a large extend on the accurate forecasting of retail sales</a:t>
            </a:r>
            <a:r>
              <a:rPr lang="en-US" dirty="0"/>
              <a:t>”.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3AB4-B5AA-4D53-8E3B-BBE5BCF1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3113" y="805938"/>
            <a:ext cx="10058400" cy="917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IN" sz="3600" b="1" dirty="0"/>
              <a:t>LITERATURE REVIEW (Main Paper)</a:t>
            </a:r>
            <a:endParaRPr b="1" dirty="0"/>
          </a:p>
        </p:txBody>
      </p:sp>
      <p:graphicFrame>
        <p:nvGraphicFramePr>
          <p:cNvPr id="135" name="Google Shape;135;p6"/>
          <p:cNvGraphicFramePr/>
          <p:nvPr>
            <p:extLst>
              <p:ext uri="{D42A27DB-BD31-4B8C-83A1-F6EECF244321}">
                <p14:modId xmlns:p14="http://schemas.microsoft.com/office/powerpoint/2010/main" val="35731707"/>
              </p:ext>
            </p:extLst>
          </p:nvPr>
        </p:nvGraphicFramePr>
        <p:xfrm>
          <a:off x="864853" y="2135894"/>
          <a:ext cx="10614920" cy="2931180"/>
        </p:xfrm>
        <a:graphic>
          <a:graphicData uri="http://schemas.openxmlformats.org/drawingml/2006/table">
            <a:tbl>
              <a:tblPr firstRow="1" bandRow="1">
                <a:noFill/>
                <a:tableStyleId>{56D40F6A-D359-4356-B750-D4C292809AF8}</a:tableStyleId>
              </a:tblPr>
              <a:tblGrid>
                <a:gridCol w="153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2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Author(Year)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Aim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Methodology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Contribution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Krishna et al.(2018)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Predict the sales of a retail store using different ML techniques.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Hypothesis Generation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Data Exploration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Data Pre-processing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Feature Engineering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Segregation of Training and Testing data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Model Building for prediction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/>
                        <a:t>Performance analysis of prediction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Gradient Boost algorithm is the best predictor for the considered dataset having the least RMSE value.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9F7B3-E338-440D-9967-3BF88802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E52-B558-304E-4FD7-185C403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51A819-C308-3C2B-DA92-042CDE03B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557083"/>
              </p:ext>
            </p:extLst>
          </p:nvPr>
        </p:nvGraphicFramePr>
        <p:xfrm>
          <a:off x="838199" y="1825625"/>
          <a:ext cx="10615368" cy="381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842">
                  <a:extLst>
                    <a:ext uri="{9D8B030D-6E8A-4147-A177-3AD203B41FA5}">
                      <a16:colId xmlns:a16="http://schemas.microsoft.com/office/drawing/2014/main" val="2674837686"/>
                    </a:ext>
                  </a:extLst>
                </a:gridCol>
                <a:gridCol w="2653842">
                  <a:extLst>
                    <a:ext uri="{9D8B030D-6E8A-4147-A177-3AD203B41FA5}">
                      <a16:colId xmlns:a16="http://schemas.microsoft.com/office/drawing/2014/main" val="3165475466"/>
                    </a:ext>
                  </a:extLst>
                </a:gridCol>
                <a:gridCol w="2653842">
                  <a:extLst>
                    <a:ext uri="{9D8B030D-6E8A-4147-A177-3AD203B41FA5}">
                      <a16:colId xmlns:a16="http://schemas.microsoft.com/office/drawing/2014/main" val="501738247"/>
                    </a:ext>
                  </a:extLst>
                </a:gridCol>
                <a:gridCol w="2653842">
                  <a:extLst>
                    <a:ext uri="{9D8B030D-6E8A-4147-A177-3AD203B41FA5}">
                      <a16:colId xmlns:a16="http://schemas.microsoft.com/office/drawing/2014/main" val="3213407855"/>
                    </a:ext>
                  </a:extLst>
                </a:gridCol>
              </a:tblGrid>
              <a:tr h="277318">
                <a:tc>
                  <a:txBody>
                    <a:bodyPr/>
                    <a:lstStyle/>
                    <a:p>
                      <a:r>
                        <a:rPr lang="en-US" dirty="0"/>
                        <a:t>Author,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27203"/>
                  </a:ext>
                </a:extLst>
              </a:tr>
              <a:tr h="3449445">
                <a:tc>
                  <a:txBody>
                    <a:bodyPr/>
                    <a:lstStyle/>
                    <a:p>
                      <a:r>
                        <a:rPr lang="en-US" dirty="0"/>
                        <a:t>Chu, Zhang (2003)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accuracy of various linear and nonlinear models.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Building with in sample data.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Validation for best NN architecture.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Deseasonalising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data.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of the model using performance metrics.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Nonlinear method is the preferred approach to modelling retail sales movement.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overall best model for retail sales forecasting is the NN model with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deseasonalised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series data. 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9925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D23F08-229B-47FC-9300-D9277E31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8081CC-71A1-4B0D-E95B-9F60A36AC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427925"/>
              </p:ext>
            </p:extLst>
          </p:nvPr>
        </p:nvGraphicFramePr>
        <p:xfrm>
          <a:off x="868444" y="931747"/>
          <a:ext cx="10455112" cy="499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778">
                  <a:extLst>
                    <a:ext uri="{9D8B030D-6E8A-4147-A177-3AD203B41FA5}">
                      <a16:colId xmlns:a16="http://schemas.microsoft.com/office/drawing/2014/main" val="2873220352"/>
                    </a:ext>
                  </a:extLst>
                </a:gridCol>
                <a:gridCol w="2613778">
                  <a:extLst>
                    <a:ext uri="{9D8B030D-6E8A-4147-A177-3AD203B41FA5}">
                      <a16:colId xmlns:a16="http://schemas.microsoft.com/office/drawing/2014/main" val="4281999293"/>
                    </a:ext>
                  </a:extLst>
                </a:gridCol>
                <a:gridCol w="2613778">
                  <a:extLst>
                    <a:ext uri="{9D8B030D-6E8A-4147-A177-3AD203B41FA5}">
                      <a16:colId xmlns:a16="http://schemas.microsoft.com/office/drawing/2014/main" val="1304795822"/>
                    </a:ext>
                  </a:extLst>
                </a:gridCol>
                <a:gridCol w="2613778">
                  <a:extLst>
                    <a:ext uri="{9D8B030D-6E8A-4147-A177-3AD203B41FA5}">
                      <a16:colId xmlns:a16="http://schemas.microsoft.com/office/drawing/2014/main" val="2148589969"/>
                    </a:ext>
                  </a:extLst>
                </a:gridCol>
              </a:tblGrid>
              <a:tr h="350498">
                <a:tc>
                  <a:txBody>
                    <a:bodyPr/>
                    <a:lstStyle/>
                    <a:p>
                      <a:r>
                        <a:rPr lang="en-US" dirty="0"/>
                        <a:t>Author,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9007"/>
                  </a:ext>
                </a:extLst>
              </a:tr>
              <a:tr h="2314373">
                <a:tc>
                  <a:txBody>
                    <a:bodyPr/>
                    <a:lstStyle/>
                    <a:p>
                      <a:r>
                        <a:rPr lang="en-US" dirty="0" err="1"/>
                        <a:t>Cheriyan</a:t>
                      </a:r>
                      <a:r>
                        <a:rPr lang="en-US" dirty="0"/>
                        <a:t> et al.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Compare the performance of various machine learning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collection.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Exploratory data analysis.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Model building.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Deployment.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Evaluation using 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GradientBoost gave the best accuracy amounting to 98% compared to 64% and 71% of generalized line and Decision tree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62580"/>
                  </a:ext>
                </a:extLst>
              </a:tr>
              <a:tr h="2314373">
                <a:tc>
                  <a:txBody>
                    <a:bodyPr/>
                    <a:lstStyle/>
                    <a:p>
                      <a:r>
                        <a:rPr lang="en-US" dirty="0"/>
                        <a:t>Mortensen, et al. (2019)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what features drives sales success.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Develop a model which could predict sales success.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Feature extraction using classification.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Variable selection using data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Deploying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Evaluation using metrics.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Non-meta-variable model for prediction can be used in departments where accuracy is adequate.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65587021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3247E-B175-40FD-A9ED-5CA39F2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11"/>
          <p:cNvGraphicFramePr/>
          <p:nvPr>
            <p:extLst>
              <p:ext uri="{D42A27DB-BD31-4B8C-83A1-F6EECF244321}">
                <p14:modId xmlns:p14="http://schemas.microsoft.com/office/powerpoint/2010/main" val="111216659"/>
              </p:ext>
            </p:extLst>
          </p:nvPr>
        </p:nvGraphicFramePr>
        <p:xfrm>
          <a:off x="386553" y="1142511"/>
          <a:ext cx="11418894" cy="4572978"/>
        </p:xfrm>
        <a:graphic>
          <a:graphicData uri="http://schemas.openxmlformats.org/drawingml/2006/table">
            <a:tbl>
              <a:tblPr firstRow="1" bandRow="1">
                <a:noFill/>
                <a:tableStyleId>{56D40F6A-D359-4356-B750-D4C292809AF8}</a:tableStyleId>
              </a:tblPr>
              <a:tblGrid>
                <a:gridCol w="161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5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49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Author (Year)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Aim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Methodology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Contribution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1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Cao et al. (2019)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of PM</a:t>
                      </a:r>
                      <a:r>
                        <a:rPr lang="en-IN" sz="1800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 Tehran's urban area using different models.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Sampling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Data pre-processing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Data aggregation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Random forests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XGBoost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Deep Learning Techniques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RMSE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XGBoost performed better than others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RMSE value of XGBoost was the lowest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68660585"/>
                  </a:ext>
                </a:extLst>
              </a:tr>
              <a:tr h="19211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/>
                        <a:t>Catal</a:t>
                      </a:r>
                      <a:r>
                        <a:rPr lang="en-IN" sz="1800" dirty="0"/>
                        <a:t> et al. (2019)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 the  accuracy of the regression and time series analysis techniques that is used for sales forecasting.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Data Collection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Data analysis</a:t>
                      </a:r>
                      <a:endParaRPr sz="18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Feature engineering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Regression techniques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Time series techniques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Performance analysis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 techniques had higher accuracy and performance.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Boosted Decision Tree Algorithm outperformed the other models.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9859913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43F74-1BA3-465C-86B6-D8B6056E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7"/>
          <p:cNvGraphicFramePr/>
          <p:nvPr>
            <p:extLst>
              <p:ext uri="{D42A27DB-BD31-4B8C-83A1-F6EECF244321}">
                <p14:modId xmlns:p14="http://schemas.microsoft.com/office/powerpoint/2010/main" val="1114474174"/>
              </p:ext>
            </p:extLst>
          </p:nvPr>
        </p:nvGraphicFramePr>
        <p:xfrm>
          <a:off x="431138" y="993967"/>
          <a:ext cx="11329724" cy="4549478"/>
        </p:xfrm>
        <a:graphic>
          <a:graphicData uri="http://schemas.openxmlformats.org/drawingml/2006/table">
            <a:tbl>
              <a:tblPr firstRow="1" bandRow="1">
                <a:noFill/>
                <a:tableStyleId>{56D40F6A-D359-4356-B750-D4C292809AF8}</a:tableStyleId>
              </a:tblPr>
              <a:tblGrid>
                <a:gridCol w="194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0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1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Author(Year)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Aim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Methodology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Contribution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6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/>
                        <a:t>Ramya,Vedavathi</a:t>
                      </a:r>
                      <a:r>
                        <a:rPr lang="en-IN" sz="1800" dirty="0"/>
                        <a:t> (2020)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Retail Sales prediction using </a:t>
                      </a:r>
                      <a:r>
                        <a:rPr lang="en-IN" sz="1800" dirty="0" err="1"/>
                        <a:t>XGBoost</a:t>
                      </a:r>
                      <a:r>
                        <a:rPr lang="en-IN" sz="1800" dirty="0"/>
                        <a:t> algorithm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Data Collection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 err="1"/>
                        <a:t>XGBoost</a:t>
                      </a:r>
                      <a:endParaRPr sz="18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Linear Regression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Random Forest Regression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Performance Analysis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/>
                        <a:t>RMSPE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 err="1"/>
                        <a:t>XGBoost</a:t>
                      </a:r>
                      <a:r>
                        <a:rPr lang="en-IN" sz="1800" dirty="0"/>
                        <a:t> outperformed the other 2 techniques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6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/>
                        <a:t>dairu</a:t>
                      </a:r>
                      <a:r>
                        <a:rPr lang="en-IN" sz="1800" dirty="0"/>
                        <a:t>, </a:t>
                      </a:r>
                      <a:r>
                        <a:rPr lang="en-IN" sz="1800" dirty="0" err="1"/>
                        <a:t>Shilong</a:t>
                      </a:r>
                      <a:r>
                        <a:rPr lang="en-IN" sz="1800" dirty="0"/>
                        <a:t> (2021)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 an efficient and accurate ML model for retail sales forecasting using </a:t>
                      </a:r>
                      <a:r>
                        <a:rPr lang="en-IN" sz="18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collection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Engineering 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Analysis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RMSSE</a:t>
                      </a: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has very good performance in terms of accuracy and computational complexity.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has lower RMSSE value as compared to Linear and Ridge regression.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2018955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6A278-997F-4CC5-9B79-22CDB25A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Hypothesis testing could have been done for each feature for feature selection.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Hyperparameters</a:t>
            </a:r>
            <a:r>
              <a:rPr lang="en-US" dirty="0"/>
              <a:t>  of </a:t>
            </a:r>
            <a:r>
              <a:rPr lang="en-US" dirty="0" err="1"/>
              <a:t>AdaBoost</a:t>
            </a:r>
            <a:r>
              <a:rPr lang="en-US" dirty="0"/>
              <a:t> algorithm could have been tuned more efficiently.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A707-0B2A-3848-9C68-E6885E9CF3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1784</TotalTime>
  <Words>1538</Words>
  <Application>Microsoft Office PowerPoint</Application>
  <PresentationFormat>Widescreen</PresentationFormat>
  <Paragraphs>282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Noto Sans Symbols</vt:lpstr>
      <vt:lpstr>Wingdings</vt:lpstr>
      <vt:lpstr>Retrospect</vt:lpstr>
      <vt:lpstr>Office Theme</vt:lpstr>
      <vt:lpstr>RETAIL SALES-FORECASTING USING MACHINE LEARNING ALGORITHMS</vt:lpstr>
      <vt:lpstr>CONTENTS</vt:lpstr>
      <vt:lpstr>INTRODUCTION</vt:lpstr>
      <vt:lpstr>LITERATURE REVIEW (Main Paper)</vt:lpstr>
      <vt:lpstr>LITERATURE REVIEW</vt:lpstr>
      <vt:lpstr>PowerPoint Presentation</vt:lpstr>
      <vt:lpstr>PowerPoint Presentation</vt:lpstr>
      <vt:lpstr>PowerPoint Presentation</vt:lpstr>
      <vt:lpstr>RESEARCH GAP</vt:lpstr>
      <vt:lpstr>OBJECTIVE</vt:lpstr>
      <vt:lpstr>PROBLEM STATEMENT &amp; AIM</vt:lpstr>
      <vt:lpstr>METHODOLOGY</vt:lpstr>
      <vt:lpstr>METHODOLOGY</vt:lpstr>
      <vt:lpstr>ML ALGORITHMS USED</vt:lpstr>
      <vt:lpstr>PERFORMANCE METRICS</vt:lpstr>
      <vt:lpstr>  RESULTS</vt:lpstr>
      <vt:lpstr>PowerPoint Presentation</vt:lpstr>
      <vt:lpstr>PowerPoint Presentation</vt:lpstr>
      <vt:lpstr>CONCLUSIONS</vt:lpstr>
      <vt:lpstr>REFERENCES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SALES-FORECASTING USING MACHINE LEARNING ALGORITHMS</dc:title>
  <dc:creator>Aravind Gopi</dc:creator>
  <cp:lastModifiedBy>Aravind Gopi</cp:lastModifiedBy>
  <cp:revision>64</cp:revision>
  <dcterms:created xsi:type="dcterms:W3CDTF">2022-03-28T14:46:26Z</dcterms:created>
  <dcterms:modified xsi:type="dcterms:W3CDTF">2022-05-17T08:18:43Z</dcterms:modified>
</cp:coreProperties>
</file>