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snapToGrid="0">
      <p:cViewPr varScale="1">
        <p:scale>
          <a:sx n="87" d="100"/>
          <a:sy n="87" d="100"/>
        </p:scale>
        <p:origin x="2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3A85-9BB9-4A8F-AA41-C95570F79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2D9DC-2186-4D33-AC26-619B09CD6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3B9B98-28F1-4C7B-874F-ED279F84C859}"/>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24C29698-78DA-4438-A518-F4E1EF010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E3A06-3B40-4B6F-BEC6-59B334E27E92}"/>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32249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CBDC-1022-4351-90B6-7925482490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79E84-A5E3-4C9D-A8EE-8B5CAEE899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A321F-D47C-4FBB-A5D1-9CCC508ABB1F}"/>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78D160CD-69AD-4A5A-8D31-CDD8481CA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1A2DA-9103-4DF5-B076-47E18444BA03}"/>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173979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66A3C-CFF8-4E84-B010-863F544ABA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778CA-216A-48B7-A477-DE36094F38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C521D-41A1-458D-968C-47367ED9D03D}"/>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7665CC29-2CAB-43F9-8F0F-86BE4B8D1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8CA77-DC8D-4780-B5DA-965A55613444}"/>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20125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4D58-5E2E-43DE-B6D6-6F3744D78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858A7-76FE-4959-BCB3-34100A07D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C6C5E-BA51-4EE1-86CA-7635C034AB13}"/>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7A5E964E-9E60-47A6-B997-D58E0897A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04928-A4A3-402C-9559-91DB27B64355}"/>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29908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8AEF-227B-4932-8429-E736C41D7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A2180-9C1F-4D1B-B340-A9E45CD6E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F764B6-3A3F-4621-954A-B384B5EE8A8E}"/>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4A3F767F-1319-457E-86A8-7809838AA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5AA2A-EF44-44B9-9FC9-35F0D7DFE95C}"/>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198785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6A34-7162-4D3F-9BA9-51621AEB8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7A084-CE7D-4BBB-B354-47564BE4DF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F5AC71-47E6-4769-AEFC-89628F5828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F1E11-1F0B-4E1D-BDB7-A730E3F44C4A}"/>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6" name="Footer Placeholder 5">
            <a:extLst>
              <a:ext uri="{FF2B5EF4-FFF2-40B4-BE49-F238E27FC236}">
                <a16:creationId xmlns:a16="http://schemas.microsoft.com/office/drawing/2014/main" id="{63D490E2-7E35-48B9-9317-4642A4AF0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F4B74-0815-4F57-B53A-065235E73FA1}"/>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184511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9084-D9C8-470E-838E-B319EBFD94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AFC4C8-C855-457A-B77A-7C101E2E3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0BD6FA-EBF9-4E6A-A320-8AB95901F0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F99D25-04CF-49A3-A817-9468BA0CEE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1ECF23-4447-48AC-8E88-9B30D7F33D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F7921-D78E-48F1-BD72-2EC32B6E52F9}"/>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8" name="Footer Placeholder 7">
            <a:extLst>
              <a:ext uri="{FF2B5EF4-FFF2-40B4-BE49-F238E27FC236}">
                <a16:creationId xmlns:a16="http://schemas.microsoft.com/office/drawing/2014/main" id="{08F491D7-272A-429B-9217-321D0D698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F8EFF-04C4-4472-8AF6-4581F7133355}"/>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21485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CC12-7B57-4334-AB58-60CA24B2D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EFC81F-A6BE-4ADB-9144-EC92A66B3958}"/>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4" name="Footer Placeholder 3">
            <a:extLst>
              <a:ext uri="{FF2B5EF4-FFF2-40B4-BE49-F238E27FC236}">
                <a16:creationId xmlns:a16="http://schemas.microsoft.com/office/drawing/2014/main" id="{68C50B36-B288-4413-8126-4647BAE0E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C07554-81DD-4940-93FA-F6B6D3571F81}"/>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113436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A0202-73D9-47D6-917F-2BCBA8BB280E}"/>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3" name="Footer Placeholder 2">
            <a:extLst>
              <a:ext uri="{FF2B5EF4-FFF2-40B4-BE49-F238E27FC236}">
                <a16:creationId xmlns:a16="http://schemas.microsoft.com/office/drawing/2014/main" id="{041353EB-AFC1-4734-B79C-003C37A82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058C2-9D97-4075-B4C1-D3D9D3BDCFBE}"/>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266072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8FA4-2366-41C3-A47A-275462C25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AB218C-9263-4870-A2BA-BAC013702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4E66C-49B1-45C3-9D14-3AA396EA7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BB2B9-ABE8-4490-9685-71951DE95874}"/>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6" name="Footer Placeholder 5">
            <a:extLst>
              <a:ext uri="{FF2B5EF4-FFF2-40B4-BE49-F238E27FC236}">
                <a16:creationId xmlns:a16="http://schemas.microsoft.com/office/drawing/2014/main" id="{9046B5BE-45B3-4BA5-B915-3A997F846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C9654-9383-440C-8F1B-67B0605254A3}"/>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201452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BB20-FCA1-4DFA-AEE0-6573FA77B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686FC-1E1E-46F4-85CB-6F23EAC10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E868D-9A62-4784-9BD4-1ECD19136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8CD0D6-C175-45BA-91DF-A266237F9B4A}"/>
              </a:ext>
            </a:extLst>
          </p:cNvPr>
          <p:cNvSpPr>
            <a:spLocks noGrp="1"/>
          </p:cNvSpPr>
          <p:nvPr>
            <p:ph type="dt" sz="half" idx="10"/>
          </p:nvPr>
        </p:nvSpPr>
        <p:spPr/>
        <p:txBody>
          <a:bodyPr/>
          <a:lstStyle/>
          <a:p>
            <a:fld id="{70BE86E3-6CCA-49DF-8A59-ADE6B194B18F}" type="datetimeFigureOut">
              <a:rPr lang="en-US" smtClean="0"/>
              <a:t>1/14/2019</a:t>
            </a:fld>
            <a:endParaRPr lang="en-US"/>
          </a:p>
        </p:txBody>
      </p:sp>
      <p:sp>
        <p:nvSpPr>
          <p:cNvPr id="6" name="Footer Placeholder 5">
            <a:extLst>
              <a:ext uri="{FF2B5EF4-FFF2-40B4-BE49-F238E27FC236}">
                <a16:creationId xmlns:a16="http://schemas.microsoft.com/office/drawing/2014/main" id="{C4B1CEF9-A791-47DA-A1CC-10AFCB3AC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448D0-75D5-43DA-8EE8-C96132CEAB11}"/>
              </a:ext>
            </a:extLst>
          </p:cNvPr>
          <p:cNvSpPr>
            <a:spLocks noGrp="1"/>
          </p:cNvSpPr>
          <p:nvPr>
            <p:ph type="sldNum" sz="quarter" idx="12"/>
          </p:nvPr>
        </p:nvSpPr>
        <p:spPr/>
        <p:txBody>
          <a:bodyPr/>
          <a:lstStyle/>
          <a:p>
            <a:fld id="{31A6697D-8331-4941-BBC7-14FF92A0E5D4}" type="slidenum">
              <a:rPr lang="en-US" smtClean="0"/>
              <a:t>‹#›</a:t>
            </a:fld>
            <a:endParaRPr lang="en-US"/>
          </a:p>
        </p:txBody>
      </p:sp>
    </p:spTree>
    <p:extLst>
      <p:ext uri="{BB962C8B-B14F-4D97-AF65-F5344CB8AC3E}">
        <p14:creationId xmlns:p14="http://schemas.microsoft.com/office/powerpoint/2010/main" val="404873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3FA2E-039C-4323-BD28-449521B9C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30D2F-7942-4746-8D79-21B804C58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3CFD0-9B1E-4856-9E01-75A7440EB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E86E3-6CCA-49DF-8A59-ADE6B194B18F}" type="datetimeFigureOut">
              <a:rPr lang="en-US" smtClean="0"/>
              <a:t>1/14/2019</a:t>
            </a:fld>
            <a:endParaRPr lang="en-US"/>
          </a:p>
        </p:txBody>
      </p:sp>
      <p:sp>
        <p:nvSpPr>
          <p:cNvPr id="5" name="Footer Placeholder 4">
            <a:extLst>
              <a:ext uri="{FF2B5EF4-FFF2-40B4-BE49-F238E27FC236}">
                <a16:creationId xmlns:a16="http://schemas.microsoft.com/office/drawing/2014/main" id="{6E570EA6-D6B4-4EFA-ABB8-37787370A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A2284-DD10-48F4-96EE-E00E1F82B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6697D-8331-4941-BBC7-14FF92A0E5D4}" type="slidenum">
              <a:rPr lang="en-US" smtClean="0"/>
              <a:t>‹#›</a:t>
            </a:fld>
            <a:endParaRPr lang="en-US"/>
          </a:p>
        </p:txBody>
      </p:sp>
    </p:spTree>
    <p:extLst>
      <p:ext uri="{BB962C8B-B14F-4D97-AF65-F5344CB8AC3E}">
        <p14:creationId xmlns:p14="http://schemas.microsoft.com/office/powerpoint/2010/main" val="468230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3536-9499-42CD-AAC5-8F137DE9ED4B}"/>
              </a:ext>
            </a:extLst>
          </p:cNvPr>
          <p:cNvSpPr>
            <a:spLocks noGrp="1"/>
          </p:cNvSpPr>
          <p:nvPr>
            <p:ph type="ctrTitle"/>
          </p:nvPr>
        </p:nvSpPr>
        <p:spPr>
          <a:xfrm>
            <a:off x="1584960" y="1978025"/>
            <a:ext cx="9144000" cy="1277937"/>
          </a:xfrm>
        </p:spPr>
        <p:txBody>
          <a:bodyPr>
            <a:normAutofit fontScale="90000"/>
          </a:bodyPr>
          <a:lstStyle/>
          <a:p>
            <a:r>
              <a:rPr lang="en-US" dirty="0"/>
              <a:t>Crime prediction for location spaces using machine learning</a:t>
            </a:r>
          </a:p>
        </p:txBody>
      </p:sp>
      <p:sp>
        <p:nvSpPr>
          <p:cNvPr id="3" name="Subtitle 2">
            <a:extLst>
              <a:ext uri="{FF2B5EF4-FFF2-40B4-BE49-F238E27FC236}">
                <a16:creationId xmlns:a16="http://schemas.microsoft.com/office/drawing/2014/main" id="{E26AD5F3-FE94-4DBF-AC16-9F51FCAFD21C}"/>
              </a:ext>
            </a:extLst>
          </p:cNvPr>
          <p:cNvSpPr>
            <a:spLocks noGrp="1"/>
          </p:cNvSpPr>
          <p:nvPr>
            <p:ph type="subTitle" idx="1"/>
          </p:nvPr>
        </p:nvSpPr>
        <p:spPr/>
        <p:txBody>
          <a:bodyPr/>
          <a:lstStyle/>
          <a:p>
            <a:r>
              <a:rPr lang="en-US" dirty="0"/>
              <a:t>Stakeholder Presentation</a:t>
            </a:r>
          </a:p>
        </p:txBody>
      </p:sp>
    </p:spTree>
    <p:extLst>
      <p:ext uri="{BB962C8B-B14F-4D97-AF65-F5344CB8AC3E}">
        <p14:creationId xmlns:p14="http://schemas.microsoft.com/office/powerpoint/2010/main" val="3833005744"/>
      </p:ext>
    </p:extLst>
  </p:cSld>
  <p:clrMapOvr>
    <a:masterClrMapping/>
  </p:clrMapOvr>
  <mc:AlternateContent xmlns:mc="http://schemas.openxmlformats.org/markup-compatibility/2006" xmlns:p14="http://schemas.microsoft.com/office/powerpoint/2010/main">
    <mc:Choice Requires="p14">
      <p:transition spd="slow" p14:dur="2000" advTm="25489"/>
    </mc:Choice>
    <mc:Fallback xmlns="">
      <p:transition spd="slow" advTm="254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5EEC-E485-4345-8619-A46CD8A85AB5}"/>
              </a:ext>
            </a:extLst>
          </p:cNvPr>
          <p:cNvSpPr>
            <a:spLocks noGrp="1"/>
          </p:cNvSpPr>
          <p:nvPr>
            <p:ph type="title"/>
          </p:nvPr>
        </p:nvSpPr>
        <p:spPr>
          <a:xfrm>
            <a:off x="839788" y="457200"/>
            <a:ext cx="3932237" cy="928688"/>
          </a:xfrm>
        </p:spPr>
        <p:txBody>
          <a:bodyPr>
            <a:normAutofit fontScale="90000"/>
          </a:bodyPr>
          <a:lstStyle/>
          <a:p>
            <a:r>
              <a:rPr lang="en-US" dirty="0"/>
              <a:t>Model performance indicators</a:t>
            </a:r>
          </a:p>
        </p:txBody>
      </p:sp>
      <p:sp>
        <p:nvSpPr>
          <p:cNvPr id="4" name="Picture Placeholder 3">
            <a:extLst>
              <a:ext uri="{FF2B5EF4-FFF2-40B4-BE49-F238E27FC236}">
                <a16:creationId xmlns:a16="http://schemas.microsoft.com/office/drawing/2014/main" id="{D135B855-8627-46E3-B06D-32C09EE7905F}"/>
              </a:ext>
            </a:extLst>
          </p:cNvPr>
          <p:cNvSpPr>
            <a:spLocks noGrp="1"/>
          </p:cNvSpPr>
          <p:nvPr>
            <p:ph type="pic" idx="1"/>
          </p:nvPr>
        </p:nvSpPr>
        <p:spPr/>
      </p:sp>
      <p:sp>
        <p:nvSpPr>
          <p:cNvPr id="3" name="Content Placeholder 2">
            <a:extLst>
              <a:ext uri="{FF2B5EF4-FFF2-40B4-BE49-F238E27FC236}">
                <a16:creationId xmlns:a16="http://schemas.microsoft.com/office/drawing/2014/main" id="{4F121D12-460A-405D-A553-026C973F7AAE}"/>
              </a:ext>
            </a:extLst>
          </p:cNvPr>
          <p:cNvSpPr>
            <a:spLocks noGrp="1"/>
          </p:cNvSpPr>
          <p:nvPr>
            <p:ph type="body" sz="half" idx="2"/>
          </p:nvPr>
        </p:nvSpPr>
        <p:spPr>
          <a:xfrm>
            <a:off x="716696" y="1776046"/>
            <a:ext cx="3932237" cy="3811588"/>
          </a:xfrm>
        </p:spPr>
        <p:txBody>
          <a:bodyPr>
            <a:normAutofit/>
          </a:bodyPr>
          <a:lstStyle/>
          <a:p>
            <a:pPr marL="342900" indent="-342900">
              <a:buFont typeface="Arial" panose="020B0604020202020204" pitchFamily="34" charset="0"/>
              <a:buChar char="•"/>
            </a:pPr>
            <a:r>
              <a:rPr lang="en-US" sz="2400" dirty="0"/>
              <a:t>Metrics evaluated on predictions from test set</a:t>
            </a:r>
          </a:p>
          <a:p>
            <a:pPr marL="342900" indent="-342900">
              <a:buFont typeface="Arial" panose="020B0604020202020204" pitchFamily="34" charset="0"/>
              <a:buChar char="•"/>
            </a:pPr>
            <a:r>
              <a:rPr lang="en-US" sz="2400" dirty="0"/>
              <a:t>Model trained on 4 multilabel class categorical avg accuracy of 61%</a:t>
            </a:r>
          </a:p>
          <a:p>
            <a:pPr marL="342900" indent="-342900">
              <a:buFont typeface="Arial" panose="020B0604020202020204" pitchFamily="34" charset="0"/>
              <a:buChar char="•"/>
            </a:pPr>
            <a:r>
              <a:rPr lang="en-US" sz="2400" dirty="0"/>
              <a:t>Overall performance micro avg: F1 score 58%</a:t>
            </a:r>
          </a:p>
          <a:p>
            <a:pPr marL="342900" indent="-342900">
              <a:buFont typeface="Arial" panose="020B0604020202020204" pitchFamily="34" charset="0"/>
              <a:buChar char="•"/>
            </a:pPr>
            <a:r>
              <a:rPr lang="en-US" sz="2400" dirty="0"/>
              <a:t>Unbalanced classes leads to performance issues and overall less accuracy.</a:t>
            </a:r>
          </a:p>
        </p:txBody>
      </p:sp>
      <p:pic>
        <p:nvPicPr>
          <p:cNvPr id="5" name="Picture 4">
            <a:extLst>
              <a:ext uri="{FF2B5EF4-FFF2-40B4-BE49-F238E27FC236}">
                <a16:creationId xmlns:a16="http://schemas.microsoft.com/office/drawing/2014/main" id="{C5CFD424-FA4F-42D5-B3CC-A3FF39CCB201}"/>
              </a:ext>
            </a:extLst>
          </p:cNvPr>
          <p:cNvPicPr>
            <a:picLocks noChangeAspect="1"/>
          </p:cNvPicPr>
          <p:nvPr/>
        </p:nvPicPr>
        <p:blipFill>
          <a:blip r:embed="rId2"/>
          <a:stretch>
            <a:fillRect/>
          </a:stretch>
        </p:blipFill>
        <p:spPr>
          <a:xfrm>
            <a:off x="5604917" y="783644"/>
            <a:ext cx="5328741" cy="5281186"/>
          </a:xfrm>
          <a:prstGeom prst="rect">
            <a:avLst/>
          </a:prstGeom>
        </p:spPr>
      </p:pic>
    </p:spTree>
    <p:extLst>
      <p:ext uri="{BB962C8B-B14F-4D97-AF65-F5344CB8AC3E}">
        <p14:creationId xmlns:p14="http://schemas.microsoft.com/office/powerpoint/2010/main" val="40191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631B-29ED-4B74-BC88-CAEE7E66FF86}"/>
              </a:ext>
            </a:extLst>
          </p:cNvPr>
          <p:cNvSpPr>
            <a:spLocks noGrp="1"/>
          </p:cNvSpPr>
          <p:nvPr>
            <p:ph type="title"/>
          </p:nvPr>
        </p:nvSpPr>
        <p:spPr>
          <a:xfrm>
            <a:off x="839788" y="457200"/>
            <a:ext cx="3932237" cy="530225"/>
          </a:xfrm>
        </p:spPr>
        <p:txBody>
          <a:bodyPr>
            <a:normAutofit fontScale="90000"/>
          </a:bodyPr>
          <a:lstStyle/>
          <a:p>
            <a:r>
              <a:rPr lang="en-US" dirty="0"/>
              <a:t>Why it is important?</a:t>
            </a:r>
          </a:p>
        </p:txBody>
      </p:sp>
      <p:sp>
        <p:nvSpPr>
          <p:cNvPr id="3" name="Content Placeholder 2">
            <a:extLst>
              <a:ext uri="{FF2B5EF4-FFF2-40B4-BE49-F238E27FC236}">
                <a16:creationId xmlns:a16="http://schemas.microsoft.com/office/drawing/2014/main" id="{E123C022-06E2-4642-920D-CE72E7E42F51}"/>
              </a:ext>
            </a:extLst>
          </p:cNvPr>
          <p:cNvSpPr>
            <a:spLocks noGrp="1"/>
          </p:cNvSpPr>
          <p:nvPr>
            <p:ph idx="1"/>
          </p:nvPr>
        </p:nvSpPr>
        <p:spPr>
          <a:xfrm>
            <a:off x="5183188" y="987425"/>
            <a:ext cx="6172200" cy="5384800"/>
          </a:xfrm>
        </p:spPr>
        <p:txBody>
          <a:bodyPr>
            <a:normAutofit lnSpcReduction="10000"/>
          </a:bodyPr>
          <a:lstStyle/>
          <a:p>
            <a:r>
              <a:rPr lang="en-US" dirty="0"/>
              <a:t>Social and government agencies struggle to control crimes.</a:t>
            </a:r>
          </a:p>
          <a:p>
            <a:r>
              <a:rPr lang="en-US" dirty="0"/>
              <a:t>Lots of manual work involved to do prescriptive analysis </a:t>
            </a:r>
          </a:p>
          <a:p>
            <a:r>
              <a:rPr lang="en-US" dirty="0"/>
              <a:t>Lack of management of historical data</a:t>
            </a:r>
          </a:p>
          <a:p>
            <a:r>
              <a:rPr lang="en-US" dirty="0"/>
              <a:t>Starting from individual to community, all get affected to some extent</a:t>
            </a:r>
          </a:p>
          <a:p>
            <a:r>
              <a:rPr lang="en-US" dirty="0"/>
              <a:t>Lack of trust and insecurity grows between individuals and groups</a:t>
            </a:r>
          </a:p>
        </p:txBody>
      </p:sp>
      <p:pic>
        <p:nvPicPr>
          <p:cNvPr id="5" name="Picture 4">
            <a:extLst>
              <a:ext uri="{FF2B5EF4-FFF2-40B4-BE49-F238E27FC236}">
                <a16:creationId xmlns:a16="http://schemas.microsoft.com/office/drawing/2014/main" id="{413BF21C-E2FA-4370-AEE7-0C2A01075572}"/>
              </a:ext>
            </a:extLst>
          </p:cNvPr>
          <p:cNvPicPr>
            <a:picLocks noChangeAspect="1"/>
          </p:cNvPicPr>
          <p:nvPr/>
        </p:nvPicPr>
        <p:blipFill>
          <a:blip r:embed="rId2"/>
          <a:stretch>
            <a:fillRect/>
          </a:stretch>
        </p:blipFill>
        <p:spPr>
          <a:xfrm>
            <a:off x="345775" y="1223962"/>
            <a:ext cx="4794550" cy="4873625"/>
          </a:xfrm>
          <a:prstGeom prst="rect">
            <a:avLst/>
          </a:prstGeom>
        </p:spPr>
      </p:pic>
      <p:sp>
        <p:nvSpPr>
          <p:cNvPr id="4" name="Text Placeholder 3">
            <a:extLst>
              <a:ext uri="{FF2B5EF4-FFF2-40B4-BE49-F238E27FC236}">
                <a16:creationId xmlns:a16="http://schemas.microsoft.com/office/drawing/2014/main" id="{8657F652-67B2-46B1-919A-9DA34A7B49D0}"/>
              </a:ext>
            </a:extLst>
          </p:cNvPr>
          <p:cNvSpPr>
            <a:spLocks noGrp="1"/>
          </p:cNvSpPr>
          <p:nvPr>
            <p:ph type="body" sz="half" idx="2"/>
          </p:nvPr>
        </p:nvSpPr>
        <p:spPr>
          <a:xfrm>
            <a:off x="839788" y="1357313"/>
            <a:ext cx="3932237" cy="4511675"/>
          </a:xfrm>
        </p:spPr>
        <p:txBody>
          <a:bodyPr/>
          <a:lstStyle/>
          <a:p>
            <a:endParaRPr lang="en-US" dirty="0"/>
          </a:p>
        </p:txBody>
      </p:sp>
    </p:spTree>
    <p:extLst>
      <p:ext uri="{BB962C8B-B14F-4D97-AF65-F5344CB8AC3E}">
        <p14:creationId xmlns:p14="http://schemas.microsoft.com/office/powerpoint/2010/main" val="1886154703"/>
      </p:ext>
    </p:extLst>
  </p:cSld>
  <p:clrMapOvr>
    <a:masterClrMapping/>
  </p:clrMapOvr>
  <mc:AlternateContent xmlns:mc="http://schemas.openxmlformats.org/markup-compatibility/2006" xmlns:p14="http://schemas.microsoft.com/office/powerpoint/2010/main">
    <mc:Choice Requires="p14">
      <p:transition spd="slow" p14:dur="2000" advTm="55152"/>
    </mc:Choice>
    <mc:Fallback xmlns="">
      <p:transition spd="slow" advTm="551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7FFD-C72C-4FCE-A97D-4D0A25EE76B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DB78B2E-FA54-44B1-8C31-C83FA026CE92}"/>
              </a:ext>
            </a:extLst>
          </p:cNvPr>
          <p:cNvSpPr>
            <a:spLocks noGrp="1"/>
          </p:cNvSpPr>
          <p:nvPr>
            <p:ph idx="1"/>
          </p:nvPr>
        </p:nvSpPr>
        <p:spPr/>
        <p:txBody>
          <a:bodyPr/>
          <a:lstStyle/>
          <a:p>
            <a:r>
              <a:rPr lang="en-US" dirty="0"/>
              <a:t>Kaggle: Historical crime data of Chicago (2001-2017)</a:t>
            </a:r>
          </a:p>
          <a:p>
            <a:r>
              <a:rPr lang="en-US" dirty="0"/>
              <a:t>Volume: 6M</a:t>
            </a:r>
          </a:p>
          <a:p>
            <a:r>
              <a:rPr lang="en-US" dirty="0"/>
              <a:t>Attributes: 23 feature attributes</a:t>
            </a:r>
          </a:p>
          <a:p>
            <a:endParaRPr lang="en-US" dirty="0"/>
          </a:p>
          <a:p>
            <a:pPr marL="0" indent="0">
              <a:buNone/>
            </a:pPr>
            <a:r>
              <a:rPr lang="en-US" dirty="0"/>
              <a:t>Example attributes: Case Number, Date, primary type, location descriptions, community area etc.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32987762"/>
      </p:ext>
    </p:extLst>
  </p:cSld>
  <p:clrMapOvr>
    <a:masterClrMapping/>
  </p:clrMapOvr>
  <mc:AlternateContent xmlns:mc="http://schemas.openxmlformats.org/markup-compatibility/2006" xmlns:p14="http://schemas.microsoft.com/office/powerpoint/2010/main">
    <mc:Choice Requires="p14">
      <p:transition spd="slow" p14:dur="2000" advTm="26054"/>
    </mc:Choice>
    <mc:Fallback xmlns="">
      <p:transition spd="slow" advTm="260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CB27-4E86-49E7-BC5C-09D050088721}"/>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026E7D7-4345-4865-9AE8-B18861BB61AD}"/>
              </a:ext>
            </a:extLst>
          </p:cNvPr>
          <p:cNvSpPr>
            <a:spLocks noGrp="1"/>
          </p:cNvSpPr>
          <p:nvPr>
            <p:ph idx="1"/>
          </p:nvPr>
        </p:nvSpPr>
        <p:spPr>
          <a:xfrm>
            <a:off x="838200" y="1825625"/>
            <a:ext cx="10515600" cy="3517900"/>
          </a:xfrm>
        </p:spPr>
        <p:txBody>
          <a:bodyPr/>
          <a:lstStyle/>
          <a:p>
            <a:r>
              <a:rPr lang="en-US" dirty="0"/>
              <a:t>Using machine learning in IBM Watson studio and apply neural network model to predict crimes for different location spaces (Residents, Open and closed spaces) for any given timeline (Hour, day of week and month, Business hours) and given community area.</a:t>
            </a:r>
          </a:p>
          <a:p>
            <a:endParaRPr lang="en-US" dirty="0"/>
          </a:p>
          <a:p>
            <a:r>
              <a:rPr lang="en-US" dirty="0"/>
              <a:t>Deployed solution as web service with endpoint allows to use this from any applications on the fly.</a:t>
            </a:r>
          </a:p>
          <a:p>
            <a:endParaRPr lang="en-US" dirty="0"/>
          </a:p>
        </p:txBody>
      </p:sp>
      <p:pic>
        <p:nvPicPr>
          <p:cNvPr id="4" name="Picture 3">
            <a:extLst>
              <a:ext uri="{FF2B5EF4-FFF2-40B4-BE49-F238E27FC236}">
                <a16:creationId xmlns:a16="http://schemas.microsoft.com/office/drawing/2014/main" id="{D0F3A739-EFF0-46C3-877E-C24E1C8A0A9D}"/>
              </a:ext>
            </a:extLst>
          </p:cNvPr>
          <p:cNvPicPr>
            <a:picLocks noChangeAspect="1"/>
          </p:cNvPicPr>
          <p:nvPr/>
        </p:nvPicPr>
        <p:blipFill>
          <a:blip r:embed="rId2"/>
          <a:stretch>
            <a:fillRect/>
          </a:stretch>
        </p:blipFill>
        <p:spPr>
          <a:xfrm>
            <a:off x="5400675" y="594518"/>
            <a:ext cx="3419475" cy="866775"/>
          </a:xfrm>
          <a:prstGeom prst="rect">
            <a:avLst/>
          </a:prstGeom>
        </p:spPr>
      </p:pic>
    </p:spTree>
    <p:extLst>
      <p:ext uri="{BB962C8B-B14F-4D97-AF65-F5344CB8AC3E}">
        <p14:creationId xmlns:p14="http://schemas.microsoft.com/office/powerpoint/2010/main" val="3098433092"/>
      </p:ext>
    </p:extLst>
  </p:cSld>
  <p:clrMapOvr>
    <a:masterClrMapping/>
  </p:clrMapOvr>
  <mc:AlternateContent xmlns:mc="http://schemas.openxmlformats.org/markup-compatibility/2006" xmlns:p14="http://schemas.microsoft.com/office/powerpoint/2010/main">
    <mc:Choice Requires="p14">
      <p:transition spd="slow" p14:dur="2000" advTm="6760"/>
    </mc:Choice>
    <mc:Fallback xmlns="">
      <p:transition spd="slow" advTm="67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850A-8A19-43DC-A005-6B4BC10DAD94}"/>
              </a:ext>
            </a:extLst>
          </p:cNvPr>
          <p:cNvSpPr>
            <a:spLocks noGrp="1"/>
          </p:cNvSpPr>
          <p:nvPr>
            <p:ph type="ctrTitle"/>
          </p:nvPr>
        </p:nvSpPr>
        <p:spPr/>
        <p:txBody>
          <a:bodyPr>
            <a:normAutofit fontScale="90000"/>
          </a:bodyPr>
          <a:lstStyle/>
          <a:p>
            <a:r>
              <a:rPr lang="en-US" dirty="0"/>
              <a:t>Crime prediction for location spaces using machine learning</a:t>
            </a:r>
          </a:p>
        </p:txBody>
      </p:sp>
      <p:sp>
        <p:nvSpPr>
          <p:cNvPr id="3" name="Subtitle 2">
            <a:extLst>
              <a:ext uri="{FF2B5EF4-FFF2-40B4-BE49-F238E27FC236}">
                <a16:creationId xmlns:a16="http://schemas.microsoft.com/office/drawing/2014/main" id="{316D276C-DEA1-43FC-AA29-6964DBA0914B}"/>
              </a:ext>
            </a:extLst>
          </p:cNvPr>
          <p:cNvSpPr>
            <a:spLocks noGrp="1"/>
          </p:cNvSpPr>
          <p:nvPr>
            <p:ph type="subTitle" idx="1"/>
          </p:nvPr>
        </p:nvSpPr>
        <p:spPr>
          <a:xfrm>
            <a:off x="1524000" y="4155954"/>
            <a:ext cx="9144000" cy="1655762"/>
          </a:xfrm>
        </p:spPr>
        <p:txBody>
          <a:bodyPr/>
          <a:lstStyle/>
          <a:p>
            <a:r>
              <a:rPr lang="en-US" dirty="0"/>
              <a:t>Technical presentation</a:t>
            </a:r>
          </a:p>
        </p:txBody>
      </p:sp>
    </p:spTree>
    <p:extLst>
      <p:ext uri="{BB962C8B-B14F-4D97-AF65-F5344CB8AC3E}">
        <p14:creationId xmlns:p14="http://schemas.microsoft.com/office/powerpoint/2010/main" val="213565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CE07-4AE1-4D1D-AEDE-8C02A3CBCA62}"/>
              </a:ext>
            </a:extLst>
          </p:cNvPr>
          <p:cNvSpPr>
            <a:spLocks noGrp="1"/>
          </p:cNvSpPr>
          <p:nvPr>
            <p:ph type="title"/>
          </p:nvPr>
        </p:nvSpPr>
        <p:spPr>
          <a:xfrm>
            <a:off x="199214" y="86059"/>
            <a:ext cx="10515600" cy="600462"/>
          </a:xfrm>
        </p:spPr>
        <p:txBody>
          <a:bodyPr>
            <a:normAutofit fontScale="90000"/>
          </a:bodyPr>
          <a:lstStyle/>
          <a:p>
            <a:r>
              <a:rPr lang="en-US" dirty="0"/>
              <a:t>Architectural choices</a:t>
            </a:r>
          </a:p>
        </p:txBody>
      </p:sp>
      <p:sp>
        <p:nvSpPr>
          <p:cNvPr id="4" name="Text Placeholder 3">
            <a:extLst>
              <a:ext uri="{FF2B5EF4-FFF2-40B4-BE49-F238E27FC236}">
                <a16:creationId xmlns:a16="http://schemas.microsoft.com/office/drawing/2014/main" id="{3153F748-B0DD-4835-8D2E-E29B2EFBB7F8}"/>
              </a:ext>
            </a:extLst>
          </p:cNvPr>
          <p:cNvSpPr>
            <a:spLocks noGrp="1"/>
          </p:cNvSpPr>
          <p:nvPr>
            <p:ph type="body" idx="1"/>
          </p:nvPr>
        </p:nvSpPr>
        <p:spPr>
          <a:xfrm>
            <a:off x="371476" y="1388329"/>
            <a:ext cx="5157787" cy="823912"/>
          </a:xfrm>
        </p:spPr>
        <p:txBody>
          <a:bodyPr/>
          <a:lstStyle/>
          <a:p>
            <a:r>
              <a:rPr lang="en-US" dirty="0"/>
              <a:t>Development environment</a:t>
            </a:r>
          </a:p>
          <a:p>
            <a:endParaRPr lang="en-US" dirty="0"/>
          </a:p>
        </p:txBody>
      </p:sp>
      <p:sp>
        <p:nvSpPr>
          <p:cNvPr id="3" name="Content Placeholder 2">
            <a:extLst>
              <a:ext uri="{FF2B5EF4-FFF2-40B4-BE49-F238E27FC236}">
                <a16:creationId xmlns:a16="http://schemas.microsoft.com/office/drawing/2014/main" id="{A5F3598A-4256-47D9-B756-C17F20141559}"/>
              </a:ext>
            </a:extLst>
          </p:cNvPr>
          <p:cNvSpPr>
            <a:spLocks noGrp="1"/>
          </p:cNvSpPr>
          <p:nvPr>
            <p:ph sz="half" idx="2"/>
          </p:nvPr>
        </p:nvSpPr>
        <p:spPr>
          <a:xfrm>
            <a:off x="299227" y="3168933"/>
            <a:ext cx="5157787" cy="2874963"/>
          </a:xfrm>
        </p:spPr>
        <p:txBody>
          <a:bodyPr>
            <a:normAutofit/>
          </a:bodyPr>
          <a:lstStyle/>
          <a:p>
            <a:pPr marL="0" indent="0">
              <a:buNone/>
            </a:pPr>
            <a:r>
              <a:rPr lang="en-US" sz="2400" b="1" dirty="0"/>
              <a:t>Exploratory analysis </a:t>
            </a:r>
          </a:p>
        </p:txBody>
      </p:sp>
      <p:sp>
        <p:nvSpPr>
          <p:cNvPr id="5" name="Text Placeholder 4">
            <a:extLst>
              <a:ext uri="{FF2B5EF4-FFF2-40B4-BE49-F238E27FC236}">
                <a16:creationId xmlns:a16="http://schemas.microsoft.com/office/drawing/2014/main" id="{11887741-CDEC-4D55-932B-B7D1C62378EF}"/>
              </a:ext>
            </a:extLst>
          </p:cNvPr>
          <p:cNvSpPr>
            <a:spLocks noGrp="1"/>
          </p:cNvSpPr>
          <p:nvPr>
            <p:ph type="body" sz="quarter" idx="3"/>
          </p:nvPr>
        </p:nvSpPr>
        <p:spPr>
          <a:xfrm>
            <a:off x="273826" y="4982581"/>
            <a:ext cx="5183188" cy="823912"/>
          </a:xfrm>
        </p:spPr>
        <p:txBody>
          <a:bodyPr/>
          <a:lstStyle/>
          <a:p>
            <a:r>
              <a:rPr lang="en-US" dirty="0"/>
              <a:t>Model Framework  </a:t>
            </a:r>
          </a:p>
        </p:txBody>
      </p:sp>
      <p:sp>
        <p:nvSpPr>
          <p:cNvPr id="6" name="Content Placeholder 5">
            <a:extLst>
              <a:ext uri="{FF2B5EF4-FFF2-40B4-BE49-F238E27FC236}">
                <a16:creationId xmlns:a16="http://schemas.microsoft.com/office/drawing/2014/main" id="{5698F950-285B-47C1-8577-B3CFCF3A6BB7}"/>
              </a:ext>
            </a:extLst>
          </p:cNvPr>
          <p:cNvSpPr>
            <a:spLocks noGrp="1"/>
          </p:cNvSpPr>
          <p:nvPr>
            <p:ph sz="quarter" idx="4"/>
          </p:nvPr>
        </p:nvSpPr>
        <p:spPr>
          <a:xfrm>
            <a:off x="8583613" y="2712200"/>
            <a:ext cx="4154488" cy="716800"/>
          </a:xfrm>
        </p:spPr>
        <p:txBody>
          <a:bodyPr>
            <a:normAutofit/>
          </a:bodyPr>
          <a:lstStyle/>
          <a:p>
            <a:pPr marL="0" indent="0">
              <a:buNone/>
            </a:pPr>
            <a:r>
              <a:rPr lang="en-US" sz="2400" b="1" dirty="0"/>
              <a:t>Deployment</a:t>
            </a:r>
          </a:p>
        </p:txBody>
      </p:sp>
      <p:pic>
        <p:nvPicPr>
          <p:cNvPr id="7" name="Picture 6">
            <a:extLst>
              <a:ext uri="{FF2B5EF4-FFF2-40B4-BE49-F238E27FC236}">
                <a16:creationId xmlns:a16="http://schemas.microsoft.com/office/drawing/2014/main" id="{F2C9280C-B4BF-46F1-B549-27762AA02FDD}"/>
              </a:ext>
            </a:extLst>
          </p:cNvPr>
          <p:cNvPicPr>
            <a:picLocks noChangeAspect="1"/>
          </p:cNvPicPr>
          <p:nvPr/>
        </p:nvPicPr>
        <p:blipFill>
          <a:blip r:embed="rId2"/>
          <a:stretch>
            <a:fillRect/>
          </a:stretch>
        </p:blipFill>
        <p:spPr>
          <a:xfrm>
            <a:off x="4105126" y="1031978"/>
            <a:ext cx="1424137" cy="823912"/>
          </a:xfrm>
          <a:prstGeom prst="rect">
            <a:avLst/>
          </a:prstGeom>
        </p:spPr>
      </p:pic>
      <p:pic>
        <p:nvPicPr>
          <p:cNvPr id="8" name="Picture 7">
            <a:extLst>
              <a:ext uri="{FF2B5EF4-FFF2-40B4-BE49-F238E27FC236}">
                <a16:creationId xmlns:a16="http://schemas.microsoft.com/office/drawing/2014/main" id="{9BFC8771-E6B8-4597-9BF7-3270C84A7103}"/>
              </a:ext>
            </a:extLst>
          </p:cNvPr>
          <p:cNvPicPr>
            <a:picLocks noChangeAspect="1"/>
          </p:cNvPicPr>
          <p:nvPr/>
        </p:nvPicPr>
        <p:blipFill>
          <a:blip r:embed="rId3"/>
          <a:stretch>
            <a:fillRect/>
          </a:stretch>
        </p:blipFill>
        <p:spPr>
          <a:xfrm>
            <a:off x="4277620" y="1922280"/>
            <a:ext cx="1024658" cy="1006760"/>
          </a:xfrm>
          <a:prstGeom prst="rect">
            <a:avLst/>
          </a:prstGeom>
        </p:spPr>
      </p:pic>
      <p:pic>
        <p:nvPicPr>
          <p:cNvPr id="9" name="Picture 8">
            <a:extLst>
              <a:ext uri="{FF2B5EF4-FFF2-40B4-BE49-F238E27FC236}">
                <a16:creationId xmlns:a16="http://schemas.microsoft.com/office/drawing/2014/main" id="{5FDF5EBB-90F5-4500-B2F8-FD0692EA1D27}"/>
              </a:ext>
            </a:extLst>
          </p:cNvPr>
          <p:cNvPicPr>
            <a:picLocks noChangeAspect="1"/>
          </p:cNvPicPr>
          <p:nvPr/>
        </p:nvPicPr>
        <p:blipFill>
          <a:blip r:embed="rId4"/>
          <a:stretch>
            <a:fillRect/>
          </a:stretch>
        </p:blipFill>
        <p:spPr>
          <a:xfrm>
            <a:off x="3678275" y="3122201"/>
            <a:ext cx="2602869" cy="1159460"/>
          </a:xfrm>
          <a:prstGeom prst="rect">
            <a:avLst/>
          </a:prstGeom>
        </p:spPr>
      </p:pic>
      <p:pic>
        <p:nvPicPr>
          <p:cNvPr id="10" name="Picture 9">
            <a:extLst>
              <a:ext uri="{FF2B5EF4-FFF2-40B4-BE49-F238E27FC236}">
                <a16:creationId xmlns:a16="http://schemas.microsoft.com/office/drawing/2014/main" id="{C33222A6-C901-4710-984B-76AD7E134767}"/>
              </a:ext>
            </a:extLst>
          </p:cNvPr>
          <p:cNvPicPr>
            <a:picLocks noChangeAspect="1"/>
          </p:cNvPicPr>
          <p:nvPr/>
        </p:nvPicPr>
        <p:blipFill>
          <a:blip r:embed="rId5"/>
          <a:stretch>
            <a:fillRect/>
          </a:stretch>
        </p:blipFill>
        <p:spPr>
          <a:xfrm>
            <a:off x="3610505" y="4998785"/>
            <a:ext cx="2677319" cy="941771"/>
          </a:xfrm>
          <a:prstGeom prst="rect">
            <a:avLst/>
          </a:prstGeom>
        </p:spPr>
      </p:pic>
      <p:pic>
        <p:nvPicPr>
          <p:cNvPr id="11" name="Picture 10">
            <a:extLst>
              <a:ext uri="{FF2B5EF4-FFF2-40B4-BE49-F238E27FC236}">
                <a16:creationId xmlns:a16="http://schemas.microsoft.com/office/drawing/2014/main" id="{57D7AB20-82AB-4019-B5B9-209CD896FB21}"/>
              </a:ext>
            </a:extLst>
          </p:cNvPr>
          <p:cNvPicPr>
            <a:picLocks noChangeAspect="1"/>
          </p:cNvPicPr>
          <p:nvPr/>
        </p:nvPicPr>
        <p:blipFill>
          <a:blip r:embed="rId6"/>
          <a:stretch>
            <a:fillRect/>
          </a:stretch>
        </p:blipFill>
        <p:spPr>
          <a:xfrm>
            <a:off x="7868444" y="3168933"/>
            <a:ext cx="3419475" cy="866775"/>
          </a:xfrm>
          <a:prstGeom prst="rect">
            <a:avLst/>
          </a:prstGeom>
        </p:spPr>
      </p:pic>
      <p:sp>
        <p:nvSpPr>
          <p:cNvPr id="12" name="Rectangle: Rounded Corners 11">
            <a:extLst>
              <a:ext uri="{FF2B5EF4-FFF2-40B4-BE49-F238E27FC236}">
                <a16:creationId xmlns:a16="http://schemas.microsoft.com/office/drawing/2014/main" id="{0134F643-5EF6-4929-ADD1-1D827C3766B0}"/>
              </a:ext>
            </a:extLst>
          </p:cNvPr>
          <p:cNvSpPr/>
          <p:nvPr/>
        </p:nvSpPr>
        <p:spPr>
          <a:xfrm>
            <a:off x="125506" y="830101"/>
            <a:ext cx="6840070" cy="57982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BC69AE3-C32D-4651-90A7-289DA34B2A95}"/>
              </a:ext>
            </a:extLst>
          </p:cNvPr>
          <p:cNvSpPr/>
          <p:nvPr/>
        </p:nvSpPr>
        <p:spPr>
          <a:xfrm>
            <a:off x="7404847" y="2420471"/>
            <a:ext cx="4487926" cy="1861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30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C784-AEDC-4F32-924F-8EB45632DDDA}"/>
              </a:ext>
            </a:extLst>
          </p:cNvPr>
          <p:cNvSpPr>
            <a:spLocks noGrp="1"/>
          </p:cNvSpPr>
          <p:nvPr>
            <p:ph type="title"/>
          </p:nvPr>
        </p:nvSpPr>
        <p:spPr>
          <a:xfrm>
            <a:off x="150150" y="365126"/>
            <a:ext cx="10515600" cy="692150"/>
          </a:xfrm>
        </p:spPr>
        <p:txBody>
          <a:bodyPr>
            <a:normAutofit fontScale="90000"/>
          </a:bodyPr>
          <a:lstStyle/>
          <a:p>
            <a:r>
              <a:rPr lang="en-US" dirty="0"/>
              <a:t>Data exploratory analysis</a:t>
            </a:r>
          </a:p>
        </p:txBody>
      </p:sp>
      <p:sp>
        <p:nvSpPr>
          <p:cNvPr id="3" name="Content Placeholder 2">
            <a:extLst>
              <a:ext uri="{FF2B5EF4-FFF2-40B4-BE49-F238E27FC236}">
                <a16:creationId xmlns:a16="http://schemas.microsoft.com/office/drawing/2014/main" id="{C7D7C7C7-DDBB-46F6-95C1-F06025ED79DF}"/>
              </a:ext>
            </a:extLst>
          </p:cNvPr>
          <p:cNvSpPr>
            <a:spLocks noGrp="1"/>
          </p:cNvSpPr>
          <p:nvPr>
            <p:ph idx="1"/>
          </p:nvPr>
        </p:nvSpPr>
        <p:spPr>
          <a:xfrm>
            <a:off x="838200" y="1200150"/>
            <a:ext cx="10515600" cy="4976813"/>
          </a:xfrm>
        </p:spPr>
        <p:txBody>
          <a:bodyPr/>
          <a:lstStyle/>
          <a:p>
            <a:r>
              <a:rPr lang="en-US" dirty="0"/>
              <a:t>Minimal amount of missing data</a:t>
            </a:r>
          </a:p>
          <a:p>
            <a:r>
              <a:rPr lang="en-US" dirty="0"/>
              <a:t>Some columns need transformation</a:t>
            </a:r>
          </a:p>
          <a:p>
            <a:r>
              <a:rPr lang="en-US" dirty="0"/>
              <a:t>Crime in Chicago has steadily decreased year over year until  2015</a:t>
            </a:r>
          </a:p>
          <a:p>
            <a:r>
              <a:rPr lang="en-US" dirty="0"/>
              <a:t>We consistently see upticks in crime during the summer (seasonality)</a:t>
            </a:r>
          </a:p>
          <a:p>
            <a:r>
              <a:rPr lang="en-US" dirty="0"/>
              <a:t>More crimes occur in the latter half of the week than in the beginning</a:t>
            </a:r>
          </a:p>
          <a:p>
            <a:r>
              <a:rPr lang="en-US" dirty="0"/>
              <a:t>Some crime picks up in the morning</a:t>
            </a:r>
            <a:br>
              <a:rPr lang="en-US" dirty="0"/>
            </a:br>
            <a:br>
              <a:rPr lang="en-US" dirty="0"/>
            </a:br>
            <a:r>
              <a:rPr lang="en-US" dirty="0"/>
              <a:t> early morning</a:t>
            </a:r>
          </a:p>
          <a:p>
            <a:endParaRPr lang="en-US" dirty="0"/>
          </a:p>
          <a:p>
            <a:pPr marL="0" indent="0">
              <a:buNone/>
            </a:pPr>
            <a:endParaRPr lang="en-US" dirty="0"/>
          </a:p>
        </p:txBody>
      </p:sp>
      <p:pic>
        <p:nvPicPr>
          <p:cNvPr id="4" name="Picture 3">
            <a:extLst>
              <a:ext uri="{FF2B5EF4-FFF2-40B4-BE49-F238E27FC236}">
                <a16:creationId xmlns:a16="http://schemas.microsoft.com/office/drawing/2014/main" id="{6CE355D0-7077-4DF2-8BAA-A20B2321C369}"/>
              </a:ext>
            </a:extLst>
          </p:cNvPr>
          <p:cNvPicPr>
            <a:picLocks noChangeAspect="1"/>
          </p:cNvPicPr>
          <p:nvPr/>
        </p:nvPicPr>
        <p:blipFill>
          <a:blip r:embed="rId2"/>
          <a:stretch>
            <a:fillRect/>
          </a:stretch>
        </p:blipFill>
        <p:spPr>
          <a:xfrm>
            <a:off x="0" y="4230707"/>
            <a:ext cx="4426527" cy="2262167"/>
          </a:xfrm>
          <a:prstGeom prst="rect">
            <a:avLst/>
          </a:prstGeom>
        </p:spPr>
      </p:pic>
      <p:pic>
        <p:nvPicPr>
          <p:cNvPr id="5" name="Picture 4">
            <a:extLst>
              <a:ext uri="{FF2B5EF4-FFF2-40B4-BE49-F238E27FC236}">
                <a16:creationId xmlns:a16="http://schemas.microsoft.com/office/drawing/2014/main" id="{FA5301B8-8C25-4E5B-8270-6632387539A6}"/>
              </a:ext>
            </a:extLst>
          </p:cNvPr>
          <p:cNvPicPr>
            <a:picLocks noChangeAspect="1"/>
          </p:cNvPicPr>
          <p:nvPr/>
        </p:nvPicPr>
        <p:blipFill>
          <a:blip r:embed="rId3"/>
          <a:stretch>
            <a:fillRect/>
          </a:stretch>
        </p:blipFill>
        <p:spPr>
          <a:xfrm>
            <a:off x="8849157" y="4230706"/>
            <a:ext cx="3342843" cy="2261529"/>
          </a:xfrm>
          <a:prstGeom prst="rect">
            <a:avLst/>
          </a:prstGeom>
        </p:spPr>
      </p:pic>
      <p:pic>
        <p:nvPicPr>
          <p:cNvPr id="6" name="Picture 5">
            <a:extLst>
              <a:ext uri="{FF2B5EF4-FFF2-40B4-BE49-F238E27FC236}">
                <a16:creationId xmlns:a16="http://schemas.microsoft.com/office/drawing/2014/main" id="{9DFE56C7-3655-4485-AC67-9EE6FCB4D006}"/>
              </a:ext>
            </a:extLst>
          </p:cNvPr>
          <p:cNvPicPr>
            <a:picLocks noChangeAspect="1"/>
          </p:cNvPicPr>
          <p:nvPr/>
        </p:nvPicPr>
        <p:blipFill>
          <a:blip r:embed="rId4"/>
          <a:stretch>
            <a:fillRect/>
          </a:stretch>
        </p:blipFill>
        <p:spPr>
          <a:xfrm>
            <a:off x="4279500" y="4230706"/>
            <a:ext cx="4692003" cy="2261529"/>
          </a:xfrm>
          <a:prstGeom prst="rect">
            <a:avLst/>
          </a:prstGeom>
        </p:spPr>
      </p:pic>
      <p:pic>
        <p:nvPicPr>
          <p:cNvPr id="7" name="Picture 6">
            <a:extLst>
              <a:ext uri="{FF2B5EF4-FFF2-40B4-BE49-F238E27FC236}">
                <a16:creationId xmlns:a16="http://schemas.microsoft.com/office/drawing/2014/main" id="{0C5A01E2-D24F-4463-AD7E-3568D7723BB8}"/>
              </a:ext>
            </a:extLst>
          </p:cNvPr>
          <p:cNvPicPr>
            <a:picLocks noChangeAspect="1"/>
          </p:cNvPicPr>
          <p:nvPr/>
        </p:nvPicPr>
        <p:blipFill>
          <a:blip r:embed="rId5"/>
          <a:stretch>
            <a:fillRect/>
          </a:stretch>
        </p:blipFill>
        <p:spPr>
          <a:xfrm>
            <a:off x="6784051" y="562561"/>
            <a:ext cx="4999240" cy="1435245"/>
          </a:xfrm>
          <a:prstGeom prst="rect">
            <a:avLst/>
          </a:prstGeom>
        </p:spPr>
      </p:pic>
    </p:spTree>
    <p:extLst>
      <p:ext uri="{BB962C8B-B14F-4D97-AF65-F5344CB8AC3E}">
        <p14:creationId xmlns:p14="http://schemas.microsoft.com/office/powerpoint/2010/main" val="193318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3CDC-9349-4887-B29A-B54AF5764F98}"/>
              </a:ext>
            </a:extLst>
          </p:cNvPr>
          <p:cNvSpPr>
            <a:spLocks noGrp="1"/>
          </p:cNvSpPr>
          <p:nvPr>
            <p:ph type="title"/>
          </p:nvPr>
        </p:nvSpPr>
        <p:spPr/>
        <p:txBody>
          <a:bodyPr/>
          <a:lstStyle/>
          <a:p>
            <a:r>
              <a:rPr lang="en-US" dirty="0"/>
              <a:t>Extract, Transform, Load</a:t>
            </a:r>
          </a:p>
        </p:txBody>
      </p:sp>
      <p:sp>
        <p:nvSpPr>
          <p:cNvPr id="3" name="Content Placeholder 2">
            <a:extLst>
              <a:ext uri="{FF2B5EF4-FFF2-40B4-BE49-F238E27FC236}">
                <a16:creationId xmlns:a16="http://schemas.microsoft.com/office/drawing/2014/main" id="{FD426B28-416B-440F-B26D-8B5B7AAE4796}"/>
              </a:ext>
            </a:extLst>
          </p:cNvPr>
          <p:cNvSpPr>
            <a:spLocks noGrp="1"/>
          </p:cNvSpPr>
          <p:nvPr>
            <p:ph idx="1"/>
          </p:nvPr>
        </p:nvSpPr>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70D0BD60-01A4-4464-910C-B640D29F1467}"/>
              </a:ext>
            </a:extLst>
          </p:cNvPr>
          <p:cNvSpPr/>
          <p:nvPr/>
        </p:nvSpPr>
        <p:spPr>
          <a:xfrm>
            <a:off x="2481757" y="2077045"/>
            <a:ext cx="7955280" cy="15646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F7D8BF0A-B8B8-44A1-8B11-3376B0812584}"/>
              </a:ext>
            </a:extLst>
          </p:cNvPr>
          <p:cNvSpPr/>
          <p:nvPr/>
        </p:nvSpPr>
        <p:spPr>
          <a:xfrm>
            <a:off x="1536469" y="4293346"/>
            <a:ext cx="8030095" cy="147966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6919671-A7B6-41FB-BABF-C07EF565C08F}"/>
              </a:ext>
            </a:extLst>
          </p:cNvPr>
          <p:cNvSpPr/>
          <p:nvPr/>
        </p:nvSpPr>
        <p:spPr>
          <a:xfrm>
            <a:off x="2763498" y="2636143"/>
            <a:ext cx="2304703" cy="507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duplicate cases </a:t>
            </a:r>
          </a:p>
        </p:txBody>
      </p:sp>
      <p:sp>
        <p:nvSpPr>
          <p:cNvPr id="7" name="Rectangle: Rounded Corners 6">
            <a:extLst>
              <a:ext uri="{FF2B5EF4-FFF2-40B4-BE49-F238E27FC236}">
                <a16:creationId xmlns:a16="http://schemas.microsoft.com/office/drawing/2014/main" id="{C1C45B20-D98D-423C-8AB2-36D70E852673}"/>
              </a:ext>
            </a:extLst>
          </p:cNvPr>
          <p:cNvSpPr/>
          <p:nvPr/>
        </p:nvSpPr>
        <p:spPr>
          <a:xfrm>
            <a:off x="838201" y="2513903"/>
            <a:ext cx="1190514" cy="681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data</a:t>
            </a:r>
          </a:p>
        </p:txBody>
      </p:sp>
      <p:sp>
        <p:nvSpPr>
          <p:cNvPr id="8" name="Rectangle: Rounded Corners 7">
            <a:extLst>
              <a:ext uri="{FF2B5EF4-FFF2-40B4-BE49-F238E27FC236}">
                <a16:creationId xmlns:a16="http://schemas.microsoft.com/office/drawing/2014/main" id="{EEF321D3-9727-4445-AF79-6F755D70921C}"/>
              </a:ext>
            </a:extLst>
          </p:cNvPr>
          <p:cNvSpPr/>
          <p:nvPr/>
        </p:nvSpPr>
        <p:spPr>
          <a:xfrm>
            <a:off x="5233327" y="2627223"/>
            <a:ext cx="1474356" cy="515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Cleanup missing data</a:t>
            </a:r>
          </a:p>
        </p:txBody>
      </p:sp>
      <p:sp>
        <p:nvSpPr>
          <p:cNvPr id="9" name="Rectangle: Rounded Corners 8">
            <a:extLst>
              <a:ext uri="{FF2B5EF4-FFF2-40B4-BE49-F238E27FC236}">
                <a16:creationId xmlns:a16="http://schemas.microsoft.com/office/drawing/2014/main" id="{E99CD9ED-2550-4E2B-80E4-3EF8E01FE869}"/>
              </a:ext>
            </a:extLst>
          </p:cNvPr>
          <p:cNvSpPr/>
          <p:nvPr/>
        </p:nvSpPr>
        <p:spPr>
          <a:xfrm>
            <a:off x="7009450" y="2601292"/>
            <a:ext cx="1474355" cy="541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data format adjustments</a:t>
            </a:r>
          </a:p>
        </p:txBody>
      </p:sp>
      <p:sp>
        <p:nvSpPr>
          <p:cNvPr id="10" name="Rectangle: Rounded Corners 9">
            <a:extLst>
              <a:ext uri="{FF2B5EF4-FFF2-40B4-BE49-F238E27FC236}">
                <a16:creationId xmlns:a16="http://schemas.microsoft.com/office/drawing/2014/main" id="{0FEEAF88-43DE-4C49-B0FC-1469C7481F6B}"/>
              </a:ext>
            </a:extLst>
          </p:cNvPr>
          <p:cNvSpPr/>
          <p:nvPr/>
        </p:nvSpPr>
        <p:spPr>
          <a:xfrm>
            <a:off x="8767854" y="2563884"/>
            <a:ext cx="1329227" cy="57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indexing</a:t>
            </a:r>
          </a:p>
        </p:txBody>
      </p:sp>
      <p:sp>
        <p:nvSpPr>
          <p:cNvPr id="11" name="Rectangle: Rounded Corners 10">
            <a:extLst>
              <a:ext uri="{FF2B5EF4-FFF2-40B4-BE49-F238E27FC236}">
                <a16:creationId xmlns:a16="http://schemas.microsoft.com/office/drawing/2014/main" id="{59E3BA7B-EE54-45DD-9342-61552DE67ED6}"/>
              </a:ext>
            </a:extLst>
          </p:cNvPr>
          <p:cNvSpPr/>
          <p:nvPr/>
        </p:nvSpPr>
        <p:spPr>
          <a:xfrm>
            <a:off x="3496654" y="4658752"/>
            <a:ext cx="1787236" cy="628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 column values</a:t>
            </a:r>
          </a:p>
        </p:txBody>
      </p:sp>
      <p:sp>
        <p:nvSpPr>
          <p:cNvPr id="12" name="Rectangle: Rounded Corners 11">
            <a:extLst>
              <a:ext uri="{FF2B5EF4-FFF2-40B4-BE49-F238E27FC236}">
                <a16:creationId xmlns:a16="http://schemas.microsoft.com/office/drawing/2014/main" id="{F6040B05-437F-4B43-9965-3279C3263F28}"/>
              </a:ext>
            </a:extLst>
          </p:cNvPr>
          <p:cNvSpPr/>
          <p:nvPr/>
        </p:nvSpPr>
        <p:spPr>
          <a:xfrm>
            <a:off x="5400044" y="4629834"/>
            <a:ext cx="1787236" cy="628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time values</a:t>
            </a:r>
          </a:p>
        </p:txBody>
      </p:sp>
      <p:sp>
        <p:nvSpPr>
          <p:cNvPr id="13" name="Rectangle: Rounded Corners 12">
            <a:extLst>
              <a:ext uri="{FF2B5EF4-FFF2-40B4-BE49-F238E27FC236}">
                <a16:creationId xmlns:a16="http://schemas.microsoft.com/office/drawing/2014/main" id="{433969B9-2303-46E7-8998-7065828E8F6F}"/>
              </a:ext>
            </a:extLst>
          </p:cNvPr>
          <p:cNvSpPr/>
          <p:nvPr/>
        </p:nvSpPr>
        <p:spPr>
          <a:xfrm>
            <a:off x="7483304" y="4609229"/>
            <a:ext cx="1787236" cy="628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 target column</a:t>
            </a:r>
          </a:p>
        </p:txBody>
      </p:sp>
      <p:sp>
        <p:nvSpPr>
          <p:cNvPr id="14" name="Rectangle: Rounded Corners 13">
            <a:extLst>
              <a:ext uri="{FF2B5EF4-FFF2-40B4-BE49-F238E27FC236}">
                <a16:creationId xmlns:a16="http://schemas.microsoft.com/office/drawing/2014/main" id="{536A0695-2C15-49E2-B611-0D07DA8CF869}"/>
              </a:ext>
            </a:extLst>
          </p:cNvPr>
          <p:cNvSpPr/>
          <p:nvPr/>
        </p:nvSpPr>
        <p:spPr>
          <a:xfrm>
            <a:off x="1586403" y="4658752"/>
            <a:ext cx="1787236" cy="628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features set</a:t>
            </a:r>
          </a:p>
        </p:txBody>
      </p:sp>
      <p:sp>
        <p:nvSpPr>
          <p:cNvPr id="15" name="Rectangle: Rounded Corners 14">
            <a:extLst>
              <a:ext uri="{FF2B5EF4-FFF2-40B4-BE49-F238E27FC236}">
                <a16:creationId xmlns:a16="http://schemas.microsoft.com/office/drawing/2014/main" id="{001E6C0D-4570-4F73-9AC6-2C8057989EA7}"/>
              </a:ext>
            </a:extLst>
          </p:cNvPr>
          <p:cNvSpPr/>
          <p:nvPr/>
        </p:nvSpPr>
        <p:spPr>
          <a:xfrm>
            <a:off x="10019607" y="4530917"/>
            <a:ext cx="1787236" cy="756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Input</a:t>
            </a:r>
          </a:p>
        </p:txBody>
      </p:sp>
      <p:sp>
        <p:nvSpPr>
          <p:cNvPr id="16" name="TextBox 15">
            <a:extLst>
              <a:ext uri="{FF2B5EF4-FFF2-40B4-BE49-F238E27FC236}">
                <a16:creationId xmlns:a16="http://schemas.microsoft.com/office/drawing/2014/main" id="{ACED9F6C-C633-44A8-9534-30A6AB91E9BB}"/>
              </a:ext>
            </a:extLst>
          </p:cNvPr>
          <p:cNvSpPr txBox="1"/>
          <p:nvPr/>
        </p:nvSpPr>
        <p:spPr>
          <a:xfrm>
            <a:off x="2763498" y="3272353"/>
            <a:ext cx="1750754" cy="369332"/>
          </a:xfrm>
          <a:prstGeom prst="rect">
            <a:avLst/>
          </a:prstGeom>
          <a:noFill/>
        </p:spPr>
        <p:txBody>
          <a:bodyPr wrap="square" rtlCol="0">
            <a:spAutoFit/>
          </a:bodyPr>
          <a:lstStyle/>
          <a:p>
            <a:r>
              <a:rPr lang="en-US" dirty="0"/>
              <a:t>Data cleansing</a:t>
            </a:r>
          </a:p>
        </p:txBody>
      </p:sp>
      <p:sp>
        <p:nvSpPr>
          <p:cNvPr id="18" name="TextBox 17">
            <a:extLst>
              <a:ext uri="{FF2B5EF4-FFF2-40B4-BE49-F238E27FC236}">
                <a16:creationId xmlns:a16="http://schemas.microsoft.com/office/drawing/2014/main" id="{30E8DF0C-8414-4FD2-A764-D6B35D5AF1F6}"/>
              </a:ext>
            </a:extLst>
          </p:cNvPr>
          <p:cNvSpPr txBox="1"/>
          <p:nvPr/>
        </p:nvSpPr>
        <p:spPr>
          <a:xfrm>
            <a:off x="2111433" y="5453149"/>
            <a:ext cx="2211185" cy="369332"/>
          </a:xfrm>
          <a:prstGeom prst="rect">
            <a:avLst/>
          </a:prstGeom>
          <a:noFill/>
        </p:spPr>
        <p:txBody>
          <a:bodyPr wrap="square" rtlCol="0">
            <a:spAutoFit/>
          </a:bodyPr>
          <a:lstStyle/>
          <a:p>
            <a:pPr algn="ctr"/>
            <a:r>
              <a:rPr lang="en-US"/>
              <a:t>Feature Engineering</a:t>
            </a:r>
            <a:endParaRPr lang="en-US" dirty="0"/>
          </a:p>
        </p:txBody>
      </p:sp>
      <p:sp>
        <p:nvSpPr>
          <p:cNvPr id="19" name="Arrow: Right 18">
            <a:extLst>
              <a:ext uri="{FF2B5EF4-FFF2-40B4-BE49-F238E27FC236}">
                <a16:creationId xmlns:a16="http://schemas.microsoft.com/office/drawing/2014/main" id="{D76A6D70-1F34-4C4E-B54F-FDA62A37823E}"/>
              </a:ext>
            </a:extLst>
          </p:cNvPr>
          <p:cNvSpPr/>
          <p:nvPr/>
        </p:nvSpPr>
        <p:spPr>
          <a:xfrm>
            <a:off x="2044322" y="2773084"/>
            <a:ext cx="414021" cy="140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8E2B5C3E-5277-44FA-9460-A0FD35E6753A}"/>
              </a:ext>
            </a:extLst>
          </p:cNvPr>
          <p:cNvCxnSpPr>
            <a:cxnSpLocks/>
          </p:cNvCxnSpPr>
          <p:nvPr/>
        </p:nvCxnSpPr>
        <p:spPr>
          <a:xfrm flipH="1">
            <a:off x="1536469" y="3053643"/>
            <a:ext cx="8560612" cy="2179628"/>
          </a:xfrm>
          <a:prstGeom prst="bentConnector5">
            <a:avLst>
              <a:gd name="adj1" fmla="val -2670"/>
              <a:gd name="adj2" fmla="val 39673"/>
              <a:gd name="adj3" fmla="val 102670"/>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Arrow: Right 22">
            <a:extLst>
              <a:ext uri="{FF2B5EF4-FFF2-40B4-BE49-F238E27FC236}">
                <a16:creationId xmlns:a16="http://schemas.microsoft.com/office/drawing/2014/main" id="{021154D5-7E79-4BCD-98D7-CD07BFAD450A}"/>
              </a:ext>
            </a:extLst>
          </p:cNvPr>
          <p:cNvSpPr/>
          <p:nvPr/>
        </p:nvSpPr>
        <p:spPr>
          <a:xfrm>
            <a:off x="9552303" y="4880242"/>
            <a:ext cx="453043" cy="185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70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6019-106B-440E-A191-428FD570E324}"/>
              </a:ext>
            </a:extLst>
          </p:cNvPr>
          <p:cNvSpPr>
            <a:spLocks noGrp="1"/>
          </p:cNvSpPr>
          <p:nvPr>
            <p:ph type="title"/>
          </p:nvPr>
        </p:nvSpPr>
        <p:spPr/>
        <p:txBody>
          <a:bodyPr/>
          <a:lstStyle/>
          <a:p>
            <a:r>
              <a:rPr lang="en-US" dirty="0"/>
              <a:t>Model Framework</a:t>
            </a:r>
          </a:p>
        </p:txBody>
      </p:sp>
      <p:sp>
        <p:nvSpPr>
          <p:cNvPr id="3" name="Content Placeholder 2">
            <a:extLst>
              <a:ext uri="{FF2B5EF4-FFF2-40B4-BE49-F238E27FC236}">
                <a16:creationId xmlns:a16="http://schemas.microsoft.com/office/drawing/2014/main" id="{22209D84-2EC6-4BC6-9838-19265C2F4688}"/>
              </a:ext>
            </a:extLst>
          </p:cNvPr>
          <p:cNvSpPr>
            <a:spLocks noGrp="1"/>
          </p:cNvSpPr>
          <p:nvPr>
            <p:ph idx="1"/>
          </p:nvPr>
        </p:nvSpPr>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D1E12C30-5AC4-4E4E-BA66-E12A5C59507C}"/>
              </a:ext>
            </a:extLst>
          </p:cNvPr>
          <p:cNvSpPr/>
          <p:nvPr/>
        </p:nvSpPr>
        <p:spPr>
          <a:xfrm>
            <a:off x="1571249" y="3429000"/>
            <a:ext cx="1421476" cy="710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Rectangle: Rounded Corners 4">
            <a:extLst>
              <a:ext uri="{FF2B5EF4-FFF2-40B4-BE49-F238E27FC236}">
                <a16:creationId xmlns:a16="http://schemas.microsoft.com/office/drawing/2014/main" id="{785B7555-9DAD-424D-889E-0AA266C36D2B}"/>
              </a:ext>
            </a:extLst>
          </p:cNvPr>
          <p:cNvSpPr/>
          <p:nvPr/>
        </p:nvSpPr>
        <p:spPr>
          <a:xfrm>
            <a:off x="3590553" y="3429000"/>
            <a:ext cx="1814945" cy="677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Hidden layers</a:t>
            </a:r>
          </a:p>
          <a:p>
            <a:pPr algn="ctr"/>
            <a:r>
              <a:rPr lang="en-US" dirty="0"/>
              <a:t>(</a:t>
            </a:r>
            <a:r>
              <a:rPr lang="en-US" dirty="0" err="1"/>
              <a:t>SGD,relu</a:t>
            </a:r>
            <a:r>
              <a:rPr lang="en-US" dirty="0"/>
              <a:t>)</a:t>
            </a:r>
          </a:p>
        </p:txBody>
      </p:sp>
      <p:sp>
        <p:nvSpPr>
          <p:cNvPr id="7" name="Rectangle: Rounded Corners 6">
            <a:extLst>
              <a:ext uri="{FF2B5EF4-FFF2-40B4-BE49-F238E27FC236}">
                <a16:creationId xmlns:a16="http://schemas.microsoft.com/office/drawing/2014/main" id="{98FC5582-FFDF-425E-9AE9-AD107EAE0B55}"/>
              </a:ext>
            </a:extLst>
          </p:cNvPr>
          <p:cNvSpPr/>
          <p:nvPr/>
        </p:nvSpPr>
        <p:spPr>
          <a:xfrm>
            <a:off x="6465745" y="3354482"/>
            <a:ext cx="1752795" cy="710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a:p>
            <a:pPr algn="ctr"/>
            <a:r>
              <a:rPr lang="en-US" dirty="0"/>
              <a:t>(</a:t>
            </a:r>
            <a:r>
              <a:rPr lang="en-US" dirty="0" err="1"/>
              <a:t>softmax</a:t>
            </a:r>
            <a:r>
              <a:rPr lang="en-US" dirty="0"/>
              <a:t>)</a:t>
            </a:r>
          </a:p>
        </p:txBody>
      </p:sp>
      <p:sp>
        <p:nvSpPr>
          <p:cNvPr id="9" name="Arrow: Right 8">
            <a:extLst>
              <a:ext uri="{FF2B5EF4-FFF2-40B4-BE49-F238E27FC236}">
                <a16:creationId xmlns:a16="http://schemas.microsoft.com/office/drawing/2014/main" id="{83244642-DC67-4DA5-ACE2-4DA661F24297}"/>
              </a:ext>
            </a:extLst>
          </p:cNvPr>
          <p:cNvSpPr/>
          <p:nvPr/>
        </p:nvSpPr>
        <p:spPr>
          <a:xfrm>
            <a:off x="3046713" y="3605349"/>
            <a:ext cx="47570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F86C2B0-BA64-4298-8BB4-B36717FF9914}"/>
              </a:ext>
            </a:extLst>
          </p:cNvPr>
          <p:cNvSpPr/>
          <p:nvPr/>
        </p:nvSpPr>
        <p:spPr>
          <a:xfrm>
            <a:off x="5526382" y="3605349"/>
            <a:ext cx="89139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8BD052-BDD0-471B-99AE-C76D096DF877}"/>
              </a:ext>
            </a:extLst>
          </p:cNvPr>
          <p:cNvSpPr/>
          <p:nvPr/>
        </p:nvSpPr>
        <p:spPr>
          <a:xfrm>
            <a:off x="9218098" y="3371107"/>
            <a:ext cx="1814945" cy="677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class probabilities</a:t>
            </a:r>
          </a:p>
        </p:txBody>
      </p:sp>
      <p:sp>
        <p:nvSpPr>
          <p:cNvPr id="13" name="Arrow: Right 12">
            <a:extLst>
              <a:ext uri="{FF2B5EF4-FFF2-40B4-BE49-F238E27FC236}">
                <a16:creationId xmlns:a16="http://schemas.microsoft.com/office/drawing/2014/main" id="{EE2B4333-E6F0-4BFF-A82F-322BD3942A5A}"/>
              </a:ext>
            </a:extLst>
          </p:cNvPr>
          <p:cNvSpPr/>
          <p:nvPr/>
        </p:nvSpPr>
        <p:spPr>
          <a:xfrm>
            <a:off x="8266513" y="3557451"/>
            <a:ext cx="89139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A916FDC-18FD-4B2E-BA98-B590FC2AD781}"/>
              </a:ext>
            </a:extLst>
          </p:cNvPr>
          <p:cNvSpPr/>
          <p:nvPr/>
        </p:nvSpPr>
        <p:spPr>
          <a:xfrm>
            <a:off x="1097280" y="2643447"/>
            <a:ext cx="10091651" cy="2410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928500"/>
      </p:ext>
    </p:extLst>
  </p:cSld>
  <p:clrMapOvr>
    <a:masterClrMapping/>
  </p:clrMapOvr>
  <mc:AlternateContent xmlns:mc="http://schemas.openxmlformats.org/markup-compatibility/2006" xmlns:p14="http://schemas.microsoft.com/office/powerpoint/2010/main">
    <mc:Choice Requires="p14">
      <p:transition spd="slow" p14:dur="2000" advTm="1053"/>
    </mc:Choice>
    <mc:Fallback xmlns="">
      <p:transition spd="slow" advTm="105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339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Crime prediction for location spaces using machine learning</vt:lpstr>
      <vt:lpstr>Why it is important?</vt:lpstr>
      <vt:lpstr>Dataset</vt:lpstr>
      <vt:lpstr>Proposed solution</vt:lpstr>
      <vt:lpstr>Crime prediction for location spaces using machine learning</vt:lpstr>
      <vt:lpstr>Architectural choices</vt:lpstr>
      <vt:lpstr>Data exploratory analysis</vt:lpstr>
      <vt:lpstr>Extract, Transform, Load</vt:lpstr>
      <vt:lpstr>Model Framework</vt:lpstr>
      <vt:lpstr>Model performance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using machine learning</dc:title>
  <dc:creator>ROUNOK Salehin</dc:creator>
  <cp:lastModifiedBy>ROUNOK Salehin</cp:lastModifiedBy>
  <cp:revision>44</cp:revision>
  <dcterms:created xsi:type="dcterms:W3CDTF">2019-01-13T21:10:08Z</dcterms:created>
  <dcterms:modified xsi:type="dcterms:W3CDTF">2019-01-15T05:46:41Z</dcterms:modified>
</cp:coreProperties>
</file>