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26"/>
  </p:notesMasterIdLst>
  <p:handoutMasterIdLst>
    <p:handoutMasterId r:id="rId27"/>
  </p:handoutMasterIdLst>
  <p:sldIdLst>
    <p:sldId id="1319" r:id="rId6"/>
    <p:sldId id="1320" r:id="rId7"/>
    <p:sldId id="1377" r:id="rId8"/>
    <p:sldId id="1414" r:id="rId9"/>
    <p:sldId id="1378" r:id="rId10"/>
    <p:sldId id="1381" r:id="rId11"/>
    <p:sldId id="1404" r:id="rId12"/>
    <p:sldId id="1402" r:id="rId13"/>
    <p:sldId id="1409" r:id="rId14"/>
    <p:sldId id="1413" r:id="rId15"/>
    <p:sldId id="1384" r:id="rId16"/>
    <p:sldId id="1386" r:id="rId17"/>
    <p:sldId id="1411" r:id="rId18"/>
    <p:sldId id="1403" r:id="rId19"/>
    <p:sldId id="1388" r:id="rId20"/>
    <p:sldId id="1412" r:id="rId21"/>
    <p:sldId id="1389" r:id="rId22"/>
    <p:sldId id="1410" r:id="rId23"/>
    <p:sldId id="1392" r:id="rId24"/>
    <p:sldId id="1204" r:id="rId25"/>
  </p:sldIdLst>
  <p:sldSz cx="9144000" cy="6858000" type="screen4x3"/>
  <p:notesSz cx="7099300" cy="10234613"/>
  <p:custDataLst>
    <p:tags r:id="rId28"/>
  </p:custDataLst>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p15:clr>
            <a:srgbClr val="A4A3A4"/>
          </p15:clr>
        </p15:guide>
        <p15:guide id="2" orient="horz" pos="867">
          <p15:clr>
            <a:srgbClr val="A4A3A4"/>
          </p15:clr>
        </p15:guide>
        <p15:guide id="3" orient="horz" pos="5">
          <p15:clr>
            <a:srgbClr val="A4A3A4"/>
          </p15:clr>
        </p15:guide>
        <p15:guide id="4" orient="horz" pos="4178">
          <p15:clr>
            <a:srgbClr val="A4A3A4"/>
          </p15:clr>
        </p15:guide>
        <p15:guide id="5" orient="horz" pos="4088">
          <p15:clr>
            <a:srgbClr val="A4A3A4"/>
          </p15:clr>
        </p15:guide>
        <p15:guide id="6" pos="476">
          <p15:clr>
            <a:srgbClr val="A4A3A4"/>
          </p15:clr>
        </p15:guide>
        <p15:guide id="7" pos="2880">
          <p15:clr>
            <a:srgbClr val="A4A3A4"/>
          </p15:clr>
        </p15:guide>
        <p15:guide id="8" pos="5420">
          <p15:clr>
            <a:srgbClr val="A4A3A4"/>
          </p15:clr>
        </p15:guide>
      </p15:sldGuideLst>
    </p:ext>
    <p:ext uri="{2D200454-40CA-4A62-9FC3-DE9A4176ACB9}">
      <p15:notesGuideLst xmlns:p15="http://schemas.microsoft.com/office/powerpoint/2012/main">
        <p15:guide id="1" orient="horz" pos="3223">
          <p15:clr>
            <a:srgbClr val="A4A3A4"/>
          </p15:clr>
        </p15:guide>
        <p15:guide id="2" orient="horz" pos="479">
          <p15:clr>
            <a:srgbClr val="A4A3A4"/>
          </p15:clr>
        </p15:guide>
        <p15:guide id="3" pos="2440">
          <p15:clr>
            <a:srgbClr val="A4A3A4"/>
          </p15:clr>
        </p15:guide>
        <p15:guide id="4" pos="444">
          <p15:clr>
            <a:srgbClr val="A4A3A4"/>
          </p15:clr>
        </p15:guide>
        <p15:guide id="5" pos="40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96" autoAdjust="0"/>
    <p:restoredTop sz="69330" autoAdjust="0"/>
  </p:normalViewPr>
  <p:slideViewPr>
    <p:cSldViewPr showGuides="1">
      <p:cViewPr varScale="1">
        <p:scale>
          <a:sx n="79" d="100"/>
          <a:sy n="79" d="100"/>
        </p:scale>
        <p:origin x="1452" y="84"/>
      </p:cViewPr>
      <p:guideLst>
        <p:guide orient="horz" pos="2341"/>
        <p:guide orient="horz" pos="867"/>
        <p:guide orient="horz" pos="5"/>
        <p:guide orient="horz" pos="4178"/>
        <p:guide orient="horz" pos="4088"/>
        <p:guide pos="476"/>
        <p:guide pos="2880"/>
        <p:guide pos="5420"/>
      </p:guideLst>
    </p:cSldViewPr>
  </p:slideViewPr>
  <p:notesTextViewPr>
    <p:cViewPr>
      <p:scale>
        <a:sx n="125" d="100"/>
        <a:sy n="125" d="100"/>
      </p:scale>
      <p:origin x="0" y="0"/>
    </p:cViewPr>
  </p:notesTextViewPr>
  <p:sorterViewPr>
    <p:cViewPr>
      <p:scale>
        <a:sx n="66" d="100"/>
        <a:sy n="66" d="100"/>
      </p:scale>
      <p:origin x="0" y="0"/>
    </p:cViewPr>
  </p:sorterViewPr>
  <p:notesViewPr>
    <p:cSldViewPr showGuides="1">
      <p:cViewPr>
        <p:scale>
          <a:sx n="66" d="100"/>
          <a:sy n="66" d="100"/>
        </p:scale>
        <p:origin x="666" y="-570"/>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dt="0"/>
  <p:notesStyle>
    <a:lvl1pPr marL="180975" indent="-180975" algn="l" rtl="0" eaLnBrk="0"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0"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0"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3775" y="760413"/>
            <a:ext cx="5116513" cy="3836987"/>
          </a:xfrm>
          <a:ln/>
        </p:spPr>
      </p:sp>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Master</a:t>
            </a:r>
            <a:r>
              <a:rPr lang="zh-CN" altLang="en-US" dirty="0" smtClean="0">
                <a:effectLst/>
              </a:rPr>
              <a:t>设备故障工作过程：</a:t>
            </a:r>
            <a:endParaRPr lang="en-US" altLang="zh-CN" dirty="0" smtClean="0">
              <a:effectLst/>
            </a:endParaRPr>
          </a:p>
          <a:p>
            <a:pPr marL="541338" marR="0" lvl="1" indent="-180975" algn="l" defTabSz="914400" rtl="0" eaLnBrk="0" fontAlgn="base" latinLnBrk="0" hangingPunct="1">
              <a:lnSpc>
                <a:spcPct val="125000"/>
              </a:lnSpc>
              <a:spcBef>
                <a:spcPct val="0"/>
              </a:spcBef>
              <a:spcAft>
                <a:spcPts val="600"/>
              </a:spcAft>
              <a:buClrTx/>
              <a:buSzPct val="60000"/>
              <a:buFont typeface="Wingdings" pitchFamily="2" charset="2"/>
              <a:buChar char="p"/>
              <a:tabLst/>
              <a:defRPr/>
            </a:pPr>
            <a:r>
              <a:rPr lang="zh-CN" altLang="en-US" dirty="0" smtClean="0">
                <a:effectLst/>
              </a:rPr>
              <a:t>当组内的备份设备一段时间（</a:t>
            </a:r>
            <a:r>
              <a:rPr lang="en-US" altLang="zh-CN" dirty="0" err="1" smtClean="0">
                <a:effectLst/>
              </a:rPr>
              <a:t>Master_Down_Interval</a:t>
            </a:r>
            <a:r>
              <a:rPr lang="zh-CN" altLang="en-US" dirty="0" smtClean="0">
                <a:effectLst/>
              </a:rPr>
              <a:t>定时器取值为：</a:t>
            </a:r>
            <a:r>
              <a:rPr lang="en-US" altLang="zh-CN" dirty="0" smtClean="0">
                <a:effectLst/>
              </a:rPr>
              <a:t>3×Advertisement_Interval</a:t>
            </a:r>
            <a:r>
              <a:rPr lang="zh-CN" altLang="en-US" dirty="0" smtClean="0">
                <a:effectLst/>
              </a:rPr>
              <a:t>＋</a:t>
            </a:r>
            <a:r>
              <a:rPr lang="en-US" altLang="zh-CN" dirty="0" err="1" smtClean="0">
                <a:effectLst/>
              </a:rPr>
              <a:t>Skew_Time</a:t>
            </a:r>
            <a:r>
              <a:rPr lang="zh-CN" altLang="en-US" dirty="0" smtClean="0">
                <a:effectLst/>
              </a:rPr>
              <a:t>，单位为秒）内没有接收到来自</a:t>
            </a:r>
            <a:r>
              <a:rPr lang="en-US" altLang="zh-CN" dirty="0" smtClean="0">
                <a:effectLst/>
              </a:rPr>
              <a:t>Master</a:t>
            </a:r>
            <a:r>
              <a:rPr lang="zh-CN" altLang="en-US" dirty="0" smtClean="0">
                <a:effectLst/>
              </a:rPr>
              <a:t>设备的报文，则将自己转为</a:t>
            </a:r>
            <a:r>
              <a:rPr lang="en-US" altLang="zh-CN" dirty="0" smtClean="0">
                <a:effectLst/>
              </a:rPr>
              <a:t>Master</a:t>
            </a:r>
            <a:r>
              <a:rPr lang="zh-CN" altLang="en-US" dirty="0" smtClean="0">
                <a:effectLst/>
              </a:rPr>
              <a:t>设备。</a:t>
            </a:r>
            <a:endParaRPr lang="en-US" altLang="zh-CN" dirty="0" smtClean="0">
              <a:effectLst/>
            </a:endParaRPr>
          </a:p>
          <a:p>
            <a:pPr marL="541338" marR="0" lvl="1" indent="-180975" algn="l" defTabSz="914400" rtl="0" eaLnBrk="0" fontAlgn="base" latinLnBrk="0" hangingPunct="1">
              <a:lnSpc>
                <a:spcPct val="125000"/>
              </a:lnSpc>
              <a:spcBef>
                <a:spcPct val="0"/>
              </a:spcBef>
              <a:spcAft>
                <a:spcPts val="600"/>
              </a:spcAft>
              <a:buClrTx/>
              <a:buSzPct val="60000"/>
              <a:buFont typeface="Wingdings" pitchFamily="2" charset="2"/>
              <a:buChar char="p"/>
              <a:tabLst/>
              <a:defRPr/>
            </a:pPr>
            <a:r>
              <a:rPr lang="zh-CN" altLang="en-US" dirty="0" smtClean="0">
                <a:effectLst/>
              </a:rPr>
              <a:t>一个</a:t>
            </a:r>
            <a:r>
              <a:rPr lang="en-US" altLang="zh-CN" dirty="0" smtClean="0">
                <a:effectLst/>
              </a:rPr>
              <a:t>VRRP</a:t>
            </a:r>
            <a:r>
              <a:rPr lang="zh-CN" altLang="en-US" dirty="0" smtClean="0">
                <a:effectLst/>
              </a:rPr>
              <a:t>组里有多台备份设备时，短时间内可能产生多个</a:t>
            </a:r>
            <a:r>
              <a:rPr lang="en-US" altLang="zh-CN" dirty="0" smtClean="0">
                <a:effectLst/>
              </a:rPr>
              <a:t>Master</a:t>
            </a:r>
            <a:r>
              <a:rPr lang="zh-CN" altLang="en-US" dirty="0" smtClean="0">
                <a:effectLst/>
              </a:rPr>
              <a:t>设备，此时，设备将会对收到的</a:t>
            </a:r>
            <a:r>
              <a:rPr lang="en-US" altLang="zh-CN" dirty="0" smtClean="0">
                <a:effectLst/>
              </a:rPr>
              <a:t>VRRP</a:t>
            </a:r>
            <a:r>
              <a:rPr lang="zh-CN" altLang="en-US" dirty="0" smtClean="0">
                <a:effectLst/>
              </a:rPr>
              <a:t>报文中的优先级与本地优先级做比较，从而选取优先级高的设备成为</a:t>
            </a:r>
            <a:r>
              <a:rPr lang="en-US" altLang="zh-CN" dirty="0" smtClean="0">
                <a:effectLst/>
              </a:rPr>
              <a:t>Master</a:t>
            </a:r>
            <a:r>
              <a:rPr lang="zh-CN" altLang="en-US" dirty="0" smtClean="0">
                <a:effectLst/>
              </a:rPr>
              <a:t>。</a:t>
            </a:r>
            <a:endParaRPr lang="en-US" altLang="zh-CN" dirty="0" smtClean="0">
              <a:effectLst/>
            </a:endParaRPr>
          </a:p>
          <a:p>
            <a:pPr marL="541338" marR="0" lvl="1" indent="-180975" algn="l" defTabSz="914400" rtl="0" eaLnBrk="0" fontAlgn="base" latinLnBrk="0" hangingPunct="1">
              <a:lnSpc>
                <a:spcPct val="125000"/>
              </a:lnSpc>
              <a:spcBef>
                <a:spcPct val="0"/>
              </a:spcBef>
              <a:spcAft>
                <a:spcPts val="600"/>
              </a:spcAft>
              <a:buClrTx/>
              <a:buSzPct val="60000"/>
              <a:buFont typeface="Wingdings" pitchFamily="2" charset="2"/>
              <a:buChar char="p"/>
              <a:tabLst/>
              <a:defRPr/>
            </a:pPr>
            <a:r>
              <a:rPr lang="zh-CN" altLang="en-US" dirty="0" smtClean="0">
                <a:effectLst/>
              </a:rPr>
              <a:t>设备的状态变为</a:t>
            </a:r>
            <a:r>
              <a:rPr lang="en-US" altLang="zh-CN" dirty="0" smtClean="0">
                <a:effectLst/>
              </a:rPr>
              <a:t>Master</a:t>
            </a:r>
            <a:r>
              <a:rPr lang="zh-CN" altLang="en-US" dirty="0" smtClean="0">
                <a:effectLst/>
              </a:rPr>
              <a:t>之后，会立刻发送免费</a:t>
            </a:r>
            <a:r>
              <a:rPr lang="en-US" altLang="zh-CN" dirty="0" smtClean="0">
                <a:effectLst/>
              </a:rPr>
              <a:t>ARP</a:t>
            </a:r>
            <a:r>
              <a:rPr lang="zh-CN" altLang="en-US" dirty="0" smtClean="0">
                <a:effectLst/>
              </a:rPr>
              <a:t>来刷新交换机上的</a:t>
            </a:r>
            <a:r>
              <a:rPr lang="en-US" altLang="zh-CN" dirty="0" smtClean="0">
                <a:effectLst/>
              </a:rPr>
              <a:t>MAC</a:t>
            </a:r>
            <a:r>
              <a:rPr lang="zh-CN" altLang="en-US" dirty="0" smtClean="0">
                <a:effectLst/>
              </a:rPr>
              <a:t>表项，从而把用户的流量引到此设备上来，整个过程对用户完全透明。</a:t>
            </a:r>
          </a:p>
        </p:txBody>
      </p:sp>
    </p:spTree>
    <p:extLst>
      <p:ext uri="{BB962C8B-B14F-4D97-AF65-F5344CB8AC3E}">
        <p14:creationId xmlns:p14="http://schemas.microsoft.com/office/powerpoint/2010/main" val="1111360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base" hangingPunct="1"/>
            <a:r>
              <a:rPr lang="zh-CN" altLang="zh-CN" sz="1100" b="0" kern="1200" dirty="0" smtClean="0">
                <a:solidFill>
                  <a:schemeClr val="tx1"/>
                </a:solidFill>
                <a:effectLst/>
                <a:latin typeface="FrutigerNext LT Regular" pitchFamily="34" charset="0"/>
                <a:ea typeface="华文细黑" pitchFamily="2" charset="-122"/>
                <a:cs typeface="+mn-cs"/>
              </a:rPr>
              <a:t>抢占模式（</a:t>
            </a:r>
            <a:r>
              <a:rPr lang="en-US" altLang="zh-CN" sz="1100" b="0" kern="1200" dirty="0" smtClean="0">
                <a:solidFill>
                  <a:schemeClr val="tx1"/>
                </a:solidFill>
                <a:effectLst/>
                <a:latin typeface="FrutigerNext LT Regular" pitchFamily="34" charset="0"/>
                <a:ea typeface="华文细黑" pitchFamily="2" charset="-122"/>
                <a:cs typeface="+mn-cs"/>
              </a:rPr>
              <a:t>Preemption Mode</a:t>
            </a:r>
            <a:r>
              <a:rPr lang="zh-CN" altLang="zh-CN" sz="1100" b="0" kern="1200" dirty="0" smtClean="0">
                <a:solidFill>
                  <a:schemeClr val="tx1"/>
                </a:solidFill>
                <a:effectLst/>
                <a:latin typeface="FrutigerNext LT Regular" pitchFamily="34" charset="0"/>
                <a:ea typeface="华文细黑" pitchFamily="2" charset="-122"/>
                <a:cs typeface="+mn-cs"/>
              </a:rPr>
              <a:t>）：</a:t>
            </a:r>
            <a:endParaRPr lang="en-US" altLang="zh-CN" sz="1100" b="0" kern="1200" dirty="0" smtClean="0">
              <a:solidFill>
                <a:schemeClr val="tx1"/>
              </a:solidFill>
              <a:effectLst/>
              <a:latin typeface="FrutigerNext LT Regular" pitchFamily="34" charset="0"/>
              <a:ea typeface="华文细黑" pitchFamily="2" charset="-122"/>
              <a:cs typeface="+mn-cs"/>
            </a:endParaRPr>
          </a:p>
          <a:p>
            <a:pPr lvl="1" rtl="0" eaLnBrk="1" fontAlgn="base" hangingPunct="1"/>
            <a:r>
              <a:rPr lang="zh-CN" altLang="en-US" b="0" kern="1200" dirty="0" smtClean="0">
                <a:solidFill>
                  <a:schemeClr val="tx1"/>
                </a:solidFill>
                <a:effectLst/>
                <a:latin typeface="FrutigerNext LT Regular" pitchFamily="34" charset="0"/>
                <a:ea typeface="华文细黑" pitchFamily="2" charset="-122"/>
                <a:cs typeface="+mn-cs"/>
              </a:rPr>
              <a:t>控制具有更高优先级的备用路由器是否能够抢占具有较低优先级的</a:t>
            </a:r>
            <a:r>
              <a:rPr lang="en-US" altLang="zh-CN" b="0" kern="1200" dirty="0" smtClean="0">
                <a:solidFill>
                  <a:schemeClr val="tx1"/>
                </a:solidFill>
                <a:effectLst/>
                <a:latin typeface="FrutigerNext LT Regular" pitchFamily="34" charset="0"/>
                <a:ea typeface="华文细黑" pitchFamily="2" charset="-122"/>
                <a:cs typeface="+mn-cs"/>
              </a:rPr>
              <a:t>Master</a:t>
            </a:r>
            <a:r>
              <a:rPr lang="zh-CN" altLang="en-US" b="0" kern="1200" dirty="0" smtClean="0">
                <a:solidFill>
                  <a:schemeClr val="tx1"/>
                </a:solidFill>
                <a:effectLst/>
                <a:latin typeface="FrutigerNext LT Regular" pitchFamily="34" charset="0"/>
                <a:ea typeface="华文细黑" pitchFamily="2" charset="-122"/>
                <a:cs typeface="+mn-cs"/>
              </a:rPr>
              <a:t>路由器，使自己成为</a:t>
            </a:r>
            <a:r>
              <a:rPr lang="en-US" altLang="zh-CN" b="0" kern="1200" dirty="0" smtClean="0">
                <a:solidFill>
                  <a:schemeClr val="tx1"/>
                </a:solidFill>
                <a:effectLst/>
                <a:latin typeface="FrutigerNext LT Regular" pitchFamily="34" charset="0"/>
                <a:ea typeface="华文细黑" pitchFamily="2" charset="-122"/>
                <a:cs typeface="+mn-cs"/>
              </a:rPr>
              <a:t>Master</a:t>
            </a:r>
            <a:r>
              <a:rPr lang="zh-CN" altLang="en-US" b="0" kern="1200" dirty="0" smtClean="0">
                <a:solidFill>
                  <a:schemeClr val="tx1"/>
                </a:solidFill>
                <a:effectLst/>
                <a:latin typeface="FrutigerNext LT Regular" pitchFamily="34" charset="0"/>
                <a:ea typeface="华文细黑" pitchFamily="2" charset="-122"/>
                <a:cs typeface="+mn-cs"/>
              </a:rPr>
              <a:t>。缺省为抢占模式。</a:t>
            </a:r>
            <a:endParaRPr lang="en-US" altLang="zh-CN" b="0" kern="1200" dirty="0" smtClean="0">
              <a:solidFill>
                <a:schemeClr val="tx1"/>
              </a:solidFill>
              <a:effectLst/>
              <a:latin typeface="FrutigerNext LT Regular" pitchFamily="34" charset="0"/>
              <a:ea typeface="华文细黑" pitchFamily="2" charset="-122"/>
              <a:cs typeface="+mn-cs"/>
            </a:endParaRPr>
          </a:p>
          <a:p>
            <a:pPr lvl="1" rtl="0" eaLnBrk="1" fontAlgn="base" hangingPunct="1"/>
            <a:r>
              <a:rPr lang="zh-CN" altLang="en-US" b="0" kern="1200" dirty="0" smtClean="0">
                <a:solidFill>
                  <a:schemeClr val="tx1"/>
                </a:solidFill>
                <a:effectLst/>
                <a:latin typeface="FrutigerNext LT Regular" pitchFamily="34" charset="0"/>
                <a:ea typeface="华文细黑" pitchFamily="2" charset="-122"/>
                <a:cs typeface="+mn-cs"/>
              </a:rPr>
              <a:t>注意：存在的例外情况是如果</a:t>
            </a:r>
            <a:r>
              <a:rPr lang="en-US" altLang="zh-CN" b="0" kern="1200" dirty="0" smtClean="0">
                <a:solidFill>
                  <a:schemeClr val="tx1"/>
                </a:solidFill>
                <a:effectLst/>
                <a:latin typeface="FrutigerNext LT Regular" pitchFamily="34" charset="0"/>
                <a:ea typeface="华文细黑" pitchFamily="2" charset="-122"/>
                <a:cs typeface="+mn-cs"/>
              </a:rPr>
              <a:t>IP</a:t>
            </a:r>
            <a:r>
              <a:rPr lang="zh-CN" altLang="en-US" b="0" kern="1200" dirty="0" smtClean="0">
                <a:solidFill>
                  <a:schemeClr val="tx1"/>
                </a:solidFill>
                <a:effectLst/>
                <a:latin typeface="FrutigerNext LT Regular" pitchFamily="34" charset="0"/>
                <a:ea typeface="华文细黑" pitchFamily="2" charset="-122"/>
                <a:cs typeface="+mn-cs"/>
              </a:rPr>
              <a:t>地址拥有者是可用的，则它总是处于抢占的状态，并成为</a:t>
            </a:r>
            <a:r>
              <a:rPr lang="en-US" altLang="zh-CN" b="0" kern="1200" dirty="0" smtClean="0">
                <a:solidFill>
                  <a:schemeClr val="tx1"/>
                </a:solidFill>
                <a:effectLst/>
                <a:latin typeface="FrutigerNext LT Regular" pitchFamily="34" charset="0"/>
                <a:ea typeface="华文细黑" pitchFamily="2" charset="-122"/>
                <a:cs typeface="+mn-cs"/>
              </a:rPr>
              <a:t>Master</a:t>
            </a:r>
            <a:r>
              <a:rPr lang="zh-CN" altLang="en-US" b="0" kern="1200" dirty="0" smtClean="0">
                <a:solidFill>
                  <a:schemeClr val="tx1"/>
                </a:solidFill>
                <a:effectLst/>
                <a:latin typeface="FrutigerNext LT Regular" pitchFamily="34" charset="0"/>
                <a:ea typeface="华文细黑" pitchFamily="2" charset="-122"/>
                <a:cs typeface="+mn-cs"/>
              </a:rPr>
              <a:t>设备。</a:t>
            </a:r>
            <a:endParaRPr lang="zh-CN" altLang="zh-CN" b="0" dirty="0" smtClean="0">
              <a:effectLst/>
            </a:endParaRPr>
          </a:p>
          <a:p>
            <a:pPr rtl="0" eaLnBrk="1" fontAlgn="base" hangingPunct="1"/>
            <a:r>
              <a:rPr lang="zh-CN" altLang="en-US" sz="1100" b="0" kern="1200" dirty="0" smtClean="0">
                <a:solidFill>
                  <a:schemeClr val="tx1"/>
                </a:solidFill>
                <a:effectLst/>
                <a:latin typeface="FrutigerNext LT Regular" pitchFamily="34" charset="0"/>
                <a:ea typeface="华文细黑" pitchFamily="2" charset="-122"/>
                <a:cs typeface="+mn-cs"/>
              </a:rPr>
              <a:t>抢占延时</a:t>
            </a:r>
            <a:r>
              <a:rPr lang="zh-CN" altLang="zh-CN" sz="1100" b="0" kern="1200" dirty="0" smtClean="0">
                <a:solidFill>
                  <a:schemeClr val="tx1"/>
                </a:solidFill>
                <a:effectLst/>
                <a:latin typeface="FrutigerNext LT Regular" pitchFamily="34" charset="0"/>
                <a:ea typeface="华文细黑" pitchFamily="2" charset="-122"/>
                <a:cs typeface="+mn-cs"/>
              </a:rPr>
              <a:t>（</a:t>
            </a:r>
            <a:r>
              <a:rPr lang="en-US" altLang="zh-CN" sz="1100" b="0" kern="1200" dirty="0" smtClean="0">
                <a:solidFill>
                  <a:schemeClr val="tx1"/>
                </a:solidFill>
                <a:effectLst/>
                <a:latin typeface="FrutigerNext LT Regular" pitchFamily="34" charset="0"/>
                <a:ea typeface="华文细黑" pitchFamily="2" charset="-122"/>
                <a:cs typeface="+mn-cs"/>
              </a:rPr>
              <a:t>Delay Time</a:t>
            </a:r>
            <a:r>
              <a:rPr lang="zh-CN" altLang="zh-CN" sz="1100" b="0" kern="1200" dirty="0" smtClean="0">
                <a:solidFill>
                  <a:schemeClr val="tx1"/>
                </a:solidFill>
                <a:effectLst/>
                <a:latin typeface="FrutigerNext LT Regular" pitchFamily="34" charset="0"/>
                <a:ea typeface="华文细黑" pitchFamily="2" charset="-122"/>
                <a:cs typeface="+mn-cs"/>
              </a:rPr>
              <a:t>）：</a:t>
            </a:r>
            <a:endParaRPr lang="zh-CN" altLang="zh-CN" b="0" dirty="0" smtClean="0">
              <a:effectLst/>
            </a:endParaRPr>
          </a:p>
          <a:p>
            <a:pPr marL="541338" marR="0" lvl="1" indent="-180975" algn="l" defTabSz="914400" rtl="0" eaLnBrk="1" fontAlgn="base" latinLnBrk="0" hangingPunct="1">
              <a:lnSpc>
                <a:spcPct val="125000"/>
              </a:lnSpc>
              <a:spcBef>
                <a:spcPct val="0"/>
              </a:spcBef>
              <a:spcAft>
                <a:spcPts val="600"/>
              </a:spcAft>
              <a:buClrTx/>
              <a:buSzPct val="50000"/>
              <a:buFont typeface="Wingdings" pitchFamily="2" charset="2"/>
              <a:buChar char="p"/>
              <a:tabLst/>
              <a:defRPr/>
            </a:pPr>
            <a:r>
              <a:rPr lang="zh-CN" altLang="en-US" sz="1100" kern="1200" dirty="0" smtClean="0">
                <a:solidFill>
                  <a:schemeClr val="tx1"/>
                </a:solidFill>
                <a:effectLst/>
                <a:latin typeface="FrutigerNext LT Regular" pitchFamily="34" charset="0"/>
                <a:ea typeface="华文细黑" pitchFamily="2" charset="-122"/>
                <a:cs typeface="+mn-cs"/>
              </a:rPr>
              <a:t>抢占延迟时间，默认为</a:t>
            </a:r>
            <a:r>
              <a:rPr lang="en-US" altLang="zh-CN" sz="1100" kern="1200" dirty="0" smtClean="0">
                <a:solidFill>
                  <a:schemeClr val="tx1"/>
                </a:solidFill>
                <a:effectLst/>
                <a:latin typeface="FrutigerNext LT Regular" pitchFamily="34" charset="0"/>
                <a:ea typeface="华文细黑" pitchFamily="2" charset="-122"/>
                <a:cs typeface="+mn-cs"/>
              </a:rPr>
              <a:t>0</a:t>
            </a:r>
            <a:r>
              <a:rPr lang="zh-CN" altLang="en-US" sz="1100" kern="1200" dirty="0" smtClean="0">
                <a:solidFill>
                  <a:schemeClr val="tx1"/>
                </a:solidFill>
                <a:effectLst/>
                <a:latin typeface="FrutigerNext LT Regular" pitchFamily="34" charset="0"/>
                <a:ea typeface="华文细黑" pitchFamily="2" charset="-122"/>
                <a:cs typeface="+mn-cs"/>
              </a:rPr>
              <a:t>，即立即抢占。</a:t>
            </a:r>
            <a:endParaRPr lang="en-US" altLang="zh-CN" sz="1100" kern="1200" dirty="0" smtClean="0">
              <a:solidFill>
                <a:schemeClr val="tx1"/>
              </a:solidFill>
              <a:effectLst/>
              <a:latin typeface="FrutigerNext LT Regular" pitchFamily="34" charset="0"/>
              <a:ea typeface="华文细黑" pitchFamily="2" charset="-122"/>
              <a:cs typeface="+mn-cs"/>
            </a:endParaRPr>
          </a:p>
          <a:p>
            <a:pPr marL="541338" marR="0" lvl="1" indent="-180975" algn="l" defTabSz="914400" rtl="0" eaLnBrk="1" fontAlgn="base" latinLnBrk="0" hangingPunct="1">
              <a:lnSpc>
                <a:spcPct val="125000"/>
              </a:lnSpc>
              <a:spcBef>
                <a:spcPct val="0"/>
              </a:spcBef>
              <a:spcAft>
                <a:spcPts val="600"/>
              </a:spcAft>
              <a:buClrTx/>
              <a:buSzPct val="50000"/>
              <a:buFont typeface="Wingdings" pitchFamily="2" charset="2"/>
              <a:buChar char="p"/>
              <a:tabLst/>
              <a:defRPr/>
            </a:pPr>
            <a:r>
              <a:rPr lang="zh-CN" altLang="en-US" sz="1100" kern="1200" dirty="0" smtClean="0">
                <a:solidFill>
                  <a:schemeClr val="tx1"/>
                </a:solidFill>
                <a:effectLst/>
                <a:latin typeface="FrutigerNext LT Regular" pitchFamily="34" charset="0"/>
                <a:ea typeface="华文细黑" pitchFamily="2" charset="-122"/>
                <a:cs typeface="+mn-cs"/>
              </a:rPr>
              <a:t>图中</a:t>
            </a:r>
            <a:r>
              <a:rPr lang="en-US" altLang="zh-CN" sz="1100" kern="1200" dirty="0" err="1" smtClean="0">
                <a:solidFill>
                  <a:schemeClr val="tx1"/>
                </a:solidFill>
                <a:effectLst/>
                <a:latin typeface="FrutigerNext LT Regular" pitchFamily="34" charset="0"/>
                <a:ea typeface="华文细黑" pitchFamily="2" charset="-122"/>
                <a:cs typeface="+mn-cs"/>
              </a:rPr>
              <a:t>RouterA</a:t>
            </a:r>
            <a:r>
              <a:rPr lang="zh-CN" altLang="en-US" sz="1100" kern="1200" dirty="0" smtClean="0">
                <a:solidFill>
                  <a:schemeClr val="tx1"/>
                </a:solidFill>
                <a:effectLst/>
                <a:latin typeface="FrutigerNext LT Regular" pitchFamily="34" charset="0"/>
                <a:ea typeface="华文细黑" pitchFamily="2" charset="-122"/>
                <a:cs typeface="+mn-cs"/>
              </a:rPr>
              <a:t>故障恢复后，立即抢占可能会导致流量中断，因为</a:t>
            </a:r>
            <a:r>
              <a:rPr lang="en-US" altLang="zh-CN" sz="1100" kern="1200" dirty="0" err="1" smtClean="0">
                <a:solidFill>
                  <a:schemeClr val="tx1"/>
                </a:solidFill>
                <a:effectLst/>
                <a:latin typeface="FrutigerNext LT Regular" pitchFamily="34" charset="0"/>
                <a:ea typeface="华文细黑" pitchFamily="2" charset="-122"/>
                <a:cs typeface="+mn-cs"/>
              </a:rPr>
              <a:t>RouterA</a:t>
            </a:r>
            <a:r>
              <a:rPr lang="zh-CN" altLang="en-US" sz="1100" kern="1200" baseline="0" dirty="0" smtClean="0">
                <a:solidFill>
                  <a:schemeClr val="tx1"/>
                </a:solidFill>
                <a:effectLst/>
                <a:latin typeface="FrutigerNext LT Regular" pitchFamily="34" charset="0"/>
                <a:ea typeface="华文细黑" pitchFamily="2" charset="-122"/>
                <a:cs typeface="+mn-cs"/>
              </a:rPr>
              <a:t>的上行链路的路由协议可能未完成收敛，这种情况则需要配置</a:t>
            </a:r>
            <a:r>
              <a:rPr lang="en-US" altLang="zh-CN" sz="1100" kern="1200" baseline="0" dirty="0" smtClean="0">
                <a:solidFill>
                  <a:schemeClr val="tx1"/>
                </a:solidFill>
                <a:effectLst/>
                <a:latin typeface="FrutigerNext LT Regular" pitchFamily="34" charset="0"/>
                <a:ea typeface="华文细黑" pitchFamily="2" charset="-122"/>
                <a:cs typeface="+mn-cs"/>
              </a:rPr>
              <a:t>Master</a:t>
            </a:r>
            <a:r>
              <a:rPr lang="zh-CN" altLang="en-US" sz="1100" kern="1200" baseline="0" dirty="0" smtClean="0">
                <a:solidFill>
                  <a:schemeClr val="tx1"/>
                </a:solidFill>
                <a:effectLst/>
                <a:latin typeface="FrutigerNext LT Regular" pitchFamily="34" charset="0"/>
                <a:ea typeface="华文细黑" pitchFamily="2" charset="-122"/>
                <a:cs typeface="+mn-cs"/>
              </a:rPr>
              <a:t>设备的抢占延时。</a:t>
            </a:r>
            <a:endParaRPr lang="en-US" altLang="zh-CN" sz="1100" kern="1200" baseline="0" dirty="0" smtClean="0">
              <a:solidFill>
                <a:schemeClr val="tx1"/>
              </a:solidFill>
              <a:effectLst/>
              <a:latin typeface="FrutigerNext LT Regular" pitchFamily="34" charset="0"/>
              <a:ea typeface="华文细黑" pitchFamily="2" charset="-122"/>
              <a:cs typeface="+mn-cs"/>
            </a:endParaRPr>
          </a:p>
          <a:p>
            <a:pPr marL="541338" marR="0" lvl="1" indent="-180975" algn="l" defTabSz="914400" rtl="0" eaLnBrk="1" fontAlgn="base" latinLnBrk="0" hangingPunct="1">
              <a:lnSpc>
                <a:spcPct val="125000"/>
              </a:lnSpc>
              <a:spcBef>
                <a:spcPct val="0"/>
              </a:spcBef>
              <a:spcAft>
                <a:spcPts val="600"/>
              </a:spcAft>
              <a:buClrTx/>
              <a:buSzPct val="50000"/>
              <a:buFont typeface="Wingdings" pitchFamily="2" charset="2"/>
              <a:buChar char="p"/>
              <a:tabLst/>
              <a:defRPr/>
            </a:pPr>
            <a:r>
              <a:rPr lang="zh-CN" altLang="en-US" dirty="0" smtClean="0">
                <a:effectLst/>
              </a:rPr>
              <a:t>另外，在性能不稳定的网络中，网络堵塞可能导致</a:t>
            </a:r>
            <a:r>
              <a:rPr lang="en-US" altLang="zh-CN" dirty="0" smtClean="0">
                <a:effectLst/>
              </a:rPr>
              <a:t>Backup</a:t>
            </a:r>
            <a:r>
              <a:rPr lang="zh-CN" altLang="en-US" dirty="0" smtClean="0">
                <a:effectLst/>
              </a:rPr>
              <a:t>设备在</a:t>
            </a:r>
            <a:r>
              <a:rPr lang="en-US" altLang="zh-CN" dirty="0" err="1" smtClean="0">
                <a:effectLst/>
              </a:rPr>
              <a:t>Master_Down_Interval</a:t>
            </a:r>
            <a:r>
              <a:rPr lang="zh-CN" altLang="en-US" dirty="0" smtClean="0">
                <a:effectLst/>
              </a:rPr>
              <a:t>期间没有收到</a:t>
            </a:r>
            <a:r>
              <a:rPr lang="en-US" altLang="zh-CN" dirty="0" smtClean="0">
                <a:effectLst/>
              </a:rPr>
              <a:t>Master</a:t>
            </a:r>
            <a:r>
              <a:rPr lang="zh-CN" altLang="en-US" dirty="0" smtClean="0">
                <a:effectLst/>
              </a:rPr>
              <a:t>设备的报文，</a:t>
            </a:r>
            <a:r>
              <a:rPr lang="en-US" altLang="zh-CN" dirty="0" smtClean="0">
                <a:effectLst/>
              </a:rPr>
              <a:t>Backup</a:t>
            </a:r>
            <a:r>
              <a:rPr lang="zh-CN" altLang="en-US" dirty="0" smtClean="0">
                <a:effectLst/>
              </a:rPr>
              <a:t>设备则会主动切换为</a:t>
            </a:r>
            <a:r>
              <a:rPr lang="en-US" altLang="zh-CN" dirty="0" smtClean="0">
                <a:effectLst/>
              </a:rPr>
              <a:t>Master</a:t>
            </a:r>
            <a:r>
              <a:rPr lang="zh-CN" altLang="en-US" dirty="0" smtClean="0">
                <a:effectLst/>
              </a:rPr>
              <a:t>。如果此时原</a:t>
            </a:r>
            <a:r>
              <a:rPr lang="en-US" altLang="zh-CN" dirty="0" smtClean="0">
                <a:effectLst/>
              </a:rPr>
              <a:t>Master</a:t>
            </a:r>
            <a:r>
              <a:rPr lang="zh-CN" altLang="en-US" dirty="0" smtClean="0">
                <a:effectLst/>
              </a:rPr>
              <a:t>设备的报文又到达了，新</a:t>
            </a:r>
            <a:r>
              <a:rPr lang="en-US" altLang="zh-CN" dirty="0" smtClean="0">
                <a:effectLst/>
              </a:rPr>
              <a:t>Master</a:t>
            </a:r>
            <a:r>
              <a:rPr lang="zh-CN" altLang="en-US" dirty="0" smtClean="0">
                <a:effectLst/>
              </a:rPr>
              <a:t>设备将再次切换回</a:t>
            </a:r>
            <a:r>
              <a:rPr lang="en-US" altLang="zh-CN" dirty="0" smtClean="0">
                <a:effectLst/>
              </a:rPr>
              <a:t>Backup</a:t>
            </a:r>
            <a:r>
              <a:rPr lang="zh-CN" altLang="en-US" dirty="0" smtClean="0">
                <a:effectLst/>
              </a:rPr>
              <a:t>，如此则会出现</a:t>
            </a:r>
            <a:r>
              <a:rPr lang="en-US" altLang="zh-CN" dirty="0" smtClean="0">
                <a:effectLst/>
              </a:rPr>
              <a:t>VRRP</a:t>
            </a:r>
            <a:r>
              <a:rPr lang="zh-CN" altLang="en-US" dirty="0" smtClean="0">
                <a:effectLst/>
              </a:rPr>
              <a:t>备份组成员状态频繁切换的现象。为了缓解这种现象，可以配置抢占延时，使得</a:t>
            </a:r>
            <a:r>
              <a:rPr lang="en-US" altLang="zh-CN" dirty="0" smtClean="0">
                <a:effectLst/>
              </a:rPr>
              <a:t>Backup</a:t>
            </a:r>
            <a:r>
              <a:rPr lang="zh-CN" altLang="en-US" dirty="0" smtClean="0">
                <a:effectLst/>
              </a:rPr>
              <a:t>设备在等待了</a:t>
            </a:r>
            <a:r>
              <a:rPr lang="en-US" altLang="zh-CN" dirty="0" err="1" smtClean="0">
                <a:effectLst/>
              </a:rPr>
              <a:t>Master_Down_Interval</a:t>
            </a:r>
            <a:r>
              <a:rPr lang="zh-CN" altLang="en-US" dirty="0" smtClean="0">
                <a:effectLst/>
              </a:rPr>
              <a:t>时间后，再等待抢占延迟时间。如在此期间仍没有收到通告报文，</a:t>
            </a:r>
            <a:r>
              <a:rPr lang="en-US" altLang="zh-CN" dirty="0" smtClean="0">
                <a:effectLst/>
              </a:rPr>
              <a:t>Backup</a:t>
            </a:r>
            <a:r>
              <a:rPr lang="zh-CN" altLang="en-US" dirty="0" smtClean="0">
                <a:effectLst/>
              </a:rPr>
              <a:t>设备才会切换为</a:t>
            </a:r>
            <a:r>
              <a:rPr lang="en-US" altLang="zh-CN" dirty="0" smtClean="0">
                <a:effectLst/>
              </a:rPr>
              <a:t>Master</a:t>
            </a:r>
            <a:r>
              <a:rPr lang="zh-CN" altLang="en-US" dirty="0" smtClean="0">
                <a:effectLst/>
              </a:rPr>
              <a:t>设备。</a:t>
            </a:r>
            <a:endParaRPr lang="en-US" altLang="zh-CN" dirty="0" smtClean="0">
              <a:effectLst/>
            </a:endParaRPr>
          </a:p>
        </p:txBody>
      </p:sp>
    </p:spTree>
    <p:extLst>
      <p:ext uri="{BB962C8B-B14F-4D97-AF65-F5344CB8AC3E}">
        <p14:creationId xmlns:p14="http://schemas.microsoft.com/office/powerpoint/2010/main" val="13673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lvl="2" indent="-171450">
              <a:buFont typeface="Wingdings" panose="05000000000000000000" pitchFamily="2" charset="2"/>
              <a:buChar char="l"/>
            </a:pPr>
            <a:r>
              <a:rPr lang="zh-CN" altLang="en-US" dirty="0" smtClean="0">
                <a:solidFill>
                  <a:schemeClr val="tx1"/>
                </a:solidFill>
                <a:effectLst/>
              </a:rPr>
              <a:t>图中</a:t>
            </a:r>
            <a:r>
              <a:rPr lang="en-US" altLang="zh-CN" dirty="0" err="1" smtClean="0">
                <a:solidFill>
                  <a:schemeClr val="tx1"/>
                </a:solidFill>
                <a:effectLst/>
              </a:rPr>
              <a:t>RouterA</a:t>
            </a:r>
            <a:r>
              <a:rPr lang="zh-CN" altLang="en-US" dirty="0" smtClean="0">
                <a:solidFill>
                  <a:schemeClr val="tx1"/>
                </a:solidFill>
                <a:effectLst/>
              </a:rPr>
              <a:t>的上行链路故障不会引起</a:t>
            </a:r>
            <a:r>
              <a:rPr lang="en-US" altLang="zh-CN" dirty="0" smtClean="0">
                <a:solidFill>
                  <a:schemeClr val="tx1"/>
                </a:solidFill>
                <a:effectLst/>
              </a:rPr>
              <a:t>VRRP</a:t>
            </a:r>
            <a:r>
              <a:rPr lang="zh-CN" altLang="en-US" dirty="0" smtClean="0">
                <a:solidFill>
                  <a:schemeClr val="tx1"/>
                </a:solidFill>
                <a:effectLst/>
              </a:rPr>
              <a:t>主备切换，这样会造成</a:t>
            </a:r>
            <a:r>
              <a:rPr lang="en-US" altLang="zh-CN" dirty="0" err="1" smtClean="0">
                <a:solidFill>
                  <a:schemeClr val="tx1"/>
                </a:solidFill>
                <a:effectLst/>
              </a:rPr>
              <a:t>HostA</a:t>
            </a:r>
            <a:r>
              <a:rPr lang="zh-CN" altLang="en-US" dirty="0" smtClean="0">
                <a:solidFill>
                  <a:schemeClr val="tx1"/>
                </a:solidFill>
                <a:effectLst/>
              </a:rPr>
              <a:t>访问</a:t>
            </a:r>
            <a:r>
              <a:rPr lang="en-US" altLang="zh-CN" dirty="0" smtClean="0">
                <a:solidFill>
                  <a:schemeClr val="tx1"/>
                </a:solidFill>
                <a:effectLst/>
              </a:rPr>
              <a:t>Internet</a:t>
            </a:r>
            <a:r>
              <a:rPr lang="zh-CN" altLang="en-US" dirty="0" smtClean="0">
                <a:solidFill>
                  <a:schemeClr val="tx1"/>
                </a:solidFill>
                <a:effectLst/>
              </a:rPr>
              <a:t>的流量在</a:t>
            </a:r>
            <a:r>
              <a:rPr lang="en-US" altLang="zh-CN" dirty="0" err="1" smtClean="0">
                <a:solidFill>
                  <a:schemeClr val="tx1"/>
                </a:solidFill>
                <a:effectLst/>
              </a:rPr>
              <a:t>RouterA</a:t>
            </a:r>
            <a:r>
              <a:rPr lang="zh-CN" altLang="en-US" dirty="0" smtClean="0">
                <a:solidFill>
                  <a:schemeClr val="tx1"/>
                </a:solidFill>
                <a:effectLst/>
              </a:rPr>
              <a:t>处被丢弃，所以需要使</a:t>
            </a:r>
            <a:r>
              <a:rPr lang="en-US" altLang="zh-CN" dirty="0" smtClean="0">
                <a:solidFill>
                  <a:schemeClr val="tx1"/>
                </a:solidFill>
                <a:effectLst/>
              </a:rPr>
              <a:t>VRRP</a:t>
            </a:r>
            <a:r>
              <a:rPr lang="zh-CN" altLang="en-US" dirty="0" smtClean="0">
                <a:solidFill>
                  <a:schemeClr val="tx1"/>
                </a:solidFill>
                <a:effectLst/>
              </a:rPr>
              <a:t>设备能够感知到上行链路故障，并且及时做主备切换。</a:t>
            </a:r>
            <a:endParaRPr lang="en-US" altLang="zh-CN" dirty="0" smtClean="0">
              <a:solidFill>
                <a:schemeClr val="tx1"/>
              </a:solidFill>
              <a:effectLst/>
            </a:endParaRPr>
          </a:p>
          <a:p>
            <a:pPr marL="171450" lvl="2" indent="-171450">
              <a:buFont typeface="Wingdings" panose="05000000000000000000" pitchFamily="2" charset="2"/>
              <a:buChar char="l"/>
            </a:pPr>
            <a:r>
              <a:rPr lang="zh-CN" altLang="en-US" dirty="0" smtClean="0">
                <a:solidFill>
                  <a:schemeClr val="tx1"/>
                </a:solidFill>
                <a:effectLst/>
              </a:rPr>
              <a:t>若</a:t>
            </a:r>
            <a:r>
              <a:rPr lang="en-US" altLang="zh-CN" dirty="0" err="1" smtClean="0">
                <a:solidFill>
                  <a:schemeClr val="tx1"/>
                </a:solidFill>
                <a:effectLst/>
              </a:rPr>
              <a:t>RouterA</a:t>
            </a:r>
            <a:r>
              <a:rPr lang="zh-CN" altLang="en-US" dirty="0" smtClean="0">
                <a:solidFill>
                  <a:schemeClr val="tx1"/>
                </a:solidFill>
                <a:effectLst/>
              </a:rPr>
              <a:t>或连接</a:t>
            </a:r>
            <a:r>
              <a:rPr lang="en-US" altLang="zh-CN" dirty="0" err="1" smtClean="0">
                <a:solidFill>
                  <a:schemeClr val="tx1"/>
                </a:solidFill>
                <a:effectLst/>
              </a:rPr>
              <a:t>RouterB</a:t>
            </a:r>
            <a:r>
              <a:rPr lang="zh-CN" altLang="en-US" dirty="0" smtClean="0">
                <a:solidFill>
                  <a:schemeClr val="tx1"/>
                </a:solidFill>
                <a:effectLst/>
              </a:rPr>
              <a:t>的接口发生故障时都会引起</a:t>
            </a:r>
            <a:r>
              <a:rPr lang="en-US" altLang="zh-CN" dirty="0" smtClean="0">
                <a:solidFill>
                  <a:schemeClr val="tx1"/>
                </a:solidFill>
                <a:effectLst/>
              </a:rPr>
              <a:t>VRRP</a:t>
            </a:r>
            <a:r>
              <a:rPr lang="zh-CN" altLang="en-US" dirty="0" smtClean="0">
                <a:solidFill>
                  <a:schemeClr val="tx1"/>
                </a:solidFill>
                <a:effectLst/>
              </a:rPr>
              <a:t>主备切换，因为</a:t>
            </a:r>
            <a:r>
              <a:rPr lang="en-US" altLang="zh-CN" dirty="0" smtClean="0">
                <a:solidFill>
                  <a:schemeClr val="tx1"/>
                </a:solidFill>
                <a:effectLst/>
              </a:rPr>
              <a:t>Backup</a:t>
            </a:r>
            <a:r>
              <a:rPr lang="zh-CN" altLang="en-US" dirty="0" smtClean="0">
                <a:solidFill>
                  <a:schemeClr val="tx1"/>
                </a:solidFill>
                <a:effectLst/>
              </a:rPr>
              <a:t>设备无法在</a:t>
            </a:r>
            <a:r>
              <a:rPr lang="en-US" altLang="zh-CN" sz="1100" kern="1200" dirty="0" err="1" smtClean="0">
                <a:solidFill>
                  <a:schemeClr val="tx1"/>
                </a:solidFill>
                <a:latin typeface="FrutigerNext LT Regular" pitchFamily="34" charset="0"/>
                <a:ea typeface="华文细黑" pitchFamily="2" charset="-122"/>
                <a:cs typeface="+mn-cs"/>
              </a:rPr>
              <a:t>Master_Down_Interval</a:t>
            </a:r>
            <a:r>
              <a:rPr lang="zh-CN" altLang="en-US" sz="1100" kern="1200" dirty="0" smtClean="0">
                <a:solidFill>
                  <a:schemeClr val="tx1"/>
                </a:solidFill>
                <a:latin typeface="FrutigerNext LT Regular" pitchFamily="34" charset="0"/>
                <a:ea typeface="华文细黑" pitchFamily="2" charset="-122"/>
                <a:cs typeface="+mn-cs"/>
              </a:rPr>
              <a:t>时间内收到</a:t>
            </a:r>
            <a:r>
              <a:rPr lang="en-US" altLang="zh-CN" sz="1100" kern="1200" dirty="0" smtClean="0">
                <a:solidFill>
                  <a:schemeClr val="tx1"/>
                </a:solidFill>
                <a:latin typeface="FrutigerNext LT Regular" pitchFamily="34" charset="0"/>
                <a:ea typeface="华文细黑" pitchFamily="2" charset="-122"/>
                <a:cs typeface="+mn-cs"/>
              </a:rPr>
              <a:t>Master</a:t>
            </a:r>
            <a:r>
              <a:rPr lang="zh-CN" altLang="en-US" sz="1100" kern="1200" dirty="0" smtClean="0">
                <a:solidFill>
                  <a:schemeClr val="tx1"/>
                </a:solidFill>
                <a:latin typeface="FrutigerNext LT Regular" pitchFamily="34" charset="0"/>
                <a:ea typeface="华文细黑" pitchFamily="2" charset="-122"/>
                <a:cs typeface="+mn-cs"/>
              </a:rPr>
              <a:t>设备发送的协议报文了。</a:t>
            </a:r>
            <a:endParaRPr lang="zh-CN" altLang="en-US" dirty="0" smtClean="0">
              <a:solidFill>
                <a:schemeClr val="tx1"/>
              </a:solidFill>
              <a:effectLst/>
            </a:endParaRPr>
          </a:p>
        </p:txBody>
      </p:sp>
    </p:spTree>
    <p:extLst>
      <p:ext uri="{BB962C8B-B14F-4D97-AF65-F5344CB8AC3E}">
        <p14:creationId xmlns:p14="http://schemas.microsoft.com/office/powerpoint/2010/main" val="2197249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indent="-180975" algn="l" defTabSz="914400" rtl="0" eaLnBrk="0" fontAlgn="base" latinLnBrk="0" hangingPunct="1">
              <a:lnSpc>
                <a:spcPct val="125000"/>
              </a:lnSpc>
              <a:spcBef>
                <a:spcPct val="0"/>
              </a:spcBef>
              <a:spcAft>
                <a:spcPts val="600"/>
              </a:spcAft>
              <a:buClrTx/>
              <a:buSzPct val="60000"/>
              <a:buFont typeface="Wingdings" pitchFamily="2" charset="2"/>
              <a:buChar char="l"/>
              <a:tabLst/>
              <a:defRPr/>
            </a:pPr>
            <a:r>
              <a:rPr lang="zh-CN" altLang="en-US" b="0" dirty="0" smtClean="0">
                <a:effectLst/>
              </a:rPr>
              <a:t>解决的问题：</a:t>
            </a:r>
            <a:r>
              <a:rPr lang="en-US" altLang="zh-CN" b="0" dirty="0" smtClean="0">
                <a:effectLst/>
              </a:rPr>
              <a:t>VRRP</a:t>
            </a:r>
            <a:r>
              <a:rPr lang="zh-CN" altLang="en-US" b="0" dirty="0" smtClean="0">
                <a:effectLst/>
              </a:rPr>
              <a:t>无法感知非运行</a:t>
            </a:r>
            <a:r>
              <a:rPr lang="en-US" altLang="zh-CN" b="0" dirty="0" smtClean="0">
                <a:effectLst/>
              </a:rPr>
              <a:t>VRRP</a:t>
            </a:r>
            <a:r>
              <a:rPr lang="zh-CN" altLang="en-US" b="0" dirty="0" smtClean="0">
                <a:effectLst/>
              </a:rPr>
              <a:t>接口的状态变化，故当上行链路出现故障时，</a:t>
            </a:r>
            <a:r>
              <a:rPr lang="en-US" altLang="zh-CN" b="0" dirty="0" smtClean="0">
                <a:effectLst/>
              </a:rPr>
              <a:t>VRRP</a:t>
            </a:r>
            <a:r>
              <a:rPr lang="zh-CN" altLang="en-US" b="0" dirty="0" smtClean="0">
                <a:effectLst/>
              </a:rPr>
              <a:t>无法进行感知，不会进行主备切换，从而导致业务中断。</a:t>
            </a:r>
            <a:endParaRPr lang="en-US" altLang="zh-CN" b="0" dirty="0" smtClean="0">
              <a:effectLst/>
            </a:endParaRPr>
          </a:p>
          <a:p>
            <a:pPr marL="180975" marR="0" indent="-180975" algn="l" defTabSz="914400" rtl="0" eaLnBrk="0" fontAlgn="base" latinLnBrk="0" hangingPunct="1">
              <a:lnSpc>
                <a:spcPct val="125000"/>
              </a:lnSpc>
              <a:spcBef>
                <a:spcPct val="0"/>
              </a:spcBef>
              <a:spcAft>
                <a:spcPts val="600"/>
              </a:spcAft>
              <a:buClrTx/>
              <a:buSzPct val="60000"/>
              <a:buFont typeface="Wingdings" pitchFamily="2" charset="2"/>
              <a:buChar char="l"/>
              <a:tabLst/>
              <a:defRPr/>
            </a:pPr>
            <a:r>
              <a:rPr lang="zh-CN" altLang="en-US" b="0" dirty="0" smtClean="0">
                <a:effectLst/>
              </a:rPr>
              <a:t>解决方案：利用</a:t>
            </a:r>
            <a:r>
              <a:rPr lang="en-US" altLang="zh-CN" b="0" dirty="0" smtClean="0">
                <a:effectLst/>
              </a:rPr>
              <a:t>VRRP</a:t>
            </a:r>
            <a:r>
              <a:rPr lang="zh-CN" altLang="en-US" b="0" dirty="0" smtClean="0">
                <a:effectLst/>
              </a:rPr>
              <a:t>的联动功能监视上行接口或链路故障，主动进行主备切换。</a:t>
            </a:r>
          </a:p>
        </p:txBody>
      </p:sp>
    </p:spTree>
    <p:extLst>
      <p:ext uri="{BB962C8B-B14F-4D97-AF65-F5344CB8AC3E}">
        <p14:creationId xmlns:p14="http://schemas.microsoft.com/office/powerpoint/2010/main" val="1557929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7122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indent="-180975" algn="l" defTabSz="914400" rtl="0" eaLnBrk="0"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effectLst/>
              </a:rPr>
              <a:t>负载分担是指多个</a:t>
            </a:r>
            <a:r>
              <a:rPr lang="en-US" altLang="zh-CN" dirty="0" smtClean="0">
                <a:effectLst/>
              </a:rPr>
              <a:t>VRRP</a:t>
            </a:r>
            <a:r>
              <a:rPr lang="zh-CN" altLang="en-US" dirty="0" smtClean="0">
                <a:effectLst/>
              </a:rPr>
              <a:t>备份组同时承担业务转发，</a:t>
            </a:r>
            <a:r>
              <a:rPr lang="en-US" altLang="zh-CN" dirty="0" smtClean="0">
                <a:effectLst/>
              </a:rPr>
              <a:t>VRRP</a:t>
            </a:r>
            <a:r>
              <a:rPr lang="zh-CN" altLang="en-US" dirty="0" smtClean="0">
                <a:effectLst/>
              </a:rPr>
              <a:t>负载分担与</a:t>
            </a:r>
            <a:r>
              <a:rPr lang="en-US" altLang="zh-CN" dirty="0" smtClean="0">
                <a:effectLst/>
              </a:rPr>
              <a:t>VRRP</a:t>
            </a:r>
            <a:r>
              <a:rPr lang="zh-CN" altLang="en-US" dirty="0" smtClean="0">
                <a:effectLst/>
              </a:rPr>
              <a:t>主备备份的基本原理和报文协商过程都是相同的。对于每一个</a:t>
            </a:r>
            <a:r>
              <a:rPr lang="en-US" altLang="zh-CN" dirty="0" smtClean="0">
                <a:effectLst/>
              </a:rPr>
              <a:t>VRRP</a:t>
            </a:r>
            <a:r>
              <a:rPr lang="zh-CN" altLang="en-US" dirty="0" smtClean="0">
                <a:effectLst/>
              </a:rPr>
              <a:t>备份组，都包含一个</a:t>
            </a:r>
            <a:r>
              <a:rPr lang="en-US" altLang="zh-CN" dirty="0" smtClean="0">
                <a:effectLst/>
              </a:rPr>
              <a:t>Master</a:t>
            </a:r>
            <a:r>
              <a:rPr lang="zh-CN" altLang="en-US" dirty="0" smtClean="0">
                <a:effectLst/>
              </a:rPr>
              <a:t>设备和若干</a:t>
            </a:r>
            <a:r>
              <a:rPr lang="en-US" altLang="zh-CN" dirty="0" smtClean="0">
                <a:effectLst/>
              </a:rPr>
              <a:t>Backup</a:t>
            </a:r>
            <a:r>
              <a:rPr lang="zh-CN" altLang="en-US" dirty="0" smtClean="0">
                <a:effectLst/>
              </a:rPr>
              <a:t>设备。</a:t>
            </a:r>
            <a:endParaRPr lang="en-US" altLang="zh-CN" dirty="0" smtClean="0">
              <a:effectLst/>
            </a:endParaRPr>
          </a:p>
          <a:p>
            <a:pPr marL="180975" marR="0" indent="-180975" algn="l" defTabSz="914400" rtl="0" eaLnBrk="0"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effectLst/>
              </a:rPr>
              <a:t>与主备备份方式的不同点在于：负载分担方式需要建立多个</a:t>
            </a:r>
            <a:r>
              <a:rPr lang="en-US" altLang="zh-CN" dirty="0" smtClean="0">
                <a:effectLst/>
              </a:rPr>
              <a:t>VRRP</a:t>
            </a:r>
            <a:r>
              <a:rPr lang="zh-CN" altLang="en-US" dirty="0" smtClean="0">
                <a:effectLst/>
              </a:rPr>
              <a:t>备份组，各备份组的</a:t>
            </a:r>
            <a:r>
              <a:rPr lang="en-US" altLang="zh-CN" dirty="0" smtClean="0">
                <a:effectLst/>
              </a:rPr>
              <a:t>Master</a:t>
            </a:r>
            <a:r>
              <a:rPr lang="zh-CN" altLang="en-US" dirty="0" smtClean="0">
                <a:effectLst/>
              </a:rPr>
              <a:t>设备分担在不同设备上；单台设备可以加入多个备份组，在不同的备份组中扮演不同的角色。</a:t>
            </a:r>
          </a:p>
        </p:txBody>
      </p:sp>
    </p:spTree>
    <p:extLst>
      <p:ext uri="{BB962C8B-B14F-4D97-AF65-F5344CB8AC3E}">
        <p14:creationId xmlns:p14="http://schemas.microsoft.com/office/powerpoint/2010/main" val="3953530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147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indent="-180975" algn="l" defTabSz="914400" rtl="0" eaLnBrk="0" fontAlgn="base" latinLnBrk="0" hangingPunct="1">
              <a:lnSpc>
                <a:spcPct val="125000"/>
              </a:lnSpc>
              <a:spcBef>
                <a:spcPct val="0"/>
              </a:spcBef>
              <a:spcAft>
                <a:spcPts val="600"/>
              </a:spcAft>
              <a:buClrTx/>
              <a:buSzPct val="60000"/>
              <a:buFont typeface="Wingdings" pitchFamily="2" charset="2"/>
              <a:buChar char="l"/>
              <a:tabLst/>
              <a:defRPr/>
            </a:pPr>
            <a:r>
              <a:rPr lang="zh-CN" altLang="en-US" b="0" dirty="0" smtClean="0">
                <a:latin typeface="FrutigerNext LT Regular" panose="020B0503040504020204" pitchFamily="34" charset="0"/>
                <a:ea typeface="华文细黑" panose="02010600040101010101" pitchFamily="2" charset="-122"/>
                <a:cs typeface="Courier New" panose="02070309020205020404" pitchFamily="49" charset="0"/>
              </a:rPr>
              <a:t>负载分担方式与主备备份方式配置思路一致，以单个</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VRRP</a:t>
            </a:r>
            <a:r>
              <a:rPr lang="zh-CN" altLang="en-US" b="0" dirty="0" smtClean="0">
                <a:latin typeface="FrutigerNext LT Regular" panose="020B0503040504020204" pitchFamily="34" charset="0"/>
                <a:ea typeface="华文细黑" panose="02010600040101010101" pitchFamily="2" charset="-122"/>
                <a:cs typeface="Courier New" panose="02070309020205020404" pitchFamily="49" charset="0"/>
              </a:rPr>
              <a:t>备份组为例，</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Master</a:t>
            </a:r>
            <a:r>
              <a:rPr lang="zh-CN" altLang="en-US" b="0" dirty="0" smtClean="0">
                <a:latin typeface="FrutigerNext LT Regular" panose="020B0503040504020204" pitchFamily="34" charset="0"/>
                <a:ea typeface="华文细黑" panose="02010600040101010101" pitchFamily="2" charset="-122"/>
                <a:cs typeface="Courier New" panose="02070309020205020404" pitchFamily="49" charset="0"/>
              </a:rPr>
              <a:t>设备配置：</a:t>
            </a:r>
            <a:endPar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endParaRPr>
          </a:p>
          <a:p>
            <a:pPr marL="541338" marR="0" lvl="1" indent="-180975" algn="l" defTabSz="914400" rtl="0" eaLnBrk="0" fontAlgn="base" latinLnBrk="0" hangingPunct="1">
              <a:lnSpc>
                <a:spcPct val="125000"/>
              </a:lnSpc>
              <a:spcBef>
                <a:spcPct val="0"/>
              </a:spcBef>
              <a:spcAft>
                <a:spcPts val="600"/>
              </a:spcAft>
              <a:buClrTx/>
              <a:buSzPct val="60000"/>
              <a:buFont typeface="Wingdings" pitchFamily="2" charset="2"/>
              <a:buChar char="p"/>
              <a:tabLst/>
              <a:defRPr/>
            </a:pP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vrrp</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a:t>
            </a: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vrid</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1 virtual-</a:t>
            </a: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ip</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10.0.0.10   //</a:t>
            </a:r>
            <a:r>
              <a:rPr lang="zh-CN" altLang="en-US" b="0" dirty="0" smtClean="0">
                <a:latin typeface="FrutigerNext LT Regular" panose="020B0503040504020204" pitchFamily="34" charset="0"/>
                <a:ea typeface="华文细黑" panose="02010600040101010101" pitchFamily="2" charset="-122"/>
                <a:cs typeface="Courier New" panose="02070309020205020404" pitchFamily="49" charset="0"/>
              </a:rPr>
              <a:t>配置</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vrid</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1</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中的虚拟</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IP</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地址。</a:t>
            </a:r>
            <a:endParaRPr lang="en-US" altLang="zh-CN" b="0" baseline="0" dirty="0" smtClean="0">
              <a:latin typeface="FrutigerNext LT Regular" panose="020B0503040504020204" pitchFamily="34" charset="0"/>
              <a:ea typeface="华文细黑" panose="02010600040101010101" pitchFamily="2" charset="-122"/>
              <a:cs typeface="+mn-cs"/>
            </a:endParaRPr>
          </a:p>
          <a:p>
            <a:pPr marL="541338" marR="0" lvl="1" indent="-180975" algn="l" defTabSz="914400" rtl="0" eaLnBrk="0" fontAlgn="base" latinLnBrk="0" hangingPunct="1">
              <a:lnSpc>
                <a:spcPct val="125000"/>
              </a:lnSpc>
              <a:spcBef>
                <a:spcPct val="0"/>
              </a:spcBef>
              <a:spcAft>
                <a:spcPts val="600"/>
              </a:spcAft>
              <a:buClrTx/>
              <a:buSzPct val="60000"/>
              <a:buFont typeface="Wingdings" pitchFamily="2" charset="2"/>
              <a:buChar char="p"/>
              <a:tabLst/>
              <a:defRPr/>
            </a:pP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vrrp</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a:t>
            </a: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vrid</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1 priority 120  //</a:t>
            </a:r>
            <a:r>
              <a:rPr lang="zh-CN" altLang="en-US" b="0" dirty="0" smtClean="0">
                <a:latin typeface="FrutigerNext LT Regular" panose="020B0503040504020204" pitchFamily="34" charset="0"/>
                <a:ea typeface="华文细黑" panose="02010600040101010101" pitchFamily="2" charset="-122"/>
                <a:cs typeface="Courier New" panose="02070309020205020404" pitchFamily="49" charset="0"/>
              </a:rPr>
              <a:t>配置在</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vrid</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1</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中的优先级为</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120</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，其他设备优先级未手动指定，缺省为</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100</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，则本设备为</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Master</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a:t>
            </a:r>
            <a:endParaRPr lang="en-US" altLang="zh-CN" b="0" baseline="0" dirty="0" smtClean="0">
              <a:latin typeface="FrutigerNext LT Regular" panose="020B0503040504020204" pitchFamily="34" charset="0"/>
              <a:ea typeface="华文细黑" panose="02010600040101010101" pitchFamily="2" charset="-122"/>
              <a:cs typeface="+mn-cs"/>
            </a:endParaRPr>
          </a:p>
          <a:p>
            <a:pPr marL="541338" marR="0" lvl="1" indent="-180975" algn="l" defTabSz="914400" rtl="0" eaLnBrk="0" fontAlgn="base" latinLnBrk="0" hangingPunct="1">
              <a:lnSpc>
                <a:spcPct val="125000"/>
              </a:lnSpc>
              <a:spcBef>
                <a:spcPct val="0"/>
              </a:spcBef>
              <a:spcAft>
                <a:spcPts val="600"/>
              </a:spcAft>
              <a:buClrTx/>
              <a:buSzPct val="60000"/>
              <a:buFont typeface="Wingdings" pitchFamily="2" charset="2"/>
              <a:buChar char="p"/>
              <a:tabLst/>
              <a:defRPr/>
            </a:pP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vrrp</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a:t>
            </a: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vrid</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1 preempt-mode timer delay 20  //</a:t>
            </a:r>
            <a:r>
              <a:rPr lang="zh-CN" altLang="en-US" b="0" dirty="0" smtClean="0">
                <a:latin typeface="FrutigerNext LT Regular" panose="020B0503040504020204" pitchFamily="34" charset="0"/>
                <a:ea typeface="华文细黑" panose="02010600040101010101" pitchFamily="2" charset="-122"/>
                <a:cs typeface="Courier New" panose="02070309020205020404" pitchFamily="49" charset="0"/>
              </a:rPr>
              <a:t>配置</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Master</a:t>
            </a:r>
            <a:r>
              <a:rPr lang="zh-CN" altLang="en-US" b="0" dirty="0" smtClean="0">
                <a:latin typeface="FrutigerNext LT Regular" panose="020B0503040504020204" pitchFamily="34" charset="0"/>
                <a:ea typeface="华文细黑" panose="02010600040101010101" pitchFamily="2" charset="-122"/>
                <a:cs typeface="Courier New" panose="02070309020205020404" pitchFamily="49" charset="0"/>
              </a:rPr>
              <a:t>设备的抢占时延为</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20</a:t>
            </a:r>
            <a:r>
              <a:rPr lang="zh-CN" altLang="en-US" b="0" dirty="0" smtClean="0">
                <a:latin typeface="FrutigerNext LT Regular" panose="020B0503040504020204" pitchFamily="34" charset="0"/>
                <a:ea typeface="华文细黑" panose="02010600040101010101" pitchFamily="2" charset="-122"/>
                <a:cs typeface="Courier New" panose="02070309020205020404" pitchFamily="49" charset="0"/>
              </a:rPr>
              <a:t>秒。</a:t>
            </a:r>
            <a:endPar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endParaRPr>
          </a:p>
          <a:p>
            <a:pPr marL="541338" marR="0" lvl="1" indent="-180975" algn="l" defTabSz="914400" rtl="0" eaLnBrk="0" fontAlgn="base" latinLnBrk="0" hangingPunct="1">
              <a:lnSpc>
                <a:spcPct val="125000"/>
              </a:lnSpc>
              <a:spcBef>
                <a:spcPct val="0"/>
              </a:spcBef>
              <a:spcAft>
                <a:spcPts val="600"/>
              </a:spcAft>
              <a:buClrTx/>
              <a:buSzPct val="60000"/>
              <a:buFont typeface="Wingdings" pitchFamily="2" charset="2"/>
              <a:buChar char="p"/>
              <a:tabLst/>
              <a:defRPr/>
            </a:pPr>
            <a:r>
              <a:rPr lang="en-US" altLang="zh-CN" sz="1100" b="0" dirty="0" err="1" smtClean="0">
                <a:latin typeface="FrutigerNext LT Regular" panose="020B0503040504020204" pitchFamily="34" charset="0"/>
                <a:ea typeface="华文细黑" panose="02010600040101010101" pitchFamily="2" charset="-122"/>
                <a:cs typeface="Courier New" panose="02070309020205020404" pitchFamily="49" charset="0"/>
              </a:rPr>
              <a:t>vrrp</a:t>
            </a:r>
            <a:r>
              <a:rPr lang="en-US" altLang="zh-CN" sz="1100" b="0" dirty="0" smtClean="0">
                <a:latin typeface="FrutigerNext LT Regular" panose="020B0503040504020204" pitchFamily="34" charset="0"/>
                <a:ea typeface="华文细黑" panose="02010600040101010101" pitchFamily="2" charset="-122"/>
                <a:cs typeface="Courier New" panose="02070309020205020404" pitchFamily="49" charset="0"/>
              </a:rPr>
              <a:t> </a:t>
            </a:r>
            <a:r>
              <a:rPr lang="en-US" altLang="zh-CN" sz="1100" b="0" dirty="0" err="1" smtClean="0">
                <a:latin typeface="FrutigerNext LT Regular" panose="020B0503040504020204" pitchFamily="34" charset="0"/>
                <a:ea typeface="华文细黑" panose="02010600040101010101" pitchFamily="2" charset="-122"/>
                <a:cs typeface="Courier New" panose="02070309020205020404" pitchFamily="49" charset="0"/>
              </a:rPr>
              <a:t>vrid</a:t>
            </a:r>
            <a:r>
              <a:rPr lang="en-US" altLang="zh-CN" sz="1100" b="0" dirty="0" smtClean="0">
                <a:latin typeface="FrutigerNext LT Regular" panose="020B0503040504020204" pitchFamily="34" charset="0"/>
                <a:ea typeface="华文细黑" panose="02010600040101010101" pitchFamily="2" charset="-122"/>
                <a:cs typeface="Courier New" panose="02070309020205020404" pitchFamily="49" charset="0"/>
              </a:rPr>
              <a:t> 1 track interface GigabitEthernet0/0/0 reduce 30</a:t>
            </a:r>
            <a:r>
              <a:rPr lang="en-US" altLang="zh-CN" sz="1100" b="0" baseline="0" dirty="0" smtClean="0">
                <a:latin typeface="FrutigerNext LT Regular" panose="020B0503040504020204" pitchFamily="34" charset="0"/>
                <a:ea typeface="华文细黑" panose="02010600040101010101" pitchFamily="2" charset="-122"/>
                <a:cs typeface="Courier New" panose="02070309020205020404" pitchFamily="49" charset="0"/>
              </a:rPr>
              <a:t>  </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跟踪上行接口</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G0/0/0</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的状态，如果端口出现故障，则</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Master</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设备</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VRRP</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优先级降低</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30</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a:t>
            </a:r>
            <a:endPar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endParaRPr>
          </a:p>
          <a:p>
            <a:pPr marL="180975" marR="0" indent="-180975" algn="l" defTabSz="784225" rtl="0" eaLnBrk="0" fontAlgn="base" latinLnBrk="0" hangingPunct="0">
              <a:lnSpc>
                <a:spcPct val="125000"/>
              </a:lnSpc>
              <a:spcBef>
                <a:spcPct val="0"/>
              </a:spcBef>
              <a:spcAft>
                <a:spcPts val="600"/>
              </a:spcAft>
              <a:buClrTx/>
              <a:buSzPct val="60000"/>
              <a:buFont typeface="Wingdings" pitchFamily="2" charset="2"/>
              <a:buChar char="l"/>
              <a:tabLst/>
              <a:defRPr/>
            </a:pP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Backup</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设备配置：</a:t>
            </a:r>
            <a:endPar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endParaRPr>
          </a:p>
          <a:p>
            <a:pPr marL="541338" marR="0" lvl="1" indent="-180975" algn="l" defTabSz="784225" rtl="0" eaLnBrk="0" fontAlgn="base" latinLnBrk="0" hangingPunct="0">
              <a:lnSpc>
                <a:spcPct val="125000"/>
              </a:lnSpc>
              <a:spcBef>
                <a:spcPct val="0"/>
              </a:spcBef>
              <a:spcAft>
                <a:spcPts val="600"/>
              </a:spcAft>
              <a:buClrTx/>
              <a:buSzPct val="60000"/>
              <a:buFont typeface="Wingdings" pitchFamily="2" charset="2"/>
              <a:buChar char="p"/>
              <a:tabLst/>
              <a:defRPr/>
            </a:pP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vrrp</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a:t>
            </a: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vrid</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1 virtual-</a:t>
            </a:r>
            <a:r>
              <a:rPr lang="en-US" altLang="zh-CN" b="0" dirty="0" err="1" smtClean="0">
                <a:latin typeface="FrutigerNext LT Regular" panose="020B0503040504020204" pitchFamily="34" charset="0"/>
                <a:ea typeface="华文细黑" panose="02010600040101010101" pitchFamily="2" charset="-122"/>
                <a:cs typeface="Courier New" panose="02070309020205020404" pitchFamily="49" charset="0"/>
              </a:rPr>
              <a:t>ip</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 10.0.0.10  //</a:t>
            </a:r>
            <a:r>
              <a:rPr lang="zh-CN" altLang="en-US" b="0" dirty="0" smtClean="0">
                <a:latin typeface="FrutigerNext LT Regular" panose="020B0503040504020204" pitchFamily="34" charset="0"/>
                <a:ea typeface="华文细黑" panose="02010600040101010101" pitchFamily="2" charset="-122"/>
                <a:cs typeface="Courier New" panose="02070309020205020404" pitchFamily="49" charset="0"/>
              </a:rPr>
              <a:t>配置</a:t>
            </a:r>
            <a:r>
              <a:rPr lang="en-US" altLang="zh-CN" b="0" dirty="0" smtClean="0">
                <a:latin typeface="FrutigerNext LT Regular" panose="020B0503040504020204" pitchFamily="34" charset="0"/>
                <a:ea typeface="华文细黑" panose="02010600040101010101" pitchFamily="2" charset="-122"/>
                <a:cs typeface="Courier New" panose="02070309020205020404" pitchFamily="49" charset="0"/>
              </a:rPr>
              <a:t>vrid</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1</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中的虚拟</a:t>
            </a:r>
            <a:r>
              <a:rPr lang="en-US" altLang="zh-CN" b="0" baseline="0" dirty="0" smtClean="0">
                <a:latin typeface="FrutigerNext LT Regular" panose="020B0503040504020204" pitchFamily="34" charset="0"/>
                <a:ea typeface="华文细黑" panose="02010600040101010101" pitchFamily="2" charset="-122"/>
                <a:cs typeface="Courier New" panose="02070309020205020404" pitchFamily="49" charset="0"/>
              </a:rPr>
              <a:t>IP</a:t>
            </a:r>
            <a:r>
              <a:rPr lang="zh-CN" altLang="en-US" b="0" baseline="0" dirty="0" smtClean="0">
                <a:latin typeface="FrutigerNext LT Regular" panose="020B0503040504020204" pitchFamily="34" charset="0"/>
                <a:ea typeface="华文细黑" panose="02010600040101010101" pitchFamily="2" charset="-122"/>
                <a:cs typeface="Courier New" panose="02070309020205020404" pitchFamily="49" charset="0"/>
              </a:rPr>
              <a:t>地址。</a:t>
            </a:r>
            <a:endParaRPr lang="en-US" altLang="zh-CN" b="0" dirty="0" smtClean="0">
              <a:latin typeface="FrutigerNext LT Regular" panose="020B0503040504020204" pitchFamily="34" charset="0"/>
              <a:ea typeface="华文细黑" panose="02010600040101010101" pitchFamily="2" charset="-122"/>
            </a:endParaRPr>
          </a:p>
        </p:txBody>
      </p:sp>
    </p:spTree>
    <p:extLst>
      <p:ext uri="{BB962C8B-B14F-4D97-AF65-F5344CB8AC3E}">
        <p14:creationId xmlns:p14="http://schemas.microsoft.com/office/powerpoint/2010/main" val="3598823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2188" y="768350"/>
            <a:ext cx="5118100" cy="3838575"/>
          </a:xfrm>
          <a:prstGeom prst="rect">
            <a:avLst/>
          </a:prstGeom>
          <a:ln/>
        </p:spPr>
      </p:sp>
      <p:sp>
        <p:nvSpPr>
          <p:cNvPr id="134147" name="Rectangle 3"/>
          <p:cNvSpPr>
            <a:spLocks noGrp="1" noChangeArrowheads="1"/>
          </p:cNvSpPr>
          <p:nvPr>
            <p:ph type="body" idx="1"/>
          </p:nvPr>
        </p:nvSpPr>
        <p:spPr>
          <a:noFill/>
          <a:ln w="9525">
            <a:noFill/>
            <a:miter lim="800000"/>
            <a:headEnd/>
            <a:tailEnd/>
          </a:ln>
          <a:effectLst/>
        </p:spPr>
        <p:txBody>
          <a:bodyPr vert="horz" wrap="square" lIns="96791" tIns="48396" rIns="96791" bIns="48396" numCol="1" anchor="t" anchorCtr="0" compatLnSpc="1">
            <a:prstTxWarp prst="textNoShape">
              <a:avLst/>
            </a:prstTxWarp>
            <a:noAutofit/>
          </a:bodyPr>
          <a:lstStyle/>
          <a:p>
            <a:pPr>
              <a:defRPr/>
            </a:pPr>
            <a:endParaRPr lang="zh-CN" altLang="zh-CN" dirty="0" smtClean="0"/>
          </a:p>
        </p:txBody>
      </p:sp>
    </p:spTree>
    <p:extLst>
      <p:ext uri="{BB962C8B-B14F-4D97-AF65-F5344CB8AC3E}">
        <p14:creationId xmlns:p14="http://schemas.microsoft.com/office/powerpoint/2010/main" val="146530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291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10916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000" marR="0" lvl="1" indent="-180000" algn="l" defTabSz="914400" rtl="0" eaLnBrk="0" fontAlgn="base" latinLnBrk="0" hangingPunct="1">
              <a:lnSpc>
                <a:spcPct val="125000"/>
              </a:lnSpc>
              <a:spcBef>
                <a:spcPct val="0"/>
              </a:spcBef>
              <a:spcAft>
                <a:spcPts val="600"/>
              </a:spcAft>
              <a:buClrTx/>
              <a:buSzPct val="60000"/>
              <a:buFont typeface="Wingdings" pitchFamily="2" charset="2"/>
              <a:buChar char="l"/>
              <a:tabLst/>
              <a:defRPr/>
            </a:pPr>
            <a:endParaRPr lang="en-US" altLang="zh-CN" dirty="0" smtClean="0"/>
          </a:p>
        </p:txBody>
      </p:sp>
    </p:spTree>
    <p:extLst>
      <p:ext uri="{BB962C8B-B14F-4D97-AF65-F5344CB8AC3E}">
        <p14:creationId xmlns:p14="http://schemas.microsoft.com/office/powerpoint/2010/main" val="90445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lvl="1" indent="-180975" algn="l" defTabSz="914400" rtl="0" eaLnBrk="0" fontAlgn="base" latinLnBrk="0" hangingPunct="1">
              <a:lnSpc>
                <a:spcPct val="125000"/>
              </a:lnSpc>
              <a:spcBef>
                <a:spcPct val="0"/>
              </a:spcBef>
              <a:spcAft>
                <a:spcPts val="600"/>
              </a:spcAft>
              <a:buClrTx/>
              <a:buSzPct val="60000"/>
              <a:buFont typeface="Wingdings" pitchFamily="2" charset="2"/>
              <a:buChar char="l"/>
              <a:tabLst/>
              <a:defRPr/>
            </a:pPr>
            <a:endParaRPr lang="en-US" altLang="zh-CN" dirty="0" smtClean="0"/>
          </a:p>
        </p:txBody>
      </p:sp>
    </p:spTree>
    <p:extLst>
      <p:ext uri="{BB962C8B-B14F-4D97-AF65-F5344CB8AC3E}">
        <p14:creationId xmlns:p14="http://schemas.microsoft.com/office/powerpoint/2010/main" val="125892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VRRP</a:t>
            </a:r>
            <a:r>
              <a:rPr lang="zh-CN" altLang="en-US" dirty="0" smtClean="0">
                <a:effectLst/>
              </a:rPr>
              <a:t>基本概念：</a:t>
            </a:r>
            <a:endParaRPr lang="en-US" altLang="zh-CN" dirty="0" smtClean="0">
              <a:effectLst/>
            </a:endParaRPr>
          </a:p>
          <a:p>
            <a:pPr lvl="1"/>
            <a:r>
              <a:rPr lang="en-US" altLang="zh-CN" dirty="0" smtClean="0">
                <a:effectLst/>
              </a:rPr>
              <a:t>VRRP</a:t>
            </a:r>
            <a:r>
              <a:rPr lang="zh-CN" altLang="en-US" dirty="0" smtClean="0">
                <a:effectLst/>
              </a:rPr>
              <a:t>路由器（</a:t>
            </a:r>
            <a:r>
              <a:rPr lang="en-US" altLang="zh-CN" dirty="0" smtClean="0">
                <a:effectLst/>
              </a:rPr>
              <a:t>VRRP Router</a:t>
            </a:r>
            <a:r>
              <a:rPr lang="zh-CN" altLang="en-US" dirty="0" smtClean="0">
                <a:effectLst/>
              </a:rPr>
              <a:t>）：运行</a:t>
            </a:r>
            <a:r>
              <a:rPr lang="en-US" altLang="zh-CN" dirty="0" smtClean="0">
                <a:effectLst/>
              </a:rPr>
              <a:t>VRRP</a:t>
            </a:r>
            <a:r>
              <a:rPr lang="zh-CN" altLang="en-US" dirty="0" smtClean="0">
                <a:effectLst/>
              </a:rPr>
              <a:t>协议的设备，如</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a:t>
            </a:r>
          </a:p>
          <a:p>
            <a:pPr lvl="1"/>
            <a:r>
              <a:rPr lang="zh-CN" altLang="en-US" dirty="0" smtClean="0">
                <a:effectLst/>
              </a:rPr>
              <a:t>虚拟路由器（</a:t>
            </a:r>
            <a:r>
              <a:rPr lang="en-US" altLang="zh-CN" dirty="0" smtClean="0">
                <a:effectLst/>
              </a:rPr>
              <a:t>Virtual Router</a:t>
            </a:r>
            <a:r>
              <a:rPr lang="zh-CN" altLang="en-US" dirty="0" smtClean="0">
                <a:effectLst/>
              </a:rPr>
              <a:t>）：又称</a:t>
            </a:r>
            <a:r>
              <a:rPr lang="en-US" altLang="zh-CN" dirty="0" smtClean="0">
                <a:effectLst/>
              </a:rPr>
              <a:t>VRRP</a:t>
            </a:r>
            <a:r>
              <a:rPr lang="zh-CN" altLang="en-US" dirty="0" smtClean="0">
                <a:effectLst/>
              </a:rPr>
              <a:t>备份组，由一个</a:t>
            </a:r>
            <a:r>
              <a:rPr lang="en-US" altLang="zh-CN" dirty="0" smtClean="0">
                <a:effectLst/>
              </a:rPr>
              <a:t>Master</a:t>
            </a:r>
            <a:r>
              <a:rPr lang="zh-CN" altLang="en-US" dirty="0" smtClean="0">
                <a:effectLst/>
              </a:rPr>
              <a:t>设备和多个</a:t>
            </a:r>
            <a:r>
              <a:rPr lang="en-US" altLang="zh-CN" dirty="0" smtClean="0">
                <a:effectLst/>
              </a:rPr>
              <a:t>Backup</a:t>
            </a:r>
            <a:r>
              <a:rPr lang="zh-CN" altLang="en-US" dirty="0" smtClean="0">
                <a:effectLst/>
              </a:rPr>
              <a:t>设备组成，被当作一个共享局域网内主机的缺省网关。如</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共同组成了一个虚拟路由器。</a:t>
            </a:r>
          </a:p>
          <a:p>
            <a:pPr lvl="1"/>
            <a:r>
              <a:rPr lang="en-US" altLang="zh-CN" dirty="0" smtClean="0">
                <a:effectLst/>
              </a:rPr>
              <a:t>Master</a:t>
            </a:r>
            <a:r>
              <a:rPr lang="zh-CN" altLang="en-US" dirty="0" smtClean="0">
                <a:effectLst/>
              </a:rPr>
              <a:t>路由器（</a:t>
            </a:r>
            <a:r>
              <a:rPr lang="en-US" altLang="zh-CN" dirty="0" smtClean="0">
                <a:effectLst/>
              </a:rPr>
              <a:t>Virtual Router Master</a:t>
            </a:r>
            <a:r>
              <a:rPr lang="zh-CN" altLang="en-US" dirty="0" smtClean="0">
                <a:effectLst/>
              </a:rPr>
              <a:t>）：承担转发报文任务的</a:t>
            </a:r>
            <a:r>
              <a:rPr lang="en-US" altLang="zh-CN" dirty="0" smtClean="0">
                <a:effectLst/>
              </a:rPr>
              <a:t>VRRP</a:t>
            </a:r>
            <a:r>
              <a:rPr lang="zh-CN" altLang="en-US" dirty="0" smtClean="0">
                <a:effectLst/>
              </a:rPr>
              <a:t>设备，如</a:t>
            </a:r>
            <a:r>
              <a:rPr lang="en-US" altLang="zh-CN" dirty="0" err="1" smtClean="0">
                <a:effectLst/>
              </a:rPr>
              <a:t>RouterA</a:t>
            </a:r>
            <a:r>
              <a:rPr lang="zh-CN" altLang="en-US" dirty="0" smtClean="0">
                <a:effectLst/>
              </a:rPr>
              <a:t>。</a:t>
            </a:r>
            <a:endParaRPr lang="en-US" altLang="zh-CN" dirty="0" smtClean="0">
              <a:effectLst/>
            </a:endParaRPr>
          </a:p>
          <a:p>
            <a:pPr lvl="1"/>
            <a:r>
              <a:rPr lang="en-US" altLang="zh-CN" dirty="0" smtClean="0">
                <a:effectLst/>
              </a:rPr>
              <a:t>Backup</a:t>
            </a:r>
            <a:r>
              <a:rPr lang="zh-CN" altLang="en-US" dirty="0" smtClean="0">
                <a:effectLst/>
              </a:rPr>
              <a:t>路由器（</a:t>
            </a:r>
            <a:r>
              <a:rPr lang="en-US" altLang="zh-CN" dirty="0" smtClean="0">
                <a:effectLst/>
              </a:rPr>
              <a:t>Virtual Router Backup</a:t>
            </a:r>
            <a:r>
              <a:rPr lang="zh-CN" altLang="en-US" dirty="0" smtClean="0">
                <a:effectLst/>
              </a:rPr>
              <a:t>）：一组没有承担转发任务的</a:t>
            </a:r>
            <a:r>
              <a:rPr lang="en-US" altLang="zh-CN" dirty="0" smtClean="0">
                <a:effectLst/>
              </a:rPr>
              <a:t>VRRP</a:t>
            </a:r>
            <a:r>
              <a:rPr lang="zh-CN" altLang="en-US" dirty="0" smtClean="0">
                <a:effectLst/>
              </a:rPr>
              <a:t>设备，当</a:t>
            </a:r>
            <a:r>
              <a:rPr lang="en-US" altLang="zh-CN" dirty="0" smtClean="0">
                <a:effectLst/>
              </a:rPr>
              <a:t>Master</a:t>
            </a:r>
            <a:r>
              <a:rPr lang="zh-CN" altLang="en-US" dirty="0" smtClean="0">
                <a:effectLst/>
              </a:rPr>
              <a:t>设备出现故障时，它们将通过竞选成为新的</a:t>
            </a:r>
            <a:r>
              <a:rPr lang="en-US" altLang="zh-CN" dirty="0" smtClean="0">
                <a:effectLst/>
              </a:rPr>
              <a:t>Master</a:t>
            </a:r>
            <a:r>
              <a:rPr lang="zh-CN" altLang="en-US" dirty="0" smtClean="0">
                <a:effectLst/>
              </a:rPr>
              <a:t>设备，如</a:t>
            </a:r>
            <a:r>
              <a:rPr lang="en-US" altLang="zh-CN" dirty="0" err="1" smtClean="0">
                <a:effectLst/>
              </a:rPr>
              <a:t>RouterB</a:t>
            </a:r>
            <a:r>
              <a:rPr lang="zh-CN" altLang="en-US" dirty="0" smtClean="0">
                <a:effectLst/>
              </a:rPr>
              <a:t>。</a:t>
            </a:r>
            <a:endParaRPr lang="en-US" altLang="zh-CN" dirty="0" smtClean="0">
              <a:effectLst/>
            </a:endParaRPr>
          </a:p>
          <a:p>
            <a:pPr lvl="1"/>
            <a:r>
              <a:rPr lang="en-US" altLang="zh-CN" dirty="0" smtClean="0">
                <a:effectLst/>
              </a:rPr>
              <a:t>Priority</a:t>
            </a:r>
            <a:r>
              <a:rPr lang="zh-CN" altLang="en-US" dirty="0" smtClean="0">
                <a:effectLst/>
              </a:rPr>
              <a:t>：设备在备份组中的优先级，取值范围是</a:t>
            </a:r>
            <a:r>
              <a:rPr lang="en-US" altLang="zh-CN" dirty="0" smtClean="0">
                <a:effectLst/>
              </a:rPr>
              <a:t>0</a:t>
            </a:r>
            <a:r>
              <a:rPr lang="zh-CN" altLang="en-US" dirty="0" smtClean="0">
                <a:effectLst/>
              </a:rPr>
              <a:t>～</a:t>
            </a:r>
            <a:r>
              <a:rPr lang="en-US" altLang="zh-CN" dirty="0" smtClean="0">
                <a:effectLst/>
              </a:rPr>
              <a:t>255</a:t>
            </a:r>
            <a:r>
              <a:rPr lang="zh-CN" altLang="en-US" dirty="0" smtClean="0">
                <a:effectLst/>
              </a:rPr>
              <a:t>。</a:t>
            </a:r>
            <a:r>
              <a:rPr lang="en-US" altLang="zh-CN" dirty="0" smtClean="0">
                <a:effectLst/>
              </a:rPr>
              <a:t>0</a:t>
            </a:r>
            <a:r>
              <a:rPr lang="zh-CN" altLang="en-US" dirty="0" smtClean="0">
                <a:effectLst/>
              </a:rPr>
              <a:t>表示设备停止参与</a:t>
            </a:r>
            <a:r>
              <a:rPr lang="en-US" altLang="zh-CN" dirty="0" smtClean="0">
                <a:effectLst/>
              </a:rPr>
              <a:t>VRRP</a:t>
            </a:r>
            <a:r>
              <a:rPr lang="zh-CN" altLang="en-US" dirty="0" smtClean="0">
                <a:effectLst/>
              </a:rPr>
              <a:t>备份组，用来使备份设备尽快成为</a:t>
            </a:r>
            <a:r>
              <a:rPr lang="en-US" altLang="zh-CN" dirty="0" smtClean="0">
                <a:effectLst/>
              </a:rPr>
              <a:t>Master</a:t>
            </a:r>
            <a:r>
              <a:rPr lang="zh-CN" altLang="en-US" dirty="0" smtClean="0">
                <a:effectLst/>
              </a:rPr>
              <a:t>设备，而不必等到计时器超时；</a:t>
            </a:r>
            <a:r>
              <a:rPr lang="en-US" altLang="zh-CN" dirty="0" smtClean="0">
                <a:effectLst/>
              </a:rPr>
              <a:t>255</a:t>
            </a:r>
            <a:r>
              <a:rPr lang="zh-CN" altLang="en-US" dirty="0" smtClean="0">
                <a:effectLst/>
              </a:rPr>
              <a:t>则保留给</a:t>
            </a:r>
            <a:r>
              <a:rPr lang="en-US" altLang="zh-CN" dirty="0" smtClean="0">
                <a:effectLst/>
              </a:rPr>
              <a:t>IP</a:t>
            </a:r>
            <a:r>
              <a:rPr lang="zh-CN" altLang="en-US" dirty="0" smtClean="0">
                <a:effectLst/>
              </a:rPr>
              <a:t>地址拥有者，无法手工配置；设备缺省优先级值是</a:t>
            </a:r>
            <a:r>
              <a:rPr lang="en-US" altLang="zh-CN" dirty="0" smtClean="0">
                <a:effectLst/>
              </a:rPr>
              <a:t>100</a:t>
            </a:r>
            <a:r>
              <a:rPr lang="zh-CN" altLang="en-US" dirty="0" smtClean="0">
                <a:effectLst/>
              </a:rPr>
              <a:t>。</a:t>
            </a:r>
          </a:p>
          <a:p>
            <a:pPr marL="541338" marR="0" lvl="1" indent="-180975" algn="l" defTabSz="914400" rtl="0" eaLnBrk="0" fontAlgn="base" latinLnBrk="0" hangingPunct="1">
              <a:lnSpc>
                <a:spcPct val="125000"/>
              </a:lnSpc>
              <a:spcBef>
                <a:spcPct val="0"/>
              </a:spcBef>
              <a:spcAft>
                <a:spcPts val="600"/>
              </a:spcAft>
              <a:buClrTx/>
              <a:buSzPct val="50000"/>
              <a:buFont typeface="Wingdings" pitchFamily="2" charset="2"/>
              <a:buChar char="p"/>
              <a:tabLst/>
              <a:defRPr/>
            </a:pPr>
            <a:r>
              <a:rPr lang="en-US" altLang="zh-CN" dirty="0" err="1" smtClean="0">
                <a:effectLst/>
              </a:rPr>
              <a:t>vrid</a:t>
            </a:r>
            <a:r>
              <a:rPr lang="zh-CN" altLang="en-US" dirty="0" smtClean="0">
                <a:effectLst/>
              </a:rPr>
              <a:t>：虚拟路由器的标识，如图中</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组成的虚拟路由器的</a:t>
            </a:r>
            <a:r>
              <a:rPr lang="en-US" altLang="zh-CN" dirty="0" err="1" smtClean="0">
                <a:effectLst/>
              </a:rPr>
              <a:t>vrid</a:t>
            </a:r>
            <a:r>
              <a:rPr lang="zh-CN" altLang="en-US" dirty="0" smtClean="0">
                <a:effectLst/>
              </a:rPr>
              <a:t>为</a:t>
            </a:r>
            <a:r>
              <a:rPr lang="en-US" altLang="zh-CN" dirty="0" smtClean="0">
                <a:effectLst/>
              </a:rPr>
              <a:t>1</a:t>
            </a:r>
            <a:r>
              <a:rPr lang="zh-CN" altLang="en-US" dirty="0" smtClean="0">
                <a:effectLst/>
              </a:rPr>
              <a:t>，需手工指定，范围</a:t>
            </a:r>
            <a:r>
              <a:rPr lang="en-US" altLang="zh-CN" dirty="0" smtClean="0">
                <a:effectLst/>
              </a:rPr>
              <a:t>1-255</a:t>
            </a:r>
            <a:r>
              <a:rPr lang="zh-CN" altLang="en-US" dirty="0" smtClean="0">
                <a:effectLst/>
              </a:rPr>
              <a:t>。</a:t>
            </a:r>
            <a:endParaRPr lang="en-US" altLang="zh-CN" dirty="0" smtClean="0">
              <a:effectLst/>
            </a:endParaRPr>
          </a:p>
          <a:p>
            <a:pPr marL="541338" marR="0" lvl="1" indent="-180975" algn="l" defTabSz="914400" rtl="0" eaLnBrk="0" fontAlgn="base" latinLnBrk="0" hangingPunct="1">
              <a:lnSpc>
                <a:spcPct val="125000"/>
              </a:lnSpc>
              <a:spcBef>
                <a:spcPct val="0"/>
              </a:spcBef>
              <a:spcAft>
                <a:spcPts val="600"/>
              </a:spcAft>
              <a:buClrTx/>
              <a:buSzPct val="50000"/>
              <a:buFont typeface="Wingdings" pitchFamily="2" charset="2"/>
              <a:buChar char="p"/>
              <a:tabLst/>
              <a:defRPr/>
            </a:pPr>
            <a:r>
              <a:rPr lang="zh-CN" altLang="en-US" dirty="0" smtClean="0">
                <a:effectLst/>
              </a:rPr>
              <a:t>虚拟</a:t>
            </a:r>
            <a:r>
              <a:rPr lang="en-US" altLang="zh-CN" dirty="0" smtClean="0">
                <a:effectLst/>
              </a:rPr>
              <a:t>IP</a:t>
            </a:r>
            <a:r>
              <a:rPr lang="zh-CN" altLang="en-US" dirty="0" smtClean="0">
                <a:effectLst/>
              </a:rPr>
              <a:t>地址</a:t>
            </a:r>
            <a:r>
              <a:rPr lang="en-US" altLang="zh-CN" dirty="0" smtClean="0">
                <a:effectLst/>
              </a:rPr>
              <a:t>(Virtual IP Address)</a:t>
            </a:r>
            <a:r>
              <a:rPr lang="zh-CN" altLang="en-US" dirty="0" smtClean="0">
                <a:effectLst/>
              </a:rPr>
              <a:t>：虚拟路由器的</a:t>
            </a:r>
            <a:r>
              <a:rPr lang="en-US" altLang="zh-CN" dirty="0" smtClean="0">
                <a:effectLst/>
              </a:rPr>
              <a:t>IP</a:t>
            </a:r>
            <a:r>
              <a:rPr lang="zh-CN" altLang="en-US" dirty="0" smtClean="0">
                <a:effectLst/>
              </a:rPr>
              <a:t>地址，一个虚拟路由器可以有一个或多个</a:t>
            </a:r>
            <a:r>
              <a:rPr lang="en-US" altLang="zh-CN" dirty="0" smtClean="0">
                <a:effectLst/>
              </a:rPr>
              <a:t>IP</a:t>
            </a:r>
            <a:r>
              <a:rPr lang="zh-CN" altLang="en-US" dirty="0" smtClean="0">
                <a:effectLst/>
              </a:rPr>
              <a:t>地址，由用户配置。如</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组成的虚拟路由器的虚拟</a:t>
            </a:r>
            <a:r>
              <a:rPr lang="en-US" altLang="zh-CN" dirty="0" smtClean="0">
                <a:effectLst/>
              </a:rPr>
              <a:t>IP</a:t>
            </a:r>
            <a:r>
              <a:rPr lang="zh-CN" altLang="en-US" dirty="0" smtClean="0">
                <a:effectLst/>
              </a:rPr>
              <a:t>地址为</a:t>
            </a:r>
            <a:r>
              <a:rPr lang="en-US" altLang="zh-CN" dirty="0" smtClean="0">
                <a:effectLst/>
              </a:rPr>
              <a:t>10.1.1.254/24</a:t>
            </a:r>
            <a:r>
              <a:rPr lang="zh-CN" altLang="en-US" dirty="0" smtClean="0">
                <a:effectLst/>
              </a:rPr>
              <a:t>。</a:t>
            </a:r>
          </a:p>
          <a:p>
            <a:pPr lvl="1"/>
            <a:r>
              <a:rPr lang="en-US" altLang="zh-CN" dirty="0" smtClean="0">
                <a:effectLst/>
              </a:rPr>
              <a:t>IP</a:t>
            </a:r>
            <a:r>
              <a:rPr lang="zh-CN" altLang="en-US" dirty="0" smtClean="0">
                <a:effectLst/>
              </a:rPr>
              <a:t>地址拥有者（</a:t>
            </a:r>
            <a:r>
              <a:rPr lang="en-US" altLang="zh-CN" dirty="0" smtClean="0">
                <a:effectLst/>
              </a:rPr>
              <a:t>IP Address Owner</a:t>
            </a:r>
            <a:r>
              <a:rPr lang="zh-CN" altLang="en-US" dirty="0" smtClean="0">
                <a:effectLst/>
              </a:rPr>
              <a:t>）：如果一个</a:t>
            </a:r>
            <a:r>
              <a:rPr lang="en-US" altLang="zh-CN" dirty="0" smtClean="0">
                <a:effectLst/>
              </a:rPr>
              <a:t>VRRP</a:t>
            </a:r>
            <a:r>
              <a:rPr lang="zh-CN" altLang="en-US" dirty="0" smtClean="0">
                <a:effectLst/>
              </a:rPr>
              <a:t>设备将真实的接口</a:t>
            </a:r>
            <a:r>
              <a:rPr lang="en-US" altLang="zh-CN" dirty="0" smtClean="0">
                <a:effectLst/>
              </a:rPr>
              <a:t>IP</a:t>
            </a:r>
            <a:r>
              <a:rPr lang="zh-CN" altLang="en-US" dirty="0" smtClean="0">
                <a:effectLst/>
              </a:rPr>
              <a:t>地址配置为虚拟路由器</a:t>
            </a:r>
            <a:r>
              <a:rPr lang="en-US" altLang="zh-CN" dirty="0" smtClean="0">
                <a:effectLst/>
              </a:rPr>
              <a:t>IP</a:t>
            </a:r>
            <a:r>
              <a:rPr lang="zh-CN" altLang="en-US" dirty="0" smtClean="0">
                <a:effectLst/>
              </a:rPr>
              <a:t>地址，则该设备被称为</a:t>
            </a:r>
            <a:r>
              <a:rPr lang="en-US" altLang="zh-CN" dirty="0" smtClean="0">
                <a:effectLst/>
              </a:rPr>
              <a:t>IP</a:t>
            </a:r>
            <a:r>
              <a:rPr lang="zh-CN" altLang="en-US" dirty="0" smtClean="0">
                <a:effectLst/>
              </a:rPr>
              <a:t>地址拥有者。如果</a:t>
            </a:r>
            <a:r>
              <a:rPr lang="en-US" altLang="zh-CN" dirty="0" smtClean="0">
                <a:effectLst/>
              </a:rPr>
              <a:t>IP</a:t>
            </a:r>
            <a:r>
              <a:rPr lang="zh-CN" altLang="en-US" dirty="0" smtClean="0">
                <a:effectLst/>
              </a:rPr>
              <a:t>地址拥有者是可用的，则它将一直成为</a:t>
            </a:r>
            <a:r>
              <a:rPr lang="en-US" altLang="zh-CN" dirty="0" smtClean="0">
                <a:effectLst/>
              </a:rPr>
              <a:t>Master</a:t>
            </a:r>
            <a:r>
              <a:rPr lang="zh-CN" altLang="en-US" dirty="0" smtClean="0">
                <a:effectLst/>
              </a:rPr>
              <a:t>。</a:t>
            </a:r>
            <a:endParaRPr lang="en-US" altLang="zh-CN" dirty="0" smtClean="0">
              <a:effectLst/>
            </a:endParaRPr>
          </a:p>
          <a:p>
            <a:pPr lvl="1"/>
            <a:r>
              <a:rPr lang="zh-CN" altLang="en-US" dirty="0" smtClean="0">
                <a:effectLst/>
              </a:rPr>
              <a:t>虚拟</a:t>
            </a:r>
            <a:r>
              <a:rPr lang="en-US" altLang="zh-CN" dirty="0" smtClean="0">
                <a:effectLst/>
              </a:rPr>
              <a:t>MAC</a:t>
            </a:r>
            <a:r>
              <a:rPr lang="zh-CN" altLang="en-US" dirty="0" smtClean="0">
                <a:effectLst/>
              </a:rPr>
              <a:t>地址（</a:t>
            </a:r>
            <a:r>
              <a:rPr lang="en-US" altLang="zh-CN" dirty="0" smtClean="0">
                <a:effectLst/>
              </a:rPr>
              <a:t>Virtual MAC Address</a:t>
            </a:r>
            <a:r>
              <a:rPr lang="zh-CN" altLang="en-US" dirty="0" smtClean="0">
                <a:effectLst/>
              </a:rPr>
              <a:t>）：虚拟路由器根据</a:t>
            </a:r>
            <a:r>
              <a:rPr lang="en-US" altLang="zh-CN" dirty="0" err="1" smtClean="0">
                <a:effectLst/>
              </a:rPr>
              <a:t>vrid</a:t>
            </a:r>
            <a:r>
              <a:rPr lang="zh-CN" altLang="en-US" dirty="0" smtClean="0">
                <a:effectLst/>
              </a:rPr>
              <a:t>生成的</a:t>
            </a:r>
            <a:r>
              <a:rPr lang="en-US" altLang="zh-CN" dirty="0" smtClean="0">
                <a:effectLst/>
              </a:rPr>
              <a:t>MAC</a:t>
            </a:r>
            <a:r>
              <a:rPr lang="zh-CN" altLang="en-US" dirty="0" smtClean="0">
                <a:effectLst/>
              </a:rPr>
              <a:t>地址。一个虚拟路由器拥有一个虚拟</a:t>
            </a:r>
            <a:r>
              <a:rPr lang="en-US" altLang="zh-CN" dirty="0" smtClean="0">
                <a:effectLst/>
              </a:rPr>
              <a:t>MAC</a:t>
            </a:r>
            <a:r>
              <a:rPr lang="zh-CN" altLang="en-US" dirty="0" smtClean="0">
                <a:effectLst/>
              </a:rPr>
              <a:t>地址，格式为：</a:t>
            </a:r>
            <a:r>
              <a:rPr lang="en-US" altLang="zh-CN" dirty="0" smtClean="0">
                <a:effectLst/>
              </a:rPr>
              <a:t>00-00-5E-00-01-{</a:t>
            </a:r>
            <a:r>
              <a:rPr lang="en-US" altLang="zh-CN" dirty="0" err="1" smtClean="0">
                <a:effectLst/>
              </a:rPr>
              <a:t>vrid</a:t>
            </a:r>
            <a:r>
              <a:rPr lang="en-US" altLang="zh-CN" dirty="0" smtClean="0">
                <a:effectLst/>
              </a:rPr>
              <a:t>} </a:t>
            </a:r>
            <a:r>
              <a:rPr lang="zh-CN" altLang="en-US" dirty="0" smtClean="0">
                <a:effectLst/>
              </a:rPr>
              <a:t>。当虚拟路由器回应</a:t>
            </a:r>
            <a:r>
              <a:rPr lang="en-US" altLang="zh-CN" dirty="0" smtClean="0">
                <a:effectLst/>
              </a:rPr>
              <a:t>ARP</a:t>
            </a:r>
            <a:r>
              <a:rPr lang="zh-CN" altLang="en-US" dirty="0" smtClean="0">
                <a:effectLst/>
              </a:rPr>
              <a:t>请求时，使用虚拟</a:t>
            </a:r>
            <a:r>
              <a:rPr lang="en-US" altLang="zh-CN" dirty="0" smtClean="0">
                <a:effectLst/>
              </a:rPr>
              <a:t>MAC</a:t>
            </a:r>
            <a:r>
              <a:rPr lang="zh-CN" altLang="en-US" dirty="0" smtClean="0">
                <a:effectLst/>
              </a:rPr>
              <a:t>地址，而不是接口的真实</a:t>
            </a:r>
            <a:r>
              <a:rPr lang="en-US" altLang="zh-CN" dirty="0" smtClean="0">
                <a:effectLst/>
              </a:rPr>
              <a:t>MAC</a:t>
            </a:r>
            <a:r>
              <a:rPr lang="zh-CN" altLang="en-US" dirty="0" smtClean="0">
                <a:effectLst/>
              </a:rPr>
              <a:t>地址。如</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组成的虚拟路由器的</a:t>
            </a:r>
            <a:r>
              <a:rPr lang="en-US" altLang="zh-CN" dirty="0" err="1" smtClean="0">
                <a:effectLst/>
              </a:rPr>
              <a:t>vrid</a:t>
            </a:r>
            <a:r>
              <a:rPr lang="zh-CN" altLang="en-US" dirty="0" smtClean="0">
                <a:effectLst/>
              </a:rPr>
              <a:t>为</a:t>
            </a:r>
            <a:r>
              <a:rPr lang="en-US" altLang="zh-CN" dirty="0" smtClean="0">
                <a:effectLst/>
              </a:rPr>
              <a:t>1</a:t>
            </a:r>
            <a:r>
              <a:rPr lang="zh-CN" altLang="en-US" dirty="0" smtClean="0">
                <a:effectLst/>
              </a:rPr>
              <a:t>，因此这个</a:t>
            </a:r>
            <a:r>
              <a:rPr lang="en-US" altLang="zh-CN" dirty="0" smtClean="0">
                <a:effectLst/>
              </a:rPr>
              <a:t>VRRP</a:t>
            </a:r>
            <a:r>
              <a:rPr lang="zh-CN" altLang="en-US" dirty="0" smtClean="0">
                <a:effectLst/>
              </a:rPr>
              <a:t>备份组的</a:t>
            </a:r>
            <a:r>
              <a:rPr lang="en-US" altLang="zh-CN" dirty="0" smtClean="0">
                <a:effectLst/>
              </a:rPr>
              <a:t>MAC</a:t>
            </a:r>
            <a:r>
              <a:rPr lang="zh-CN" altLang="en-US" dirty="0" smtClean="0">
                <a:effectLst/>
              </a:rPr>
              <a:t>地址为</a:t>
            </a:r>
            <a:r>
              <a:rPr lang="en-US" altLang="zh-CN" dirty="0" smtClean="0">
                <a:effectLst/>
              </a:rPr>
              <a:t>00-00-5E-00-01-01</a:t>
            </a:r>
            <a:r>
              <a:rPr lang="zh-CN" altLang="en-US" dirty="0" smtClean="0">
                <a:effectLst/>
              </a:rPr>
              <a:t>。</a:t>
            </a:r>
            <a:endParaRPr lang="en-US" altLang="zh-CN" dirty="0" smtClean="0">
              <a:effectLst/>
            </a:endParaRPr>
          </a:p>
        </p:txBody>
      </p:sp>
    </p:spTree>
    <p:extLst>
      <p:ext uri="{BB962C8B-B14F-4D97-AF65-F5344CB8AC3E}">
        <p14:creationId xmlns:p14="http://schemas.microsoft.com/office/powerpoint/2010/main" val="33490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VRRP</a:t>
            </a:r>
            <a:r>
              <a:rPr lang="zh-CN" altLang="en-US" dirty="0" smtClean="0"/>
              <a:t>协议状态机有三种状态：</a:t>
            </a:r>
            <a:r>
              <a:rPr lang="en-US" altLang="zh-CN" dirty="0" smtClean="0"/>
              <a:t>Initialize</a:t>
            </a:r>
            <a:r>
              <a:rPr lang="zh-CN" altLang="en-US" dirty="0" smtClean="0"/>
              <a:t>（初始状态）、</a:t>
            </a:r>
            <a:r>
              <a:rPr lang="en-US" altLang="zh-CN" dirty="0" smtClean="0"/>
              <a:t>Master</a:t>
            </a:r>
            <a:r>
              <a:rPr lang="zh-CN" altLang="en-US" dirty="0" smtClean="0"/>
              <a:t>（活动状态）、</a:t>
            </a:r>
            <a:r>
              <a:rPr lang="en-US" altLang="zh-CN" dirty="0" smtClean="0"/>
              <a:t>Backup</a:t>
            </a:r>
            <a:r>
              <a:rPr lang="zh-CN" altLang="en-US" dirty="0" smtClean="0"/>
              <a:t>（备状态）。</a:t>
            </a:r>
            <a:endParaRPr lang="en-US" altLang="zh-CN" dirty="0" smtClean="0"/>
          </a:p>
          <a:p>
            <a:r>
              <a:rPr lang="zh-CN" altLang="en-US" dirty="0" smtClean="0"/>
              <a:t>三种状态之间的转换条件如下：</a:t>
            </a:r>
            <a:endParaRPr lang="en-US" altLang="zh-CN" dirty="0" smtClean="0"/>
          </a:p>
          <a:p>
            <a:pPr lvl="1"/>
            <a:r>
              <a:rPr lang="en-US" altLang="zh-CN" dirty="0" smtClean="0"/>
              <a:t>Initialize-&gt;Master</a:t>
            </a:r>
            <a:r>
              <a:rPr lang="zh-CN" altLang="en-US" dirty="0" smtClean="0"/>
              <a:t>：</a:t>
            </a:r>
            <a:r>
              <a:rPr lang="en-US" altLang="zh-CN" dirty="0" smtClean="0"/>
              <a:t>Startup</a:t>
            </a:r>
            <a:r>
              <a:rPr lang="en-US" altLang="zh-CN" baseline="0" dirty="0" smtClean="0"/>
              <a:t> priority=255</a:t>
            </a:r>
            <a:r>
              <a:rPr lang="zh-CN" altLang="en-US" baseline="0" dirty="0" smtClean="0"/>
              <a:t>；</a:t>
            </a:r>
            <a:endParaRPr lang="en-US" altLang="zh-CN" baseline="0" dirty="0" smtClean="0"/>
          </a:p>
          <a:p>
            <a:pPr lvl="1"/>
            <a:r>
              <a:rPr lang="en-US" altLang="zh-CN" baseline="0" dirty="0" smtClean="0"/>
              <a:t>Initialize-&gt;Backup</a:t>
            </a:r>
            <a:r>
              <a:rPr lang="zh-CN" altLang="en-US" baseline="0" dirty="0" smtClean="0"/>
              <a:t>：</a:t>
            </a:r>
            <a:r>
              <a:rPr lang="en-US" altLang="zh-CN" dirty="0" smtClean="0"/>
              <a:t>Startup</a:t>
            </a:r>
            <a:r>
              <a:rPr lang="en-US" altLang="zh-CN" baseline="0" dirty="0" smtClean="0"/>
              <a:t> priority</a:t>
            </a:r>
            <a:r>
              <a:rPr lang="zh-CN" altLang="en-US" baseline="0" dirty="0" smtClean="0"/>
              <a:t>！</a:t>
            </a:r>
            <a:r>
              <a:rPr lang="en-US" altLang="zh-CN" baseline="0" dirty="0" smtClean="0"/>
              <a:t>=255</a:t>
            </a:r>
            <a:r>
              <a:rPr lang="zh-CN" altLang="en-US" baseline="0" dirty="0" smtClean="0"/>
              <a:t>；</a:t>
            </a:r>
            <a:endParaRPr lang="en-US" altLang="zh-CN" baseline="0" dirty="0" smtClean="0"/>
          </a:p>
          <a:p>
            <a:pPr lvl="1"/>
            <a:r>
              <a:rPr lang="en-US" altLang="zh-CN" baseline="0" dirty="0" smtClean="0"/>
              <a:t>Master-&gt;Initialize</a:t>
            </a:r>
            <a:r>
              <a:rPr lang="zh-CN" altLang="en-US" baseline="0" dirty="0" smtClean="0"/>
              <a:t>：设备关闭；</a:t>
            </a:r>
            <a:endParaRPr lang="en-US" altLang="zh-CN" baseline="0" dirty="0" smtClean="0"/>
          </a:p>
          <a:p>
            <a:pPr lvl="1"/>
            <a:r>
              <a:rPr lang="en-US" altLang="zh-CN" baseline="0" dirty="0" smtClean="0"/>
              <a:t>Master-&gt;Backup</a:t>
            </a:r>
            <a:r>
              <a:rPr lang="zh-CN" altLang="en-US" baseline="0" dirty="0" smtClean="0"/>
              <a:t>：收到比自己优先级更高的数据包；</a:t>
            </a:r>
            <a:endParaRPr lang="en-US" altLang="zh-CN" baseline="0" dirty="0" smtClean="0"/>
          </a:p>
          <a:p>
            <a:pPr lvl="1"/>
            <a:r>
              <a:rPr lang="en-US" altLang="zh-CN" baseline="0" dirty="0" smtClean="0"/>
              <a:t>Backup-&gt;Initialize</a:t>
            </a:r>
            <a:r>
              <a:rPr lang="zh-CN" altLang="en-US" baseline="0" dirty="0" smtClean="0"/>
              <a:t>：设备关闭；</a:t>
            </a:r>
            <a:endParaRPr lang="en-US" altLang="zh-CN" baseline="0" dirty="0" smtClean="0"/>
          </a:p>
          <a:p>
            <a:pPr lvl="1"/>
            <a:r>
              <a:rPr lang="en-US" altLang="zh-CN" baseline="0" dirty="0" smtClean="0"/>
              <a:t>Backup-&gt;Master</a:t>
            </a:r>
            <a:r>
              <a:rPr lang="zh-CN" altLang="en-US" baseline="0" dirty="0" smtClean="0"/>
              <a:t>：在超时时间内没有收到</a:t>
            </a:r>
            <a:r>
              <a:rPr lang="en-US" altLang="zh-CN" baseline="0" dirty="0" smtClean="0"/>
              <a:t>VRRP</a:t>
            </a:r>
            <a:r>
              <a:rPr lang="zh-CN" altLang="en-US" baseline="0" dirty="0" smtClean="0"/>
              <a:t>通告报文或者收到通告报文原</a:t>
            </a:r>
            <a:r>
              <a:rPr lang="en-US" altLang="zh-CN" baseline="0" dirty="0" smtClean="0"/>
              <a:t>Master</a:t>
            </a:r>
            <a:r>
              <a:rPr lang="zh-CN" altLang="en-US" baseline="0" dirty="0" smtClean="0"/>
              <a:t>优先级为</a:t>
            </a:r>
            <a:r>
              <a:rPr lang="en-US" altLang="zh-CN" baseline="0" dirty="0" smtClean="0"/>
              <a:t>0</a:t>
            </a:r>
            <a:r>
              <a:rPr lang="zh-CN" altLang="en-US" baseline="0" dirty="0" smtClean="0"/>
              <a:t>，或者收到的通告报文中的原</a:t>
            </a:r>
            <a:r>
              <a:rPr lang="en-US" altLang="zh-CN" baseline="0" dirty="0" smtClean="0"/>
              <a:t>Master</a:t>
            </a:r>
            <a:r>
              <a:rPr lang="zh-CN" altLang="en-US" baseline="0" dirty="0" smtClean="0"/>
              <a:t>优先级比自己的优先级低。</a:t>
            </a:r>
            <a:endParaRPr lang="en-US" altLang="zh-CN" baseline="0" dirty="0" smtClean="0"/>
          </a:p>
        </p:txBody>
      </p:sp>
    </p:spTree>
    <p:extLst>
      <p:ext uri="{BB962C8B-B14F-4D97-AF65-F5344CB8AC3E}">
        <p14:creationId xmlns:p14="http://schemas.microsoft.com/office/powerpoint/2010/main" val="229939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1540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VRRP</a:t>
            </a:r>
            <a:r>
              <a:rPr lang="zh-CN" altLang="en-US" dirty="0" smtClean="0">
                <a:effectLst/>
              </a:rPr>
              <a:t>的工作过程如下：</a:t>
            </a:r>
          </a:p>
          <a:p>
            <a:pPr lvl="1"/>
            <a:r>
              <a:rPr lang="zh-CN" altLang="en-US" dirty="0" smtClean="0">
                <a:effectLst/>
              </a:rPr>
              <a:t>选举出</a:t>
            </a:r>
            <a:r>
              <a:rPr lang="en-US" altLang="zh-CN" dirty="0" smtClean="0">
                <a:effectLst/>
              </a:rPr>
              <a:t>Master</a:t>
            </a:r>
            <a:r>
              <a:rPr lang="zh-CN" altLang="en-US" dirty="0" smtClean="0">
                <a:effectLst/>
              </a:rPr>
              <a:t>：</a:t>
            </a:r>
            <a:endParaRPr lang="en-US" altLang="zh-CN" dirty="0" smtClean="0">
              <a:effectLst/>
            </a:endParaRPr>
          </a:p>
          <a:p>
            <a:pPr lvl="2"/>
            <a:r>
              <a:rPr lang="en-US" altLang="zh-CN" dirty="0" smtClean="0">
                <a:effectLst/>
              </a:rPr>
              <a:t>VRRP</a:t>
            </a:r>
            <a:r>
              <a:rPr lang="zh-CN" altLang="en-US" dirty="0" smtClean="0">
                <a:effectLst/>
              </a:rPr>
              <a:t>备份组中的设备根据优先级选举出</a:t>
            </a:r>
            <a:r>
              <a:rPr lang="en-US" altLang="zh-CN" dirty="0" smtClean="0">
                <a:effectLst/>
              </a:rPr>
              <a:t>Master</a:t>
            </a:r>
            <a:r>
              <a:rPr lang="zh-CN" altLang="en-US" dirty="0" smtClean="0">
                <a:effectLst/>
              </a:rPr>
              <a:t>。</a:t>
            </a:r>
            <a:r>
              <a:rPr lang="en-US" altLang="zh-CN" dirty="0" smtClean="0">
                <a:effectLst/>
              </a:rPr>
              <a:t>Master</a:t>
            </a:r>
            <a:r>
              <a:rPr lang="zh-CN" altLang="en-US" dirty="0" smtClean="0">
                <a:effectLst/>
              </a:rPr>
              <a:t>设备通过发送免费</a:t>
            </a:r>
            <a:r>
              <a:rPr lang="en-US" altLang="zh-CN" dirty="0" smtClean="0">
                <a:effectLst/>
              </a:rPr>
              <a:t>ARP</a:t>
            </a:r>
            <a:r>
              <a:rPr lang="zh-CN" altLang="en-US" dirty="0" smtClean="0">
                <a:effectLst/>
              </a:rPr>
              <a:t>报文，将虚拟</a:t>
            </a:r>
            <a:r>
              <a:rPr lang="en-US" altLang="zh-CN" dirty="0" smtClean="0">
                <a:effectLst/>
              </a:rPr>
              <a:t>MAC</a:t>
            </a:r>
            <a:r>
              <a:rPr lang="zh-CN" altLang="en-US" dirty="0" smtClean="0">
                <a:effectLst/>
              </a:rPr>
              <a:t>地址通知给与它连接的设备或者主机，从而承担报文转发任务。</a:t>
            </a:r>
            <a:endParaRPr lang="en-US" altLang="zh-CN" dirty="0" smtClean="0">
              <a:effectLst/>
            </a:endParaRPr>
          </a:p>
          <a:p>
            <a:pPr lvl="2"/>
            <a:r>
              <a:rPr lang="zh-CN" altLang="en-US" dirty="0" smtClean="0">
                <a:effectLst/>
              </a:rPr>
              <a:t>选举规则：比较优先级的大小，优先级高者当选为</a:t>
            </a:r>
            <a:r>
              <a:rPr lang="en-US" altLang="zh-CN" dirty="0" smtClean="0">
                <a:effectLst/>
              </a:rPr>
              <a:t>Master</a:t>
            </a:r>
            <a:r>
              <a:rPr lang="zh-CN" altLang="en-US" dirty="0" smtClean="0">
                <a:effectLst/>
              </a:rPr>
              <a:t>设备。当两台设备优先级相同时，如果已经存在</a:t>
            </a:r>
            <a:r>
              <a:rPr lang="en-US" altLang="zh-CN" dirty="0" smtClean="0">
                <a:effectLst/>
              </a:rPr>
              <a:t>Master</a:t>
            </a:r>
            <a:r>
              <a:rPr lang="zh-CN" altLang="en-US" dirty="0" smtClean="0">
                <a:effectLst/>
              </a:rPr>
              <a:t>，则其保持</a:t>
            </a:r>
            <a:r>
              <a:rPr lang="en-US" altLang="zh-CN" dirty="0" smtClean="0">
                <a:effectLst/>
              </a:rPr>
              <a:t>Master</a:t>
            </a:r>
            <a:r>
              <a:rPr lang="zh-CN" altLang="en-US" dirty="0" smtClean="0">
                <a:effectLst/>
              </a:rPr>
              <a:t>身份，无需继续选举；如果不存在</a:t>
            </a:r>
            <a:r>
              <a:rPr lang="en-US" altLang="zh-CN" dirty="0" smtClean="0">
                <a:effectLst/>
              </a:rPr>
              <a:t>Master</a:t>
            </a:r>
            <a:r>
              <a:rPr lang="zh-CN" altLang="en-US" dirty="0" smtClean="0">
                <a:effectLst/>
              </a:rPr>
              <a:t>，则继续比较接口</a:t>
            </a:r>
            <a:r>
              <a:rPr lang="en-US" altLang="zh-CN" dirty="0" smtClean="0">
                <a:effectLst/>
              </a:rPr>
              <a:t>IP</a:t>
            </a:r>
            <a:r>
              <a:rPr lang="zh-CN" altLang="en-US" dirty="0" smtClean="0">
                <a:effectLst/>
              </a:rPr>
              <a:t>地址大小，接口</a:t>
            </a:r>
            <a:r>
              <a:rPr lang="en-US" altLang="zh-CN" dirty="0" smtClean="0">
                <a:effectLst/>
              </a:rPr>
              <a:t>IP</a:t>
            </a:r>
            <a:r>
              <a:rPr lang="zh-CN" altLang="en-US" dirty="0" smtClean="0">
                <a:effectLst/>
              </a:rPr>
              <a:t>地址较大的设备当选为</a:t>
            </a:r>
            <a:r>
              <a:rPr lang="en-US" altLang="zh-CN" dirty="0" smtClean="0">
                <a:effectLst/>
              </a:rPr>
              <a:t>Master</a:t>
            </a:r>
            <a:r>
              <a:rPr lang="zh-CN" altLang="en-US" dirty="0" smtClean="0">
                <a:effectLst/>
              </a:rPr>
              <a:t>设备。</a:t>
            </a:r>
          </a:p>
          <a:p>
            <a:pPr marL="541338" marR="0" lvl="1" indent="-180975" algn="l" defTabSz="914400" rtl="0" eaLnBrk="0" fontAlgn="base" latinLnBrk="0" hangingPunct="1">
              <a:lnSpc>
                <a:spcPct val="125000"/>
              </a:lnSpc>
              <a:spcBef>
                <a:spcPct val="0"/>
              </a:spcBef>
              <a:spcAft>
                <a:spcPts val="600"/>
              </a:spcAft>
              <a:buClrTx/>
              <a:buSzPct val="50000"/>
              <a:buFont typeface="Wingdings" pitchFamily="2" charset="2"/>
              <a:buChar char="p"/>
              <a:tabLst/>
              <a:defRPr/>
            </a:pPr>
            <a:r>
              <a:rPr lang="en-US" altLang="zh-CN" b="0" dirty="0" smtClean="0">
                <a:effectLst/>
              </a:rPr>
              <a:t>Master</a:t>
            </a:r>
            <a:r>
              <a:rPr lang="zh-CN" altLang="en-US" b="0" dirty="0" smtClean="0">
                <a:effectLst/>
              </a:rPr>
              <a:t>设备状态的通告（</a:t>
            </a:r>
            <a:r>
              <a:rPr lang="en-US" altLang="zh-CN" b="0" dirty="0" smtClean="0">
                <a:effectLst/>
              </a:rPr>
              <a:t>VRRP</a:t>
            </a:r>
            <a:r>
              <a:rPr lang="zh-CN" altLang="en-US" b="0" dirty="0" smtClean="0">
                <a:effectLst/>
              </a:rPr>
              <a:t>备份组状态维持）：</a:t>
            </a:r>
            <a:endParaRPr lang="en-US" altLang="zh-CN" b="0" dirty="0" smtClean="0">
              <a:effectLst/>
            </a:endParaRPr>
          </a:p>
          <a:p>
            <a:pPr lvl="2"/>
            <a:r>
              <a:rPr lang="en-US" altLang="zh-CN" dirty="0" smtClean="0">
                <a:effectLst/>
              </a:rPr>
              <a:t>Master</a:t>
            </a:r>
            <a:r>
              <a:rPr lang="zh-CN" altLang="en-US" dirty="0" smtClean="0">
                <a:effectLst/>
              </a:rPr>
              <a:t>设备周期性地发送</a:t>
            </a:r>
            <a:r>
              <a:rPr lang="en-US" altLang="zh-CN" dirty="0" smtClean="0">
                <a:effectLst/>
              </a:rPr>
              <a:t>VRRP</a:t>
            </a:r>
            <a:r>
              <a:rPr lang="zh-CN" altLang="en-US" dirty="0" smtClean="0">
                <a:effectLst/>
              </a:rPr>
              <a:t>通告报文，在</a:t>
            </a:r>
            <a:r>
              <a:rPr lang="en-US" altLang="zh-CN" dirty="0" smtClean="0">
                <a:effectLst/>
              </a:rPr>
              <a:t>VRRP</a:t>
            </a:r>
            <a:r>
              <a:rPr lang="zh-CN" altLang="en-US" dirty="0" smtClean="0">
                <a:effectLst/>
              </a:rPr>
              <a:t>备份组中公布其配置信息（优先级等）和工作状况。</a:t>
            </a:r>
            <a:r>
              <a:rPr lang="en-US" altLang="zh-CN" dirty="0" smtClean="0">
                <a:effectLst/>
              </a:rPr>
              <a:t>Backup</a:t>
            </a:r>
            <a:r>
              <a:rPr lang="zh-CN" altLang="en-US" dirty="0" smtClean="0">
                <a:effectLst/>
              </a:rPr>
              <a:t>设备通过接收到的</a:t>
            </a:r>
            <a:r>
              <a:rPr lang="en-US" altLang="zh-CN" dirty="0" smtClean="0">
                <a:effectLst/>
              </a:rPr>
              <a:t>VRRP</a:t>
            </a:r>
            <a:r>
              <a:rPr lang="zh-CN" altLang="en-US" dirty="0" smtClean="0">
                <a:effectLst/>
              </a:rPr>
              <a:t>报文来判断</a:t>
            </a:r>
            <a:r>
              <a:rPr lang="en-US" altLang="zh-CN" dirty="0" smtClean="0">
                <a:effectLst/>
              </a:rPr>
              <a:t>Master</a:t>
            </a:r>
            <a:r>
              <a:rPr lang="zh-CN" altLang="en-US" dirty="0" smtClean="0">
                <a:effectLst/>
              </a:rPr>
              <a:t>设备是否工作正常。 当</a:t>
            </a:r>
            <a:r>
              <a:rPr lang="en-US" altLang="zh-CN" dirty="0" smtClean="0">
                <a:effectLst/>
              </a:rPr>
              <a:t>Master</a:t>
            </a:r>
            <a:r>
              <a:rPr lang="zh-CN" altLang="en-US" dirty="0" smtClean="0">
                <a:effectLst/>
              </a:rPr>
              <a:t>设备主动放弃</a:t>
            </a:r>
            <a:r>
              <a:rPr lang="en-US" altLang="zh-CN" dirty="0" smtClean="0">
                <a:effectLst/>
              </a:rPr>
              <a:t>Master</a:t>
            </a:r>
            <a:r>
              <a:rPr lang="zh-CN" altLang="en-US" dirty="0" smtClean="0">
                <a:effectLst/>
              </a:rPr>
              <a:t>地位（如</a:t>
            </a:r>
            <a:r>
              <a:rPr lang="en-US" altLang="zh-CN" dirty="0" smtClean="0">
                <a:effectLst/>
              </a:rPr>
              <a:t>Master</a:t>
            </a:r>
            <a:r>
              <a:rPr lang="zh-CN" altLang="en-US" dirty="0" smtClean="0">
                <a:effectLst/>
              </a:rPr>
              <a:t>设备退出备份组）时，会发送优先级为</a:t>
            </a:r>
            <a:r>
              <a:rPr lang="en-US" altLang="zh-CN" dirty="0" smtClean="0">
                <a:effectLst/>
              </a:rPr>
              <a:t>0</a:t>
            </a:r>
            <a:r>
              <a:rPr lang="zh-CN" altLang="en-US" dirty="0" smtClean="0">
                <a:effectLst/>
              </a:rPr>
              <a:t>的通告报文，用来使</a:t>
            </a:r>
            <a:r>
              <a:rPr lang="en-US" altLang="zh-CN" dirty="0" smtClean="0">
                <a:effectLst/>
              </a:rPr>
              <a:t>Backup</a:t>
            </a:r>
            <a:r>
              <a:rPr lang="zh-CN" altLang="en-US" dirty="0" smtClean="0">
                <a:effectLst/>
              </a:rPr>
              <a:t>设备快速切换成</a:t>
            </a:r>
            <a:r>
              <a:rPr lang="en-US" altLang="zh-CN" dirty="0" smtClean="0">
                <a:effectLst/>
              </a:rPr>
              <a:t>Master</a:t>
            </a:r>
            <a:r>
              <a:rPr lang="zh-CN" altLang="en-US" dirty="0" smtClean="0">
                <a:effectLst/>
              </a:rPr>
              <a:t>设备，而不用等到</a:t>
            </a:r>
            <a:r>
              <a:rPr lang="en-US" altLang="zh-CN" dirty="0" smtClean="0">
                <a:effectLst/>
              </a:rPr>
              <a:t>Master_Down_Interval</a:t>
            </a:r>
            <a:r>
              <a:rPr lang="zh-CN" altLang="en-US" dirty="0" smtClean="0">
                <a:effectLst/>
              </a:rPr>
              <a:t>定时器超时。这个切换的时间称为</a:t>
            </a:r>
            <a:r>
              <a:rPr lang="en-US" altLang="zh-CN" dirty="0" err="1" smtClean="0">
                <a:effectLst/>
              </a:rPr>
              <a:t>Skew_Time</a:t>
            </a:r>
            <a:r>
              <a:rPr lang="zh-CN" altLang="en-US" dirty="0" smtClean="0">
                <a:effectLst/>
              </a:rPr>
              <a:t>，计算方式为：（</a:t>
            </a:r>
            <a:r>
              <a:rPr lang="en-US" altLang="zh-CN" dirty="0" smtClean="0">
                <a:effectLst/>
              </a:rPr>
              <a:t>256</a:t>
            </a:r>
            <a:r>
              <a:rPr lang="zh-CN" altLang="en-US" dirty="0" smtClean="0">
                <a:effectLst/>
              </a:rPr>
              <a:t>－</a:t>
            </a:r>
            <a:r>
              <a:rPr lang="en-US" altLang="zh-CN" dirty="0" smtClean="0">
                <a:effectLst/>
              </a:rPr>
              <a:t>Backup</a:t>
            </a:r>
            <a:r>
              <a:rPr lang="zh-CN" altLang="en-US" dirty="0" smtClean="0">
                <a:effectLst/>
              </a:rPr>
              <a:t>设备的优先级）</a:t>
            </a:r>
            <a:r>
              <a:rPr lang="en-US" altLang="zh-CN" dirty="0" smtClean="0">
                <a:effectLst/>
              </a:rPr>
              <a:t>/256</a:t>
            </a:r>
            <a:r>
              <a:rPr lang="zh-CN" altLang="en-US" dirty="0" smtClean="0">
                <a:effectLst/>
              </a:rPr>
              <a:t>，单位为秒。 </a:t>
            </a:r>
          </a:p>
          <a:p>
            <a:pPr lvl="2"/>
            <a:r>
              <a:rPr lang="zh-CN" altLang="en-US" dirty="0" smtClean="0">
                <a:effectLst/>
              </a:rPr>
              <a:t>当</a:t>
            </a:r>
            <a:r>
              <a:rPr lang="en-US" altLang="zh-CN" dirty="0" smtClean="0">
                <a:effectLst/>
              </a:rPr>
              <a:t>Master</a:t>
            </a:r>
            <a:r>
              <a:rPr lang="zh-CN" altLang="en-US" dirty="0" smtClean="0">
                <a:effectLst/>
              </a:rPr>
              <a:t>设备发生网络故障而不能发送通告报文的时候，</a:t>
            </a:r>
            <a:r>
              <a:rPr lang="en-US" altLang="zh-CN" dirty="0" smtClean="0">
                <a:effectLst/>
              </a:rPr>
              <a:t>Backup</a:t>
            </a:r>
            <a:r>
              <a:rPr lang="zh-CN" altLang="en-US" dirty="0" smtClean="0">
                <a:effectLst/>
              </a:rPr>
              <a:t>设备并不能立即知道其工作状况。等到</a:t>
            </a:r>
            <a:r>
              <a:rPr lang="en-US" altLang="zh-CN" dirty="0" smtClean="0">
                <a:effectLst/>
              </a:rPr>
              <a:t>Master_Down_Interval</a:t>
            </a:r>
            <a:r>
              <a:rPr lang="zh-CN" altLang="en-US" dirty="0" smtClean="0">
                <a:effectLst/>
              </a:rPr>
              <a:t>定时器超时后，才会认为</a:t>
            </a:r>
            <a:r>
              <a:rPr lang="en-US" altLang="zh-CN" dirty="0" smtClean="0">
                <a:effectLst/>
              </a:rPr>
              <a:t>Master</a:t>
            </a:r>
            <a:r>
              <a:rPr lang="zh-CN" altLang="en-US" dirty="0" smtClean="0">
                <a:effectLst/>
              </a:rPr>
              <a:t>设备无法正常工作，从而将状态切换为</a:t>
            </a:r>
            <a:r>
              <a:rPr lang="en-US" altLang="zh-CN" dirty="0" smtClean="0">
                <a:effectLst/>
              </a:rPr>
              <a:t>Master</a:t>
            </a:r>
            <a:r>
              <a:rPr lang="zh-CN" altLang="en-US" dirty="0" smtClean="0">
                <a:effectLst/>
              </a:rPr>
              <a:t>。其中，</a:t>
            </a:r>
            <a:r>
              <a:rPr lang="en-US" altLang="zh-CN" dirty="0" smtClean="0">
                <a:effectLst/>
              </a:rPr>
              <a:t>Master_Down_Interval</a:t>
            </a:r>
            <a:r>
              <a:rPr lang="zh-CN" altLang="en-US" dirty="0" smtClean="0">
                <a:effectLst/>
              </a:rPr>
              <a:t>定时器取值为：</a:t>
            </a:r>
            <a:r>
              <a:rPr lang="en-US" altLang="zh-CN" dirty="0" smtClean="0">
                <a:effectLst/>
              </a:rPr>
              <a:t>3×Advertisement_Interval</a:t>
            </a:r>
            <a:r>
              <a:rPr lang="zh-CN" altLang="en-US" dirty="0" smtClean="0">
                <a:effectLst/>
              </a:rPr>
              <a:t>＋</a:t>
            </a:r>
            <a:r>
              <a:rPr lang="en-US" altLang="zh-CN" dirty="0" err="1" smtClean="0">
                <a:effectLst/>
              </a:rPr>
              <a:t>Skew_Time</a:t>
            </a:r>
            <a:r>
              <a:rPr lang="zh-CN" altLang="en-US" dirty="0" smtClean="0">
                <a:effectLst/>
              </a:rPr>
              <a:t>，单位为秒。</a:t>
            </a:r>
          </a:p>
          <a:p>
            <a:pPr lvl="2"/>
            <a:endParaRPr lang="zh-CN" altLang="en-US" dirty="0" smtClean="0">
              <a:effectLst/>
            </a:endParaRPr>
          </a:p>
        </p:txBody>
      </p:sp>
    </p:spTree>
    <p:extLst>
      <p:ext uri="{BB962C8B-B14F-4D97-AF65-F5344CB8AC3E}">
        <p14:creationId xmlns:p14="http://schemas.microsoft.com/office/powerpoint/2010/main" val="397613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0" fontAlgn="base" latinLnBrk="0" hangingPunct="0">
              <a:lnSpc>
                <a:spcPct val="140000"/>
              </a:lnSpc>
              <a:spcBef>
                <a:spcPct val="30000"/>
              </a:spcBef>
              <a:spcAft>
                <a:spcPct val="0"/>
              </a:spcAft>
              <a:buClr>
                <a:srgbClr val="808080"/>
              </a:buClr>
              <a:buSzPct val="100000"/>
              <a:buFont typeface="+mj-lt"/>
              <a:buAutoNum type="arabicPeriod"/>
              <a:tabLst/>
              <a:defRPr/>
            </a:lvl1pPr>
            <a:lvl2pPr marL="858837"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2016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2016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dirty="0" smtClean="0"/>
              <a:t>VRRP</a:t>
            </a:r>
            <a:r>
              <a:rPr lang="zh-CN" altLang="en-US" dirty="0" smtClean="0"/>
              <a:t>协议原理与配置</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1560" y="1628800"/>
            <a:ext cx="7920038" cy="2916324"/>
          </a:xfrm>
        </p:spPr>
        <p:txBody>
          <a:bodyPr/>
          <a:lstStyle/>
          <a:p>
            <a:r>
              <a:rPr lang="en-US" altLang="zh-CN" sz="2400" dirty="0">
                <a:solidFill>
                  <a:schemeClr val="bg1">
                    <a:lumMod val="50000"/>
                  </a:schemeClr>
                </a:solidFill>
              </a:rPr>
              <a:t>VRRP</a:t>
            </a:r>
            <a:r>
              <a:rPr lang="zh-CN" altLang="en-US" sz="2400" dirty="0">
                <a:solidFill>
                  <a:schemeClr val="bg1">
                    <a:lumMod val="50000"/>
                  </a:schemeClr>
                </a:solidFill>
              </a:rPr>
              <a:t>的产生及概述</a:t>
            </a:r>
            <a:endParaRPr lang="en-US" altLang="zh-CN" sz="2400" dirty="0">
              <a:solidFill>
                <a:schemeClr val="bg1">
                  <a:lumMod val="50000"/>
                </a:schemeClr>
              </a:solidFill>
            </a:endParaRPr>
          </a:p>
          <a:p>
            <a:r>
              <a:rPr lang="en-US" altLang="zh-CN" sz="2400" b="1" dirty="0"/>
              <a:t>VRRP</a:t>
            </a:r>
            <a:r>
              <a:rPr lang="zh-CN" altLang="en-US" sz="2400" b="1" dirty="0"/>
              <a:t>主备备份工作过程</a:t>
            </a:r>
            <a:endParaRPr lang="en-US" altLang="zh-CN" sz="2400" b="1" dirty="0"/>
          </a:p>
          <a:p>
            <a:r>
              <a:rPr lang="en-US" altLang="zh-CN" sz="2400" dirty="0">
                <a:solidFill>
                  <a:schemeClr val="bg1">
                    <a:lumMod val="50000"/>
                  </a:schemeClr>
                </a:solidFill>
              </a:rPr>
              <a:t>VRRP</a:t>
            </a:r>
            <a:r>
              <a:rPr lang="zh-CN" altLang="en-US" sz="2400" dirty="0">
                <a:solidFill>
                  <a:schemeClr val="bg1">
                    <a:lumMod val="50000"/>
                  </a:schemeClr>
                </a:solidFill>
              </a:rPr>
              <a:t>负载分担工作过程</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基本配置</a:t>
            </a:r>
            <a:endParaRPr lang="en-US" altLang="zh-CN" sz="2400" dirty="0">
              <a:solidFill>
                <a:schemeClr val="bg1">
                  <a:lumMod val="50000"/>
                </a:schemeClr>
              </a:solidFill>
            </a:endParaRPr>
          </a:p>
        </p:txBody>
      </p:sp>
    </p:spTree>
    <p:extLst>
      <p:ext uri="{BB962C8B-B14F-4D97-AF65-F5344CB8AC3E}">
        <p14:creationId xmlns:p14="http://schemas.microsoft.com/office/powerpoint/2010/main" val="1548575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ine 10"/>
          <p:cNvSpPr>
            <a:spLocks noChangeShapeType="1"/>
          </p:cNvSpPr>
          <p:nvPr/>
        </p:nvSpPr>
        <p:spPr bwMode="auto">
          <a:xfrm flipV="1">
            <a:off x="3599321" y="4602793"/>
            <a:ext cx="2368412" cy="0"/>
          </a:xfrm>
          <a:prstGeom prst="line">
            <a:avLst/>
          </a:prstGeom>
          <a:noFill/>
          <a:ln w="25400">
            <a:solidFill>
              <a:schemeClr val="tx1"/>
            </a:solidFill>
            <a:round/>
            <a:headEnd type="none" w="sm" len="sm"/>
            <a:tailEnd type="none" w="sm" len="sm"/>
          </a:ln>
        </p:spPr>
        <p:txBody>
          <a:bodyPr wrap="none" anchor="ctr"/>
          <a:lstStyle/>
          <a:p>
            <a:endParaRPr lang="zh-CN" altLang="en-US"/>
          </a:p>
        </p:txBody>
      </p:sp>
      <p:cxnSp>
        <p:nvCxnSpPr>
          <p:cNvPr id="74" name="直接连接符 8"/>
          <p:cNvCxnSpPr>
            <a:cxnSpLocks noChangeShapeType="1"/>
          </p:cNvCxnSpPr>
          <p:nvPr/>
        </p:nvCxnSpPr>
        <p:spPr bwMode="auto">
          <a:xfrm>
            <a:off x="4798717" y="4609555"/>
            <a:ext cx="0" cy="844057"/>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5" name="直接连接符 8"/>
          <p:cNvCxnSpPr>
            <a:cxnSpLocks noChangeShapeType="1"/>
          </p:cNvCxnSpPr>
          <p:nvPr/>
        </p:nvCxnSpPr>
        <p:spPr bwMode="auto">
          <a:xfrm flipH="1">
            <a:off x="3808261" y="4025948"/>
            <a:ext cx="4084" cy="576845"/>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6" name="直接连接符 8"/>
          <p:cNvCxnSpPr>
            <a:cxnSpLocks noChangeShapeType="1"/>
          </p:cNvCxnSpPr>
          <p:nvPr/>
        </p:nvCxnSpPr>
        <p:spPr bwMode="auto">
          <a:xfrm flipH="1">
            <a:off x="5748524" y="4025948"/>
            <a:ext cx="4084" cy="576845"/>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7" name="直接连接符 76"/>
          <p:cNvCxnSpPr>
            <a:cxnSpLocks noChangeShapeType="1"/>
          </p:cNvCxnSpPr>
          <p:nvPr/>
        </p:nvCxnSpPr>
        <p:spPr bwMode="auto">
          <a:xfrm flipH="1">
            <a:off x="3891772" y="2759353"/>
            <a:ext cx="743341" cy="85081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8" name="直接连接符 8"/>
          <p:cNvCxnSpPr>
            <a:cxnSpLocks noChangeShapeType="1"/>
          </p:cNvCxnSpPr>
          <p:nvPr/>
        </p:nvCxnSpPr>
        <p:spPr bwMode="auto">
          <a:xfrm>
            <a:off x="5008012" y="2865705"/>
            <a:ext cx="697650" cy="779917"/>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79" name="文本框 78"/>
          <p:cNvSpPr txBox="1"/>
          <p:nvPr/>
        </p:nvSpPr>
        <p:spPr bwMode="auto">
          <a:xfrm>
            <a:off x="2609714" y="5249577"/>
            <a:ext cx="1889874" cy="747279"/>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err="1" smtClean="0">
                <a:solidFill>
                  <a:srgbClr val="000000"/>
                </a:solidFill>
                <a:latin typeface="+mn-lt"/>
                <a:ea typeface="+mn-ea"/>
                <a:cs typeface="Arial" pitchFamily="34" charset="0"/>
              </a:rPr>
              <a:t>HostA</a:t>
            </a:r>
            <a:endParaRPr lang="en-US" altLang="zh-CN" sz="1400" dirty="0" smtClean="0">
              <a:solidFill>
                <a:srgbClr val="000000"/>
              </a:solidFill>
              <a:latin typeface="+mn-lt"/>
              <a:ea typeface="+mn-ea"/>
              <a:cs typeface="Arial" pitchFamily="34" charset="0"/>
            </a:endParaRPr>
          </a:p>
          <a:p>
            <a:pPr algn="ctr" defTabSz="1001649" eaLnBrk="0" hangingPunct="0"/>
            <a:r>
              <a:rPr lang="en-US" altLang="zh-CN" sz="1400" dirty="0" smtClean="0">
                <a:solidFill>
                  <a:srgbClr val="000000"/>
                </a:solidFill>
                <a:latin typeface="+mn-lt"/>
                <a:ea typeface="+mn-ea"/>
                <a:cs typeface="Arial" pitchFamily="34" charset="0"/>
              </a:rPr>
              <a:t>Gateway:10.1.1.254</a:t>
            </a:r>
          </a:p>
          <a:p>
            <a:pPr algn="ctr" defTabSz="1001649" eaLnBrk="0" hangingPunct="0"/>
            <a:r>
              <a:rPr lang="en-US" altLang="zh-CN" sz="1400" dirty="0" smtClean="0">
                <a:solidFill>
                  <a:srgbClr val="000000"/>
                </a:solidFill>
                <a:latin typeface="+mn-lt"/>
                <a:ea typeface="+mn-ea"/>
                <a:cs typeface="Arial" pitchFamily="34" charset="0"/>
              </a:rPr>
              <a:t>IP address:10.1.1.3/24</a:t>
            </a:r>
            <a:endParaRPr lang="zh-CN" altLang="en-US" sz="1400" dirty="0" smtClean="0">
              <a:solidFill>
                <a:srgbClr val="000000"/>
              </a:solidFill>
              <a:latin typeface="+mn-lt"/>
              <a:ea typeface="+mn-ea"/>
              <a:cs typeface="Arial" pitchFamily="34" charset="0"/>
            </a:endParaRPr>
          </a:p>
        </p:txBody>
      </p:sp>
      <p:sp>
        <p:nvSpPr>
          <p:cNvPr id="80" name="文本框 79"/>
          <p:cNvSpPr txBox="1"/>
          <p:nvPr/>
        </p:nvSpPr>
        <p:spPr bwMode="auto">
          <a:xfrm>
            <a:off x="3144515" y="3138749"/>
            <a:ext cx="980972"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RouterA</a:t>
            </a:r>
            <a:endParaRPr lang="en-US" altLang="zh-CN" sz="1600" b="1" dirty="0" smtClean="0">
              <a:solidFill>
                <a:srgbClr val="000000"/>
              </a:solidFill>
              <a:latin typeface="+mn-lt"/>
              <a:ea typeface="+mn-ea"/>
              <a:cs typeface="Arial" pitchFamily="34" charset="0"/>
            </a:endParaRPr>
          </a:p>
        </p:txBody>
      </p:sp>
      <p:sp>
        <p:nvSpPr>
          <p:cNvPr id="81" name="文本框 80"/>
          <p:cNvSpPr txBox="1"/>
          <p:nvPr/>
        </p:nvSpPr>
        <p:spPr bwMode="auto">
          <a:xfrm>
            <a:off x="5399309" y="3139685"/>
            <a:ext cx="966546"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RouterB</a:t>
            </a:r>
            <a:endParaRPr lang="en-US" altLang="zh-CN" sz="1600" b="1" dirty="0" smtClean="0">
              <a:solidFill>
                <a:srgbClr val="000000"/>
              </a:solidFill>
              <a:latin typeface="+mn-lt"/>
              <a:ea typeface="+mn-ea"/>
              <a:cs typeface="Arial" pitchFamily="34" charset="0"/>
            </a:endParaRPr>
          </a:p>
        </p:txBody>
      </p:sp>
      <p:pic>
        <p:nvPicPr>
          <p:cNvPr id="82"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406" y="3472082"/>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623" y="3472082"/>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5" name="直接连接符 8"/>
          <p:cNvCxnSpPr>
            <a:cxnSpLocks noChangeShapeType="1"/>
          </p:cNvCxnSpPr>
          <p:nvPr/>
        </p:nvCxnSpPr>
        <p:spPr bwMode="auto">
          <a:xfrm>
            <a:off x="4798717" y="1873083"/>
            <a:ext cx="0" cy="638114"/>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pic>
        <p:nvPicPr>
          <p:cNvPr id="8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4775" y="2373108"/>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227" descr="图片767"/>
          <p:cNvPicPr>
            <a:picLocks noChangeAspect="1" noChangeArrowheads="1"/>
          </p:cNvPicPr>
          <p:nvPr/>
        </p:nvPicPr>
        <p:blipFill>
          <a:blip r:embed="rId4" cstate="print"/>
          <a:srcRect/>
          <a:stretch>
            <a:fillRect/>
          </a:stretch>
        </p:blipFill>
        <p:spPr bwMode="auto">
          <a:xfrm>
            <a:off x="4270141" y="1376772"/>
            <a:ext cx="1087204" cy="656050"/>
          </a:xfrm>
          <a:prstGeom prst="rect">
            <a:avLst/>
          </a:prstGeom>
          <a:noFill/>
        </p:spPr>
      </p:pic>
      <p:sp>
        <p:nvSpPr>
          <p:cNvPr id="89" name="矩形 88"/>
          <p:cNvSpPr/>
          <p:nvPr/>
        </p:nvSpPr>
        <p:spPr bwMode="auto">
          <a:xfrm>
            <a:off x="5108187" y="4041067"/>
            <a:ext cx="1083993" cy="540982"/>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ea typeface="宋体" pitchFamily="2" charset="-122"/>
              </a:rPr>
              <a:t>VRRP</a:t>
            </a:r>
          </a:p>
          <a:p>
            <a:pPr marL="0" marR="0" indent="0" algn="l" defTabSz="914400" rtl="0" eaLnBrk="1" fontAlgn="t" latinLnBrk="0" hangingPunct="1">
              <a:lnSpc>
                <a:spcPct val="100000"/>
              </a:lnSpc>
              <a:spcBef>
                <a:spcPct val="0"/>
              </a:spcBef>
              <a:spcAft>
                <a:spcPct val="0"/>
              </a:spcAft>
              <a:buClrTx/>
              <a:buSzTx/>
              <a:buFontTx/>
              <a:buNone/>
              <a:tabLst/>
            </a:pPr>
            <a:r>
              <a:rPr lang="en-US" altLang="zh-CN" sz="800" dirty="0" err="1">
                <a:ea typeface="宋体" pitchFamily="2" charset="-122"/>
              </a:rPr>
              <a:t>p</a:t>
            </a:r>
            <a:r>
              <a:rPr kumimoji="0" lang="en-US" altLang="zh-CN" sz="800" b="0" i="0" u="none" strike="noStrike" cap="none" normalizeH="0" baseline="0" dirty="0" err="1" smtClean="0">
                <a:ln>
                  <a:noFill/>
                </a:ln>
                <a:solidFill>
                  <a:schemeClr val="tx1"/>
                </a:solidFill>
                <a:effectLst/>
                <a:ea typeface="宋体" pitchFamily="2" charset="-122"/>
              </a:rPr>
              <a:t>rority</a:t>
            </a:r>
            <a:r>
              <a:rPr kumimoji="0" lang="en-US" altLang="zh-CN" sz="800" b="0" i="0" u="none" strike="noStrike" cap="none" normalizeH="0" baseline="0" dirty="0" smtClean="0">
                <a:ln>
                  <a:noFill/>
                </a:ln>
                <a:solidFill>
                  <a:schemeClr val="tx1"/>
                </a:solidFill>
                <a:effectLst/>
                <a:ea typeface="宋体" pitchFamily="2" charset="-122"/>
              </a:rPr>
              <a:t> 100</a:t>
            </a:r>
          </a:p>
          <a:p>
            <a:pPr marL="0" marR="0" indent="0" algn="l" defTabSz="914400" rtl="0" eaLnBrk="1" fontAlgn="t" latinLnBrk="0" hangingPunct="1">
              <a:lnSpc>
                <a:spcPct val="100000"/>
              </a:lnSpc>
              <a:spcBef>
                <a:spcPct val="0"/>
              </a:spcBef>
              <a:spcAft>
                <a:spcPct val="0"/>
              </a:spcAft>
              <a:buClrTx/>
              <a:buSzTx/>
              <a:buFontTx/>
              <a:buNone/>
              <a:tabLst/>
            </a:pPr>
            <a:r>
              <a:rPr lang="en-US" altLang="zh-CN" sz="800" dirty="0" err="1" smtClean="0">
                <a:ea typeface="宋体" pitchFamily="2" charset="-122"/>
              </a:rPr>
              <a:t>ip</a:t>
            </a:r>
            <a:r>
              <a:rPr lang="en-US" altLang="zh-CN" sz="800" dirty="0" smtClean="0">
                <a:ea typeface="宋体" pitchFamily="2" charset="-122"/>
              </a:rPr>
              <a:t> address 10.1.1.2</a:t>
            </a:r>
            <a:br>
              <a:rPr lang="en-US" altLang="zh-CN" sz="800" dirty="0" smtClean="0">
                <a:ea typeface="宋体" pitchFamily="2" charset="-122"/>
              </a:rPr>
            </a:br>
            <a:r>
              <a:rPr lang="en-US" altLang="zh-CN" sz="800" dirty="0" smtClean="0">
                <a:ea typeface="宋体" pitchFamily="2" charset="-122"/>
              </a:rPr>
              <a:t>virtual </a:t>
            </a:r>
            <a:r>
              <a:rPr lang="en-US" altLang="zh-CN" sz="800" dirty="0" err="1" smtClean="0">
                <a:ea typeface="宋体" pitchFamily="2" charset="-122"/>
              </a:rPr>
              <a:t>ip</a:t>
            </a:r>
            <a:r>
              <a:rPr lang="en-US" altLang="zh-CN" sz="800" dirty="0" smtClean="0">
                <a:ea typeface="宋体" pitchFamily="2" charset="-122"/>
              </a:rPr>
              <a:t> 10.1.1.254</a:t>
            </a:r>
            <a:endParaRPr kumimoji="0" lang="en-US" altLang="zh-CN" sz="800" b="0" i="0" u="none" strike="noStrike" cap="none" normalizeH="0" baseline="0" dirty="0" smtClean="0">
              <a:ln>
                <a:noFill/>
              </a:ln>
              <a:solidFill>
                <a:schemeClr val="tx1"/>
              </a:solidFill>
              <a:effectLst/>
              <a:ea typeface="宋体" pitchFamily="2" charset="-122"/>
            </a:endParaRPr>
          </a:p>
        </p:txBody>
      </p:sp>
      <p:sp>
        <p:nvSpPr>
          <p:cNvPr id="90" name="文本框 89"/>
          <p:cNvSpPr txBox="1"/>
          <p:nvPr/>
        </p:nvSpPr>
        <p:spPr bwMode="auto">
          <a:xfrm>
            <a:off x="2656716" y="3501008"/>
            <a:ext cx="835098" cy="362558"/>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700" dirty="0" smtClean="0">
                <a:solidFill>
                  <a:srgbClr val="C00000"/>
                </a:solidFill>
                <a:latin typeface="+mn-lt"/>
                <a:ea typeface="+mn-ea"/>
                <a:cs typeface="Arial" pitchFamily="34" charset="0"/>
              </a:rPr>
              <a:t>Master</a:t>
            </a:r>
          </a:p>
        </p:txBody>
      </p:sp>
      <p:sp>
        <p:nvSpPr>
          <p:cNvPr id="91" name="文本框 90"/>
          <p:cNvSpPr txBox="1"/>
          <p:nvPr/>
        </p:nvSpPr>
        <p:spPr bwMode="auto">
          <a:xfrm>
            <a:off x="6047382" y="3501008"/>
            <a:ext cx="865556" cy="362558"/>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700" dirty="0" smtClean="0">
                <a:solidFill>
                  <a:srgbClr val="C00000"/>
                </a:solidFill>
                <a:latin typeface="+mn-lt"/>
                <a:ea typeface="+mn-ea"/>
                <a:cs typeface="Arial" pitchFamily="34" charset="0"/>
              </a:rPr>
              <a:t>Backup</a:t>
            </a:r>
          </a:p>
        </p:txBody>
      </p:sp>
      <p:grpSp>
        <p:nvGrpSpPr>
          <p:cNvPr id="92" name="组合 91"/>
          <p:cNvGrpSpPr/>
          <p:nvPr/>
        </p:nvGrpSpPr>
        <p:grpSpPr>
          <a:xfrm>
            <a:off x="3779911" y="1728424"/>
            <a:ext cx="971330" cy="3788808"/>
            <a:chOff x="3239852" y="1772816"/>
            <a:chExt cx="936104" cy="3672408"/>
          </a:xfrm>
        </p:grpSpPr>
        <p:cxnSp>
          <p:nvCxnSpPr>
            <p:cNvPr id="93" name="肘形连接符 92"/>
            <p:cNvCxnSpPr/>
            <p:nvPr/>
          </p:nvCxnSpPr>
          <p:spPr bwMode="auto">
            <a:xfrm rot="16200000" flipV="1">
              <a:off x="2879812" y="4149080"/>
              <a:ext cx="1656184" cy="936104"/>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94" name="直接连接符 93"/>
            <p:cNvCxnSpPr/>
            <p:nvPr/>
          </p:nvCxnSpPr>
          <p:spPr bwMode="auto">
            <a:xfrm flipV="1">
              <a:off x="3239852" y="2744924"/>
              <a:ext cx="936104" cy="104411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95" name="直接箭头连接符 94"/>
            <p:cNvCxnSpPr/>
            <p:nvPr/>
          </p:nvCxnSpPr>
          <p:spPr bwMode="auto">
            <a:xfrm flipV="1">
              <a:off x="4175956"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sp>
        <p:nvSpPr>
          <p:cNvPr id="96" name="标题 2"/>
          <p:cNvSpPr>
            <a:spLocks noGrp="1"/>
          </p:cNvSpPr>
          <p:nvPr>
            <p:ph type="title"/>
          </p:nvPr>
        </p:nvSpPr>
        <p:spPr>
          <a:xfrm>
            <a:off x="684213" y="387350"/>
            <a:ext cx="7713662" cy="868363"/>
          </a:xfrm>
        </p:spPr>
        <p:txBody>
          <a:bodyPr/>
          <a:lstStyle/>
          <a:p>
            <a:r>
              <a:rPr lang="en-US" altLang="zh-CN" dirty="0"/>
              <a:t>VRRP</a:t>
            </a:r>
            <a:r>
              <a:rPr lang="zh-CN" altLang="en-US" dirty="0"/>
              <a:t>主备备份</a:t>
            </a:r>
            <a:r>
              <a:rPr lang="zh-CN" altLang="en-US" dirty="0" smtClean="0"/>
              <a:t>工作过程</a:t>
            </a:r>
            <a:endParaRPr lang="zh-CN" altLang="en-US" dirty="0"/>
          </a:p>
        </p:txBody>
      </p:sp>
      <p:pic>
        <p:nvPicPr>
          <p:cNvPr id="84" name="Picture 1062" descr="图片99"/>
          <p:cNvPicPr>
            <a:picLocks noChangeAspect="1" noChangeArrowheads="1"/>
          </p:cNvPicPr>
          <p:nvPr/>
        </p:nvPicPr>
        <p:blipFill>
          <a:blip r:embed="rId5" cstate="print"/>
          <a:srcRect/>
          <a:stretch>
            <a:fillRect/>
          </a:stretch>
        </p:blipFill>
        <p:spPr bwMode="auto">
          <a:xfrm>
            <a:off x="4519657" y="5347260"/>
            <a:ext cx="650564" cy="643877"/>
          </a:xfrm>
          <a:prstGeom prst="rect">
            <a:avLst/>
          </a:prstGeom>
          <a:noFill/>
        </p:spPr>
      </p:pic>
      <p:sp>
        <p:nvSpPr>
          <p:cNvPr id="88" name="矩形 87"/>
          <p:cNvSpPr/>
          <p:nvPr/>
        </p:nvSpPr>
        <p:spPr bwMode="auto">
          <a:xfrm>
            <a:off x="3133736" y="4053187"/>
            <a:ext cx="1136406" cy="549606"/>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ea typeface="宋体" pitchFamily="2" charset="-122"/>
              </a:rPr>
              <a:t>VRRP</a:t>
            </a: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dirty="0" err="1" smtClean="0">
                <a:ln>
                  <a:noFill/>
                </a:ln>
                <a:solidFill>
                  <a:schemeClr val="tx1"/>
                </a:solidFill>
                <a:effectLst/>
                <a:ea typeface="宋体" pitchFamily="2" charset="-122"/>
              </a:rPr>
              <a:t>prority</a:t>
            </a:r>
            <a:r>
              <a:rPr kumimoji="0" lang="en-US" altLang="zh-CN" sz="800" b="0" i="0" u="none" strike="noStrike" cap="none" normalizeH="0" baseline="0" dirty="0" smtClean="0">
                <a:ln>
                  <a:noFill/>
                </a:ln>
                <a:solidFill>
                  <a:schemeClr val="tx1"/>
                </a:solidFill>
                <a:effectLst/>
                <a:ea typeface="宋体" pitchFamily="2" charset="-122"/>
              </a:rPr>
              <a:t> 150</a:t>
            </a:r>
          </a:p>
          <a:p>
            <a:pPr marL="0" marR="0" indent="0" algn="l" defTabSz="914400" rtl="0" eaLnBrk="1" fontAlgn="t" latinLnBrk="0" hangingPunct="1">
              <a:lnSpc>
                <a:spcPct val="100000"/>
              </a:lnSpc>
              <a:spcBef>
                <a:spcPct val="0"/>
              </a:spcBef>
              <a:spcAft>
                <a:spcPct val="0"/>
              </a:spcAft>
              <a:buClrTx/>
              <a:buSzTx/>
              <a:buFontTx/>
              <a:buNone/>
              <a:tabLst/>
            </a:pPr>
            <a:r>
              <a:rPr lang="en-US" altLang="zh-CN" sz="800" dirty="0" err="1" smtClean="0">
                <a:ea typeface="宋体" pitchFamily="2" charset="-122"/>
              </a:rPr>
              <a:t>ip</a:t>
            </a:r>
            <a:r>
              <a:rPr lang="en-US" altLang="zh-CN" sz="800" dirty="0" smtClean="0">
                <a:ea typeface="宋体" pitchFamily="2" charset="-122"/>
              </a:rPr>
              <a:t> address 10.1.1.1</a:t>
            </a:r>
            <a:br>
              <a:rPr lang="en-US" altLang="zh-CN" sz="800" dirty="0" smtClean="0">
                <a:ea typeface="宋体" pitchFamily="2" charset="-122"/>
              </a:rPr>
            </a:br>
            <a:r>
              <a:rPr lang="en-US" altLang="zh-CN" sz="800" dirty="0" smtClean="0">
                <a:ea typeface="宋体" pitchFamily="2" charset="-122"/>
              </a:rPr>
              <a:t>virtual </a:t>
            </a:r>
            <a:r>
              <a:rPr lang="en-US" altLang="zh-CN" sz="800" dirty="0" err="1" smtClean="0">
                <a:ea typeface="宋体" pitchFamily="2" charset="-122"/>
              </a:rPr>
              <a:t>ip</a:t>
            </a:r>
            <a:r>
              <a:rPr lang="en-US" altLang="zh-CN" sz="800" dirty="0" smtClean="0">
                <a:ea typeface="宋体" pitchFamily="2" charset="-122"/>
              </a:rPr>
              <a:t> 10.1.1.254</a:t>
            </a:r>
            <a:endParaRPr kumimoji="0" lang="en-US" altLang="zh-CN" sz="800" b="0" i="0" u="none" strike="noStrike" cap="none" normalizeH="0" baseline="0" dirty="0" smtClean="0">
              <a:ln>
                <a:noFill/>
              </a:ln>
              <a:solidFill>
                <a:schemeClr val="tx1"/>
              </a:solidFill>
              <a:effectLst/>
              <a:ea typeface="宋体" pitchFamily="2" charset="-122"/>
            </a:endParaRPr>
          </a:p>
        </p:txBody>
      </p:sp>
      <p:sp>
        <p:nvSpPr>
          <p:cNvPr id="29" name="AutoShape 21"/>
          <p:cNvSpPr>
            <a:spLocks noChangeArrowheads="1"/>
          </p:cNvSpPr>
          <p:nvPr/>
        </p:nvSpPr>
        <p:spPr bwMode="auto">
          <a:xfrm>
            <a:off x="1331640" y="3205436"/>
            <a:ext cx="1716483" cy="279614"/>
          </a:xfrm>
          <a:prstGeom prst="wedgeRectCallout">
            <a:avLst>
              <a:gd name="adj1" fmla="val 97334"/>
              <a:gd name="adj2" fmla="val 81902"/>
            </a:avLst>
          </a:prstGeom>
          <a:solidFill>
            <a:schemeClr val="bg1"/>
          </a:solidFill>
          <a:ln w="3175" algn="ctr">
            <a:solidFill>
              <a:srgbClr val="999999"/>
            </a:solidFill>
            <a:miter lim="800000"/>
            <a:headEnd/>
            <a:tailEnd/>
          </a:ln>
        </p:spPr>
        <p:txBody>
          <a:bodyPr lIns="0" tIns="0" rIns="0" bIns="0" anchor="ctr" anchorCtr="1"/>
          <a:lstStyle/>
          <a:p>
            <a:pPr fontAlgn="base">
              <a:spcBef>
                <a:spcPct val="20000"/>
              </a:spcBef>
              <a:buClr>
                <a:srgbClr val="A50021"/>
              </a:buClr>
              <a:buSzPct val="80000"/>
            </a:pPr>
            <a:r>
              <a:rPr lang="en-US" altLang="zh-CN" sz="1600" dirty="0">
                <a:latin typeface="+mn-lt"/>
                <a:ea typeface="+mn-ea"/>
              </a:rPr>
              <a:t>1</a:t>
            </a:r>
            <a:r>
              <a:rPr lang="zh-CN" altLang="en-US" sz="1600" dirty="0">
                <a:latin typeface="+mn-lt"/>
                <a:ea typeface="+mn-ea"/>
              </a:rPr>
              <a:t>：</a:t>
            </a:r>
            <a:r>
              <a:rPr lang="zh-CN" altLang="en-US" sz="1600" dirty="0">
                <a:latin typeface="+mn-ea"/>
                <a:ea typeface="+mn-ea"/>
              </a:rPr>
              <a:t>选举出</a:t>
            </a:r>
            <a:r>
              <a:rPr lang="en-US" altLang="zh-CN" sz="1600" dirty="0" smtClean="0">
                <a:solidFill>
                  <a:schemeClr val="tx1">
                    <a:lumMod val="95000"/>
                    <a:lumOff val="5000"/>
                  </a:schemeClr>
                </a:solidFill>
                <a:latin typeface="+mn-lt"/>
                <a:ea typeface="+mn-ea"/>
              </a:rPr>
              <a:t>Master</a:t>
            </a:r>
            <a:r>
              <a:rPr lang="zh-CN" altLang="en-US" sz="1600" dirty="0" smtClean="0">
                <a:solidFill>
                  <a:schemeClr val="tx1">
                    <a:lumMod val="95000"/>
                    <a:lumOff val="5000"/>
                  </a:schemeClr>
                </a:solidFill>
                <a:latin typeface="+mn-lt"/>
                <a:ea typeface="+mn-ea"/>
              </a:rPr>
              <a:t>。</a:t>
            </a:r>
            <a:endParaRPr lang="zh-CN" altLang="en-US" sz="1600" dirty="0">
              <a:solidFill>
                <a:schemeClr val="tx1">
                  <a:lumMod val="95000"/>
                  <a:lumOff val="5000"/>
                </a:schemeClr>
              </a:solidFill>
              <a:latin typeface="+mn-lt"/>
              <a:ea typeface="+mn-ea"/>
            </a:endParaRPr>
          </a:p>
        </p:txBody>
      </p:sp>
      <p:sp>
        <p:nvSpPr>
          <p:cNvPr id="30" name="AutoShape 21"/>
          <p:cNvSpPr>
            <a:spLocks noChangeArrowheads="1"/>
          </p:cNvSpPr>
          <p:nvPr/>
        </p:nvSpPr>
        <p:spPr bwMode="auto">
          <a:xfrm>
            <a:off x="1043608" y="3771556"/>
            <a:ext cx="1866531" cy="1494967"/>
          </a:xfrm>
          <a:prstGeom prst="wedgeRectCallout">
            <a:avLst>
              <a:gd name="adj1" fmla="val 78764"/>
              <a:gd name="adj2" fmla="val -42705"/>
            </a:avLst>
          </a:prstGeom>
          <a:solidFill>
            <a:schemeClr val="bg1"/>
          </a:solidFill>
          <a:ln w="3175" algn="ctr">
            <a:solidFill>
              <a:srgbClr val="999999"/>
            </a:solidFill>
            <a:miter lim="800000"/>
            <a:headEnd/>
            <a:tailEnd/>
          </a:ln>
        </p:spPr>
        <p:txBody>
          <a:bodyPr lIns="0" tIns="0" rIns="0" bIns="0" anchor="ctr" anchorCtr="1"/>
          <a:lstStyle/>
          <a:p>
            <a:pPr marL="0" lvl="1"/>
            <a:r>
              <a:rPr lang="en-US" altLang="zh-CN" sz="1600" dirty="0">
                <a:latin typeface="+mn-lt"/>
                <a:ea typeface="+mn-ea"/>
              </a:rPr>
              <a:t>2</a:t>
            </a:r>
            <a:r>
              <a:rPr lang="zh-CN" altLang="en-US" sz="1600" dirty="0">
                <a:latin typeface="+mn-lt"/>
                <a:ea typeface="+mn-ea"/>
              </a:rPr>
              <a:t>：</a:t>
            </a:r>
            <a:r>
              <a:rPr lang="zh-CN" altLang="en-US" sz="1600" dirty="0" smtClean="0">
                <a:latin typeface="+mn-ea"/>
                <a:ea typeface="+mn-ea"/>
              </a:rPr>
              <a:t>状态</a:t>
            </a:r>
            <a:r>
              <a:rPr lang="zh-CN" altLang="en-US" sz="1600" dirty="0">
                <a:latin typeface="+mn-ea"/>
                <a:ea typeface="+mn-ea"/>
              </a:rPr>
              <a:t>维持</a:t>
            </a:r>
            <a:endParaRPr lang="en-US" altLang="zh-CN" sz="1600" dirty="0">
              <a:latin typeface="+mn-ea"/>
              <a:ea typeface="+mn-ea"/>
            </a:endParaRPr>
          </a:p>
          <a:p>
            <a:pPr marL="0" lvl="1"/>
            <a:r>
              <a:rPr lang="en-US" altLang="zh-CN" sz="1600" dirty="0" smtClean="0">
                <a:latin typeface="+mn-lt"/>
                <a:ea typeface="+mn-ea"/>
              </a:rPr>
              <a:t>Master</a:t>
            </a:r>
            <a:r>
              <a:rPr lang="zh-CN" altLang="en-US" sz="1600" dirty="0" smtClean="0">
                <a:latin typeface="+mn-ea"/>
                <a:ea typeface="+mn-ea"/>
              </a:rPr>
              <a:t>设备</a:t>
            </a:r>
            <a:r>
              <a:rPr lang="zh-CN" altLang="en-US" sz="1600" dirty="0">
                <a:latin typeface="+mn-ea"/>
                <a:ea typeface="+mn-ea"/>
              </a:rPr>
              <a:t>周期性地</a:t>
            </a:r>
            <a:r>
              <a:rPr lang="zh-CN" altLang="en-US" sz="1600" dirty="0" smtClean="0">
                <a:latin typeface="+mn-ea"/>
                <a:ea typeface="+mn-ea"/>
              </a:rPr>
              <a:t>发送</a:t>
            </a:r>
            <a:r>
              <a:rPr lang="en-US" altLang="zh-CN" sz="1600" dirty="0">
                <a:latin typeface="+mn-lt"/>
                <a:ea typeface="+mn-ea"/>
              </a:rPr>
              <a:t>VRRP</a:t>
            </a:r>
            <a:r>
              <a:rPr lang="zh-CN" altLang="en-US" sz="1600" dirty="0" smtClean="0">
                <a:latin typeface="+mn-ea"/>
                <a:ea typeface="+mn-ea"/>
              </a:rPr>
              <a:t>通告</a:t>
            </a:r>
            <a:r>
              <a:rPr lang="zh-CN" altLang="en-US" sz="1600" dirty="0">
                <a:latin typeface="+mn-ea"/>
                <a:ea typeface="+mn-ea"/>
              </a:rPr>
              <a:t>报文给组内其他设备</a:t>
            </a:r>
            <a:r>
              <a:rPr lang="zh-CN" altLang="en-US" sz="1600" dirty="0" smtClean="0">
                <a:latin typeface="+mn-ea"/>
                <a:ea typeface="+mn-ea"/>
              </a:rPr>
              <a:t>，以通知</a:t>
            </a:r>
            <a:r>
              <a:rPr lang="zh-CN" altLang="en-US" sz="1600" dirty="0">
                <a:latin typeface="+mn-ea"/>
                <a:ea typeface="+mn-ea"/>
              </a:rPr>
              <a:t>自己处于正常工作状态。</a:t>
            </a:r>
          </a:p>
        </p:txBody>
      </p:sp>
    </p:spTree>
    <p:extLst>
      <p:ext uri="{BB962C8B-B14F-4D97-AF65-F5344CB8AC3E}">
        <p14:creationId xmlns:p14="http://schemas.microsoft.com/office/powerpoint/2010/main" val="331478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111E-6 1.48148E-6 L -1.11111E-6 0.0581 L 0.21441 0.05602 L 0.21597 -0.06366 " pathEditMode="relative" rAng="0" ptsTypes="AAAA">
                                      <p:cBhvr>
                                        <p:cTn id="6" dur="2000" fill="hold"/>
                                        <p:tgtEl>
                                          <p:spTgt spid="88"/>
                                        </p:tgtEl>
                                        <p:attrNameLst>
                                          <p:attrName>ppt_x</p:attrName>
                                          <p:attrName>ppt_y</p:attrName>
                                        </p:attrNameLst>
                                      </p:cBhvr>
                                      <p:rCtr x="10799" y="-278"/>
                                    </p:animMotion>
                                  </p:childTnLst>
                                </p:cTn>
                              </p:par>
                              <p:par>
                                <p:cTn id="7" presetID="0" presetClass="path" presetSubtype="0" accel="50000" decel="50000" fill="hold" grpId="0" nodeType="withEffect">
                                  <p:stCondLst>
                                    <p:cond delay="0"/>
                                  </p:stCondLst>
                                  <p:childTnLst>
                                    <p:animMotion origin="layout" path="M -1.94444E-6 -3.7037E-6 L 0.00156 0.05996 L -0.21146 0.05996 L -0.21007 -0.06574 " pathEditMode="relative" rAng="0" ptsTypes="AAAA">
                                      <p:cBhvr>
                                        <p:cTn id="8" dur="2000" fill="hold"/>
                                        <p:tgtEl>
                                          <p:spTgt spid="89"/>
                                        </p:tgtEl>
                                        <p:attrNameLst>
                                          <p:attrName>ppt_x</p:attrName>
                                          <p:attrName>ppt_y</p:attrName>
                                        </p:attrNameLst>
                                      </p:cBhvr>
                                      <p:rCtr x="-10503" y="-301"/>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wipe(down)">
                                      <p:cBhvr>
                                        <p:cTn id="13" dur="500"/>
                                        <p:tgtEl>
                                          <p:spTgt spid="90"/>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wipe(down)">
                                      <p:cBhvr>
                                        <p:cTn id="16" dur="500"/>
                                        <p:tgtEl>
                                          <p:spTgt spid="9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1" presetClass="exit" presetSubtype="0" fill="hold" grpId="2" nodeType="withEffect">
                                  <p:stCondLst>
                                    <p:cond delay="0"/>
                                  </p:stCondLst>
                                  <p:childTnLst>
                                    <p:set>
                                      <p:cBhvr>
                                        <p:cTn id="21" dur="1" fill="hold">
                                          <p:stCondLst>
                                            <p:cond delay="0"/>
                                          </p:stCondLst>
                                        </p:cTn>
                                        <p:tgtEl>
                                          <p:spTgt spid="88"/>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8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repeatCount="100000" fill="hold" nodeType="click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wipe(down)">
                                      <p:cBhvr>
                                        <p:cTn id="28" dur="1000"/>
                                        <p:tgtEl>
                                          <p:spTgt spid="92"/>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par>
                                <p:cTn id="36" presetID="1" presetClass="entr" presetSubtype="0" fill="hold" grpId="4" nodeType="withEffect">
                                  <p:stCondLst>
                                    <p:cond delay="0"/>
                                  </p:stCondLst>
                                  <p:childTnLst>
                                    <p:set>
                                      <p:cBhvr>
                                        <p:cTn id="37" dur="1" fill="hold">
                                          <p:stCondLst>
                                            <p:cond delay="0"/>
                                          </p:stCondLst>
                                        </p:cTn>
                                        <p:tgtEl>
                                          <p:spTgt spid="88"/>
                                        </p:tgtEl>
                                        <p:attrNameLst>
                                          <p:attrName>style.visibility</p:attrName>
                                        </p:attrNameLst>
                                      </p:cBhvr>
                                      <p:to>
                                        <p:strVal val="visible"/>
                                      </p:to>
                                    </p:set>
                                  </p:childTnLst>
                                </p:cTn>
                              </p:par>
                              <p:par>
                                <p:cTn id="38" presetID="0" presetClass="path" presetSubtype="0" repeatCount="100000" accel="50000" decel="50000" fill="hold" grpId="3" nodeType="withEffect">
                                  <p:stCondLst>
                                    <p:cond delay="0"/>
                                  </p:stCondLst>
                                  <p:childTnLst>
                                    <p:animMotion origin="layout" path="M -1.11111E-6 1.48148E-6 L -1.11111E-6 0.05301 L 0.21719 0.05532 L 0.21719 -0.07107 " pathEditMode="relative" rAng="0" ptsTypes="AAAA">
                                      <p:cBhvr>
                                        <p:cTn id="39" dur="2000" fill="hold"/>
                                        <p:tgtEl>
                                          <p:spTgt spid="88"/>
                                        </p:tgtEl>
                                        <p:attrNameLst>
                                          <p:attrName>ppt_x</p:attrName>
                                          <p:attrName>ppt_y</p:attrName>
                                        </p:attrNameLst>
                                      </p:cBhvr>
                                      <p:rCtr x="10851" y="-787"/>
                                    </p:animMotion>
                                  </p:childTnLst>
                                </p:cTn>
                              </p:par>
                              <p:par>
                                <p:cTn id="40" presetID="22" presetClass="entr" presetSubtype="4" repeatCount="indefinite" fill="hold" nodeType="withEffect">
                                  <p:stCondLst>
                                    <p:cond delay="0"/>
                                  </p:stCondLst>
                                  <p:endCondLst>
                                    <p:cond evt="onNext" delay="0">
                                      <p:tgtEl>
                                        <p:sldTgt/>
                                      </p:tgtEl>
                                    </p:cond>
                                  </p:endCondLst>
                                  <p:childTnLst>
                                    <p:set>
                                      <p:cBhvr>
                                        <p:cTn id="41" dur="1" fill="hold">
                                          <p:stCondLst>
                                            <p:cond delay="0"/>
                                          </p:stCondLst>
                                        </p:cTn>
                                        <p:tgtEl>
                                          <p:spTgt spid="92"/>
                                        </p:tgtEl>
                                        <p:attrNameLst>
                                          <p:attrName>style.visibility</p:attrName>
                                        </p:attrNameLst>
                                      </p:cBhvr>
                                      <p:to>
                                        <p:strVal val="visible"/>
                                      </p:to>
                                    </p:set>
                                    <p:animEffect transition="in" filter="wipe(down)">
                                      <p:cBhvr>
                                        <p:cTn id="42"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90" grpId="1"/>
      <p:bldP spid="91" grpId="1"/>
      <p:bldP spid="88" grpId="0" animBg="1"/>
      <p:bldP spid="88" grpId="2" animBg="1"/>
      <p:bldP spid="88" grpId="3" animBg="1"/>
      <p:bldP spid="88" grpId="4" animBg="1"/>
      <p:bldP spid="29" grpId="0" animBg="1"/>
      <p:bldP spid="29" grpId="1"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VRRP</a:t>
            </a:r>
            <a:r>
              <a:rPr lang="zh-CN" altLang="en-US" dirty="0"/>
              <a:t>主备路由器</a:t>
            </a:r>
            <a:r>
              <a:rPr lang="zh-CN" altLang="en-US" dirty="0" smtClean="0"/>
              <a:t>切换过程 </a:t>
            </a:r>
            <a:r>
              <a:rPr lang="en-US" altLang="zh-CN" dirty="0" smtClean="0"/>
              <a:t>(1)</a:t>
            </a:r>
            <a:endParaRPr lang="zh-CN" altLang="en-US" dirty="0"/>
          </a:p>
        </p:txBody>
      </p:sp>
      <p:sp>
        <p:nvSpPr>
          <p:cNvPr id="4" name="文本占位符 3"/>
          <p:cNvSpPr>
            <a:spLocks noGrp="1"/>
          </p:cNvSpPr>
          <p:nvPr>
            <p:ph type="body" sz="quarter" idx="10"/>
          </p:nvPr>
        </p:nvSpPr>
        <p:spPr>
          <a:xfrm>
            <a:off x="684213" y="1232756"/>
            <a:ext cx="7920037" cy="3995899"/>
          </a:xfrm>
        </p:spPr>
        <p:txBody>
          <a:bodyPr/>
          <a:lstStyle/>
          <a:p>
            <a:r>
              <a:rPr lang="zh-CN" altLang="en-US" dirty="0" smtClean="0"/>
              <a:t>如果</a:t>
            </a:r>
            <a:r>
              <a:rPr lang="en-US" altLang="zh-CN" dirty="0" smtClean="0"/>
              <a:t>Master</a:t>
            </a:r>
            <a:r>
              <a:rPr lang="zh-CN" altLang="en-US" dirty="0"/>
              <a:t>发生</a:t>
            </a:r>
            <a:r>
              <a:rPr lang="zh-CN" altLang="en-US" dirty="0" smtClean="0"/>
              <a:t>故障，则主备切换的过程：</a:t>
            </a:r>
            <a:endParaRPr lang="zh-CN" altLang="en-US" dirty="0"/>
          </a:p>
        </p:txBody>
      </p:sp>
      <p:sp>
        <p:nvSpPr>
          <p:cNvPr id="5" name="Line 10"/>
          <p:cNvSpPr>
            <a:spLocks noChangeShapeType="1"/>
          </p:cNvSpPr>
          <p:nvPr/>
        </p:nvSpPr>
        <p:spPr bwMode="auto">
          <a:xfrm flipV="1">
            <a:off x="2801727" y="4847223"/>
            <a:ext cx="2279386"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6" name="直接连接符 8"/>
          <p:cNvCxnSpPr>
            <a:cxnSpLocks noChangeShapeType="1"/>
          </p:cNvCxnSpPr>
          <p:nvPr/>
        </p:nvCxnSpPr>
        <p:spPr bwMode="auto">
          <a:xfrm>
            <a:off x="3956040" y="4853626"/>
            <a:ext cx="0" cy="79930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8"/>
          <p:cNvCxnSpPr>
            <a:cxnSpLocks noChangeShapeType="1"/>
          </p:cNvCxnSpPr>
          <p:nvPr/>
        </p:nvCxnSpPr>
        <p:spPr bwMode="auto">
          <a:xfrm flipH="1">
            <a:off x="3002814" y="4300960"/>
            <a:ext cx="3930" cy="5462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p:nvCxnSpPr>
        <p:spPr bwMode="auto">
          <a:xfrm flipH="1">
            <a:off x="4870144" y="4300960"/>
            <a:ext cx="3930" cy="5462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flipH="1">
            <a:off x="3173498" y="3101515"/>
            <a:ext cx="715399" cy="80571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 name="直接连接符 8"/>
          <p:cNvCxnSpPr>
            <a:cxnSpLocks noChangeShapeType="1"/>
          </p:cNvCxnSpPr>
          <p:nvPr/>
        </p:nvCxnSpPr>
        <p:spPr bwMode="auto">
          <a:xfrm>
            <a:off x="4090325" y="3202229"/>
            <a:ext cx="671426" cy="73856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3" name="文本框 12"/>
          <p:cNvSpPr txBox="1"/>
          <p:nvPr/>
        </p:nvSpPr>
        <p:spPr bwMode="auto">
          <a:xfrm>
            <a:off x="2380188" y="3336514"/>
            <a:ext cx="980972"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RouterA</a:t>
            </a:r>
            <a:endParaRPr lang="en-US" altLang="zh-CN" sz="1600" b="1" dirty="0" smtClean="0">
              <a:solidFill>
                <a:srgbClr val="000000"/>
              </a:solidFill>
              <a:latin typeface="+mn-lt"/>
              <a:ea typeface="+mn-ea"/>
              <a:cs typeface="Arial" pitchFamily="34" charset="0"/>
            </a:endParaRPr>
          </a:p>
        </p:txBody>
      </p:sp>
      <p:sp>
        <p:nvSpPr>
          <p:cNvPr id="14" name="文本框 13"/>
          <p:cNvSpPr txBox="1"/>
          <p:nvPr/>
        </p:nvSpPr>
        <p:spPr bwMode="auto">
          <a:xfrm>
            <a:off x="4421606" y="3302943"/>
            <a:ext cx="966546"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RouterB</a:t>
            </a:r>
            <a:endParaRPr lang="en-US" altLang="zh-CN" sz="1600" b="1" dirty="0" smtClean="0">
              <a:solidFill>
                <a:srgbClr val="000000"/>
              </a:solidFill>
              <a:latin typeface="+mn-lt"/>
              <a:ea typeface="+mn-ea"/>
              <a:cs typeface="Arial" pitchFamily="34" charset="0"/>
            </a:endParaRPr>
          </a:p>
        </p:txBody>
      </p:sp>
      <p:pic>
        <p:nvPicPr>
          <p:cNvPr id="15"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474" y="3806512"/>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3902" y="3810029"/>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8"/>
          <p:cNvCxnSpPr>
            <a:cxnSpLocks noChangeShapeType="1"/>
          </p:cNvCxnSpPr>
          <p:nvPr/>
        </p:nvCxnSpPr>
        <p:spPr bwMode="auto">
          <a:xfrm>
            <a:off x="3956040" y="2262232"/>
            <a:ext cx="0" cy="60428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19"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3898" y="2870033"/>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27" descr="图片767"/>
          <p:cNvPicPr>
            <a:picLocks noChangeAspect="1" noChangeArrowheads="1"/>
          </p:cNvPicPr>
          <p:nvPr/>
        </p:nvPicPr>
        <p:blipFill>
          <a:blip r:embed="rId4" cstate="print"/>
          <a:srcRect/>
          <a:stretch>
            <a:fillRect/>
          </a:stretch>
        </p:blipFill>
        <p:spPr bwMode="auto">
          <a:xfrm>
            <a:off x="3447333" y="1808820"/>
            <a:ext cx="1046337" cy="621269"/>
          </a:xfrm>
          <a:prstGeom prst="rect">
            <a:avLst/>
          </a:prstGeom>
          <a:noFill/>
        </p:spPr>
      </p:pic>
      <p:grpSp>
        <p:nvGrpSpPr>
          <p:cNvPr id="62" name="组合 61"/>
          <p:cNvGrpSpPr/>
          <p:nvPr/>
        </p:nvGrpSpPr>
        <p:grpSpPr>
          <a:xfrm>
            <a:off x="3049615" y="2228661"/>
            <a:ext cx="872854" cy="3424273"/>
            <a:chOff x="3239852" y="1772816"/>
            <a:chExt cx="936104" cy="3672408"/>
          </a:xfrm>
        </p:grpSpPr>
        <p:cxnSp>
          <p:nvCxnSpPr>
            <p:cNvPr id="47" name="肘形连接符 46"/>
            <p:cNvCxnSpPr/>
            <p:nvPr/>
          </p:nvCxnSpPr>
          <p:spPr bwMode="auto">
            <a:xfrm rot="16200000" flipV="1">
              <a:off x="2879812" y="4149080"/>
              <a:ext cx="1656184" cy="936104"/>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7" name="直接连接符 56"/>
            <p:cNvCxnSpPr/>
            <p:nvPr/>
          </p:nvCxnSpPr>
          <p:spPr bwMode="auto">
            <a:xfrm flipV="1">
              <a:off x="3239852" y="2744924"/>
              <a:ext cx="936104" cy="104411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9" name="直接箭头连接符 58"/>
            <p:cNvCxnSpPr/>
            <p:nvPr/>
          </p:nvCxnSpPr>
          <p:spPr bwMode="auto">
            <a:xfrm flipV="1">
              <a:off x="4175956"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67" name="组合 66"/>
          <p:cNvGrpSpPr/>
          <p:nvPr/>
        </p:nvGrpSpPr>
        <p:grpSpPr>
          <a:xfrm>
            <a:off x="2818675" y="4048554"/>
            <a:ext cx="368278" cy="49387"/>
            <a:chOff x="2925847" y="3735779"/>
            <a:chExt cx="580667" cy="52160"/>
          </a:xfrm>
        </p:grpSpPr>
        <p:sp>
          <p:nvSpPr>
            <p:cNvPr id="63" name="矩形 62"/>
            <p:cNvSpPr>
              <a:spLocks noChangeAspect="1"/>
            </p:cNvSpPr>
            <p:nvPr/>
          </p:nvSpPr>
          <p:spPr bwMode="auto">
            <a:xfrm rot="2340000">
              <a:off x="2925847" y="3743244"/>
              <a:ext cx="580667" cy="4469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C00000"/>
                </a:solidFill>
                <a:effectLst/>
                <a:latin typeface="FrutigerNext LT Regular" pitchFamily="34" charset="0"/>
                <a:ea typeface="宋体" pitchFamily="2" charset="-122"/>
              </a:endParaRPr>
            </a:p>
          </p:txBody>
        </p:sp>
        <p:sp>
          <p:nvSpPr>
            <p:cNvPr id="64" name="矩形 63"/>
            <p:cNvSpPr>
              <a:spLocks noChangeAspect="1"/>
            </p:cNvSpPr>
            <p:nvPr/>
          </p:nvSpPr>
          <p:spPr bwMode="auto">
            <a:xfrm rot="19020000">
              <a:off x="2926306" y="3735779"/>
              <a:ext cx="571051" cy="4453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C00000"/>
                </a:solidFill>
                <a:effectLst/>
                <a:latin typeface="FrutigerNext LT Regular" pitchFamily="34" charset="0"/>
                <a:ea typeface="宋体" pitchFamily="2" charset="-122"/>
              </a:endParaRPr>
            </a:p>
          </p:txBody>
        </p:sp>
      </p:grpSp>
      <p:sp>
        <p:nvSpPr>
          <p:cNvPr id="69" name="文本框 68"/>
          <p:cNvSpPr txBox="1"/>
          <p:nvPr/>
        </p:nvSpPr>
        <p:spPr bwMode="auto">
          <a:xfrm>
            <a:off x="4530610" y="3537942"/>
            <a:ext cx="74853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C00000"/>
                </a:solidFill>
                <a:latin typeface="+mn-lt"/>
                <a:ea typeface="+mn-ea"/>
                <a:cs typeface="Arial" pitchFamily="34" charset="0"/>
              </a:rPr>
              <a:t>Backup</a:t>
            </a:r>
          </a:p>
        </p:txBody>
      </p:sp>
      <p:sp>
        <p:nvSpPr>
          <p:cNvPr id="70" name="文本框 69"/>
          <p:cNvSpPr txBox="1"/>
          <p:nvPr/>
        </p:nvSpPr>
        <p:spPr bwMode="auto">
          <a:xfrm>
            <a:off x="2514956" y="3571513"/>
            <a:ext cx="72288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C00000"/>
                </a:solidFill>
                <a:latin typeface="+mn-lt"/>
                <a:ea typeface="+mn-ea"/>
                <a:cs typeface="Arial" pitchFamily="34" charset="0"/>
              </a:rPr>
              <a:t>Master</a:t>
            </a:r>
          </a:p>
        </p:txBody>
      </p:sp>
      <p:sp>
        <p:nvSpPr>
          <p:cNvPr id="87" name="文本框 86"/>
          <p:cNvSpPr txBox="1"/>
          <p:nvPr/>
        </p:nvSpPr>
        <p:spPr bwMode="auto">
          <a:xfrm>
            <a:off x="5185274" y="3525488"/>
            <a:ext cx="78059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smtClean="0">
                <a:solidFill>
                  <a:srgbClr val="C00000"/>
                </a:solidFill>
                <a:latin typeface="+mn-lt"/>
                <a:ea typeface="+mn-ea"/>
                <a:cs typeface="Arial" pitchFamily="34" charset="0"/>
              </a:rPr>
              <a:t>Master</a:t>
            </a:r>
          </a:p>
        </p:txBody>
      </p:sp>
      <p:grpSp>
        <p:nvGrpSpPr>
          <p:cNvPr id="103" name="组合 102"/>
          <p:cNvGrpSpPr/>
          <p:nvPr/>
        </p:nvGrpSpPr>
        <p:grpSpPr>
          <a:xfrm>
            <a:off x="3958534" y="2195090"/>
            <a:ext cx="872854" cy="3491416"/>
            <a:chOff x="4247964" y="1772816"/>
            <a:chExt cx="936104" cy="3744416"/>
          </a:xfrm>
        </p:grpSpPr>
        <p:cxnSp>
          <p:nvCxnSpPr>
            <p:cNvPr id="89" name="肘形连接符 88"/>
            <p:cNvCxnSpPr/>
            <p:nvPr/>
          </p:nvCxnSpPr>
          <p:spPr bwMode="auto">
            <a:xfrm rot="5400000" flipH="1" flipV="1">
              <a:off x="3875774" y="4208938"/>
              <a:ext cx="1728192" cy="888396"/>
            </a:xfrm>
            <a:prstGeom prst="bentConnector3">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99" name="直接连接符 98"/>
            <p:cNvCxnSpPr/>
            <p:nvPr/>
          </p:nvCxnSpPr>
          <p:spPr bwMode="auto">
            <a:xfrm>
              <a:off x="4247964" y="2744924"/>
              <a:ext cx="920936" cy="101427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102" name="直接箭头连接符 101"/>
            <p:cNvCxnSpPr/>
            <p:nvPr/>
          </p:nvCxnSpPr>
          <p:spPr bwMode="auto">
            <a:xfrm flipV="1">
              <a:off x="4248073"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pic>
        <p:nvPicPr>
          <p:cNvPr id="17" name="Picture 1062" descr="图片99"/>
          <p:cNvPicPr>
            <a:picLocks noChangeAspect="1" noChangeArrowheads="1"/>
          </p:cNvPicPr>
          <p:nvPr/>
        </p:nvPicPr>
        <p:blipFill>
          <a:blip r:embed="rId5" cstate="print"/>
          <a:srcRect/>
          <a:stretch>
            <a:fillRect/>
          </a:stretch>
        </p:blipFill>
        <p:spPr bwMode="auto">
          <a:xfrm>
            <a:off x="3687469" y="5552220"/>
            <a:ext cx="626110" cy="609741"/>
          </a:xfrm>
          <a:prstGeom prst="rect">
            <a:avLst/>
          </a:prstGeom>
          <a:noFill/>
        </p:spPr>
      </p:pic>
      <p:sp>
        <p:nvSpPr>
          <p:cNvPr id="84" name="矩形 83"/>
          <p:cNvSpPr/>
          <p:nvPr/>
        </p:nvSpPr>
        <p:spPr bwMode="auto">
          <a:xfrm>
            <a:off x="2411760" y="4377224"/>
            <a:ext cx="1368152" cy="275912"/>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ea typeface="宋体" pitchFamily="2" charset="-122"/>
              </a:rPr>
              <a:t>VRRP</a:t>
            </a:r>
          </a:p>
          <a:p>
            <a:pPr marL="0" marR="0" indent="0" algn="l" defTabSz="914400" rtl="0" eaLnBrk="1" fontAlgn="t" latinLnBrk="0" hangingPunct="1">
              <a:lnSpc>
                <a:spcPct val="100000"/>
              </a:lnSpc>
              <a:spcBef>
                <a:spcPct val="0"/>
              </a:spcBef>
              <a:spcAft>
                <a:spcPct val="0"/>
              </a:spcAft>
              <a:buClrTx/>
              <a:buSzTx/>
              <a:buFontTx/>
              <a:buNone/>
              <a:tabLst/>
            </a:pPr>
            <a:r>
              <a:rPr lang="en-US" altLang="zh-CN" sz="800" dirty="0" err="1">
                <a:ea typeface="宋体" pitchFamily="2" charset="-122"/>
              </a:rPr>
              <a:t>p</a:t>
            </a:r>
            <a:r>
              <a:rPr kumimoji="0" lang="en-US" altLang="zh-CN" sz="800" b="0" i="0" u="none" strike="noStrike" cap="none" normalizeH="0" baseline="0" dirty="0" err="1" smtClean="0">
                <a:ln>
                  <a:noFill/>
                </a:ln>
                <a:solidFill>
                  <a:schemeClr val="tx1"/>
                </a:solidFill>
                <a:effectLst/>
                <a:ea typeface="宋体" pitchFamily="2" charset="-122"/>
              </a:rPr>
              <a:t>rority</a:t>
            </a:r>
            <a:r>
              <a:rPr kumimoji="0" lang="en-US" altLang="zh-CN" sz="800" b="0" i="0" u="none" strike="noStrike" cap="none" normalizeH="0" baseline="0" dirty="0" smtClean="0">
                <a:ln>
                  <a:noFill/>
                </a:ln>
                <a:solidFill>
                  <a:schemeClr val="tx1"/>
                </a:solidFill>
                <a:effectLst/>
                <a:ea typeface="宋体" pitchFamily="2" charset="-122"/>
              </a:rPr>
              <a:t> 150</a:t>
            </a:r>
            <a:r>
              <a:rPr kumimoji="0" lang="zh-CN" altLang="en-US" sz="800" b="0" i="0" u="none" strike="noStrike" cap="none" normalizeH="0" baseline="0" dirty="0" smtClean="0">
                <a:ln>
                  <a:noFill/>
                </a:ln>
                <a:solidFill>
                  <a:schemeClr val="tx1"/>
                </a:solidFill>
                <a:effectLst/>
                <a:ea typeface="宋体" pitchFamily="2" charset="-122"/>
              </a:rPr>
              <a:t>；</a:t>
            </a:r>
            <a:r>
              <a:rPr lang="en-US" altLang="zh-CN" sz="800" dirty="0" err="1" smtClean="0">
                <a:ea typeface="宋体" pitchFamily="2" charset="-122"/>
              </a:rPr>
              <a:t>ip</a:t>
            </a:r>
            <a:r>
              <a:rPr lang="en-US" altLang="zh-CN" sz="800" dirty="0" smtClean="0">
                <a:ea typeface="宋体" pitchFamily="2" charset="-122"/>
              </a:rPr>
              <a:t> add1.1.1.1</a:t>
            </a:r>
            <a:endParaRPr kumimoji="0" lang="en-US" altLang="zh-CN" sz="800" b="0" i="0" u="none" strike="noStrike" cap="none" normalizeH="0" baseline="0" dirty="0" smtClean="0">
              <a:ln>
                <a:noFill/>
              </a:ln>
              <a:solidFill>
                <a:schemeClr val="tx1"/>
              </a:solidFill>
              <a:effectLst/>
              <a:ea typeface="宋体" pitchFamily="2" charset="-122"/>
            </a:endParaRPr>
          </a:p>
        </p:txBody>
      </p:sp>
      <p:sp>
        <p:nvSpPr>
          <p:cNvPr id="85" name="矩形 84"/>
          <p:cNvSpPr/>
          <p:nvPr/>
        </p:nvSpPr>
        <p:spPr bwMode="auto">
          <a:xfrm>
            <a:off x="4291753" y="4377224"/>
            <a:ext cx="1339454" cy="301138"/>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ea typeface="宋体" pitchFamily="2" charset="-122"/>
              </a:rPr>
              <a:t>VRRP</a:t>
            </a: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dirty="0" err="1" smtClean="0">
                <a:ln>
                  <a:noFill/>
                </a:ln>
                <a:solidFill>
                  <a:schemeClr val="tx1"/>
                </a:solidFill>
                <a:effectLst/>
                <a:ea typeface="宋体" pitchFamily="2" charset="-122"/>
              </a:rPr>
              <a:t>prority</a:t>
            </a:r>
            <a:r>
              <a:rPr kumimoji="0" lang="en-US" altLang="zh-CN" sz="800" b="0" i="0" u="none" strike="noStrike" cap="none" normalizeH="0" baseline="0" dirty="0" smtClean="0">
                <a:ln>
                  <a:noFill/>
                </a:ln>
                <a:solidFill>
                  <a:schemeClr val="tx1"/>
                </a:solidFill>
                <a:effectLst/>
                <a:ea typeface="宋体" pitchFamily="2" charset="-122"/>
              </a:rPr>
              <a:t> 100</a:t>
            </a:r>
            <a:r>
              <a:rPr kumimoji="0" lang="zh-CN" altLang="en-US" sz="800" b="0" i="0" u="none" strike="noStrike" cap="none" normalizeH="0" baseline="0" dirty="0" smtClean="0">
                <a:ln>
                  <a:noFill/>
                </a:ln>
                <a:solidFill>
                  <a:schemeClr val="tx1"/>
                </a:solidFill>
                <a:effectLst/>
                <a:ea typeface="宋体" pitchFamily="2" charset="-122"/>
              </a:rPr>
              <a:t>；</a:t>
            </a:r>
            <a:r>
              <a:rPr lang="en-US" altLang="zh-CN" sz="800" dirty="0" err="1" smtClean="0">
                <a:ea typeface="宋体" pitchFamily="2" charset="-122"/>
              </a:rPr>
              <a:t>ip</a:t>
            </a:r>
            <a:r>
              <a:rPr lang="en-US" altLang="zh-CN" sz="800" dirty="0" smtClean="0">
                <a:ea typeface="宋体" pitchFamily="2" charset="-122"/>
              </a:rPr>
              <a:t> add1.1.1.2</a:t>
            </a:r>
            <a:endParaRPr kumimoji="0" lang="en-US" altLang="zh-CN" sz="800" b="0" i="0" u="none" strike="noStrike" cap="none" normalizeH="0" baseline="0" dirty="0" smtClean="0">
              <a:ln>
                <a:noFill/>
              </a:ln>
              <a:solidFill>
                <a:schemeClr val="tx1"/>
              </a:solidFill>
              <a:effectLst/>
              <a:ea typeface="宋体" pitchFamily="2" charset="-122"/>
            </a:endParaRPr>
          </a:p>
        </p:txBody>
      </p:sp>
      <p:sp>
        <p:nvSpPr>
          <p:cNvPr id="35" name="AutoShape 21"/>
          <p:cNvSpPr>
            <a:spLocks noChangeArrowheads="1"/>
          </p:cNvSpPr>
          <p:nvPr/>
        </p:nvSpPr>
        <p:spPr bwMode="auto">
          <a:xfrm>
            <a:off x="5875183" y="3398072"/>
            <a:ext cx="2454384" cy="863732"/>
          </a:xfrm>
          <a:prstGeom prst="wedgeRectCallout">
            <a:avLst>
              <a:gd name="adj1" fmla="val -81820"/>
              <a:gd name="adj2" fmla="val 43580"/>
            </a:avLst>
          </a:prstGeom>
          <a:solidFill>
            <a:schemeClr val="bg1"/>
          </a:solidFill>
          <a:ln w="3175" algn="ctr">
            <a:solidFill>
              <a:srgbClr val="999999"/>
            </a:solidFill>
            <a:miter lim="800000"/>
            <a:headEnd/>
            <a:tailEnd/>
          </a:ln>
        </p:spPr>
        <p:txBody>
          <a:bodyPr lIns="0" tIns="0" rIns="0" bIns="0" anchor="ctr" anchorCtr="1"/>
          <a:lstStyle/>
          <a:p>
            <a:r>
              <a:rPr lang="en-US" altLang="zh-CN" sz="1400" dirty="0">
                <a:latin typeface="+mn-lt"/>
                <a:ea typeface="+mn-ea"/>
              </a:rPr>
              <a:t>Backup</a:t>
            </a:r>
            <a:r>
              <a:rPr lang="zh-CN" altLang="en-US" sz="1400" dirty="0">
                <a:latin typeface="+mn-ea"/>
                <a:ea typeface="+mn-ea"/>
              </a:rPr>
              <a:t>在</a:t>
            </a:r>
            <a:r>
              <a:rPr lang="en-US" altLang="zh-CN" sz="1400" dirty="0" err="1">
                <a:solidFill>
                  <a:srgbClr val="C00000"/>
                </a:solidFill>
                <a:latin typeface="+mn-lt"/>
                <a:ea typeface="+mn-ea"/>
              </a:rPr>
              <a:t>Master_Down_Interval</a:t>
            </a:r>
            <a:r>
              <a:rPr lang="zh-CN" altLang="en-US" sz="1400" dirty="0">
                <a:latin typeface="+mn-ea"/>
                <a:ea typeface="+mn-ea"/>
              </a:rPr>
              <a:t>时间内未收到</a:t>
            </a:r>
            <a:r>
              <a:rPr lang="en-US" altLang="zh-CN" sz="1400" dirty="0">
                <a:latin typeface="+mn-lt"/>
                <a:ea typeface="+mn-ea"/>
              </a:rPr>
              <a:t>Master</a:t>
            </a:r>
            <a:r>
              <a:rPr lang="zh-CN" altLang="en-US" sz="1400" dirty="0">
                <a:latin typeface="+mn-ea"/>
                <a:ea typeface="+mn-ea"/>
              </a:rPr>
              <a:t>发送的状态通告报文，则立即成为</a:t>
            </a:r>
            <a:r>
              <a:rPr lang="en-US" altLang="zh-CN" sz="1400" dirty="0">
                <a:latin typeface="+mn-lt"/>
                <a:ea typeface="+mn-ea"/>
              </a:rPr>
              <a:t>Master</a:t>
            </a:r>
            <a:r>
              <a:rPr lang="zh-CN" altLang="en-US" sz="1400" dirty="0">
                <a:latin typeface="+mn-ea"/>
                <a:ea typeface="+mn-ea"/>
              </a:rPr>
              <a:t>。</a:t>
            </a:r>
          </a:p>
        </p:txBody>
      </p:sp>
    </p:spTree>
    <p:extLst>
      <p:ext uri="{BB962C8B-B14F-4D97-AF65-F5344CB8AC3E}">
        <p14:creationId xmlns:p14="http://schemas.microsoft.com/office/powerpoint/2010/main" val="334108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10000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1000"/>
                                        <p:tgtEl>
                                          <p:spTgt spid="62"/>
                                        </p:tgtEl>
                                      </p:cBhvr>
                                    </p:animEffect>
                                  </p:childTnLst>
                                </p:cTn>
                              </p:par>
                              <p:par>
                                <p:cTn id="8" presetID="1" presetClass="entr" presetSubtype="0" fill="hold" grpId="1" nodeType="withEffect">
                                  <p:stCondLst>
                                    <p:cond delay="0"/>
                                  </p:stCondLst>
                                  <p:childTnLst>
                                    <p:set>
                                      <p:cBhvr>
                                        <p:cTn id="9" dur="1" fill="hold">
                                          <p:stCondLst>
                                            <p:cond delay="0"/>
                                          </p:stCondLst>
                                        </p:cTn>
                                        <p:tgtEl>
                                          <p:spTgt spid="84"/>
                                        </p:tgtEl>
                                        <p:attrNameLst>
                                          <p:attrName>style.visibility</p:attrName>
                                        </p:attrNameLst>
                                      </p:cBhvr>
                                      <p:to>
                                        <p:strVal val="visible"/>
                                      </p:to>
                                    </p:set>
                                  </p:childTnLst>
                                </p:cTn>
                              </p:par>
                              <p:par>
                                <p:cTn id="10" presetID="0" presetClass="path" presetSubtype="0" repeatCount="100000" accel="50000" decel="50000" fill="hold" grpId="0" nodeType="withEffect">
                                  <p:stCondLst>
                                    <p:cond delay="0"/>
                                  </p:stCondLst>
                                  <p:childTnLst>
                                    <p:animMotion origin="layout" path="M 0 0 L 0 0.05185 L 0.19861 0.0537 L 0.2 -0.06111 " pathEditMode="relative" ptsTypes="AAAA">
                                      <p:cBhvr>
                                        <p:cTn id="11" dur="2000" fill="hold"/>
                                        <p:tgtEl>
                                          <p:spTgt spid="84"/>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7"/>
                                        </p:tgtEl>
                                        <p:attrNameLst>
                                          <p:attrName>style.visibility</p:attrName>
                                        </p:attrNameLst>
                                      </p:cBhvr>
                                      <p:to>
                                        <p:strVal val="visible"/>
                                      </p:to>
                                    </p:set>
                                  </p:childTnLst>
                                </p:cTn>
                              </p:par>
                              <p:par>
                                <p:cTn id="16" presetID="1" presetClass="exit" presetSubtype="0" fill="hold" grpId="2" nodeType="withEffect">
                                  <p:stCondLst>
                                    <p:cond delay="0"/>
                                  </p:stCondLst>
                                  <p:childTnLst>
                                    <p:set>
                                      <p:cBhvr>
                                        <p:cTn id="17" dur="1" fill="hold">
                                          <p:stCondLst>
                                            <p:cond delay="0"/>
                                          </p:stCondLst>
                                        </p:cTn>
                                        <p:tgtEl>
                                          <p:spTgt spid="84"/>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62"/>
                                        </p:tgtEl>
                                        <p:attrNameLst>
                                          <p:attrName>style.visibility</p:attrName>
                                        </p:attrNameLst>
                                      </p:cBhvr>
                                      <p:to>
                                        <p:strVal val="hidden"/>
                                      </p:to>
                                    </p:set>
                                  </p:childTnLst>
                                </p:cTn>
                              </p:par>
                              <p:par>
                                <p:cTn id="20" presetID="22" presetClass="entr" presetSubtype="8"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par>
                                <p:cTn id="31" presetID="22" presetClass="entr" presetSubtype="4" repeatCount="10000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wipe(down)">
                                      <p:cBhvr>
                                        <p:cTn id="33" dur="1000"/>
                                        <p:tgtEl>
                                          <p:spTgt spid="103"/>
                                        </p:tgtEl>
                                      </p:cBhvr>
                                    </p:animEffect>
                                  </p:childTnLst>
                                </p:cTn>
                              </p:par>
                              <p:par>
                                <p:cTn id="34" presetID="22" presetClass="exit" presetSubtype="4" repeatCount="100000" fill="hold" nodeType="withEffect">
                                  <p:stCondLst>
                                    <p:cond delay="0"/>
                                  </p:stCondLst>
                                  <p:childTnLst>
                                    <p:animEffect transition="out" filter="wipe(down)">
                                      <p:cBhvr>
                                        <p:cTn id="35" dur="2000"/>
                                        <p:tgtEl>
                                          <p:spTgt spid="103"/>
                                        </p:tgtEl>
                                      </p:cBhvr>
                                    </p:animEffect>
                                    <p:set>
                                      <p:cBhvr>
                                        <p:cTn id="36" dur="1" fill="hold">
                                          <p:stCondLst>
                                            <p:cond delay="1999"/>
                                          </p:stCondLst>
                                        </p:cTn>
                                        <p:tgtEl>
                                          <p:spTgt spid="103"/>
                                        </p:tgtEl>
                                        <p:attrNameLst>
                                          <p:attrName>style.visibility</p:attrName>
                                        </p:attrNameLst>
                                      </p:cBhvr>
                                      <p:to>
                                        <p:strVal val="hidden"/>
                                      </p:to>
                                    </p:set>
                                  </p:childTnLst>
                                </p:cTn>
                              </p:par>
                              <p:par>
                                <p:cTn id="37" presetID="1" presetClass="entr" presetSubtype="0" fill="hold" grpId="4"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0" presetClass="path" presetSubtype="0" repeatCount="100000" accel="50000" decel="50000" fill="hold" grpId="3" nodeType="withEffect">
                                  <p:stCondLst>
                                    <p:cond delay="0"/>
                                  </p:stCondLst>
                                  <p:childTnLst>
                                    <p:animMotion origin="layout" path="M -4.72222E-6 4.81481E-6 L 0.00139 0.04814 L -0.20138 0.04814 L -0.20972 0.04814 L -0.20972 -0.06297 " pathEditMode="relative" rAng="0" ptsTypes="AAAAA">
                                      <p:cBhvr>
                                        <p:cTn id="40" dur="2000" fill="hold"/>
                                        <p:tgtEl>
                                          <p:spTgt spid="85"/>
                                        </p:tgtEl>
                                        <p:attrNameLst>
                                          <p:attrName>ppt_x</p:attrName>
                                          <p:attrName>ppt_y</p:attrName>
                                        </p:attrNameLst>
                                      </p:cBhvr>
                                      <p:rCtr x="-10417" y="-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87" grpId="0"/>
      <p:bldP spid="84" grpId="0" animBg="1"/>
      <p:bldP spid="84" grpId="1" animBg="1"/>
      <p:bldP spid="84" grpId="2" animBg="1"/>
      <p:bldP spid="85" grpId="3" animBg="1"/>
      <p:bldP spid="85" grpId="4"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VRRP</a:t>
            </a:r>
            <a:r>
              <a:rPr lang="zh-CN" altLang="en-US" dirty="0"/>
              <a:t>主备路由器</a:t>
            </a:r>
            <a:r>
              <a:rPr lang="zh-CN" altLang="en-US" dirty="0" smtClean="0"/>
              <a:t>切换过程 </a:t>
            </a:r>
            <a:r>
              <a:rPr lang="en-US" altLang="zh-CN" dirty="0" smtClean="0"/>
              <a:t>(2)</a:t>
            </a:r>
            <a:endParaRPr lang="zh-CN" altLang="en-US" dirty="0"/>
          </a:p>
        </p:txBody>
      </p:sp>
      <p:sp>
        <p:nvSpPr>
          <p:cNvPr id="4" name="文本占位符 3"/>
          <p:cNvSpPr>
            <a:spLocks noGrp="1"/>
          </p:cNvSpPr>
          <p:nvPr>
            <p:ph type="body" sz="quarter" idx="10"/>
          </p:nvPr>
        </p:nvSpPr>
        <p:spPr>
          <a:xfrm>
            <a:off x="684213" y="1232756"/>
            <a:ext cx="7920037" cy="3995899"/>
          </a:xfrm>
        </p:spPr>
        <p:txBody>
          <a:bodyPr/>
          <a:lstStyle/>
          <a:p>
            <a:r>
              <a:rPr lang="zh-CN" altLang="en-US" dirty="0" smtClean="0"/>
              <a:t>如果原</a:t>
            </a:r>
            <a:r>
              <a:rPr lang="en-US" altLang="zh-CN" dirty="0" smtClean="0"/>
              <a:t>Master</a:t>
            </a:r>
            <a:r>
              <a:rPr lang="zh-CN" altLang="en-US" dirty="0"/>
              <a:t>故障恢复</a:t>
            </a:r>
            <a:r>
              <a:rPr lang="zh-CN" altLang="en-US" dirty="0" smtClean="0"/>
              <a:t>，则主备</a:t>
            </a:r>
            <a:r>
              <a:rPr lang="zh-CN" altLang="en-US" dirty="0"/>
              <a:t>回切</a:t>
            </a:r>
            <a:r>
              <a:rPr lang="zh-CN" altLang="en-US" dirty="0" smtClean="0"/>
              <a:t>的过程：</a:t>
            </a:r>
            <a:endParaRPr lang="zh-CN" altLang="en-US" dirty="0"/>
          </a:p>
        </p:txBody>
      </p:sp>
      <p:sp>
        <p:nvSpPr>
          <p:cNvPr id="36" name="Line 10"/>
          <p:cNvSpPr>
            <a:spLocks noChangeShapeType="1"/>
          </p:cNvSpPr>
          <p:nvPr/>
        </p:nvSpPr>
        <p:spPr bwMode="auto">
          <a:xfrm flipV="1">
            <a:off x="3968528" y="4865711"/>
            <a:ext cx="2279386"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37" name="直接连接符 8"/>
          <p:cNvCxnSpPr>
            <a:cxnSpLocks noChangeShapeType="1"/>
          </p:cNvCxnSpPr>
          <p:nvPr/>
        </p:nvCxnSpPr>
        <p:spPr bwMode="auto">
          <a:xfrm>
            <a:off x="5122841" y="4872114"/>
            <a:ext cx="0" cy="79930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8" name="直接连接符 8"/>
          <p:cNvCxnSpPr>
            <a:cxnSpLocks noChangeShapeType="1"/>
          </p:cNvCxnSpPr>
          <p:nvPr/>
        </p:nvCxnSpPr>
        <p:spPr bwMode="auto">
          <a:xfrm flipH="1">
            <a:off x="4169615" y="4319448"/>
            <a:ext cx="3930" cy="5462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 name="直接连接符 8"/>
          <p:cNvCxnSpPr>
            <a:cxnSpLocks noChangeShapeType="1"/>
          </p:cNvCxnSpPr>
          <p:nvPr/>
        </p:nvCxnSpPr>
        <p:spPr bwMode="auto">
          <a:xfrm flipH="1">
            <a:off x="6036945" y="4319448"/>
            <a:ext cx="3930" cy="5462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 name="直接连接符 39"/>
          <p:cNvCxnSpPr>
            <a:cxnSpLocks noChangeShapeType="1"/>
          </p:cNvCxnSpPr>
          <p:nvPr/>
        </p:nvCxnSpPr>
        <p:spPr bwMode="auto">
          <a:xfrm flipH="1">
            <a:off x="4340299" y="3120003"/>
            <a:ext cx="715399" cy="80571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1" name="直接连接符 8"/>
          <p:cNvCxnSpPr>
            <a:cxnSpLocks noChangeShapeType="1"/>
          </p:cNvCxnSpPr>
          <p:nvPr/>
        </p:nvCxnSpPr>
        <p:spPr bwMode="auto">
          <a:xfrm>
            <a:off x="5257126" y="3220717"/>
            <a:ext cx="671426" cy="73856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2" name="文本框 41"/>
          <p:cNvSpPr txBox="1"/>
          <p:nvPr/>
        </p:nvSpPr>
        <p:spPr bwMode="auto">
          <a:xfrm>
            <a:off x="3622594" y="3420722"/>
            <a:ext cx="980972"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RouterA</a:t>
            </a:r>
            <a:endParaRPr lang="en-US" altLang="zh-CN" sz="1600" b="1" dirty="0" smtClean="0">
              <a:solidFill>
                <a:srgbClr val="000000"/>
              </a:solidFill>
              <a:latin typeface="+mn-lt"/>
              <a:ea typeface="+mn-ea"/>
              <a:cs typeface="Arial" pitchFamily="34" charset="0"/>
            </a:endParaRPr>
          </a:p>
        </p:txBody>
      </p:sp>
      <p:sp>
        <p:nvSpPr>
          <p:cNvPr id="43" name="文本框 42"/>
          <p:cNvSpPr txBox="1"/>
          <p:nvPr/>
        </p:nvSpPr>
        <p:spPr bwMode="auto">
          <a:xfrm>
            <a:off x="5632564" y="3429987"/>
            <a:ext cx="966546"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RouterB</a:t>
            </a:r>
            <a:endParaRPr lang="en-US" altLang="zh-CN" sz="1600" b="1" dirty="0" smtClean="0">
              <a:solidFill>
                <a:srgbClr val="000000"/>
              </a:solidFill>
              <a:latin typeface="+mn-lt"/>
              <a:ea typeface="+mn-ea"/>
              <a:cs typeface="Arial" pitchFamily="34" charset="0"/>
            </a:endParaRPr>
          </a:p>
        </p:txBody>
      </p:sp>
      <p:pic>
        <p:nvPicPr>
          <p:cNvPr id="44"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6275" y="3825000"/>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0703" y="3828517"/>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直接连接符 8"/>
          <p:cNvCxnSpPr>
            <a:cxnSpLocks noChangeShapeType="1"/>
          </p:cNvCxnSpPr>
          <p:nvPr/>
        </p:nvCxnSpPr>
        <p:spPr bwMode="auto">
          <a:xfrm>
            <a:off x="5122841" y="2280720"/>
            <a:ext cx="0" cy="60428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48"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0699" y="2888521"/>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27" descr="图片767"/>
          <p:cNvPicPr>
            <a:picLocks noChangeAspect="1" noChangeArrowheads="1"/>
          </p:cNvPicPr>
          <p:nvPr/>
        </p:nvPicPr>
        <p:blipFill>
          <a:blip r:embed="rId4" cstate="print"/>
          <a:srcRect/>
          <a:stretch>
            <a:fillRect/>
          </a:stretch>
        </p:blipFill>
        <p:spPr bwMode="auto">
          <a:xfrm>
            <a:off x="4614134" y="1827308"/>
            <a:ext cx="1046337" cy="621269"/>
          </a:xfrm>
          <a:prstGeom prst="rect">
            <a:avLst/>
          </a:prstGeom>
          <a:noFill/>
        </p:spPr>
      </p:pic>
      <p:grpSp>
        <p:nvGrpSpPr>
          <p:cNvPr id="50" name="组合 49"/>
          <p:cNvGrpSpPr/>
          <p:nvPr/>
        </p:nvGrpSpPr>
        <p:grpSpPr>
          <a:xfrm flipV="1">
            <a:off x="3982203" y="4072700"/>
            <a:ext cx="352655" cy="45719"/>
            <a:chOff x="2925847" y="3735779"/>
            <a:chExt cx="580667" cy="52160"/>
          </a:xfrm>
        </p:grpSpPr>
        <p:sp>
          <p:nvSpPr>
            <p:cNvPr id="51" name="矩形 50"/>
            <p:cNvSpPr>
              <a:spLocks noChangeAspect="1"/>
            </p:cNvSpPr>
            <p:nvPr/>
          </p:nvSpPr>
          <p:spPr bwMode="auto">
            <a:xfrm rot="2340000">
              <a:off x="2925847" y="3743244"/>
              <a:ext cx="580667" cy="4469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solidFill>
                  <a:schemeClr val="tx1"/>
                </a:solidFill>
                <a:effectLst/>
                <a:latin typeface="FrutigerNext LT Regular" pitchFamily="34" charset="0"/>
                <a:ea typeface="宋体" pitchFamily="2" charset="-122"/>
              </a:endParaRPr>
            </a:p>
          </p:txBody>
        </p:sp>
        <p:sp>
          <p:nvSpPr>
            <p:cNvPr id="52" name="矩形 51"/>
            <p:cNvSpPr>
              <a:spLocks noChangeAspect="1"/>
            </p:cNvSpPr>
            <p:nvPr/>
          </p:nvSpPr>
          <p:spPr bwMode="auto">
            <a:xfrm rot="19020000">
              <a:off x="2926306" y="3735779"/>
              <a:ext cx="571051" cy="4453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solidFill>
                  <a:schemeClr val="tx1"/>
                </a:solidFill>
                <a:effectLst/>
                <a:latin typeface="FrutigerNext LT Regular" pitchFamily="34" charset="0"/>
                <a:ea typeface="宋体" pitchFamily="2" charset="-122"/>
              </a:endParaRPr>
            </a:p>
          </p:txBody>
        </p:sp>
      </p:grpSp>
      <p:sp>
        <p:nvSpPr>
          <p:cNvPr id="53" name="文本框 52"/>
          <p:cNvSpPr txBox="1"/>
          <p:nvPr/>
        </p:nvSpPr>
        <p:spPr bwMode="auto">
          <a:xfrm>
            <a:off x="6339333" y="3756021"/>
            <a:ext cx="78059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smtClean="0">
                <a:solidFill>
                  <a:srgbClr val="C00000"/>
                </a:solidFill>
                <a:latin typeface="+mn-lt"/>
                <a:ea typeface="+mn-ea"/>
                <a:cs typeface="Arial" pitchFamily="34" charset="0"/>
              </a:rPr>
              <a:t>Master</a:t>
            </a:r>
          </a:p>
        </p:txBody>
      </p:sp>
      <p:grpSp>
        <p:nvGrpSpPr>
          <p:cNvPr id="54" name="组合 53"/>
          <p:cNvGrpSpPr/>
          <p:nvPr/>
        </p:nvGrpSpPr>
        <p:grpSpPr>
          <a:xfrm>
            <a:off x="5134352" y="2241840"/>
            <a:ext cx="872854" cy="3491416"/>
            <a:chOff x="4247964" y="1772816"/>
            <a:chExt cx="936104" cy="3744416"/>
          </a:xfrm>
        </p:grpSpPr>
        <p:cxnSp>
          <p:nvCxnSpPr>
            <p:cNvPr id="55" name="肘形连接符 54"/>
            <p:cNvCxnSpPr/>
            <p:nvPr/>
          </p:nvCxnSpPr>
          <p:spPr bwMode="auto">
            <a:xfrm rot="5400000" flipH="1" flipV="1">
              <a:off x="3875774" y="4208938"/>
              <a:ext cx="1728192" cy="888396"/>
            </a:xfrm>
            <a:prstGeom prst="bentConnector3">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6" name="直接连接符 55"/>
            <p:cNvCxnSpPr/>
            <p:nvPr/>
          </p:nvCxnSpPr>
          <p:spPr bwMode="auto">
            <a:xfrm>
              <a:off x="4247964" y="2744924"/>
              <a:ext cx="920936" cy="101427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8" name="直接箭头连接符 57"/>
            <p:cNvCxnSpPr/>
            <p:nvPr/>
          </p:nvCxnSpPr>
          <p:spPr bwMode="auto">
            <a:xfrm flipV="1">
              <a:off x="4247964"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pic>
        <p:nvPicPr>
          <p:cNvPr id="60" name="Picture 1062" descr="图片99"/>
          <p:cNvPicPr>
            <a:picLocks noChangeAspect="1" noChangeArrowheads="1"/>
          </p:cNvPicPr>
          <p:nvPr/>
        </p:nvPicPr>
        <p:blipFill>
          <a:blip r:embed="rId5" cstate="print"/>
          <a:srcRect/>
          <a:stretch>
            <a:fillRect/>
          </a:stretch>
        </p:blipFill>
        <p:spPr bwMode="auto">
          <a:xfrm>
            <a:off x="4767096" y="5448179"/>
            <a:ext cx="626110" cy="609741"/>
          </a:xfrm>
          <a:prstGeom prst="rect">
            <a:avLst/>
          </a:prstGeom>
          <a:noFill/>
        </p:spPr>
      </p:pic>
      <p:sp>
        <p:nvSpPr>
          <p:cNvPr id="61" name="矩形 60"/>
          <p:cNvSpPr/>
          <p:nvPr/>
        </p:nvSpPr>
        <p:spPr bwMode="auto">
          <a:xfrm>
            <a:off x="5458554" y="4395711"/>
            <a:ext cx="1345694" cy="297722"/>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ea typeface="宋体" pitchFamily="2" charset="-122"/>
              </a:rPr>
              <a:t>VRRP</a:t>
            </a:r>
          </a:p>
          <a:p>
            <a:pPr marL="0" marR="0" indent="0" algn="l" defTabSz="914400" rtl="0" eaLnBrk="1" fontAlgn="t" latinLnBrk="0" hangingPunct="1">
              <a:lnSpc>
                <a:spcPct val="100000"/>
              </a:lnSpc>
              <a:spcBef>
                <a:spcPct val="0"/>
              </a:spcBef>
              <a:spcAft>
                <a:spcPct val="0"/>
              </a:spcAft>
              <a:buClrTx/>
              <a:buSzTx/>
              <a:buFontTx/>
              <a:buNone/>
              <a:tabLst/>
            </a:pPr>
            <a:r>
              <a:rPr lang="en-US" altLang="zh-CN" sz="800" dirty="0" err="1">
                <a:ea typeface="宋体" pitchFamily="2" charset="-122"/>
              </a:rPr>
              <a:t>p</a:t>
            </a:r>
            <a:r>
              <a:rPr kumimoji="0" lang="en-US" altLang="zh-CN" sz="800" b="0" i="0" u="none" strike="noStrike" cap="none" normalizeH="0" baseline="0" dirty="0" err="1" smtClean="0">
                <a:ln>
                  <a:noFill/>
                </a:ln>
                <a:solidFill>
                  <a:schemeClr val="tx1"/>
                </a:solidFill>
                <a:effectLst/>
                <a:ea typeface="宋体" pitchFamily="2" charset="-122"/>
              </a:rPr>
              <a:t>rority</a:t>
            </a:r>
            <a:r>
              <a:rPr kumimoji="0" lang="en-US" altLang="zh-CN" sz="800" b="0" i="0" u="none" strike="noStrike" cap="none" normalizeH="0" baseline="0" dirty="0" smtClean="0">
                <a:ln>
                  <a:noFill/>
                </a:ln>
                <a:solidFill>
                  <a:schemeClr val="tx1"/>
                </a:solidFill>
                <a:effectLst/>
                <a:ea typeface="宋体" pitchFamily="2" charset="-122"/>
              </a:rPr>
              <a:t> 100</a:t>
            </a:r>
            <a:r>
              <a:rPr kumimoji="0" lang="zh-CN" altLang="en-US" sz="800" b="0" i="0" u="none" strike="noStrike" cap="none" normalizeH="0" baseline="0" dirty="0" smtClean="0">
                <a:ln>
                  <a:noFill/>
                </a:ln>
                <a:solidFill>
                  <a:schemeClr val="tx1"/>
                </a:solidFill>
                <a:effectLst/>
                <a:ea typeface="宋体" pitchFamily="2" charset="-122"/>
              </a:rPr>
              <a:t>；</a:t>
            </a:r>
            <a:r>
              <a:rPr lang="en-US" altLang="zh-CN" sz="800" dirty="0" err="1" smtClean="0">
                <a:ea typeface="宋体" pitchFamily="2" charset="-122"/>
              </a:rPr>
              <a:t>ip</a:t>
            </a:r>
            <a:r>
              <a:rPr lang="en-US" altLang="zh-CN" sz="800" dirty="0" smtClean="0">
                <a:ea typeface="宋体" pitchFamily="2" charset="-122"/>
              </a:rPr>
              <a:t> add1.1.1.2</a:t>
            </a:r>
            <a:endParaRPr kumimoji="0" lang="en-US" altLang="zh-CN" sz="800" b="0" i="0" u="none" strike="noStrike" cap="none" normalizeH="0" baseline="0" dirty="0" smtClean="0">
              <a:ln>
                <a:noFill/>
              </a:ln>
              <a:solidFill>
                <a:schemeClr val="tx1"/>
              </a:solidFill>
              <a:effectLst/>
              <a:ea typeface="宋体" pitchFamily="2" charset="-122"/>
            </a:endParaRPr>
          </a:p>
        </p:txBody>
      </p:sp>
      <p:sp>
        <p:nvSpPr>
          <p:cNvPr id="65" name="文本框 64"/>
          <p:cNvSpPr txBox="1"/>
          <p:nvPr/>
        </p:nvSpPr>
        <p:spPr bwMode="auto">
          <a:xfrm>
            <a:off x="6354727" y="3987548"/>
            <a:ext cx="74853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C00000"/>
                </a:solidFill>
                <a:latin typeface="+mn-lt"/>
                <a:ea typeface="+mn-ea"/>
                <a:cs typeface="Arial" pitchFamily="34" charset="0"/>
              </a:rPr>
              <a:t>Backup</a:t>
            </a:r>
          </a:p>
        </p:txBody>
      </p:sp>
      <p:sp>
        <p:nvSpPr>
          <p:cNvPr id="66" name="文本框 65"/>
          <p:cNvSpPr txBox="1"/>
          <p:nvPr/>
        </p:nvSpPr>
        <p:spPr bwMode="auto">
          <a:xfrm>
            <a:off x="3139363" y="3987548"/>
            <a:ext cx="72288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C00000"/>
                </a:solidFill>
                <a:latin typeface="+mn-lt"/>
                <a:ea typeface="+mn-ea"/>
                <a:cs typeface="Arial" pitchFamily="34" charset="0"/>
              </a:rPr>
              <a:t>Master</a:t>
            </a:r>
          </a:p>
        </p:txBody>
      </p:sp>
      <p:grpSp>
        <p:nvGrpSpPr>
          <p:cNvPr id="68" name="组合 67"/>
          <p:cNvGrpSpPr/>
          <p:nvPr/>
        </p:nvGrpSpPr>
        <p:grpSpPr>
          <a:xfrm>
            <a:off x="4226633" y="2295360"/>
            <a:ext cx="864097" cy="3348373"/>
            <a:chOff x="3491880" y="2276872"/>
            <a:chExt cx="864097" cy="3348373"/>
          </a:xfrm>
        </p:grpSpPr>
        <p:cxnSp>
          <p:nvCxnSpPr>
            <p:cNvPr id="71" name="肘形连接符 70"/>
            <p:cNvCxnSpPr/>
            <p:nvPr/>
          </p:nvCxnSpPr>
          <p:spPr bwMode="auto">
            <a:xfrm rot="16200000" flipV="1">
              <a:off x="3185846" y="4455115"/>
              <a:ext cx="1512169" cy="828092"/>
            </a:xfrm>
            <a:prstGeom prst="bentConnector3">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72" name="直接连接符 71"/>
            <p:cNvCxnSpPr/>
            <p:nvPr/>
          </p:nvCxnSpPr>
          <p:spPr bwMode="auto">
            <a:xfrm flipH="1">
              <a:off x="3491880" y="3176972"/>
              <a:ext cx="828092" cy="936104"/>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73" name="直接箭头连接符 72"/>
            <p:cNvCxnSpPr/>
            <p:nvPr/>
          </p:nvCxnSpPr>
          <p:spPr bwMode="auto">
            <a:xfrm flipV="1">
              <a:off x="4319972" y="2276872"/>
              <a:ext cx="0" cy="864096"/>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sp>
        <p:nvSpPr>
          <p:cNvPr id="74" name="矩形 73"/>
          <p:cNvSpPr/>
          <p:nvPr/>
        </p:nvSpPr>
        <p:spPr bwMode="auto">
          <a:xfrm>
            <a:off x="3506553" y="4431716"/>
            <a:ext cx="1368152" cy="275912"/>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ea typeface="宋体" pitchFamily="2" charset="-122"/>
              </a:rPr>
              <a:t>VRRP</a:t>
            </a:r>
          </a:p>
          <a:p>
            <a:pPr marL="0" marR="0" indent="0" algn="l" defTabSz="914400" rtl="0" eaLnBrk="1" fontAlgn="t" latinLnBrk="0" hangingPunct="1">
              <a:lnSpc>
                <a:spcPct val="100000"/>
              </a:lnSpc>
              <a:spcBef>
                <a:spcPct val="0"/>
              </a:spcBef>
              <a:spcAft>
                <a:spcPct val="0"/>
              </a:spcAft>
              <a:buClrTx/>
              <a:buSzTx/>
              <a:buFontTx/>
              <a:buNone/>
              <a:tabLst/>
            </a:pPr>
            <a:r>
              <a:rPr lang="en-US" altLang="zh-CN" sz="800" dirty="0" err="1">
                <a:ea typeface="宋体" pitchFamily="2" charset="-122"/>
              </a:rPr>
              <a:t>p</a:t>
            </a:r>
            <a:r>
              <a:rPr kumimoji="0" lang="en-US" altLang="zh-CN" sz="800" b="0" i="0" u="none" strike="noStrike" cap="none" normalizeH="0" baseline="0" dirty="0" err="1" smtClean="0">
                <a:ln>
                  <a:noFill/>
                </a:ln>
                <a:solidFill>
                  <a:schemeClr val="tx1"/>
                </a:solidFill>
                <a:effectLst/>
                <a:ea typeface="宋体" pitchFamily="2" charset="-122"/>
              </a:rPr>
              <a:t>rority</a:t>
            </a:r>
            <a:r>
              <a:rPr kumimoji="0" lang="en-US" altLang="zh-CN" sz="800" b="0" i="0" u="none" strike="noStrike" cap="none" normalizeH="0" baseline="0" dirty="0" smtClean="0">
                <a:ln>
                  <a:noFill/>
                </a:ln>
                <a:solidFill>
                  <a:schemeClr val="tx1"/>
                </a:solidFill>
                <a:effectLst/>
                <a:ea typeface="宋体" pitchFamily="2" charset="-122"/>
              </a:rPr>
              <a:t> 150</a:t>
            </a:r>
            <a:r>
              <a:rPr kumimoji="0" lang="zh-CN" altLang="en-US" sz="800" b="0" i="0" u="none" strike="noStrike" cap="none" normalizeH="0" baseline="0" dirty="0" smtClean="0">
                <a:ln>
                  <a:noFill/>
                </a:ln>
                <a:solidFill>
                  <a:schemeClr val="tx1"/>
                </a:solidFill>
                <a:effectLst/>
                <a:ea typeface="宋体" pitchFamily="2" charset="-122"/>
              </a:rPr>
              <a:t>；</a:t>
            </a:r>
            <a:r>
              <a:rPr lang="en-US" altLang="zh-CN" sz="800" dirty="0" err="1" smtClean="0">
                <a:ea typeface="宋体" pitchFamily="2" charset="-122"/>
              </a:rPr>
              <a:t>ip</a:t>
            </a:r>
            <a:r>
              <a:rPr lang="en-US" altLang="zh-CN" sz="800" dirty="0" smtClean="0">
                <a:ea typeface="宋体" pitchFamily="2" charset="-122"/>
              </a:rPr>
              <a:t> add1.1.1.1</a:t>
            </a:r>
            <a:endParaRPr kumimoji="0" lang="en-US" altLang="zh-CN" sz="800" b="0" i="0" u="none" strike="noStrike" cap="none" normalizeH="0" baseline="0" dirty="0" smtClean="0">
              <a:ln>
                <a:noFill/>
              </a:ln>
              <a:solidFill>
                <a:schemeClr val="tx1"/>
              </a:solidFill>
              <a:effectLst/>
              <a:ea typeface="宋体" pitchFamily="2" charset="-122"/>
            </a:endParaRPr>
          </a:p>
        </p:txBody>
      </p:sp>
      <p:sp>
        <p:nvSpPr>
          <p:cNvPr id="75" name="AutoShape 21"/>
          <p:cNvSpPr>
            <a:spLocks noChangeArrowheads="1"/>
          </p:cNvSpPr>
          <p:nvPr/>
        </p:nvSpPr>
        <p:spPr bwMode="auto">
          <a:xfrm>
            <a:off x="1259632" y="3005643"/>
            <a:ext cx="2422604" cy="672049"/>
          </a:xfrm>
          <a:prstGeom prst="wedgeRectCallout">
            <a:avLst>
              <a:gd name="adj1" fmla="val 58347"/>
              <a:gd name="adj2" fmla="val 98764"/>
            </a:avLst>
          </a:prstGeom>
          <a:solidFill>
            <a:schemeClr val="bg1"/>
          </a:solidFill>
          <a:ln w="3175" algn="ctr">
            <a:solidFill>
              <a:srgbClr val="999999"/>
            </a:solidFill>
            <a:miter lim="800000"/>
            <a:headEnd/>
            <a:tailEnd/>
          </a:ln>
        </p:spPr>
        <p:txBody>
          <a:bodyPr lIns="0" tIns="0" rIns="0" bIns="0" anchor="ctr" anchorCtr="1"/>
          <a:lstStyle/>
          <a:p>
            <a:r>
              <a:rPr lang="zh-CN" altLang="en-US" sz="1400" dirty="0">
                <a:latin typeface="+mn-ea"/>
                <a:ea typeface="+mn-ea"/>
              </a:rPr>
              <a:t>发现</a:t>
            </a:r>
            <a:r>
              <a:rPr lang="zh-CN" altLang="en-US" sz="1400" dirty="0" smtClean="0">
                <a:latin typeface="+mn-ea"/>
                <a:ea typeface="+mn-ea"/>
              </a:rPr>
              <a:t>收到</a:t>
            </a:r>
            <a:r>
              <a:rPr lang="en-US" altLang="zh-CN" sz="1400" dirty="0" err="1" smtClean="0">
                <a:latin typeface="+mn-lt"/>
                <a:ea typeface="+mn-ea"/>
              </a:rPr>
              <a:t>RouterB</a:t>
            </a:r>
            <a:r>
              <a:rPr lang="zh-CN" altLang="en-US" sz="1400" dirty="0" smtClean="0">
                <a:latin typeface="+mn-ea"/>
                <a:ea typeface="+mn-ea"/>
              </a:rPr>
              <a:t>的</a:t>
            </a:r>
            <a:r>
              <a:rPr lang="en-US" altLang="zh-CN" sz="1400" dirty="0" smtClean="0">
                <a:latin typeface="+mn-lt"/>
                <a:ea typeface="+mn-ea"/>
              </a:rPr>
              <a:t>VRRP</a:t>
            </a:r>
            <a:r>
              <a:rPr lang="zh-CN" altLang="en-US" sz="1400" dirty="0" smtClean="0">
                <a:latin typeface="+mn-lt"/>
                <a:ea typeface="+mn-ea"/>
              </a:rPr>
              <a:t>报文中的</a:t>
            </a:r>
            <a:r>
              <a:rPr lang="zh-CN" altLang="en-US" sz="1400" dirty="0" smtClean="0">
                <a:latin typeface="+mn-ea"/>
                <a:ea typeface="+mn-ea"/>
              </a:rPr>
              <a:t>优先级</a:t>
            </a:r>
            <a:r>
              <a:rPr lang="zh-CN" altLang="en-US" sz="1400" dirty="0">
                <a:latin typeface="+mn-ea"/>
                <a:ea typeface="+mn-ea"/>
              </a:rPr>
              <a:t>比自己低</a:t>
            </a:r>
            <a:r>
              <a:rPr lang="zh-CN" altLang="en-US" sz="1400" dirty="0" smtClean="0">
                <a:latin typeface="+mn-ea"/>
                <a:ea typeface="+mn-ea"/>
              </a:rPr>
              <a:t>，</a:t>
            </a:r>
            <a:r>
              <a:rPr lang="en-US" altLang="zh-CN" sz="1400" dirty="0" err="1">
                <a:latin typeface="+mn-lt"/>
                <a:ea typeface="+mn-ea"/>
              </a:rPr>
              <a:t>RouterA</a:t>
            </a:r>
            <a:r>
              <a:rPr lang="zh-CN" altLang="en-US" sz="1400" dirty="0">
                <a:latin typeface="+mn-lt"/>
                <a:ea typeface="+mn-ea"/>
              </a:rPr>
              <a:t>立即抢占成为</a:t>
            </a:r>
            <a:r>
              <a:rPr lang="en-US" altLang="zh-CN" sz="1400" dirty="0">
                <a:latin typeface="+mn-lt"/>
                <a:ea typeface="+mn-ea"/>
              </a:rPr>
              <a:t>Master</a:t>
            </a:r>
            <a:r>
              <a:rPr lang="zh-CN" altLang="en-US" sz="1400" dirty="0">
                <a:latin typeface="+mn-lt"/>
                <a:ea typeface="+mn-ea"/>
              </a:rPr>
              <a:t>。</a:t>
            </a:r>
          </a:p>
        </p:txBody>
      </p:sp>
      <p:sp>
        <p:nvSpPr>
          <p:cNvPr id="76" name="AutoShape 21"/>
          <p:cNvSpPr>
            <a:spLocks noChangeArrowheads="1"/>
          </p:cNvSpPr>
          <p:nvPr/>
        </p:nvSpPr>
        <p:spPr bwMode="auto">
          <a:xfrm>
            <a:off x="1090466" y="4087675"/>
            <a:ext cx="1812010" cy="609040"/>
          </a:xfrm>
          <a:prstGeom prst="wedgeRectCallout">
            <a:avLst>
              <a:gd name="adj1" fmla="val 93452"/>
              <a:gd name="adj2" fmla="val -20791"/>
            </a:avLst>
          </a:prstGeom>
          <a:solidFill>
            <a:schemeClr val="bg1"/>
          </a:solidFill>
          <a:ln w="3175" algn="ctr">
            <a:solidFill>
              <a:srgbClr val="999999"/>
            </a:solidFill>
            <a:miter lim="800000"/>
            <a:headEnd/>
            <a:tailEnd/>
          </a:ln>
        </p:spPr>
        <p:txBody>
          <a:bodyPr lIns="0" tIns="0" rIns="0" bIns="0" anchor="ctr" anchorCtr="1"/>
          <a:lstStyle/>
          <a:p>
            <a:pPr algn="ctr" defTabSz="1001649" eaLnBrk="0" hangingPunct="0"/>
            <a:r>
              <a:rPr lang="zh-CN" altLang="en-US" sz="1400" dirty="0">
                <a:latin typeface="+mn-ea"/>
                <a:ea typeface="+mn-ea"/>
                <a:cs typeface="Arial" pitchFamily="34" charset="0"/>
              </a:rPr>
              <a:t>思考：</a:t>
            </a:r>
            <a:r>
              <a:rPr lang="en-US" altLang="zh-CN" sz="1400" dirty="0">
                <a:latin typeface="+mn-lt"/>
                <a:ea typeface="+mn-ea"/>
                <a:cs typeface="Arial" pitchFamily="34" charset="0"/>
              </a:rPr>
              <a:t>Master</a:t>
            </a:r>
            <a:r>
              <a:rPr lang="zh-CN" altLang="en-US" sz="1400" dirty="0">
                <a:latin typeface="+mn-ea"/>
                <a:ea typeface="+mn-ea"/>
                <a:cs typeface="Arial" pitchFamily="34" charset="0"/>
              </a:rPr>
              <a:t>立即抢占可能会导致什么问题？</a:t>
            </a:r>
          </a:p>
        </p:txBody>
      </p:sp>
    </p:spTree>
    <p:extLst>
      <p:ext uri="{BB962C8B-B14F-4D97-AF65-F5344CB8AC3E}">
        <p14:creationId xmlns:p14="http://schemas.microsoft.com/office/powerpoint/2010/main" val="265822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10000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1000"/>
                                        <p:tgtEl>
                                          <p:spTgt spid="54"/>
                                        </p:tgtEl>
                                      </p:cBhvr>
                                    </p:animEffect>
                                  </p:childTnLst>
                                </p:cTn>
                              </p:par>
                              <p:par>
                                <p:cTn id="8" presetID="1" presetClass="entr" presetSubtype="0" fill="hold" grpId="3" nodeType="withEffect">
                                  <p:stCondLst>
                                    <p:cond delay="0"/>
                                  </p:stCondLst>
                                  <p:childTnLst>
                                    <p:set>
                                      <p:cBhvr>
                                        <p:cTn id="9" dur="1" fill="hold">
                                          <p:stCondLst>
                                            <p:cond delay="0"/>
                                          </p:stCondLst>
                                        </p:cTn>
                                        <p:tgtEl>
                                          <p:spTgt spid="61"/>
                                        </p:tgtEl>
                                        <p:attrNameLst>
                                          <p:attrName>style.visibility</p:attrName>
                                        </p:attrNameLst>
                                      </p:cBhvr>
                                      <p:to>
                                        <p:strVal val="visible"/>
                                      </p:to>
                                    </p:set>
                                  </p:childTnLst>
                                </p:cTn>
                              </p:par>
                              <p:par>
                                <p:cTn id="10" presetID="0" presetClass="path" presetSubtype="0" repeatCount="100000" accel="50000" decel="50000" fill="remove" grpId="0" nodeType="withEffect">
                                  <p:stCondLst>
                                    <p:cond delay="0"/>
                                  </p:stCondLst>
                                  <p:childTnLst>
                                    <p:animMotion origin="layout" path="M 3.88889E-6 1.11022E-16 L -0.00139 0.04861 L -0.20486 0.05046 L -0.20486 -0.0588 " pathEditMode="relative" rAng="0" ptsTypes="AAAA">
                                      <p:cBhvr>
                                        <p:cTn id="11" dur="2000" fill="hold"/>
                                        <p:tgtEl>
                                          <p:spTgt spid="61"/>
                                        </p:tgtEl>
                                        <p:attrNameLst>
                                          <p:attrName>ppt_x</p:attrName>
                                          <p:attrName>ppt_y</p:attrName>
                                        </p:attrNameLst>
                                      </p:cBhvr>
                                      <p:rCtr x="-10243" y="-417"/>
                                    </p:animMotion>
                                  </p:childTnLst>
                                </p:cTn>
                              </p:par>
                              <p:par>
                                <p:cTn id="12" presetID="22" presetClass="entr" presetSubtype="4" repeatCount="100000" fill="hold"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down)">
                                      <p:cBhvr>
                                        <p:cTn id="14" dur="1000"/>
                                        <p:tgtEl>
                                          <p:spTgt spid="54"/>
                                        </p:tgtEl>
                                      </p:cBhvr>
                                    </p:animEffect>
                                  </p:childTnLst>
                                </p:cTn>
                              </p:par>
                              <p:par>
                                <p:cTn id="15" presetID="0" presetClass="path" presetSubtype="0" repeatCount="100000" accel="50000" decel="50000" fill="hold" grpId="1" nodeType="withEffect">
                                  <p:stCondLst>
                                    <p:cond delay="0"/>
                                  </p:stCondLst>
                                  <p:childTnLst>
                                    <p:animMotion origin="layout" path="M 3.88889E-6 1.11022E-16 L 0.00139 0.04815 L -0.20139 0.04815 L -0.20973 0.04815 L -0.20973 -0.06296 " pathEditMode="relative" rAng="0" ptsTypes="AAAAA">
                                      <p:cBhvr>
                                        <p:cTn id="16" dur="2000" fill="hold"/>
                                        <p:tgtEl>
                                          <p:spTgt spid="61"/>
                                        </p:tgtEl>
                                        <p:attrNameLst>
                                          <p:attrName>ppt_x</p:attrName>
                                          <p:attrName>ppt_y</p:attrName>
                                        </p:attrNameLst>
                                      </p:cBhvr>
                                      <p:rCtr x="-10417" y="-741"/>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0"/>
                                        </p:tgtEl>
                                        <p:attrNameLst>
                                          <p:attrName>style.visibility</p:attrName>
                                        </p:attrNameLst>
                                      </p:cBhvr>
                                      <p:to>
                                        <p:strVal val="hidden"/>
                                      </p:to>
                                    </p:set>
                                  </p:childTnLst>
                                </p:cTn>
                              </p:par>
                              <p:par>
                                <p:cTn id="21" presetID="22" presetClass="entr" presetSubtype="4" repeatCount="10000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1000"/>
                                        <p:tgtEl>
                                          <p:spTgt spid="54"/>
                                        </p:tgtEl>
                                      </p:cBhvr>
                                    </p:animEffect>
                                  </p:childTnLst>
                                </p:cTn>
                              </p:par>
                              <p:par>
                                <p:cTn id="24" presetID="1" presetClass="entr" presetSubtype="0" fill="hold" grpId="1" nodeType="with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3.33333E-6 -3.7037E-6 L -0.00139 0.0426 L 0.20973 0.0426 L 0.20973 -0.06296 " pathEditMode="relative" rAng="0" ptsTypes="AAAA">
                                      <p:cBhvr>
                                        <p:cTn id="27" dur="2000" fill="hold"/>
                                        <p:tgtEl>
                                          <p:spTgt spid="74"/>
                                        </p:tgtEl>
                                        <p:attrNameLst>
                                          <p:attrName>ppt_x</p:attrName>
                                          <p:attrName>ppt_y</p:attrName>
                                        </p:attrNameLst>
                                      </p:cBhvr>
                                      <p:rCtr x="10417" y="-1019"/>
                                    </p:animMotion>
                                  </p:childTnLst>
                                </p:cTn>
                              </p:par>
                              <p:par>
                                <p:cTn id="28" presetID="0" presetClass="path" presetSubtype="0" accel="50000" decel="50000" fill="hold" grpId="2" nodeType="withEffect">
                                  <p:stCondLst>
                                    <p:cond delay="0"/>
                                  </p:stCondLst>
                                  <p:childTnLst>
                                    <p:animMotion origin="layout" path="M 3.88889E-6 1.11022E-16 L 0.00139 0.0463 L -0.20556 0.04815 L -0.20278 -0.05556 " pathEditMode="relative" rAng="0" ptsTypes="AAAA">
                                      <p:cBhvr>
                                        <p:cTn id="29" dur="2000" fill="hold"/>
                                        <p:tgtEl>
                                          <p:spTgt spid="61"/>
                                        </p:tgtEl>
                                        <p:attrNameLst>
                                          <p:attrName>ppt_x</p:attrName>
                                          <p:attrName>ppt_y</p:attrName>
                                        </p:attrNameLst>
                                      </p:cBhvr>
                                      <p:rCtr x="-10208" y="-37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wipe(left)">
                                      <p:cBhvr>
                                        <p:cTn id="34" dur="500"/>
                                        <p:tgtEl>
                                          <p:spTgt spid="75"/>
                                        </p:tgtEl>
                                      </p:cBhvr>
                                    </p:animEffect>
                                  </p:childTnLst>
                                </p:cTn>
                              </p:par>
                              <p:par>
                                <p:cTn id="35" presetID="1" presetClass="exit" presetSubtype="0" fill="hold" grpId="3" nodeType="withEffect">
                                  <p:stCondLst>
                                    <p:cond delay="0"/>
                                  </p:stCondLst>
                                  <p:childTnLst>
                                    <p:set>
                                      <p:cBhvr>
                                        <p:cTn id="36" dur="1" fill="hold">
                                          <p:stCondLst>
                                            <p:cond delay="0"/>
                                          </p:stCondLst>
                                        </p:cTn>
                                        <p:tgtEl>
                                          <p:spTgt spid="7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4"/>
                                        </p:tgtEl>
                                        <p:attrNameLst>
                                          <p:attrName>style.visibility</p:attrName>
                                        </p:attrNameLst>
                                      </p:cBhvr>
                                      <p:to>
                                        <p:strVal val="hidden"/>
                                      </p:to>
                                    </p:set>
                                  </p:childTnLst>
                                </p:cTn>
                              </p:par>
                              <p:par>
                                <p:cTn id="39" presetID="1" presetClass="exit" presetSubtype="0" fill="hold" grpId="4" nodeType="withEffect">
                                  <p:stCondLst>
                                    <p:cond delay="0"/>
                                  </p:stCondLst>
                                  <p:childTnLst>
                                    <p:set>
                                      <p:cBhvr>
                                        <p:cTn id="40" dur="1" fill="hold">
                                          <p:stCondLst>
                                            <p:cond delay="0"/>
                                          </p:stCondLst>
                                        </p:cTn>
                                        <p:tgtEl>
                                          <p:spTgt spid="61"/>
                                        </p:tgtEl>
                                        <p:attrNameLst>
                                          <p:attrName>style.visibility</p:attrName>
                                        </p:attrNameLst>
                                      </p:cBhvr>
                                      <p:to>
                                        <p:strVal val="hidden"/>
                                      </p:to>
                                    </p:set>
                                  </p:childTnLst>
                                </p:cTn>
                              </p:par>
                              <p:par>
                                <p:cTn id="41" presetID="22" presetClass="entr" presetSubtype="4" repeatCount="10000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down)">
                                      <p:cBhvr>
                                        <p:cTn id="43" dur="1000"/>
                                        <p:tgtEl>
                                          <p:spTgt spid="68"/>
                                        </p:tgtEl>
                                      </p:cBhvr>
                                    </p:animEffect>
                                  </p:childTnLst>
                                </p:cTn>
                              </p:par>
                              <p:par>
                                <p:cTn id="44" presetID="1" presetClass="exit"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childTnLst>
                                </p:cTn>
                              </p:par>
                              <p:par>
                                <p:cTn id="50" presetID="0" presetClass="path" presetSubtype="0" repeatCount="100000" accel="50000" decel="50000" fill="hold" grpId="2" nodeType="withEffect">
                                  <p:stCondLst>
                                    <p:cond delay="1500"/>
                                  </p:stCondLst>
                                  <p:childTnLst>
                                    <p:animMotion origin="layout" path="M -3.33333E-6 -3.7037E-6 L -3.33333E-6 0.03889 L 0.2125 0.03704 L 0.21111 -0.06666 " pathEditMode="relative" rAng="0" ptsTypes="AAAA">
                                      <p:cBhvr>
                                        <p:cTn id="51" dur="2000" fill="hold"/>
                                        <p:tgtEl>
                                          <p:spTgt spid="74"/>
                                        </p:tgtEl>
                                        <p:attrNameLst>
                                          <p:attrName>ppt_x</p:attrName>
                                          <p:attrName>ppt_y</p:attrName>
                                        </p:attrNameLst>
                                      </p:cBhvr>
                                      <p:rCtr x="10625" y="-1389"/>
                                    </p:animMotion>
                                  </p:childTnLst>
                                </p:cTn>
                              </p:par>
                              <p:par>
                                <p:cTn id="52" presetID="22" presetClass="entr" presetSubtype="4" repeatCount="100000" fill="hold"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ipe(down)">
                                      <p:cBhvr>
                                        <p:cTn id="54" dur="1000"/>
                                        <p:tgtEl>
                                          <p:spTgt spid="68"/>
                                        </p:tgtEl>
                                      </p:cBhvr>
                                    </p:animEffect>
                                  </p:childTnLst>
                                </p:cTn>
                              </p:par>
                              <p:par>
                                <p:cTn id="55" presetID="22" presetClass="entr" presetSubtype="4" repeatCount="10000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down)">
                                      <p:cBhvr>
                                        <p:cTn id="57" dur="10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left)">
                                      <p:cBhvr>
                                        <p:cTn id="6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1" grpId="0" animBg="1"/>
      <p:bldP spid="61" grpId="1" animBg="1"/>
      <p:bldP spid="61" grpId="2" animBg="1"/>
      <p:bldP spid="61" grpId="3" animBg="1"/>
      <p:bldP spid="61" grpId="4" animBg="1"/>
      <p:bldP spid="65" grpId="0"/>
      <p:bldP spid="66" grpId="0"/>
      <p:bldP spid="74" grpId="0" animBg="1"/>
      <p:bldP spid="74" grpId="1" animBg="1"/>
      <p:bldP spid="74" grpId="2" animBg="1"/>
      <p:bldP spid="74" grpId="3" animBg="1"/>
      <p:bldP spid="75" grpId="0" animBg="1"/>
      <p:bldP spid="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ine 10"/>
          <p:cNvSpPr>
            <a:spLocks noChangeShapeType="1"/>
          </p:cNvSpPr>
          <p:nvPr/>
        </p:nvSpPr>
        <p:spPr bwMode="auto">
          <a:xfrm flipV="1">
            <a:off x="3168104" y="4945363"/>
            <a:ext cx="2916000"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74" name="直接连接符 8"/>
          <p:cNvCxnSpPr>
            <a:cxnSpLocks noChangeShapeType="1"/>
          </p:cNvCxnSpPr>
          <p:nvPr/>
        </p:nvCxnSpPr>
        <p:spPr bwMode="auto">
          <a:xfrm>
            <a:off x="4582630" y="4945363"/>
            <a:ext cx="0" cy="7560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5" name="直接连接符 8"/>
          <p:cNvCxnSpPr>
            <a:cxnSpLocks noChangeShapeType="1"/>
          </p:cNvCxnSpPr>
          <p:nvPr/>
        </p:nvCxnSpPr>
        <p:spPr bwMode="auto">
          <a:xfrm flipH="1">
            <a:off x="3527820" y="4153275"/>
            <a:ext cx="0" cy="7920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6" name="直接连接符 8"/>
          <p:cNvCxnSpPr>
            <a:cxnSpLocks noChangeShapeType="1"/>
          </p:cNvCxnSpPr>
          <p:nvPr/>
        </p:nvCxnSpPr>
        <p:spPr bwMode="auto">
          <a:xfrm flipH="1">
            <a:off x="5611968" y="4189279"/>
            <a:ext cx="4084" cy="7560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7" name="直接连接符 76"/>
          <p:cNvCxnSpPr>
            <a:cxnSpLocks noChangeShapeType="1"/>
          </p:cNvCxnSpPr>
          <p:nvPr/>
        </p:nvCxnSpPr>
        <p:spPr bwMode="auto">
          <a:xfrm flipH="1">
            <a:off x="3675685" y="2943568"/>
            <a:ext cx="743341" cy="85081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8" name="直接连接符 8"/>
          <p:cNvCxnSpPr>
            <a:cxnSpLocks noChangeShapeType="1"/>
          </p:cNvCxnSpPr>
          <p:nvPr/>
        </p:nvCxnSpPr>
        <p:spPr bwMode="auto">
          <a:xfrm>
            <a:off x="4791925" y="3049920"/>
            <a:ext cx="697650" cy="77991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80" name="文本框 79"/>
          <p:cNvSpPr txBox="1"/>
          <p:nvPr/>
        </p:nvSpPr>
        <p:spPr bwMode="auto">
          <a:xfrm>
            <a:off x="2572560" y="3425450"/>
            <a:ext cx="980973"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RouterA</a:t>
            </a:r>
            <a:endParaRPr lang="en-US" altLang="zh-CN" sz="1600" b="1" dirty="0" smtClean="0">
              <a:solidFill>
                <a:srgbClr val="000000"/>
              </a:solidFill>
              <a:latin typeface="+mn-lt"/>
              <a:ea typeface="+mn-ea"/>
              <a:cs typeface="Arial" pitchFamily="34" charset="0"/>
            </a:endParaRPr>
          </a:p>
        </p:txBody>
      </p:sp>
      <p:sp>
        <p:nvSpPr>
          <p:cNvPr id="81" name="文本框 80"/>
          <p:cNvSpPr txBox="1"/>
          <p:nvPr/>
        </p:nvSpPr>
        <p:spPr bwMode="auto">
          <a:xfrm>
            <a:off x="5373515" y="3433195"/>
            <a:ext cx="966546"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RouterB</a:t>
            </a:r>
            <a:endParaRPr lang="en-US" altLang="zh-CN" sz="1600" b="1" dirty="0" smtClean="0">
              <a:solidFill>
                <a:srgbClr val="000000"/>
              </a:solidFill>
              <a:latin typeface="+mn-lt"/>
              <a:ea typeface="+mn-ea"/>
              <a:cs typeface="Arial" pitchFamily="34" charset="0"/>
            </a:endParaRPr>
          </a:p>
        </p:txBody>
      </p:sp>
      <p:pic>
        <p:nvPicPr>
          <p:cNvPr id="82"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16" y="3770350"/>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9788" y="3770350"/>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5" name="直接连接符 8"/>
          <p:cNvCxnSpPr>
            <a:cxnSpLocks noChangeShapeType="1"/>
          </p:cNvCxnSpPr>
          <p:nvPr/>
        </p:nvCxnSpPr>
        <p:spPr bwMode="auto">
          <a:xfrm>
            <a:off x="4582630" y="2057298"/>
            <a:ext cx="0" cy="638114"/>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8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04" y="2582218"/>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227" descr="图片767"/>
          <p:cNvPicPr>
            <a:picLocks noChangeAspect="1" noChangeArrowheads="1"/>
          </p:cNvPicPr>
          <p:nvPr/>
        </p:nvPicPr>
        <p:blipFill>
          <a:blip r:embed="rId4" cstate="print"/>
          <a:srcRect/>
          <a:stretch>
            <a:fillRect/>
          </a:stretch>
        </p:blipFill>
        <p:spPr bwMode="auto">
          <a:xfrm>
            <a:off x="4031876" y="1416971"/>
            <a:ext cx="1087204" cy="656050"/>
          </a:xfrm>
          <a:prstGeom prst="rect">
            <a:avLst/>
          </a:prstGeom>
          <a:noFill/>
        </p:spPr>
      </p:pic>
      <p:sp>
        <p:nvSpPr>
          <p:cNvPr id="90" name="文本框 89"/>
          <p:cNvSpPr txBox="1"/>
          <p:nvPr/>
        </p:nvSpPr>
        <p:spPr bwMode="auto">
          <a:xfrm>
            <a:off x="2411760" y="3757231"/>
            <a:ext cx="835098" cy="362558"/>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700" dirty="0" smtClean="0">
                <a:solidFill>
                  <a:srgbClr val="C00000"/>
                </a:solidFill>
                <a:latin typeface="+mn-lt"/>
                <a:ea typeface="+mn-ea"/>
                <a:cs typeface="Arial" pitchFamily="34" charset="0"/>
              </a:rPr>
              <a:t>Master</a:t>
            </a:r>
          </a:p>
        </p:txBody>
      </p:sp>
      <p:sp>
        <p:nvSpPr>
          <p:cNvPr id="91" name="文本框 90"/>
          <p:cNvSpPr txBox="1"/>
          <p:nvPr/>
        </p:nvSpPr>
        <p:spPr bwMode="auto">
          <a:xfrm>
            <a:off x="5870548" y="3757231"/>
            <a:ext cx="865556" cy="362558"/>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700" dirty="0" smtClean="0">
                <a:solidFill>
                  <a:srgbClr val="C00000"/>
                </a:solidFill>
                <a:latin typeface="+mn-lt"/>
                <a:ea typeface="+mn-ea"/>
                <a:cs typeface="Arial" pitchFamily="34" charset="0"/>
              </a:rPr>
              <a:t>Backup</a:t>
            </a:r>
          </a:p>
        </p:txBody>
      </p:sp>
      <p:sp>
        <p:nvSpPr>
          <p:cNvPr id="96" name="标题 2"/>
          <p:cNvSpPr>
            <a:spLocks noGrp="1"/>
          </p:cNvSpPr>
          <p:nvPr>
            <p:ph type="title"/>
          </p:nvPr>
        </p:nvSpPr>
        <p:spPr/>
        <p:txBody>
          <a:bodyPr/>
          <a:lstStyle/>
          <a:p>
            <a:r>
              <a:rPr lang="en-US" altLang="zh-CN" dirty="0" smtClean="0"/>
              <a:t>VRRP</a:t>
            </a:r>
            <a:r>
              <a:rPr lang="zh-CN" altLang="en-US" dirty="0" smtClean="0"/>
              <a:t>故障场景</a:t>
            </a:r>
            <a:endParaRPr lang="zh-CN" altLang="en-US" dirty="0"/>
          </a:p>
        </p:txBody>
      </p:sp>
      <p:pic>
        <p:nvPicPr>
          <p:cNvPr id="84" name="Picture 1062" descr="图片99"/>
          <p:cNvPicPr>
            <a:picLocks noChangeAspect="1" noChangeArrowheads="1"/>
          </p:cNvPicPr>
          <p:nvPr/>
        </p:nvPicPr>
        <p:blipFill>
          <a:blip r:embed="rId5" cstate="print"/>
          <a:srcRect/>
          <a:stretch>
            <a:fillRect/>
          </a:stretch>
        </p:blipFill>
        <p:spPr bwMode="auto">
          <a:xfrm>
            <a:off x="4317480" y="5341407"/>
            <a:ext cx="650564" cy="643877"/>
          </a:xfrm>
          <a:prstGeom prst="rect">
            <a:avLst/>
          </a:prstGeom>
          <a:noFill/>
        </p:spPr>
      </p:pic>
      <p:grpSp>
        <p:nvGrpSpPr>
          <p:cNvPr id="8" name="组合 7"/>
          <p:cNvGrpSpPr>
            <a:grpSpLocks noChangeAspect="1"/>
          </p:cNvGrpSpPr>
          <p:nvPr/>
        </p:nvGrpSpPr>
        <p:grpSpPr>
          <a:xfrm>
            <a:off x="3383820" y="3842346"/>
            <a:ext cx="288000" cy="261819"/>
            <a:chOff x="3491880" y="3573016"/>
            <a:chExt cx="396044" cy="360040"/>
          </a:xfrm>
        </p:grpSpPr>
        <p:sp>
          <p:nvSpPr>
            <p:cNvPr id="5" name="流程图: 联系 4"/>
            <p:cNvSpPr/>
            <p:nvPr/>
          </p:nvSpPr>
          <p:spPr bwMode="auto">
            <a:xfrm>
              <a:off x="3491880" y="3573016"/>
              <a:ext cx="396044" cy="360040"/>
            </a:xfrm>
            <a:prstGeom prst="flowChartConnector">
              <a:avLst/>
            </a:prstGeom>
            <a:noFill/>
            <a:ln w="57150" cap="flat" cmpd="sng" algn="ctr">
              <a:solidFill>
                <a:srgbClr val="FF090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7" name="直接连接符 6"/>
            <p:cNvCxnSpPr>
              <a:stCxn id="5" idx="7"/>
              <a:endCxn id="5" idx="3"/>
            </p:cNvCxnSpPr>
            <p:nvPr/>
          </p:nvCxnSpPr>
          <p:spPr bwMode="auto">
            <a:xfrm flipH="1">
              <a:off x="3549879" y="3625743"/>
              <a:ext cx="280046" cy="254586"/>
            </a:xfrm>
            <a:prstGeom prst="line">
              <a:avLst/>
            </a:prstGeom>
            <a:solidFill>
              <a:schemeClr val="accent1"/>
            </a:solidFill>
            <a:ln w="57150" cap="flat" cmpd="sng" algn="ctr">
              <a:solidFill>
                <a:srgbClr val="FF0909"/>
              </a:solidFill>
              <a:prstDash val="solid"/>
              <a:round/>
              <a:headEnd type="none" w="med" len="med"/>
              <a:tailEnd type="none" w="med" len="med"/>
            </a:ln>
            <a:effectLst/>
          </p:spPr>
        </p:cxnSp>
      </p:grpSp>
      <p:grpSp>
        <p:nvGrpSpPr>
          <p:cNvPr id="36" name="组合 35"/>
          <p:cNvGrpSpPr>
            <a:grpSpLocks noChangeAspect="1"/>
          </p:cNvGrpSpPr>
          <p:nvPr/>
        </p:nvGrpSpPr>
        <p:grpSpPr>
          <a:xfrm>
            <a:off x="3823088" y="3325183"/>
            <a:ext cx="316800" cy="288000"/>
            <a:chOff x="3491880" y="3573016"/>
            <a:chExt cx="396044" cy="360040"/>
          </a:xfrm>
        </p:grpSpPr>
        <p:sp>
          <p:nvSpPr>
            <p:cNvPr id="37" name="流程图: 联系 36"/>
            <p:cNvSpPr/>
            <p:nvPr/>
          </p:nvSpPr>
          <p:spPr bwMode="auto">
            <a:xfrm>
              <a:off x="3491880" y="3573016"/>
              <a:ext cx="396044" cy="360040"/>
            </a:xfrm>
            <a:prstGeom prst="flowChartConnector">
              <a:avLst/>
            </a:prstGeom>
            <a:noFill/>
            <a:ln w="57150" cap="flat" cmpd="sng" algn="ctr">
              <a:solidFill>
                <a:srgbClr val="FF090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38" name="直接连接符 37"/>
            <p:cNvCxnSpPr>
              <a:stCxn id="37" idx="7"/>
              <a:endCxn id="37" idx="3"/>
            </p:cNvCxnSpPr>
            <p:nvPr/>
          </p:nvCxnSpPr>
          <p:spPr bwMode="auto">
            <a:xfrm flipH="1">
              <a:off x="3549879" y="3625743"/>
              <a:ext cx="280046" cy="254586"/>
            </a:xfrm>
            <a:prstGeom prst="line">
              <a:avLst/>
            </a:prstGeom>
            <a:solidFill>
              <a:schemeClr val="accent1"/>
            </a:solidFill>
            <a:ln w="57150" cap="flat" cmpd="sng" algn="ctr">
              <a:solidFill>
                <a:srgbClr val="FF0909"/>
              </a:solidFill>
              <a:prstDash val="solid"/>
              <a:round/>
              <a:headEnd type="none" w="med" len="med"/>
              <a:tailEnd type="none" w="med" len="med"/>
            </a:ln>
            <a:effectLst/>
          </p:spPr>
        </p:cxnSp>
      </p:grpSp>
      <p:grpSp>
        <p:nvGrpSpPr>
          <p:cNvPr id="39" name="组合 38"/>
          <p:cNvGrpSpPr>
            <a:grpSpLocks noChangeAspect="1"/>
          </p:cNvGrpSpPr>
          <p:nvPr/>
        </p:nvGrpSpPr>
        <p:grpSpPr>
          <a:xfrm>
            <a:off x="3383836" y="4431516"/>
            <a:ext cx="288000" cy="261819"/>
            <a:chOff x="3491880" y="3573016"/>
            <a:chExt cx="396044" cy="360040"/>
          </a:xfrm>
        </p:grpSpPr>
        <p:sp>
          <p:nvSpPr>
            <p:cNvPr id="40" name="流程图: 联系 39"/>
            <p:cNvSpPr/>
            <p:nvPr/>
          </p:nvSpPr>
          <p:spPr bwMode="auto">
            <a:xfrm>
              <a:off x="3491880" y="3573016"/>
              <a:ext cx="396044" cy="360040"/>
            </a:xfrm>
            <a:prstGeom prst="flowChartConnector">
              <a:avLst/>
            </a:prstGeom>
            <a:noFill/>
            <a:ln w="57150" cap="flat" cmpd="sng" algn="ctr">
              <a:solidFill>
                <a:srgbClr val="FF090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41" name="直接连接符 40"/>
            <p:cNvCxnSpPr>
              <a:stCxn id="40" idx="7"/>
              <a:endCxn id="40" idx="3"/>
            </p:cNvCxnSpPr>
            <p:nvPr/>
          </p:nvCxnSpPr>
          <p:spPr bwMode="auto">
            <a:xfrm flipH="1">
              <a:off x="3549879" y="3625743"/>
              <a:ext cx="280046" cy="254586"/>
            </a:xfrm>
            <a:prstGeom prst="line">
              <a:avLst/>
            </a:prstGeom>
            <a:solidFill>
              <a:schemeClr val="accent1"/>
            </a:solidFill>
            <a:ln w="57150" cap="flat" cmpd="sng" algn="ctr">
              <a:solidFill>
                <a:srgbClr val="FF0909"/>
              </a:solidFill>
              <a:prstDash val="solid"/>
              <a:round/>
              <a:headEnd type="none" w="med" len="med"/>
              <a:tailEnd type="none" w="med" len="med"/>
            </a:ln>
            <a:effectLst/>
          </p:spPr>
        </p:cxnSp>
      </p:grpSp>
      <p:sp>
        <p:nvSpPr>
          <p:cNvPr id="32" name="AutoShape 21"/>
          <p:cNvSpPr>
            <a:spLocks noChangeArrowheads="1"/>
          </p:cNvSpPr>
          <p:nvPr/>
        </p:nvSpPr>
        <p:spPr bwMode="auto">
          <a:xfrm>
            <a:off x="684213" y="2486341"/>
            <a:ext cx="2716095" cy="602074"/>
          </a:xfrm>
          <a:prstGeom prst="wedgeRectCallout">
            <a:avLst>
              <a:gd name="adj1" fmla="val 55133"/>
              <a:gd name="adj2" fmla="val 119375"/>
            </a:avLst>
          </a:prstGeom>
          <a:solidFill>
            <a:schemeClr val="bg1"/>
          </a:solidFill>
          <a:ln w="3175" algn="ctr">
            <a:solidFill>
              <a:srgbClr val="999999"/>
            </a:solidFill>
            <a:miter lim="800000"/>
            <a:headEnd/>
            <a:tailEnd/>
          </a:ln>
        </p:spPr>
        <p:txBody>
          <a:bodyPr lIns="0" tIns="0" rIns="0" bIns="0" anchor="ctr" anchorCtr="1"/>
          <a:lstStyle/>
          <a:p>
            <a:r>
              <a:rPr lang="zh-CN" altLang="en-US" sz="1600" dirty="0" smtClean="0">
                <a:latin typeface="+mn-ea"/>
                <a:ea typeface="+mn-ea"/>
              </a:rPr>
              <a:t>思考：图中三处故障点，</a:t>
            </a:r>
            <a:r>
              <a:rPr lang="zh-CN" altLang="en-US" sz="1600" dirty="0">
                <a:latin typeface="+mn-ea"/>
                <a:ea typeface="+mn-ea"/>
              </a:rPr>
              <a:t>哪种可以引起</a:t>
            </a:r>
            <a:r>
              <a:rPr lang="en-US" altLang="zh-CN" sz="1600" dirty="0">
                <a:latin typeface="+mn-lt"/>
                <a:ea typeface="+mn-ea"/>
              </a:rPr>
              <a:t>VRRP</a:t>
            </a:r>
            <a:r>
              <a:rPr lang="zh-CN" altLang="en-US" sz="1600" dirty="0">
                <a:latin typeface="+mn-ea"/>
                <a:ea typeface="+mn-ea"/>
              </a:rPr>
              <a:t>主备的切换？</a:t>
            </a:r>
            <a:endParaRPr lang="zh-CN" altLang="zh-CN" sz="1600" dirty="0">
              <a:latin typeface="+mn-ea"/>
              <a:ea typeface="+mn-ea"/>
            </a:endParaRPr>
          </a:p>
        </p:txBody>
      </p:sp>
      <p:sp>
        <p:nvSpPr>
          <p:cNvPr id="35" name="文本框 34"/>
          <p:cNvSpPr txBox="1"/>
          <p:nvPr/>
        </p:nvSpPr>
        <p:spPr bwMode="auto">
          <a:xfrm>
            <a:off x="4919350" y="5594033"/>
            <a:ext cx="745331" cy="33178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500" b="1" dirty="0" err="1" smtClean="0">
                <a:solidFill>
                  <a:srgbClr val="000000"/>
                </a:solidFill>
                <a:latin typeface="+mn-lt"/>
                <a:ea typeface="+mn-ea"/>
                <a:cs typeface="Arial" pitchFamily="34" charset="0"/>
              </a:rPr>
              <a:t>HostA</a:t>
            </a:r>
            <a:endParaRPr lang="en-US" altLang="zh-CN" sz="1500" b="1" dirty="0">
              <a:solidFill>
                <a:srgbClr val="000000"/>
              </a:solidFill>
              <a:latin typeface="+mn-lt"/>
              <a:ea typeface="+mn-ea"/>
              <a:cs typeface="Arial" pitchFamily="34" charset="0"/>
            </a:endParaRPr>
          </a:p>
        </p:txBody>
      </p:sp>
    </p:spTree>
    <p:extLst>
      <p:ext uri="{BB962C8B-B14F-4D97-AF65-F5344CB8AC3E}">
        <p14:creationId xmlns:p14="http://schemas.microsoft.com/office/powerpoint/2010/main" val="4772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VRRP</a:t>
            </a:r>
            <a:r>
              <a:rPr lang="zh-CN" altLang="en-US" smtClean="0"/>
              <a:t>联动功能</a:t>
            </a:r>
            <a:endParaRPr lang="zh-CN" altLang="en-US" dirty="0"/>
          </a:p>
        </p:txBody>
      </p:sp>
      <p:sp>
        <p:nvSpPr>
          <p:cNvPr id="11" name="文本占位符 10"/>
          <p:cNvSpPr>
            <a:spLocks noGrp="1"/>
          </p:cNvSpPr>
          <p:nvPr>
            <p:ph type="body" sz="quarter" idx="10"/>
          </p:nvPr>
        </p:nvSpPr>
        <p:spPr>
          <a:xfrm>
            <a:off x="684213" y="5398266"/>
            <a:ext cx="7920037" cy="911054"/>
          </a:xfrm>
        </p:spPr>
        <p:txBody>
          <a:bodyPr/>
          <a:lstStyle/>
          <a:p>
            <a:r>
              <a:rPr lang="zh-CN" altLang="en-US" sz="2000" dirty="0" smtClean="0"/>
              <a:t>解决方法：利用</a:t>
            </a:r>
            <a:r>
              <a:rPr lang="en-US" altLang="zh-CN" sz="2000" dirty="0" smtClean="0"/>
              <a:t>VRRP</a:t>
            </a:r>
            <a:r>
              <a:rPr lang="zh-CN" altLang="en-US" sz="2000" dirty="0" smtClean="0"/>
              <a:t>的联动功能监视上行接口或链路故障，主动进行主备切换。</a:t>
            </a:r>
            <a:endParaRPr lang="zh-CN" altLang="en-US" sz="2000" dirty="0"/>
          </a:p>
        </p:txBody>
      </p:sp>
      <p:sp>
        <p:nvSpPr>
          <p:cNvPr id="5" name="Line 10"/>
          <p:cNvSpPr>
            <a:spLocks noChangeShapeType="1"/>
          </p:cNvSpPr>
          <p:nvPr/>
        </p:nvSpPr>
        <p:spPr bwMode="auto">
          <a:xfrm flipV="1">
            <a:off x="3392114" y="4422472"/>
            <a:ext cx="2279386"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6" name="直接连接符 8"/>
          <p:cNvCxnSpPr>
            <a:cxnSpLocks noChangeShapeType="1"/>
          </p:cNvCxnSpPr>
          <p:nvPr/>
        </p:nvCxnSpPr>
        <p:spPr bwMode="auto">
          <a:xfrm>
            <a:off x="4546427" y="4421578"/>
            <a:ext cx="0" cy="79930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8"/>
          <p:cNvCxnSpPr>
            <a:cxnSpLocks noChangeShapeType="1"/>
          </p:cNvCxnSpPr>
          <p:nvPr/>
        </p:nvCxnSpPr>
        <p:spPr bwMode="auto">
          <a:xfrm flipH="1">
            <a:off x="3593201" y="3868912"/>
            <a:ext cx="3930" cy="5462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p:nvCxnSpPr>
        <p:spPr bwMode="auto">
          <a:xfrm flipH="1">
            <a:off x="5460531" y="3876209"/>
            <a:ext cx="3930" cy="5462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flipH="1">
            <a:off x="3763886" y="2684830"/>
            <a:ext cx="725394" cy="79034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 name="直接连接符 8"/>
          <p:cNvCxnSpPr>
            <a:cxnSpLocks noChangeShapeType="1"/>
          </p:cNvCxnSpPr>
          <p:nvPr/>
        </p:nvCxnSpPr>
        <p:spPr bwMode="auto">
          <a:xfrm>
            <a:off x="4680712" y="2770181"/>
            <a:ext cx="671426" cy="73856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2" name="文本框 11"/>
          <p:cNvSpPr txBox="1"/>
          <p:nvPr/>
        </p:nvSpPr>
        <p:spPr bwMode="auto">
          <a:xfrm>
            <a:off x="2603294" y="3056424"/>
            <a:ext cx="980972"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RouterA</a:t>
            </a:r>
            <a:endParaRPr lang="en-US" altLang="zh-CN" sz="1600" b="1" dirty="0" smtClean="0">
              <a:solidFill>
                <a:srgbClr val="000000"/>
              </a:solidFill>
              <a:latin typeface="+mn-lt"/>
              <a:ea typeface="+mn-ea"/>
              <a:cs typeface="Arial" pitchFamily="34" charset="0"/>
            </a:endParaRPr>
          </a:p>
        </p:txBody>
      </p:sp>
      <p:sp>
        <p:nvSpPr>
          <p:cNvPr id="13" name="文本框 12"/>
          <p:cNvSpPr txBox="1"/>
          <p:nvPr/>
        </p:nvSpPr>
        <p:spPr bwMode="auto">
          <a:xfrm>
            <a:off x="5305292" y="3056424"/>
            <a:ext cx="966546"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smtClean="0">
                <a:solidFill>
                  <a:srgbClr val="000000"/>
                </a:solidFill>
                <a:latin typeface="+mn-lt"/>
                <a:ea typeface="+mn-ea"/>
                <a:cs typeface="Arial" pitchFamily="34" charset="0"/>
              </a:rPr>
              <a:t>Route	</a:t>
            </a:r>
            <a:r>
              <a:rPr lang="en-US" altLang="zh-CN" sz="1600" b="1" dirty="0" err="1" smtClean="0">
                <a:solidFill>
                  <a:srgbClr val="000000"/>
                </a:solidFill>
                <a:latin typeface="+mn-lt"/>
                <a:ea typeface="+mn-ea"/>
                <a:cs typeface="Arial" pitchFamily="34" charset="0"/>
              </a:rPr>
              <a:t>rB</a:t>
            </a:r>
            <a:endParaRPr lang="en-US" altLang="zh-CN" sz="1600" b="1" dirty="0" smtClean="0">
              <a:solidFill>
                <a:srgbClr val="000000"/>
              </a:solidFill>
              <a:latin typeface="+mn-lt"/>
              <a:ea typeface="+mn-ea"/>
              <a:cs typeface="Arial" pitchFamily="34" charset="0"/>
            </a:endParaRPr>
          </a:p>
        </p:txBody>
      </p:sp>
      <p:pic>
        <p:nvPicPr>
          <p:cNvPr id="14"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9861" y="3374464"/>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289" y="3377981"/>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8"/>
          <p:cNvCxnSpPr>
            <a:cxnSpLocks noChangeShapeType="1"/>
          </p:cNvCxnSpPr>
          <p:nvPr/>
        </p:nvCxnSpPr>
        <p:spPr bwMode="auto">
          <a:xfrm>
            <a:off x="4546427" y="1830184"/>
            <a:ext cx="0" cy="60428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17"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4285" y="2437985"/>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7" descr="图片767"/>
          <p:cNvPicPr>
            <a:picLocks noChangeAspect="1" noChangeArrowheads="1"/>
          </p:cNvPicPr>
          <p:nvPr/>
        </p:nvPicPr>
        <p:blipFill>
          <a:blip r:embed="rId4" cstate="print"/>
          <a:srcRect/>
          <a:stretch>
            <a:fillRect/>
          </a:stretch>
        </p:blipFill>
        <p:spPr bwMode="auto">
          <a:xfrm>
            <a:off x="4037720" y="1376772"/>
            <a:ext cx="1046337" cy="621269"/>
          </a:xfrm>
          <a:prstGeom prst="rect">
            <a:avLst/>
          </a:prstGeom>
          <a:noFill/>
        </p:spPr>
      </p:pic>
      <p:grpSp>
        <p:nvGrpSpPr>
          <p:cNvPr id="19" name="组合 18"/>
          <p:cNvGrpSpPr/>
          <p:nvPr/>
        </p:nvGrpSpPr>
        <p:grpSpPr>
          <a:xfrm>
            <a:off x="3631244" y="1830184"/>
            <a:ext cx="872854" cy="3424273"/>
            <a:chOff x="3239852" y="1772816"/>
            <a:chExt cx="936104" cy="3672408"/>
          </a:xfrm>
        </p:grpSpPr>
        <p:cxnSp>
          <p:nvCxnSpPr>
            <p:cNvPr id="20" name="肘形连接符 19"/>
            <p:cNvCxnSpPr/>
            <p:nvPr/>
          </p:nvCxnSpPr>
          <p:spPr bwMode="auto">
            <a:xfrm rot="16200000" flipV="1">
              <a:off x="2879812" y="4149080"/>
              <a:ext cx="1656184" cy="936104"/>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1" name="直接连接符 20"/>
            <p:cNvCxnSpPr/>
            <p:nvPr/>
          </p:nvCxnSpPr>
          <p:spPr bwMode="auto">
            <a:xfrm flipV="1">
              <a:off x="3239852" y="2744924"/>
              <a:ext cx="936104" cy="104411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2" name="直接箭头连接符 21"/>
            <p:cNvCxnSpPr/>
            <p:nvPr/>
          </p:nvCxnSpPr>
          <p:spPr bwMode="auto">
            <a:xfrm flipV="1">
              <a:off x="4175956"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23" name="组合 22"/>
          <p:cNvGrpSpPr>
            <a:grpSpLocks noChangeAspect="1"/>
          </p:cNvGrpSpPr>
          <p:nvPr/>
        </p:nvGrpSpPr>
        <p:grpSpPr>
          <a:xfrm>
            <a:off x="3833508" y="3268282"/>
            <a:ext cx="223282" cy="20056"/>
            <a:chOff x="2925847" y="3735779"/>
            <a:chExt cx="580667" cy="52160"/>
          </a:xfrm>
        </p:grpSpPr>
        <p:sp>
          <p:nvSpPr>
            <p:cNvPr id="24" name="矩形 23"/>
            <p:cNvSpPr>
              <a:spLocks noChangeAspect="1"/>
            </p:cNvSpPr>
            <p:nvPr/>
          </p:nvSpPr>
          <p:spPr bwMode="auto">
            <a:xfrm rot="2340000">
              <a:off x="2925847" y="3743244"/>
              <a:ext cx="580667" cy="44695"/>
            </a:xfrm>
            <a:prstGeom prst="rect">
              <a:avLst/>
            </a:prstGeom>
            <a:solidFill>
              <a:srgbClr val="FF0000"/>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5" name="矩形 24"/>
            <p:cNvSpPr>
              <a:spLocks noChangeAspect="1"/>
            </p:cNvSpPr>
            <p:nvPr/>
          </p:nvSpPr>
          <p:spPr bwMode="auto">
            <a:xfrm rot="19020000">
              <a:off x="2926306" y="3735779"/>
              <a:ext cx="571051" cy="44535"/>
            </a:xfrm>
            <a:prstGeom prst="rect">
              <a:avLst/>
            </a:prstGeom>
            <a:solidFill>
              <a:srgbClr val="FF0000"/>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26" name="文本框 25"/>
          <p:cNvSpPr txBox="1"/>
          <p:nvPr/>
        </p:nvSpPr>
        <p:spPr bwMode="auto">
          <a:xfrm>
            <a:off x="5775903" y="3424226"/>
            <a:ext cx="74853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C00000"/>
                </a:solidFill>
                <a:latin typeface="+mn-lt"/>
                <a:ea typeface="+mn-ea"/>
                <a:cs typeface="Arial" pitchFamily="34" charset="0"/>
              </a:rPr>
              <a:t>Backup</a:t>
            </a:r>
          </a:p>
        </p:txBody>
      </p:sp>
      <p:sp>
        <p:nvSpPr>
          <p:cNvPr id="27" name="文本框 26"/>
          <p:cNvSpPr txBox="1"/>
          <p:nvPr/>
        </p:nvSpPr>
        <p:spPr bwMode="auto">
          <a:xfrm>
            <a:off x="2603294" y="3431338"/>
            <a:ext cx="72288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C00000"/>
                </a:solidFill>
                <a:latin typeface="+mn-lt"/>
                <a:ea typeface="+mn-ea"/>
                <a:cs typeface="Arial" pitchFamily="34" charset="0"/>
              </a:rPr>
              <a:t>Master</a:t>
            </a:r>
          </a:p>
        </p:txBody>
      </p:sp>
      <p:cxnSp>
        <p:nvCxnSpPr>
          <p:cNvPr id="40" name="肘形连接符 39"/>
          <p:cNvCxnSpPr/>
          <p:nvPr/>
        </p:nvCxnSpPr>
        <p:spPr bwMode="auto">
          <a:xfrm rot="16200000" flipV="1">
            <a:off x="3160330" y="4032557"/>
            <a:ext cx="1656185" cy="900100"/>
          </a:xfrm>
          <a:prstGeom prst="bentConnector3">
            <a:avLst/>
          </a:prstGeom>
          <a:solidFill>
            <a:schemeClr val="accent1"/>
          </a:solidFill>
          <a:ln w="28575" cap="flat" cmpd="sng" algn="ctr">
            <a:solidFill>
              <a:srgbClr val="FFC000"/>
            </a:solidFill>
            <a:prstDash val="lgDash"/>
            <a:round/>
            <a:headEnd type="none" w="med" len="med"/>
            <a:tailEnd type="triangle"/>
          </a:ln>
          <a:effectLst/>
        </p:spPr>
      </p:cxnSp>
      <p:pic>
        <p:nvPicPr>
          <p:cNvPr id="34" name="Picture 1062" descr="图片99"/>
          <p:cNvPicPr>
            <a:picLocks noChangeAspect="1" noChangeArrowheads="1"/>
          </p:cNvPicPr>
          <p:nvPr/>
        </p:nvPicPr>
        <p:blipFill>
          <a:blip r:embed="rId5" cstate="print"/>
          <a:srcRect/>
          <a:stretch>
            <a:fillRect/>
          </a:stretch>
        </p:blipFill>
        <p:spPr bwMode="auto">
          <a:xfrm>
            <a:off x="4305930" y="4926528"/>
            <a:ext cx="626110" cy="609741"/>
          </a:xfrm>
          <a:prstGeom prst="rect">
            <a:avLst/>
          </a:prstGeom>
          <a:noFill/>
        </p:spPr>
      </p:pic>
      <p:sp>
        <p:nvSpPr>
          <p:cNvPr id="30" name="AutoShape 21"/>
          <p:cNvSpPr>
            <a:spLocks noChangeArrowheads="1"/>
          </p:cNvSpPr>
          <p:nvPr/>
        </p:nvSpPr>
        <p:spPr bwMode="auto">
          <a:xfrm>
            <a:off x="791580" y="4109104"/>
            <a:ext cx="2447525" cy="741139"/>
          </a:xfrm>
          <a:prstGeom prst="wedgeRectCallout">
            <a:avLst>
              <a:gd name="adj1" fmla="val 57823"/>
              <a:gd name="adj2" fmla="val -101489"/>
            </a:avLst>
          </a:prstGeom>
          <a:solidFill>
            <a:schemeClr val="bg1"/>
          </a:solidFill>
          <a:ln w="3175" algn="ctr">
            <a:solidFill>
              <a:srgbClr val="999999"/>
            </a:solidFill>
            <a:miter lim="800000"/>
            <a:headEnd/>
            <a:tailEnd/>
          </a:ln>
        </p:spPr>
        <p:txBody>
          <a:bodyPr lIns="0" tIns="0" rIns="0" bIns="0" anchor="ctr" anchorCtr="1"/>
          <a:lstStyle/>
          <a:p>
            <a:r>
              <a:rPr lang="zh-CN" altLang="en-US" sz="1600" dirty="0" smtClean="0">
                <a:latin typeface="+mn-ea"/>
                <a:ea typeface="+mn-ea"/>
              </a:rPr>
              <a:t>上行链路</a:t>
            </a:r>
            <a:r>
              <a:rPr lang="en-US" altLang="zh-CN" sz="1600" dirty="0">
                <a:latin typeface="+mn-lt"/>
                <a:ea typeface="+mn-ea"/>
              </a:rPr>
              <a:t>D</a:t>
            </a:r>
            <a:r>
              <a:rPr lang="en-US" altLang="zh-CN" sz="1600" dirty="0" smtClean="0">
                <a:latin typeface="+mn-lt"/>
                <a:ea typeface="+mn-ea"/>
              </a:rPr>
              <a:t>own</a:t>
            </a:r>
            <a:r>
              <a:rPr lang="zh-CN" altLang="en-US" sz="1600" dirty="0">
                <a:latin typeface="+mn-ea"/>
                <a:ea typeface="+mn-ea"/>
              </a:rPr>
              <a:t>掉，但主备间通告正常，未发生状态切换，导致主机访问</a:t>
            </a:r>
            <a:r>
              <a:rPr lang="zh-CN" altLang="en-US" sz="1600" b="1" dirty="0" smtClean="0">
                <a:solidFill>
                  <a:srgbClr val="C00000"/>
                </a:solidFill>
                <a:latin typeface="+mn-ea"/>
                <a:ea typeface="+mn-ea"/>
              </a:rPr>
              <a:t>异常</a:t>
            </a:r>
            <a:r>
              <a:rPr lang="zh-CN" altLang="en-US" sz="1600" b="1" dirty="0" smtClean="0">
                <a:latin typeface="+mn-ea"/>
                <a:ea typeface="+mn-ea"/>
              </a:rPr>
              <a:t>。</a:t>
            </a:r>
            <a:endParaRPr lang="zh-CN" altLang="en-US" sz="1600" b="1" dirty="0">
              <a:latin typeface="+mn-ea"/>
              <a:ea typeface="+mn-ea"/>
            </a:endParaRPr>
          </a:p>
        </p:txBody>
      </p:sp>
      <p:sp>
        <p:nvSpPr>
          <p:cNvPr id="35" name="矩形 34"/>
          <p:cNvSpPr/>
          <p:nvPr/>
        </p:nvSpPr>
        <p:spPr bwMode="auto">
          <a:xfrm>
            <a:off x="3326183" y="3945176"/>
            <a:ext cx="540060" cy="1679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ea typeface="宋体" pitchFamily="2" charset="-122"/>
              </a:rPr>
              <a:t>VRRP</a:t>
            </a:r>
          </a:p>
        </p:txBody>
      </p:sp>
    </p:spTree>
    <p:extLst>
      <p:ext uri="{BB962C8B-B14F-4D97-AF65-F5344CB8AC3E}">
        <p14:creationId xmlns:p14="http://schemas.microsoft.com/office/powerpoint/2010/main" val="22012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10000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1000"/>
                                        <p:tgtEl>
                                          <p:spTgt spid="19"/>
                                        </p:tgtEl>
                                      </p:cBhvr>
                                    </p:animEffect>
                                  </p:childTnLst>
                                </p:cTn>
                              </p:par>
                              <p:par>
                                <p:cTn id="8" presetID="1" presetClass="entr" presetSubtype="0" fill="hold" grpId="1"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par>
                                <p:cTn id="10" presetID="0" presetClass="path" presetSubtype="0" repeatCount="100000" accel="50000" decel="50000" fill="hold" grpId="0" nodeType="withEffect">
                                  <p:stCondLst>
                                    <p:cond delay="0"/>
                                  </p:stCondLst>
                                  <p:childTnLst>
                                    <p:animMotion origin="layout" path="M 8.33333E-7 0 L 8.33333E-7 0.05185 L 0.19861 0.0537 L 0.2 -0.06111 " pathEditMode="relative" rAng="0" ptsTypes="AAAA">
                                      <p:cBhvr>
                                        <p:cTn id="11" dur="2000" fill="hold"/>
                                        <p:tgtEl>
                                          <p:spTgt spid="35"/>
                                        </p:tgtEl>
                                        <p:attrNameLst>
                                          <p:attrName>ppt_x</p:attrName>
                                          <p:attrName>ppt_y</p:attrName>
                                        </p:attrNameLst>
                                      </p:cBhvr>
                                      <p:rCtr x="10000" y="-370"/>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19"/>
                                        </p:tgtEl>
                                        <p:attrNameLst>
                                          <p:attrName>style.visibility</p:attrName>
                                        </p:attrNameLst>
                                      </p:cBhvr>
                                      <p:to>
                                        <p:strVal val="hidden"/>
                                      </p:to>
                                    </p:set>
                                  </p:childTnLst>
                                </p:cTn>
                              </p:par>
                              <p:par>
                                <p:cTn id="18" presetID="0" presetClass="path" presetSubtype="0" repeatCount="100000" accel="50000" decel="50000" fill="hold" grpId="2" nodeType="withEffect">
                                  <p:stCondLst>
                                    <p:cond delay="0"/>
                                  </p:stCondLst>
                                  <p:childTnLst>
                                    <p:animMotion origin="layout" path="M 8.33333E-7 0 L 8.33333E-7 0.04838 L 0.19983 0.04838 L 0.20139 -0.06759 " pathEditMode="relative" rAng="0" ptsTypes="AAAA">
                                      <p:cBhvr>
                                        <p:cTn id="19" dur="2000" fill="hold"/>
                                        <p:tgtEl>
                                          <p:spTgt spid="35"/>
                                        </p:tgtEl>
                                        <p:attrNameLst>
                                          <p:attrName>ppt_x</p:attrName>
                                          <p:attrName>ppt_y</p:attrName>
                                        </p:attrNameLst>
                                      </p:cBhvr>
                                      <p:rCtr x="10069" y="-972"/>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4" repeatCount="100000"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down)">
                                      <p:cBhvr>
                                        <p:cTn id="24" dur="10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0" presetClass="path" presetSubtype="0" repeatCount="100000" accel="50000" decel="50000" fill="hold" grpId="3" nodeType="withEffect">
                                  <p:stCondLst>
                                    <p:cond delay="0"/>
                                  </p:stCondLst>
                                  <p:childTnLst>
                                    <p:animMotion origin="layout" path="M 8.33333E-7 0 L 8.33333E-7 0.05648 L 0.20347 0.05417 L 0.20347 -0.05417 " pathEditMode="relative" rAng="0" ptsTypes="AAAA">
                                      <p:cBhvr>
                                        <p:cTn id="31" dur="2000" fill="hold"/>
                                        <p:tgtEl>
                                          <p:spTgt spid="35"/>
                                        </p:tgtEl>
                                        <p:attrNameLst>
                                          <p:attrName>ppt_x</p:attrName>
                                          <p:attrName>ppt_y</p:attrName>
                                        </p:attrNameLst>
                                      </p:cBhvr>
                                      <p:rCtr x="10174"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35" grpId="1" animBg="1"/>
      <p:bldP spid="35" grpId="2" animBg="1"/>
      <p:bldP spid="35" grpId="3"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1560" y="1628800"/>
            <a:ext cx="7920038" cy="2916324"/>
          </a:xfrm>
        </p:spPr>
        <p:txBody>
          <a:bodyPr/>
          <a:lstStyle/>
          <a:p>
            <a:r>
              <a:rPr lang="en-US" altLang="zh-CN" sz="2400" dirty="0">
                <a:solidFill>
                  <a:schemeClr val="bg1">
                    <a:lumMod val="50000"/>
                  </a:schemeClr>
                </a:solidFill>
              </a:rPr>
              <a:t>VRRP</a:t>
            </a:r>
            <a:r>
              <a:rPr lang="zh-CN" altLang="en-US" sz="2400" dirty="0">
                <a:solidFill>
                  <a:schemeClr val="bg1">
                    <a:lumMod val="50000"/>
                  </a:schemeClr>
                </a:solidFill>
              </a:rPr>
              <a:t>的产生及概述</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主备备份工作过程</a:t>
            </a:r>
            <a:endParaRPr lang="en-US" altLang="zh-CN" sz="2400" dirty="0">
              <a:solidFill>
                <a:schemeClr val="bg1">
                  <a:lumMod val="50000"/>
                </a:schemeClr>
              </a:solidFill>
            </a:endParaRPr>
          </a:p>
          <a:p>
            <a:r>
              <a:rPr lang="en-US" altLang="zh-CN" sz="2400" b="1" dirty="0"/>
              <a:t>VRRP</a:t>
            </a:r>
            <a:r>
              <a:rPr lang="zh-CN" altLang="en-US" sz="2400" b="1" dirty="0"/>
              <a:t>负载分担工作过程</a:t>
            </a:r>
            <a:endParaRPr lang="en-US" altLang="zh-CN" sz="2400" b="1" dirty="0"/>
          </a:p>
          <a:p>
            <a:r>
              <a:rPr lang="en-US" altLang="zh-CN" sz="2400" dirty="0">
                <a:solidFill>
                  <a:schemeClr val="bg1">
                    <a:lumMod val="50000"/>
                  </a:schemeClr>
                </a:solidFill>
              </a:rPr>
              <a:t>VRRP</a:t>
            </a:r>
            <a:r>
              <a:rPr lang="zh-CN" altLang="en-US" sz="2400" dirty="0">
                <a:solidFill>
                  <a:schemeClr val="bg1">
                    <a:lumMod val="50000"/>
                  </a:schemeClr>
                </a:solidFill>
              </a:rPr>
              <a:t>基本配置</a:t>
            </a:r>
            <a:endParaRPr lang="en-US" altLang="zh-CN" sz="2400" dirty="0">
              <a:solidFill>
                <a:schemeClr val="bg1">
                  <a:lumMod val="50000"/>
                </a:schemeClr>
              </a:solidFill>
            </a:endParaRPr>
          </a:p>
        </p:txBody>
      </p:sp>
    </p:spTree>
    <p:extLst>
      <p:ext uri="{BB962C8B-B14F-4D97-AF65-F5344CB8AC3E}">
        <p14:creationId xmlns:p14="http://schemas.microsoft.com/office/powerpoint/2010/main" val="4248483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VRRP</a:t>
            </a:r>
            <a:r>
              <a:rPr lang="zh-CN" altLang="en-US" dirty="0" smtClean="0"/>
              <a:t>负载分担工作过程</a:t>
            </a:r>
            <a:endParaRPr lang="zh-CN" altLang="en-US" dirty="0"/>
          </a:p>
        </p:txBody>
      </p:sp>
      <p:sp>
        <p:nvSpPr>
          <p:cNvPr id="6" name="Line 10"/>
          <p:cNvSpPr>
            <a:spLocks noChangeShapeType="1"/>
          </p:cNvSpPr>
          <p:nvPr/>
        </p:nvSpPr>
        <p:spPr bwMode="auto">
          <a:xfrm>
            <a:off x="2375756" y="4138623"/>
            <a:ext cx="4176000"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7" name="直接连接符 8"/>
          <p:cNvCxnSpPr>
            <a:cxnSpLocks noChangeShapeType="1"/>
          </p:cNvCxnSpPr>
          <p:nvPr/>
        </p:nvCxnSpPr>
        <p:spPr bwMode="auto">
          <a:xfrm>
            <a:off x="4463988" y="4138623"/>
            <a:ext cx="0" cy="78183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p:nvCxnSpPr>
        <p:spPr bwMode="auto">
          <a:xfrm>
            <a:off x="2366754" y="4138623"/>
            <a:ext cx="1" cy="78183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6552220" y="4138623"/>
            <a:ext cx="0" cy="71385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 name="直接连接符 8"/>
          <p:cNvCxnSpPr>
            <a:cxnSpLocks noChangeShapeType="1"/>
          </p:cNvCxnSpPr>
          <p:nvPr/>
        </p:nvCxnSpPr>
        <p:spPr bwMode="auto">
          <a:xfrm>
            <a:off x="3611505" y="3449199"/>
            <a:ext cx="0" cy="6840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 name="直接连接符 8"/>
          <p:cNvCxnSpPr>
            <a:cxnSpLocks noChangeShapeType="1"/>
          </p:cNvCxnSpPr>
          <p:nvPr/>
        </p:nvCxnSpPr>
        <p:spPr bwMode="auto">
          <a:xfrm>
            <a:off x="5479434" y="3429000"/>
            <a:ext cx="0" cy="6840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 name="直接连接符 8"/>
          <p:cNvCxnSpPr>
            <a:cxnSpLocks noChangeShapeType="1"/>
            <a:endCxn id="21" idx="0"/>
          </p:cNvCxnSpPr>
          <p:nvPr/>
        </p:nvCxnSpPr>
        <p:spPr bwMode="auto">
          <a:xfrm flipH="1">
            <a:off x="3673522" y="2178393"/>
            <a:ext cx="560497" cy="66251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 name="直接连接符 8"/>
          <p:cNvCxnSpPr>
            <a:cxnSpLocks noChangeShapeType="1"/>
            <a:endCxn id="20" idx="0"/>
          </p:cNvCxnSpPr>
          <p:nvPr/>
        </p:nvCxnSpPr>
        <p:spPr bwMode="auto">
          <a:xfrm>
            <a:off x="4943079" y="2178393"/>
            <a:ext cx="536355" cy="66251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4" name="文本框 13"/>
          <p:cNvSpPr txBox="1"/>
          <p:nvPr/>
        </p:nvSpPr>
        <p:spPr bwMode="auto">
          <a:xfrm>
            <a:off x="3042342" y="2420888"/>
            <a:ext cx="8815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err="1" smtClean="0">
                <a:solidFill>
                  <a:srgbClr val="000000"/>
                </a:solidFill>
                <a:cs typeface="Arial" pitchFamily="34" charset="0"/>
              </a:rPr>
              <a:t>RouterA</a:t>
            </a:r>
            <a:endParaRPr lang="en-US" altLang="zh-CN" sz="1400" b="1" dirty="0" smtClean="0">
              <a:solidFill>
                <a:srgbClr val="000000"/>
              </a:solidFill>
              <a:cs typeface="Arial" pitchFamily="34" charset="0"/>
            </a:endParaRPr>
          </a:p>
        </p:txBody>
      </p:sp>
      <p:sp>
        <p:nvSpPr>
          <p:cNvPr id="15" name="文本框 14"/>
          <p:cNvSpPr txBox="1"/>
          <p:nvPr/>
        </p:nvSpPr>
        <p:spPr bwMode="auto">
          <a:xfrm>
            <a:off x="1546488" y="5656026"/>
            <a:ext cx="1884488"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Gateway:10.1.1.10</a:t>
            </a:r>
          </a:p>
          <a:p>
            <a:pPr algn="ctr" defTabSz="1001649" eaLnBrk="0" hangingPunct="0"/>
            <a:r>
              <a:rPr lang="en-US" altLang="zh-CN" sz="1400" dirty="0" smtClean="0">
                <a:solidFill>
                  <a:srgbClr val="000000"/>
                </a:solidFill>
                <a:latin typeface="+mn-lt"/>
                <a:ea typeface="+mn-ea"/>
                <a:cs typeface="Arial" pitchFamily="34" charset="0"/>
              </a:rPr>
              <a:t>IP address:10.1.1.3/24</a:t>
            </a:r>
            <a:endParaRPr lang="zh-CN" altLang="en-US" sz="1400" dirty="0" smtClean="0">
              <a:solidFill>
                <a:srgbClr val="000000"/>
              </a:solidFill>
              <a:latin typeface="+mn-lt"/>
              <a:ea typeface="+mn-ea"/>
              <a:cs typeface="Arial" pitchFamily="34" charset="0"/>
            </a:endParaRPr>
          </a:p>
        </p:txBody>
      </p:sp>
      <p:sp>
        <p:nvSpPr>
          <p:cNvPr id="16" name="文本框 15"/>
          <p:cNvSpPr txBox="1"/>
          <p:nvPr/>
        </p:nvSpPr>
        <p:spPr bwMode="auto">
          <a:xfrm>
            <a:off x="3563888" y="5661248"/>
            <a:ext cx="1884489"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Gateway:10.1.1.10</a:t>
            </a:r>
          </a:p>
          <a:p>
            <a:pPr algn="ctr" defTabSz="1001649" eaLnBrk="0" hangingPunct="0"/>
            <a:r>
              <a:rPr lang="en-US" altLang="zh-CN" sz="1400" dirty="0" smtClean="0">
                <a:solidFill>
                  <a:srgbClr val="000000"/>
                </a:solidFill>
                <a:latin typeface="+mn-lt"/>
                <a:ea typeface="+mn-ea"/>
                <a:cs typeface="Arial" pitchFamily="34" charset="0"/>
              </a:rPr>
              <a:t>IP address:10.1.1.4/24</a:t>
            </a:r>
            <a:endParaRPr lang="zh-CN" altLang="en-US" sz="1400" dirty="0" smtClean="0">
              <a:solidFill>
                <a:srgbClr val="000000"/>
              </a:solidFill>
              <a:latin typeface="+mn-lt"/>
              <a:ea typeface="+mn-ea"/>
              <a:cs typeface="Arial" pitchFamily="34" charset="0"/>
            </a:endParaRPr>
          </a:p>
        </p:txBody>
      </p:sp>
      <p:sp>
        <p:nvSpPr>
          <p:cNvPr id="17" name="文本框 16"/>
          <p:cNvSpPr txBox="1"/>
          <p:nvPr/>
        </p:nvSpPr>
        <p:spPr bwMode="auto">
          <a:xfrm>
            <a:off x="5760132" y="5661248"/>
            <a:ext cx="1884489"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Gateway:10.1.1.11</a:t>
            </a:r>
          </a:p>
          <a:p>
            <a:pPr algn="ctr" defTabSz="1001649" eaLnBrk="0" hangingPunct="0"/>
            <a:r>
              <a:rPr lang="en-US" altLang="zh-CN" sz="1400" dirty="0" smtClean="0">
                <a:solidFill>
                  <a:srgbClr val="000000"/>
                </a:solidFill>
                <a:latin typeface="+mn-lt"/>
                <a:ea typeface="+mn-ea"/>
                <a:cs typeface="Arial" pitchFamily="34" charset="0"/>
              </a:rPr>
              <a:t>IP address:10.1.1.5/24</a:t>
            </a:r>
            <a:endParaRPr lang="zh-CN" altLang="en-US" sz="1400" dirty="0" smtClean="0">
              <a:solidFill>
                <a:srgbClr val="000000"/>
              </a:solidFill>
              <a:latin typeface="+mn-lt"/>
              <a:ea typeface="+mn-ea"/>
              <a:cs typeface="Arial" pitchFamily="34" charset="0"/>
            </a:endParaRPr>
          </a:p>
        </p:txBody>
      </p:sp>
      <p:sp>
        <p:nvSpPr>
          <p:cNvPr id="18" name="文本框 17"/>
          <p:cNvSpPr txBox="1"/>
          <p:nvPr/>
        </p:nvSpPr>
        <p:spPr bwMode="auto">
          <a:xfrm>
            <a:off x="5256076" y="2428532"/>
            <a:ext cx="86876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err="1" smtClean="0">
                <a:solidFill>
                  <a:srgbClr val="000000"/>
                </a:solidFill>
                <a:cs typeface="Arial" pitchFamily="34" charset="0"/>
              </a:rPr>
              <a:t>RouterB</a:t>
            </a:r>
            <a:endParaRPr lang="en-US" altLang="zh-CN" sz="1400" b="1" dirty="0" smtClean="0">
              <a:solidFill>
                <a:srgbClr val="000000"/>
              </a:solidFill>
              <a:cs typeface="Arial" pitchFamily="34" charset="0"/>
            </a:endParaRPr>
          </a:p>
        </p:txBody>
      </p:sp>
      <p:pic>
        <p:nvPicPr>
          <p:cNvPr id="20"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8390" y="2840904"/>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478" y="2840904"/>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7" descr="图片767"/>
          <p:cNvPicPr>
            <a:picLocks noChangeAspect="1" noChangeArrowheads="1"/>
          </p:cNvPicPr>
          <p:nvPr/>
        </p:nvPicPr>
        <p:blipFill>
          <a:blip r:embed="rId4" cstate="print"/>
          <a:srcRect/>
          <a:stretch>
            <a:fillRect/>
          </a:stretch>
        </p:blipFill>
        <p:spPr bwMode="auto">
          <a:xfrm>
            <a:off x="4049138" y="1629190"/>
            <a:ext cx="1121380" cy="665825"/>
          </a:xfrm>
          <a:prstGeom prst="rect">
            <a:avLst/>
          </a:prstGeom>
          <a:noFill/>
        </p:spPr>
      </p:pic>
      <p:pic>
        <p:nvPicPr>
          <p:cNvPr id="23" name="Picture 1062" descr="图片99"/>
          <p:cNvPicPr>
            <a:picLocks noChangeAspect="1" noChangeArrowheads="1"/>
          </p:cNvPicPr>
          <p:nvPr/>
        </p:nvPicPr>
        <p:blipFill>
          <a:blip r:embed="rId5" cstate="print"/>
          <a:srcRect/>
          <a:stretch>
            <a:fillRect/>
          </a:stretch>
        </p:blipFill>
        <p:spPr bwMode="auto">
          <a:xfrm>
            <a:off x="2097803" y="4823160"/>
            <a:ext cx="671480" cy="653925"/>
          </a:xfrm>
          <a:prstGeom prst="rect">
            <a:avLst/>
          </a:prstGeom>
          <a:noFill/>
        </p:spPr>
      </p:pic>
      <p:pic>
        <p:nvPicPr>
          <p:cNvPr id="24" name="Picture 1062" descr="图片99"/>
          <p:cNvPicPr>
            <a:picLocks noChangeAspect="1" noChangeArrowheads="1"/>
          </p:cNvPicPr>
          <p:nvPr/>
        </p:nvPicPr>
        <p:blipFill>
          <a:blip r:embed="rId5" cstate="print"/>
          <a:srcRect/>
          <a:stretch>
            <a:fillRect/>
          </a:stretch>
        </p:blipFill>
        <p:spPr bwMode="auto">
          <a:xfrm>
            <a:off x="4175956" y="4828047"/>
            <a:ext cx="671480" cy="653925"/>
          </a:xfrm>
          <a:prstGeom prst="rect">
            <a:avLst/>
          </a:prstGeom>
          <a:noFill/>
        </p:spPr>
      </p:pic>
      <p:pic>
        <p:nvPicPr>
          <p:cNvPr id="25" name="Picture 1062" descr="图片99"/>
          <p:cNvPicPr>
            <a:picLocks noChangeAspect="1" noChangeArrowheads="1"/>
          </p:cNvPicPr>
          <p:nvPr/>
        </p:nvPicPr>
        <p:blipFill>
          <a:blip r:embed="rId5" cstate="print"/>
          <a:srcRect/>
          <a:stretch>
            <a:fillRect/>
          </a:stretch>
        </p:blipFill>
        <p:spPr bwMode="auto">
          <a:xfrm>
            <a:off x="6264188" y="4828046"/>
            <a:ext cx="671480" cy="653925"/>
          </a:xfrm>
          <a:prstGeom prst="rect">
            <a:avLst/>
          </a:prstGeom>
          <a:noFill/>
        </p:spPr>
      </p:pic>
      <p:sp>
        <p:nvSpPr>
          <p:cNvPr id="26" name="文本框 25"/>
          <p:cNvSpPr txBox="1"/>
          <p:nvPr/>
        </p:nvSpPr>
        <p:spPr bwMode="auto">
          <a:xfrm flipH="1">
            <a:off x="5550078" y="2888940"/>
            <a:ext cx="1778623" cy="6087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dirty="0" smtClean="0">
                <a:solidFill>
                  <a:srgbClr val="000000"/>
                </a:solidFill>
                <a:cs typeface="Arial" pitchFamily="34" charset="0"/>
              </a:rPr>
              <a:t>vrid1</a:t>
            </a:r>
            <a:endParaRPr lang="en-US" altLang="zh-CN" sz="1100" dirty="0">
              <a:solidFill>
                <a:srgbClr val="000000"/>
              </a:solidFill>
              <a:cs typeface="Arial" pitchFamily="34" charset="0"/>
            </a:endParaRPr>
          </a:p>
          <a:p>
            <a:pPr algn="ctr" defTabSz="1001649" eaLnBrk="0" hangingPunct="0"/>
            <a:r>
              <a:rPr lang="en-US" altLang="zh-CN" sz="1100" dirty="0" smtClean="0">
                <a:solidFill>
                  <a:srgbClr val="000000"/>
                </a:solidFill>
                <a:cs typeface="Arial" pitchFamily="34" charset="0"/>
              </a:rPr>
              <a:t>virtual </a:t>
            </a:r>
            <a:r>
              <a:rPr lang="en-US" altLang="zh-CN" sz="1100" dirty="0" err="1" smtClean="0">
                <a:solidFill>
                  <a:srgbClr val="000000"/>
                </a:solidFill>
                <a:cs typeface="Arial" pitchFamily="34" charset="0"/>
              </a:rPr>
              <a:t>ip</a:t>
            </a:r>
            <a:r>
              <a:rPr lang="en-US" altLang="zh-CN" sz="1100" dirty="0" smtClean="0">
                <a:solidFill>
                  <a:srgbClr val="000000"/>
                </a:solidFill>
                <a:cs typeface="Arial" pitchFamily="34" charset="0"/>
              </a:rPr>
              <a:t> :10.0.0.10</a:t>
            </a:r>
          </a:p>
          <a:p>
            <a:pPr algn="ctr" defTabSz="1001649" eaLnBrk="0" hangingPunct="0"/>
            <a:r>
              <a:rPr lang="en-US" altLang="zh-CN" sz="1100" dirty="0" smtClean="0">
                <a:solidFill>
                  <a:srgbClr val="000000"/>
                </a:solidFill>
                <a:cs typeface="Arial" pitchFamily="34" charset="0"/>
              </a:rPr>
              <a:t>Backup</a:t>
            </a:r>
            <a:endParaRPr lang="zh-CN" altLang="en-US" sz="1100" dirty="0" smtClean="0">
              <a:solidFill>
                <a:srgbClr val="000000"/>
              </a:solidFill>
              <a:latin typeface="+mn-lt"/>
              <a:ea typeface="+mn-ea"/>
              <a:cs typeface="Arial" pitchFamily="34" charset="0"/>
            </a:endParaRPr>
          </a:p>
        </p:txBody>
      </p:sp>
      <p:sp>
        <p:nvSpPr>
          <p:cNvPr id="27" name="文本框 26"/>
          <p:cNvSpPr txBox="1"/>
          <p:nvPr/>
        </p:nvSpPr>
        <p:spPr bwMode="auto">
          <a:xfrm>
            <a:off x="5528501" y="3396284"/>
            <a:ext cx="1815807" cy="6087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dirty="0" smtClean="0">
                <a:solidFill>
                  <a:srgbClr val="000000"/>
                </a:solidFill>
                <a:cs typeface="Arial" pitchFamily="34" charset="0"/>
              </a:rPr>
              <a:t>vrid2</a:t>
            </a:r>
            <a:endParaRPr lang="en-US" altLang="zh-CN" sz="1100" dirty="0">
              <a:solidFill>
                <a:srgbClr val="000000"/>
              </a:solidFill>
              <a:cs typeface="Arial" pitchFamily="34" charset="0"/>
            </a:endParaRPr>
          </a:p>
          <a:p>
            <a:pPr algn="ctr" defTabSz="1001649" eaLnBrk="0" hangingPunct="0"/>
            <a:r>
              <a:rPr lang="en-US" altLang="zh-CN" sz="1100" dirty="0" smtClean="0">
                <a:solidFill>
                  <a:srgbClr val="000000"/>
                </a:solidFill>
                <a:cs typeface="Arial" pitchFamily="34" charset="0"/>
              </a:rPr>
              <a:t>virtual </a:t>
            </a:r>
            <a:r>
              <a:rPr lang="en-US" altLang="zh-CN" sz="1100" dirty="0" err="1" smtClean="0">
                <a:solidFill>
                  <a:srgbClr val="000000"/>
                </a:solidFill>
                <a:cs typeface="Arial" pitchFamily="34" charset="0"/>
              </a:rPr>
              <a:t>ip</a:t>
            </a:r>
            <a:r>
              <a:rPr lang="en-US" altLang="zh-CN" sz="1100" dirty="0" smtClean="0">
                <a:solidFill>
                  <a:srgbClr val="000000"/>
                </a:solidFill>
                <a:cs typeface="Arial" pitchFamily="34" charset="0"/>
              </a:rPr>
              <a:t> </a:t>
            </a:r>
            <a:r>
              <a:rPr lang="en-US" altLang="zh-CN" sz="1100" dirty="0">
                <a:solidFill>
                  <a:srgbClr val="000000"/>
                </a:solidFill>
                <a:cs typeface="Arial" pitchFamily="34" charset="0"/>
              </a:rPr>
              <a:t>:10.0.0.11</a:t>
            </a:r>
          </a:p>
          <a:p>
            <a:pPr algn="ctr" defTabSz="1001649" eaLnBrk="0" hangingPunct="0"/>
            <a:r>
              <a:rPr lang="en-US" altLang="zh-CN" sz="1100" dirty="0" smtClean="0">
                <a:solidFill>
                  <a:srgbClr val="000000"/>
                </a:solidFill>
                <a:cs typeface="Arial" pitchFamily="34" charset="0"/>
              </a:rPr>
              <a:t>Master</a:t>
            </a:r>
            <a:endParaRPr lang="zh-CN" altLang="en-US" sz="1100" dirty="0">
              <a:solidFill>
                <a:srgbClr val="000000"/>
              </a:solidFill>
              <a:cs typeface="Arial" pitchFamily="34" charset="0"/>
            </a:endParaRPr>
          </a:p>
        </p:txBody>
      </p:sp>
      <p:sp>
        <p:nvSpPr>
          <p:cNvPr id="28" name="文本框 27"/>
          <p:cNvSpPr txBox="1"/>
          <p:nvPr/>
        </p:nvSpPr>
        <p:spPr bwMode="auto">
          <a:xfrm flipH="1">
            <a:off x="2002832" y="2888939"/>
            <a:ext cx="1437093" cy="6087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dirty="0" smtClean="0">
                <a:solidFill>
                  <a:srgbClr val="000000"/>
                </a:solidFill>
                <a:cs typeface="Arial" pitchFamily="34" charset="0"/>
              </a:rPr>
              <a:t>vrid1</a:t>
            </a:r>
            <a:endParaRPr lang="en-US" altLang="zh-CN" sz="1100" dirty="0">
              <a:solidFill>
                <a:srgbClr val="000000"/>
              </a:solidFill>
              <a:cs typeface="Arial" pitchFamily="34" charset="0"/>
            </a:endParaRPr>
          </a:p>
          <a:p>
            <a:pPr algn="ctr" defTabSz="1001649" eaLnBrk="0" hangingPunct="0"/>
            <a:r>
              <a:rPr lang="en-US" altLang="zh-CN" sz="1100" dirty="0" smtClean="0">
                <a:solidFill>
                  <a:srgbClr val="000000"/>
                </a:solidFill>
                <a:cs typeface="Arial" pitchFamily="34" charset="0"/>
              </a:rPr>
              <a:t>virtual </a:t>
            </a:r>
            <a:r>
              <a:rPr lang="en-US" altLang="zh-CN" sz="1100" dirty="0" err="1" smtClean="0">
                <a:solidFill>
                  <a:srgbClr val="000000"/>
                </a:solidFill>
                <a:cs typeface="Arial" pitchFamily="34" charset="0"/>
              </a:rPr>
              <a:t>ip</a:t>
            </a:r>
            <a:r>
              <a:rPr lang="en-US" altLang="zh-CN" sz="1100" dirty="0" smtClean="0">
                <a:solidFill>
                  <a:srgbClr val="000000"/>
                </a:solidFill>
                <a:cs typeface="Arial" pitchFamily="34" charset="0"/>
              </a:rPr>
              <a:t> :10.0.0.10</a:t>
            </a:r>
          </a:p>
          <a:p>
            <a:pPr algn="ctr" defTabSz="1001649" eaLnBrk="0" hangingPunct="0"/>
            <a:r>
              <a:rPr lang="en-US" altLang="zh-CN" sz="1100" dirty="0" smtClean="0">
                <a:solidFill>
                  <a:srgbClr val="000000"/>
                </a:solidFill>
                <a:cs typeface="Arial" pitchFamily="34" charset="0"/>
              </a:rPr>
              <a:t>Master</a:t>
            </a:r>
            <a:endParaRPr lang="zh-CN" altLang="en-US" sz="1100" dirty="0">
              <a:solidFill>
                <a:srgbClr val="000000"/>
              </a:solidFill>
              <a:cs typeface="Arial" pitchFamily="34" charset="0"/>
            </a:endParaRPr>
          </a:p>
        </p:txBody>
      </p:sp>
      <p:sp>
        <p:nvSpPr>
          <p:cNvPr id="29" name="文本框 28"/>
          <p:cNvSpPr txBox="1"/>
          <p:nvPr/>
        </p:nvSpPr>
        <p:spPr bwMode="auto">
          <a:xfrm>
            <a:off x="1835696" y="3376788"/>
            <a:ext cx="1815807" cy="6087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dirty="0" smtClean="0">
                <a:solidFill>
                  <a:srgbClr val="000000"/>
                </a:solidFill>
                <a:cs typeface="Arial" pitchFamily="34" charset="0"/>
              </a:rPr>
              <a:t>vrid2</a:t>
            </a:r>
            <a:endParaRPr lang="en-US" altLang="zh-CN" sz="1100" dirty="0">
              <a:solidFill>
                <a:srgbClr val="000000"/>
              </a:solidFill>
              <a:cs typeface="Arial" pitchFamily="34" charset="0"/>
            </a:endParaRPr>
          </a:p>
          <a:p>
            <a:pPr algn="ctr" defTabSz="1001649" eaLnBrk="0" hangingPunct="0"/>
            <a:r>
              <a:rPr lang="en-US" altLang="zh-CN" sz="1100" dirty="0" smtClean="0">
                <a:solidFill>
                  <a:srgbClr val="000000"/>
                </a:solidFill>
                <a:cs typeface="Arial" pitchFamily="34" charset="0"/>
              </a:rPr>
              <a:t>virtual </a:t>
            </a:r>
            <a:r>
              <a:rPr lang="en-US" altLang="zh-CN" sz="1100" dirty="0" err="1" smtClean="0">
                <a:solidFill>
                  <a:srgbClr val="000000"/>
                </a:solidFill>
                <a:cs typeface="Arial" pitchFamily="34" charset="0"/>
              </a:rPr>
              <a:t>ip</a:t>
            </a:r>
            <a:r>
              <a:rPr lang="en-US" altLang="zh-CN" sz="1100" dirty="0" smtClean="0">
                <a:solidFill>
                  <a:srgbClr val="000000"/>
                </a:solidFill>
                <a:cs typeface="Arial" pitchFamily="34" charset="0"/>
              </a:rPr>
              <a:t> </a:t>
            </a:r>
            <a:r>
              <a:rPr lang="en-US" altLang="zh-CN" sz="1100" dirty="0">
                <a:solidFill>
                  <a:srgbClr val="000000"/>
                </a:solidFill>
                <a:cs typeface="Arial" pitchFamily="34" charset="0"/>
              </a:rPr>
              <a:t>:</a:t>
            </a:r>
            <a:r>
              <a:rPr lang="en-US" altLang="zh-CN" sz="1100" dirty="0" smtClean="0">
                <a:solidFill>
                  <a:srgbClr val="000000"/>
                </a:solidFill>
                <a:cs typeface="Arial" pitchFamily="34" charset="0"/>
              </a:rPr>
              <a:t>10.0.0.11</a:t>
            </a:r>
          </a:p>
          <a:p>
            <a:pPr algn="ctr" defTabSz="1001649" eaLnBrk="0" hangingPunct="0"/>
            <a:r>
              <a:rPr lang="en-US" altLang="zh-CN" sz="1100" dirty="0" smtClean="0">
                <a:solidFill>
                  <a:srgbClr val="000000"/>
                </a:solidFill>
                <a:cs typeface="Arial" pitchFamily="34" charset="0"/>
              </a:rPr>
              <a:t>Backup</a:t>
            </a:r>
            <a:endParaRPr lang="zh-CN" altLang="en-US" sz="1100" dirty="0">
              <a:solidFill>
                <a:srgbClr val="000000"/>
              </a:solidFill>
              <a:cs typeface="Arial" pitchFamily="34" charset="0"/>
            </a:endParaRPr>
          </a:p>
        </p:txBody>
      </p:sp>
      <p:sp>
        <p:nvSpPr>
          <p:cNvPr id="30" name="矩形标注 29"/>
          <p:cNvSpPr/>
          <p:nvPr/>
        </p:nvSpPr>
        <p:spPr bwMode="auto">
          <a:xfrm>
            <a:off x="1036689" y="1679198"/>
            <a:ext cx="2084079" cy="777694"/>
          </a:xfrm>
          <a:prstGeom prst="wedgeRectCallout">
            <a:avLst>
              <a:gd name="adj1" fmla="val 42204"/>
              <a:gd name="adj2" fmla="val 9266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smtClean="0">
                <a:latin typeface="+mn-ea"/>
                <a:ea typeface="+mn-ea"/>
              </a:rPr>
              <a:t>传统的主备方式流量都经由单个</a:t>
            </a:r>
            <a:r>
              <a:rPr lang="en-US" altLang="zh-CN" sz="1600" dirty="0" smtClean="0">
                <a:latin typeface="+mn-lt"/>
                <a:ea typeface="+mn-ea"/>
              </a:rPr>
              <a:t>Master</a:t>
            </a:r>
            <a:r>
              <a:rPr lang="zh-CN" altLang="en-US" sz="1600" dirty="0" smtClean="0">
                <a:latin typeface="+mn-ea"/>
                <a:ea typeface="+mn-ea"/>
              </a:rPr>
              <a:t>转发，</a:t>
            </a:r>
            <a:r>
              <a:rPr lang="en-US" altLang="zh-CN" sz="1600" dirty="0" smtClean="0">
                <a:latin typeface="+mn-lt"/>
                <a:ea typeface="+mn-ea"/>
              </a:rPr>
              <a:t>Master</a:t>
            </a:r>
            <a:r>
              <a:rPr lang="zh-CN" altLang="en-US" sz="1600" dirty="0" smtClean="0">
                <a:solidFill>
                  <a:srgbClr val="C00000"/>
                </a:solidFill>
                <a:latin typeface="+mn-ea"/>
                <a:ea typeface="+mn-ea"/>
              </a:rPr>
              <a:t>负担过重</a:t>
            </a:r>
            <a:r>
              <a:rPr lang="zh-CN" altLang="en-US" sz="1600" dirty="0" smtClean="0">
                <a:latin typeface="+mn-ea"/>
                <a:ea typeface="+mn-ea"/>
              </a:rPr>
              <a:t>。</a:t>
            </a:r>
            <a:endParaRPr kumimoji="0" lang="zh-CN" altLang="en-US" sz="1600" i="0" u="none" strike="noStrike" cap="none" normalizeH="0" baseline="0" dirty="0" smtClean="0">
              <a:ln>
                <a:noFill/>
              </a:ln>
              <a:effectLst/>
              <a:latin typeface="+mn-ea"/>
              <a:ea typeface="+mn-ea"/>
            </a:endParaRPr>
          </a:p>
        </p:txBody>
      </p:sp>
      <p:sp>
        <p:nvSpPr>
          <p:cNvPr id="31" name="矩形标注 30"/>
          <p:cNvSpPr/>
          <p:nvPr/>
        </p:nvSpPr>
        <p:spPr bwMode="auto">
          <a:xfrm>
            <a:off x="6137354" y="1519686"/>
            <a:ext cx="2047193" cy="937206"/>
          </a:xfrm>
          <a:prstGeom prst="wedgeRectCallout">
            <a:avLst>
              <a:gd name="adj1" fmla="val -52770"/>
              <a:gd name="adj2" fmla="val 7522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通过配置不同的备份组，使</a:t>
            </a:r>
            <a:r>
              <a:rPr kumimoji="0" lang="en-US" altLang="zh-CN" sz="1400" b="0" i="0" u="none" strike="noStrike" cap="none" normalizeH="0" baseline="0" dirty="0" err="1" smtClean="0">
                <a:ln>
                  <a:noFill/>
                </a:ln>
                <a:solidFill>
                  <a:schemeClr val="tx1"/>
                </a:solidFill>
                <a:effectLst/>
                <a:latin typeface="+mn-lt"/>
                <a:ea typeface="+mn-ea"/>
              </a:rPr>
              <a:t>RouterB</a:t>
            </a:r>
            <a:r>
              <a:rPr kumimoji="0" lang="zh-CN" altLang="en-US" sz="1400" b="0" i="0" u="none" strike="noStrike" cap="none" normalizeH="0" baseline="0" dirty="0" smtClean="0">
                <a:ln>
                  <a:noFill/>
                </a:ln>
                <a:solidFill>
                  <a:schemeClr val="tx1"/>
                </a:solidFill>
                <a:effectLst/>
                <a:latin typeface="+mn-ea"/>
                <a:ea typeface="+mn-ea"/>
              </a:rPr>
              <a:t>成为新备份组的</a:t>
            </a:r>
            <a:r>
              <a:rPr kumimoji="0" lang="en-US" altLang="zh-CN" sz="1400" b="0" i="0" u="none" strike="noStrike" cap="none" normalizeH="0" baseline="0" dirty="0" smtClean="0">
                <a:ln>
                  <a:noFill/>
                </a:ln>
                <a:solidFill>
                  <a:schemeClr val="tx1"/>
                </a:solidFill>
                <a:effectLst/>
                <a:latin typeface="+mn-lt"/>
                <a:ea typeface="+mn-ea"/>
              </a:rPr>
              <a:t>Master</a:t>
            </a:r>
            <a:r>
              <a:rPr kumimoji="0" lang="zh-CN" altLang="en-US" sz="1400" b="0" i="0" u="none" strike="noStrike" cap="none" normalizeH="0" baseline="0" dirty="0" smtClean="0">
                <a:ln>
                  <a:noFill/>
                </a:ln>
                <a:solidFill>
                  <a:schemeClr val="tx1"/>
                </a:solidFill>
                <a:effectLst/>
                <a:latin typeface="+mn-ea"/>
                <a:ea typeface="+mn-ea"/>
              </a:rPr>
              <a:t>，这样就可以分担网络中流量了。</a:t>
            </a:r>
          </a:p>
        </p:txBody>
      </p:sp>
      <p:sp>
        <p:nvSpPr>
          <p:cNvPr id="32" name="任意多边形 31"/>
          <p:cNvSpPr/>
          <p:nvPr/>
        </p:nvSpPr>
        <p:spPr bwMode="auto">
          <a:xfrm>
            <a:off x="2317898" y="1926913"/>
            <a:ext cx="2254102" cy="2934586"/>
          </a:xfrm>
          <a:custGeom>
            <a:avLst/>
            <a:gdLst>
              <a:gd name="connsiteX0" fmla="*/ 0 w 2254102"/>
              <a:gd name="connsiteY0" fmla="*/ 2934586 h 2934586"/>
              <a:gd name="connsiteX1" fmla="*/ 10632 w 2254102"/>
              <a:gd name="connsiteY1" fmla="*/ 2137144 h 2934586"/>
              <a:gd name="connsiteX2" fmla="*/ 1244009 w 2254102"/>
              <a:gd name="connsiteY2" fmla="*/ 2137144 h 2934586"/>
              <a:gd name="connsiteX3" fmla="*/ 1244009 w 2254102"/>
              <a:gd name="connsiteY3" fmla="*/ 1158949 h 2934586"/>
              <a:gd name="connsiteX4" fmla="*/ 2254102 w 2254102"/>
              <a:gd name="connsiteY4" fmla="*/ 0 h 2934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102" h="2934586">
                <a:moveTo>
                  <a:pt x="0" y="2934586"/>
                </a:moveTo>
                <a:lnTo>
                  <a:pt x="10632" y="2137144"/>
                </a:lnTo>
                <a:lnTo>
                  <a:pt x="1244009" y="2137144"/>
                </a:lnTo>
                <a:lnTo>
                  <a:pt x="1244009" y="1158949"/>
                </a:lnTo>
                <a:lnTo>
                  <a:pt x="2254102" y="0"/>
                </a:lnTo>
              </a:path>
            </a:pathLst>
          </a:custGeom>
          <a:noFill/>
          <a:ln w="25400" cap="flat" cmpd="sng" algn="ctr">
            <a:solidFill>
              <a:srgbClr val="C00000"/>
            </a:solidFill>
            <a:prstDash val="lg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3" name="任意多边形 32"/>
          <p:cNvSpPr/>
          <p:nvPr/>
        </p:nvSpPr>
        <p:spPr bwMode="auto">
          <a:xfrm>
            <a:off x="3653494" y="2060848"/>
            <a:ext cx="882502" cy="2806995"/>
          </a:xfrm>
          <a:custGeom>
            <a:avLst/>
            <a:gdLst>
              <a:gd name="connsiteX0" fmla="*/ 744279 w 882502"/>
              <a:gd name="connsiteY0" fmla="*/ 2806995 h 2806995"/>
              <a:gd name="connsiteX1" fmla="*/ 754912 w 882502"/>
              <a:gd name="connsiteY1" fmla="*/ 2009553 h 2806995"/>
              <a:gd name="connsiteX2" fmla="*/ 10633 w 882502"/>
              <a:gd name="connsiteY2" fmla="*/ 2009553 h 2806995"/>
              <a:gd name="connsiteX3" fmla="*/ 0 w 882502"/>
              <a:gd name="connsiteY3" fmla="*/ 1041990 h 2806995"/>
              <a:gd name="connsiteX4" fmla="*/ 882502 w 882502"/>
              <a:gd name="connsiteY4" fmla="*/ 0 h 280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502" h="2806995">
                <a:moveTo>
                  <a:pt x="744279" y="2806995"/>
                </a:moveTo>
                <a:lnTo>
                  <a:pt x="754912" y="2009553"/>
                </a:lnTo>
                <a:lnTo>
                  <a:pt x="10633" y="2009553"/>
                </a:lnTo>
                <a:lnTo>
                  <a:pt x="0" y="1041990"/>
                </a:lnTo>
                <a:lnTo>
                  <a:pt x="882502" y="0"/>
                </a:lnTo>
              </a:path>
            </a:pathLst>
          </a:custGeom>
          <a:noFill/>
          <a:ln w="25400" cap="flat" cmpd="sng" algn="ctr">
            <a:solidFill>
              <a:srgbClr val="00B0F0"/>
            </a:solidFill>
            <a:prstDash val="lg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4" name="任意多边形 33"/>
          <p:cNvSpPr/>
          <p:nvPr/>
        </p:nvSpPr>
        <p:spPr bwMode="auto">
          <a:xfrm>
            <a:off x="4680012" y="1916832"/>
            <a:ext cx="1850065" cy="2952328"/>
          </a:xfrm>
          <a:custGeom>
            <a:avLst/>
            <a:gdLst>
              <a:gd name="connsiteX0" fmla="*/ 1850065 w 1850065"/>
              <a:gd name="connsiteY0" fmla="*/ 2817628 h 2817628"/>
              <a:gd name="connsiteX1" fmla="*/ 1839433 w 1850065"/>
              <a:gd name="connsiteY1" fmla="*/ 2062717 h 2817628"/>
              <a:gd name="connsiteX2" fmla="*/ 871870 w 1850065"/>
              <a:gd name="connsiteY2" fmla="*/ 2062717 h 2817628"/>
              <a:gd name="connsiteX3" fmla="*/ 871870 w 1850065"/>
              <a:gd name="connsiteY3" fmla="*/ 1020726 h 2817628"/>
              <a:gd name="connsiteX4" fmla="*/ 0 w 1850065"/>
              <a:gd name="connsiteY4" fmla="*/ 0 h 2817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065" h="2817628">
                <a:moveTo>
                  <a:pt x="1850065" y="2817628"/>
                </a:moveTo>
                <a:lnTo>
                  <a:pt x="1839433" y="2062717"/>
                </a:lnTo>
                <a:lnTo>
                  <a:pt x="871870" y="2062717"/>
                </a:lnTo>
                <a:lnTo>
                  <a:pt x="871870" y="1020726"/>
                </a:lnTo>
                <a:lnTo>
                  <a:pt x="0" y="0"/>
                </a:lnTo>
              </a:path>
            </a:pathLst>
          </a:custGeom>
          <a:noFill/>
          <a:ln w="25400" cap="flat" cmpd="sng" algn="ctr">
            <a:solidFill>
              <a:srgbClr val="00B050"/>
            </a:solidFill>
            <a:prstDash val="lg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57" name="组合 56"/>
          <p:cNvGrpSpPr/>
          <p:nvPr/>
        </p:nvGrpSpPr>
        <p:grpSpPr>
          <a:xfrm>
            <a:off x="3769279" y="2096852"/>
            <a:ext cx="2710933" cy="2808312"/>
            <a:chOff x="3769279" y="2132856"/>
            <a:chExt cx="2710933" cy="2808312"/>
          </a:xfrm>
        </p:grpSpPr>
        <p:grpSp>
          <p:nvGrpSpPr>
            <p:cNvPr id="54" name="组合 53"/>
            <p:cNvGrpSpPr/>
            <p:nvPr/>
          </p:nvGrpSpPr>
          <p:grpSpPr>
            <a:xfrm>
              <a:off x="3769279" y="3212976"/>
              <a:ext cx="2710933" cy="1728192"/>
              <a:chOff x="3769279" y="3147237"/>
              <a:chExt cx="2710933" cy="1728192"/>
            </a:xfrm>
          </p:grpSpPr>
          <p:cxnSp>
            <p:nvCxnSpPr>
              <p:cNvPr id="44" name="直接连接符 43"/>
              <p:cNvCxnSpPr/>
              <p:nvPr/>
            </p:nvCxnSpPr>
            <p:spPr bwMode="auto">
              <a:xfrm flipH="1" flipV="1">
                <a:off x="6480212" y="4083341"/>
                <a:ext cx="0" cy="792088"/>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1" name="直接连接符 50"/>
              <p:cNvCxnSpPr/>
              <p:nvPr/>
            </p:nvCxnSpPr>
            <p:spPr bwMode="auto">
              <a:xfrm flipH="1" flipV="1">
                <a:off x="3805579" y="4083341"/>
                <a:ext cx="2664000" cy="0"/>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3" name="直接连接符 52"/>
              <p:cNvCxnSpPr/>
              <p:nvPr/>
            </p:nvCxnSpPr>
            <p:spPr bwMode="auto">
              <a:xfrm flipH="1" flipV="1">
                <a:off x="3769279" y="3147237"/>
                <a:ext cx="10633" cy="967563"/>
              </a:xfrm>
              <a:prstGeom prst="line">
                <a:avLst/>
              </a:prstGeom>
              <a:solidFill>
                <a:schemeClr val="accent1"/>
              </a:solidFill>
              <a:ln w="28575" cap="flat" cmpd="sng" algn="ctr">
                <a:solidFill>
                  <a:srgbClr val="00B050"/>
                </a:solidFill>
                <a:prstDash val="lgDash"/>
                <a:round/>
                <a:headEnd type="none" w="med" len="med"/>
                <a:tailEnd type="none" w="med" len="med"/>
              </a:ln>
              <a:effectLst/>
            </p:spPr>
          </p:cxnSp>
        </p:grpSp>
        <p:cxnSp>
          <p:nvCxnSpPr>
            <p:cNvPr id="56" name="直接箭头连接符 55"/>
            <p:cNvCxnSpPr/>
            <p:nvPr/>
          </p:nvCxnSpPr>
          <p:spPr bwMode="auto">
            <a:xfrm flipV="1">
              <a:off x="3779912" y="2132856"/>
              <a:ext cx="864096" cy="1044116"/>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sp>
        <p:nvSpPr>
          <p:cNvPr id="58" name="文本框 57"/>
          <p:cNvSpPr txBox="1"/>
          <p:nvPr/>
        </p:nvSpPr>
        <p:spPr bwMode="auto">
          <a:xfrm>
            <a:off x="2036962" y="5457327"/>
            <a:ext cx="7068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err="1" smtClean="0">
                <a:solidFill>
                  <a:srgbClr val="000000"/>
                </a:solidFill>
                <a:latin typeface="+mn-lt"/>
                <a:ea typeface="+mn-ea"/>
                <a:cs typeface="Arial" pitchFamily="34" charset="0"/>
              </a:rPr>
              <a:t>HostA</a:t>
            </a:r>
            <a:endParaRPr lang="en-US" altLang="zh-CN" sz="1400" b="1" dirty="0" smtClean="0">
              <a:solidFill>
                <a:srgbClr val="000000"/>
              </a:solidFill>
              <a:latin typeface="+mn-lt"/>
              <a:ea typeface="+mn-ea"/>
              <a:cs typeface="Arial" pitchFamily="34" charset="0"/>
            </a:endParaRPr>
          </a:p>
        </p:txBody>
      </p:sp>
      <p:sp>
        <p:nvSpPr>
          <p:cNvPr id="59" name="文本框 58"/>
          <p:cNvSpPr txBox="1"/>
          <p:nvPr/>
        </p:nvSpPr>
        <p:spPr bwMode="auto">
          <a:xfrm>
            <a:off x="4151911" y="5445224"/>
            <a:ext cx="69403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err="1" smtClean="0">
                <a:solidFill>
                  <a:srgbClr val="000000"/>
                </a:solidFill>
                <a:latin typeface="+mn-lt"/>
                <a:ea typeface="+mn-ea"/>
                <a:cs typeface="Arial" pitchFamily="34" charset="0"/>
              </a:rPr>
              <a:t>HostB</a:t>
            </a:r>
            <a:endParaRPr lang="en-US" altLang="zh-CN" sz="1400" b="1" dirty="0" smtClean="0">
              <a:solidFill>
                <a:srgbClr val="000000"/>
              </a:solidFill>
              <a:latin typeface="+mn-lt"/>
              <a:ea typeface="+mn-ea"/>
              <a:cs typeface="Arial" pitchFamily="34" charset="0"/>
            </a:endParaRPr>
          </a:p>
        </p:txBody>
      </p:sp>
      <p:sp>
        <p:nvSpPr>
          <p:cNvPr id="60" name="文本框 59"/>
          <p:cNvSpPr txBox="1"/>
          <p:nvPr/>
        </p:nvSpPr>
        <p:spPr bwMode="auto">
          <a:xfrm>
            <a:off x="6281758" y="5445224"/>
            <a:ext cx="69082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err="1" smtClean="0">
                <a:solidFill>
                  <a:srgbClr val="000000"/>
                </a:solidFill>
                <a:latin typeface="+mn-lt"/>
                <a:ea typeface="+mn-ea"/>
                <a:cs typeface="Arial" pitchFamily="34" charset="0"/>
              </a:rPr>
              <a:t>HostC</a:t>
            </a:r>
            <a:endParaRPr lang="en-US" altLang="zh-CN" sz="1400" b="1" dirty="0" smtClean="0">
              <a:solidFill>
                <a:srgbClr val="000000"/>
              </a:solidFill>
              <a:latin typeface="+mn-lt"/>
              <a:ea typeface="+mn-ea"/>
              <a:cs typeface="Arial" pitchFamily="34" charset="0"/>
            </a:endParaRPr>
          </a:p>
        </p:txBody>
      </p:sp>
      <p:sp>
        <p:nvSpPr>
          <p:cNvPr id="2" name="文本框 1"/>
          <p:cNvSpPr txBox="1"/>
          <p:nvPr/>
        </p:nvSpPr>
        <p:spPr bwMode="auto">
          <a:xfrm>
            <a:off x="2879812" y="2636912"/>
            <a:ext cx="792088"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C00000"/>
                </a:solidFill>
                <a:latin typeface="+mn-lt"/>
                <a:ea typeface="+mn-ea"/>
                <a:cs typeface="Arial" pitchFamily="34" charset="0"/>
              </a:rPr>
              <a:t>Master</a:t>
            </a:r>
            <a:endParaRPr lang="zh-CN" altLang="en-US" sz="1400" dirty="0" smtClean="0">
              <a:solidFill>
                <a:srgbClr val="C00000"/>
              </a:solidFill>
              <a:latin typeface="+mn-lt"/>
              <a:ea typeface="+mn-ea"/>
              <a:cs typeface="Arial" pitchFamily="34" charset="0"/>
            </a:endParaRPr>
          </a:p>
        </p:txBody>
      </p:sp>
      <p:sp>
        <p:nvSpPr>
          <p:cNvPr id="42" name="文本框 41"/>
          <p:cNvSpPr txBox="1"/>
          <p:nvPr/>
        </p:nvSpPr>
        <p:spPr bwMode="auto">
          <a:xfrm>
            <a:off x="5508104" y="2636912"/>
            <a:ext cx="792088"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C00000"/>
                </a:solidFill>
                <a:latin typeface="+mn-lt"/>
                <a:ea typeface="+mn-ea"/>
                <a:cs typeface="Arial" pitchFamily="34" charset="0"/>
              </a:rPr>
              <a:t>Backup</a:t>
            </a:r>
            <a:endParaRPr lang="zh-CN" altLang="en-US" sz="1400" dirty="0" smtClean="0">
              <a:solidFill>
                <a:srgbClr val="C00000"/>
              </a:solidFill>
              <a:latin typeface="+mn-lt"/>
              <a:ea typeface="+mn-ea"/>
              <a:cs typeface="Arial" pitchFamily="34" charset="0"/>
            </a:endParaRPr>
          </a:p>
        </p:txBody>
      </p:sp>
      <p:sp>
        <p:nvSpPr>
          <p:cNvPr id="4" name="矩形标注 3"/>
          <p:cNvSpPr/>
          <p:nvPr/>
        </p:nvSpPr>
        <p:spPr bwMode="auto">
          <a:xfrm>
            <a:off x="6638088" y="2665272"/>
            <a:ext cx="1426300" cy="331680"/>
          </a:xfrm>
          <a:prstGeom prst="wedgeRectCallout">
            <a:avLst>
              <a:gd name="adj1" fmla="val -80342"/>
              <a:gd name="adj2" fmla="val -3554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C00000"/>
                </a:solidFill>
                <a:effectLst/>
                <a:latin typeface="+mn-ea"/>
                <a:ea typeface="+mn-ea"/>
              </a:rPr>
              <a:t>处于空闲状态。</a:t>
            </a:r>
          </a:p>
        </p:txBody>
      </p:sp>
    </p:spTree>
    <p:extLst>
      <p:ext uri="{BB962C8B-B14F-4D97-AF65-F5344CB8AC3E}">
        <p14:creationId xmlns:p14="http://schemas.microsoft.com/office/powerpoint/2010/main" val="73711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1000"/>
                                        <p:tgtEl>
                                          <p:spTgt spid="33"/>
                                        </p:tgtEl>
                                      </p:cBhvr>
                                    </p:animEffect>
                                  </p:childTnLst>
                                </p:cTn>
                              </p:par>
                              <p:par>
                                <p:cTn id="8" presetID="22" presetClass="entr" presetSubtype="4" repeatCount="10000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1000"/>
                                        <p:tgtEl>
                                          <p:spTgt spid="57"/>
                                        </p:tgtEl>
                                      </p:cBhvr>
                                    </p:animEffect>
                                  </p:childTnLst>
                                </p:cTn>
                              </p:par>
                              <p:par>
                                <p:cTn id="11" presetID="22" presetClass="entr" presetSubtype="4" repeatCount="10000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10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1"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4" repeatCount="100000" fill="hold" grpId="3"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1000"/>
                                        <p:tgtEl>
                                          <p:spTgt spid="32"/>
                                        </p:tgtEl>
                                      </p:cBhvr>
                                    </p:animEffect>
                                  </p:childTnLst>
                                </p:cTn>
                              </p:par>
                              <p:par>
                                <p:cTn id="24" presetID="22" presetClass="entr" presetSubtype="4" repeatCount="100000" fill="hold" grpId="2"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1000"/>
                                        <p:tgtEl>
                                          <p:spTgt spid="33"/>
                                        </p:tgtEl>
                                      </p:cBhvr>
                                    </p:animEffect>
                                  </p:childTnLst>
                                </p:cTn>
                              </p:par>
                              <p:par>
                                <p:cTn id="27" presetID="22" presetClass="entr" presetSubtype="4" repeatCount="10000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down)">
                                      <p:cBhvr>
                                        <p:cTn id="29" dur="10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1"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par>
                                <p:cTn id="35" presetID="26" presetClass="emph" presetSubtype="0" fill="hold" grpId="0" nodeType="withEffect">
                                  <p:stCondLst>
                                    <p:cond delay="0"/>
                                  </p:stCondLst>
                                  <p:childTnLst>
                                    <p:animEffect transition="out" filter="fade">
                                      <p:cBhvr>
                                        <p:cTn id="36" dur="500" tmFilter="0, 0; .2, .5; .8, .5; 1, 0"/>
                                        <p:tgtEl>
                                          <p:spTgt spid="4"/>
                                        </p:tgtEl>
                                      </p:cBhvr>
                                    </p:animEffect>
                                    <p:animScale>
                                      <p:cBhvr>
                                        <p:cTn id="37" dur="250" autoRev="1" fill="hold"/>
                                        <p:tgtEl>
                                          <p:spTgt spid="4"/>
                                        </p:tgtEl>
                                      </p:cBhvr>
                                      <p:by x="105000" y="105000"/>
                                    </p:animScale>
                                  </p:childTnLst>
                                </p:cTn>
                              </p:par>
                              <p:par>
                                <p:cTn id="38" presetID="22" presetClass="entr" presetSubtype="4" repeatCount="100000" fill="hold" grpId="4"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1000"/>
                                        <p:tgtEl>
                                          <p:spTgt spid="32"/>
                                        </p:tgtEl>
                                      </p:cBhvr>
                                    </p:animEffect>
                                  </p:childTnLst>
                                </p:cTn>
                              </p:par>
                              <p:par>
                                <p:cTn id="41" presetID="22" presetClass="entr" presetSubtype="4" repeatCount="100000" fill="hold" grpId="3"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1000"/>
                                        <p:tgtEl>
                                          <p:spTgt spid="33"/>
                                        </p:tgtEl>
                                      </p:cBhvr>
                                    </p:animEffect>
                                  </p:childTnLst>
                                </p:cTn>
                              </p:par>
                              <p:par>
                                <p:cTn id="44" presetID="22" presetClass="entr" presetSubtype="4" repeatCount="100000" fill="hold"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down)">
                                      <p:cBhvr>
                                        <p:cTn id="46" dur="1000"/>
                                        <p:tgtEl>
                                          <p:spTgt spid="5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7"/>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par>
                                <p:cTn id="58" presetID="22" presetClass="entr" presetSubtype="4" repeatCount="100000" fill="hold" grpId="2"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down)">
                                      <p:cBhvr>
                                        <p:cTn id="60" dur="1000"/>
                                        <p:tgtEl>
                                          <p:spTgt spid="32"/>
                                        </p:tgtEl>
                                      </p:cBhvr>
                                    </p:animEffect>
                                  </p:childTnLst>
                                </p:cTn>
                              </p:par>
                              <p:par>
                                <p:cTn id="61" presetID="22" presetClass="entr" presetSubtype="4" repeatCount="100000" fill="hold" grpId="1"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1000"/>
                                        <p:tgtEl>
                                          <p:spTgt spid="33"/>
                                        </p:tgtEl>
                                      </p:cBhvr>
                                    </p:animEffect>
                                  </p:childTnLst>
                                </p:cTn>
                              </p:par>
                              <p:par>
                                <p:cTn id="64" presetID="22" presetClass="entr" presetSubtype="4" repeatCount="10000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down)">
                                      <p:cBhvr>
                                        <p:cTn id="66" dur="1000"/>
                                        <p:tgtEl>
                                          <p:spTgt spid="34"/>
                                        </p:tgtEl>
                                      </p:cBhvr>
                                    </p:animEffect>
                                  </p:childTnLst>
                                </p:cTn>
                              </p:par>
                              <p:par>
                                <p:cTn id="67" presetID="1" presetClass="exit" presetSubtype="0" fill="hold" grpId="3" nodeType="withEffect">
                                  <p:stCondLst>
                                    <p:cond delay="0"/>
                                  </p:stCondLst>
                                  <p:childTnLst>
                                    <p:set>
                                      <p:cBhvr>
                                        <p:cTn id="68" dur="1" fill="hold">
                                          <p:stCondLst>
                                            <p:cond delay="0"/>
                                          </p:stCondLst>
                                        </p:cTn>
                                        <p:tgtEl>
                                          <p:spTgt spid="30"/>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3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6" grpId="0"/>
      <p:bldP spid="27" grpId="0"/>
      <p:bldP spid="28" grpId="0"/>
      <p:bldP spid="29" grpId="0"/>
      <p:bldP spid="30" grpId="0" animBg="1"/>
      <p:bldP spid="30" grpId="1" animBg="1"/>
      <p:bldP spid="30" grpId="2" animBg="1"/>
      <p:bldP spid="30" grpId="3" animBg="1"/>
      <p:bldP spid="31" grpId="0" animBg="1"/>
      <p:bldP spid="31" grpId="1" animBg="1"/>
      <p:bldP spid="32" grpId="0" animBg="1"/>
      <p:bldP spid="32" grpId="1" animBg="1"/>
      <p:bldP spid="32" grpId="2" animBg="1"/>
      <p:bldP spid="32" grpId="3" animBg="1"/>
      <p:bldP spid="32" grpId="4" animBg="1"/>
      <p:bldP spid="33" grpId="0" animBg="1"/>
      <p:bldP spid="33" grpId="1" animBg="1"/>
      <p:bldP spid="33" grpId="2" animBg="1"/>
      <p:bldP spid="33" grpId="3" animBg="1"/>
      <p:bldP spid="34" grpId="0" animBg="1"/>
      <p:bldP spid="4" grpId="0" animBg="1"/>
      <p:bldP spid="4" grpId="1" animBg="1"/>
      <p:bldP spid="4"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1560" y="1628800"/>
            <a:ext cx="7920038" cy="2916324"/>
          </a:xfrm>
        </p:spPr>
        <p:txBody>
          <a:bodyPr/>
          <a:lstStyle/>
          <a:p>
            <a:r>
              <a:rPr lang="en-US" altLang="zh-CN" sz="2400" dirty="0">
                <a:solidFill>
                  <a:schemeClr val="bg1">
                    <a:lumMod val="50000"/>
                  </a:schemeClr>
                </a:solidFill>
              </a:rPr>
              <a:t>VRRP</a:t>
            </a:r>
            <a:r>
              <a:rPr lang="zh-CN" altLang="en-US" sz="2400" dirty="0">
                <a:solidFill>
                  <a:schemeClr val="bg1">
                    <a:lumMod val="50000"/>
                  </a:schemeClr>
                </a:solidFill>
              </a:rPr>
              <a:t>的产生及概述</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主备备份工作过程</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负载分担工作过程</a:t>
            </a:r>
            <a:endParaRPr lang="en-US" altLang="zh-CN" sz="2400" dirty="0">
              <a:solidFill>
                <a:schemeClr val="bg1">
                  <a:lumMod val="50000"/>
                </a:schemeClr>
              </a:solidFill>
            </a:endParaRPr>
          </a:p>
          <a:p>
            <a:r>
              <a:rPr lang="en-US" altLang="zh-CN" sz="2400" b="1" dirty="0"/>
              <a:t>VRRP</a:t>
            </a:r>
            <a:r>
              <a:rPr lang="zh-CN" altLang="en-US" sz="2400" b="1" dirty="0"/>
              <a:t>基本</a:t>
            </a:r>
            <a:r>
              <a:rPr lang="zh-CN" altLang="en-US" sz="2400" b="1" dirty="0" smtClean="0"/>
              <a:t>配置</a:t>
            </a:r>
            <a:endParaRPr lang="en-US" altLang="zh-CN" sz="2400" b="1" dirty="0"/>
          </a:p>
        </p:txBody>
      </p:sp>
    </p:spTree>
    <p:extLst>
      <p:ext uri="{BB962C8B-B14F-4D97-AF65-F5344CB8AC3E}">
        <p14:creationId xmlns:p14="http://schemas.microsoft.com/office/powerpoint/2010/main" val="3150112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4590744" y="1628800"/>
            <a:ext cx="4074811" cy="2277022"/>
            <a:chOff x="4572218" y="939106"/>
            <a:chExt cx="4074811" cy="2277022"/>
          </a:xfrm>
        </p:grpSpPr>
        <p:grpSp>
          <p:nvGrpSpPr>
            <p:cNvPr id="122" name="组合 121"/>
            <p:cNvGrpSpPr>
              <a:grpSpLocks noChangeAspect="1"/>
            </p:cNvGrpSpPr>
            <p:nvPr/>
          </p:nvGrpSpPr>
          <p:grpSpPr>
            <a:xfrm>
              <a:off x="4572218" y="939106"/>
              <a:ext cx="4074811" cy="2277022"/>
              <a:chOff x="4471265" y="718396"/>
              <a:chExt cx="4683692" cy="2617266"/>
            </a:xfrm>
          </p:grpSpPr>
          <p:grpSp>
            <p:nvGrpSpPr>
              <p:cNvPr id="125" name="组合 124"/>
              <p:cNvGrpSpPr/>
              <p:nvPr/>
            </p:nvGrpSpPr>
            <p:grpSpPr>
              <a:xfrm>
                <a:off x="4471265" y="925088"/>
                <a:ext cx="4683692" cy="2410574"/>
                <a:chOff x="4482763" y="1398754"/>
                <a:chExt cx="4683692" cy="2410574"/>
              </a:xfrm>
            </p:grpSpPr>
            <p:sp>
              <p:nvSpPr>
                <p:cNvPr id="130" name="Line 10"/>
                <p:cNvSpPr>
                  <a:spLocks noChangeShapeType="1"/>
                </p:cNvSpPr>
                <p:nvPr/>
              </p:nvSpPr>
              <p:spPr bwMode="auto">
                <a:xfrm>
                  <a:off x="4882334" y="3030745"/>
                  <a:ext cx="3828204"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131" name="直接连接符 8"/>
                <p:cNvCxnSpPr>
                  <a:cxnSpLocks noChangeShapeType="1"/>
                </p:cNvCxnSpPr>
                <p:nvPr/>
              </p:nvCxnSpPr>
              <p:spPr bwMode="auto">
                <a:xfrm>
                  <a:off x="6855537" y="3041963"/>
                  <a:ext cx="0" cy="27316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2" name="直接连接符 131"/>
                <p:cNvCxnSpPr>
                  <a:cxnSpLocks noChangeShapeType="1"/>
                </p:cNvCxnSpPr>
                <p:nvPr/>
              </p:nvCxnSpPr>
              <p:spPr bwMode="auto">
                <a:xfrm>
                  <a:off x="4882334" y="3030389"/>
                  <a:ext cx="0" cy="3765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3" name="直接连接符 8"/>
                <p:cNvCxnSpPr>
                  <a:cxnSpLocks noChangeShapeType="1"/>
                </p:cNvCxnSpPr>
                <p:nvPr/>
              </p:nvCxnSpPr>
              <p:spPr bwMode="auto">
                <a:xfrm>
                  <a:off x="8704914" y="3030389"/>
                  <a:ext cx="0" cy="2824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4" name="直接连接符 8"/>
                <p:cNvCxnSpPr>
                  <a:cxnSpLocks noChangeShapeType="1"/>
                </p:cNvCxnSpPr>
                <p:nvPr/>
              </p:nvCxnSpPr>
              <p:spPr bwMode="auto">
                <a:xfrm>
                  <a:off x="5883162" y="2560960"/>
                  <a:ext cx="1" cy="45517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5" name="直接连接符 8"/>
                <p:cNvCxnSpPr>
                  <a:cxnSpLocks noChangeShapeType="1"/>
                </p:cNvCxnSpPr>
                <p:nvPr/>
              </p:nvCxnSpPr>
              <p:spPr bwMode="auto">
                <a:xfrm>
                  <a:off x="7703223" y="2602343"/>
                  <a:ext cx="323" cy="41379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36" name="文本框 135"/>
                <p:cNvSpPr txBox="1"/>
                <p:nvPr/>
              </p:nvSpPr>
              <p:spPr bwMode="auto">
                <a:xfrm>
                  <a:off x="4482763" y="1406463"/>
                  <a:ext cx="1777970" cy="1000448"/>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b="1" dirty="0" err="1" smtClean="0"/>
                    <a:t>RouterA</a:t>
                  </a:r>
                  <a:endParaRPr lang="en-US" altLang="zh-CN" b="1" dirty="0"/>
                </a:p>
                <a:p>
                  <a:r>
                    <a:rPr lang="en-US" altLang="zh-CN" dirty="0" smtClean="0"/>
                    <a:t>vrid1 virtual </a:t>
                  </a:r>
                  <a:r>
                    <a:rPr lang="en-US" altLang="zh-CN" dirty="0" err="1" smtClean="0"/>
                    <a:t>ip</a:t>
                  </a:r>
                  <a:r>
                    <a:rPr lang="en-US" altLang="zh-CN" dirty="0" smtClean="0"/>
                    <a:t> </a:t>
                  </a:r>
                  <a:r>
                    <a:rPr lang="en-US" altLang="zh-CN" dirty="0"/>
                    <a:t>:10.0.0.10</a:t>
                  </a:r>
                </a:p>
                <a:p>
                  <a:r>
                    <a:rPr lang="en-US" altLang="zh-CN" dirty="0">
                      <a:solidFill>
                        <a:srgbClr val="C00000"/>
                      </a:solidFill>
                    </a:rPr>
                    <a:t>Master</a:t>
                  </a:r>
                  <a:endParaRPr lang="zh-CN" altLang="en-US" dirty="0">
                    <a:solidFill>
                      <a:srgbClr val="C00000"/>
                    </a:solidFill>
                  </a:endParaRPr>
                </a:p>
                <a:p>
                  <a:r>
                    <a:rPr lang="en-US" altLang="zh-CN" dirty="0" smtClean="0"/>
                    <a:t>vrid2 virtual </a:t>
                  </a:r>
                  <a:r>
                    <a:rPr lang="en-US" altLang="zh-CN" dirty="0" err="1"/>
                    <a:t>ip</a:t>
                  </a:r>
                  <a:r>
                    <a:rPr lang="en-US" altLang="zh-CN" dirty="0"/>
                    <a:t> :10.0.0.11</a:t>
                  </a:r>
                </a:p>
                <a:p>
                  <a:r>
                    <a:rPr lang="en-US" altLang="zh-CN" dirty="0">
                      <a:solidFill>
                        <a:srgbClr val="C00000"/>
                      </a:solidFill>
                    </a:rPr>
                    <a:t>Backup</a:t>
                  </a:r>
                  <a:endParaRPr lang="zh-CN" altLang="en-US" dirty="0">
                    <a:solidFill>
                      <a:srgbClr val="C00000"/>
                    </a:solidFill>
                  </a:endParaRPr>
                </a:p>
              </p:txBody>
            </p:sp>
            <p:sp>
              <p:nvSpPr>
                <p:cNvPr id="137" name="文本框 136"/>
                <p:cNvSpPr txBox="1"/>
                <p:nvPr/>
              </p:nvSpPr>
              <p:spPr bwMode="auto">
                <a:xfrm>
                  <a:off x="7388485" y="1398754"/>
                  <a:ext cx="1777970" cy="1000448"/>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b="1" dirty="0" err="1" smtClean="0"/>
                    <a:t>RouterB</a:t>
                  </a:r>
                  <a:endParaRPr lang="en-US" altLang="zh-CN" b="1" dirty="0"/>
                </a:p>
                <a:p>
                  <a:r>
                    <a:rPr lang="en-US" altLang="zh-CN" dirty="0" smtClean="0"/>
                    <a:t>vrid1 virtual </a:t>
                  </a:r>
                  <a:r>
                    <a:rPr lang="en-US" altLang="zh-CN" dirty="0" err="1"/>
                    <a:t>ip</a:t>
                  </a:r>
                  <a:r>
                    <a:rPr lang="en-US" altLang="zh-CN" dirty="0"/>
                    <a:t> :10.0.0.10</a:t>
                  </a:r>
                </a:p>
                <a:p>
                  <a:r>
                    <a:rPr lang="en-US" altLang="zh-CN" dirty="0">
                      <a:solidFill>
                        <a:srgbClr val="C00000"/>
                      </a:solidFill>
                    </a:rPr>
                    <a:t>Backup</a:t>
                  </a:r>
                </a:p>
                <a:p>
                  <a:r>
                    <a:rPr lang="en-US" altLang="zh-CN" dirty="0" smtClean="0"/>
                    <a:t>vrid2 virtual </a:t>
                  </a:r>
                  <a:r>
                    <a:rPr lang="en-US" altLang="zh-CN" dirty="0" err="1"/>
                    <a:t>ip</a:t>
                  </a:r>
                  <a:r>
                    <a:rPr lang="en-US" altLang="zh-CN" dirty="0"/>
                    <a:t> :10.0.0.11</a:t>
                  </a:r>
                </a:p>
                <a:p>
                  <a:r>
                    <a:rPr lang="en-US" altLang="zh-CN" dirty="0">
                      <a:solidFill>
                        <a:srgbClr val="C00000"/>
                      </a:solidFill>
                    </a:rPr>
                    <a:t>Master</a:t>
                  </a:r>
                  <a:endParaRPr lang="zh-CN" altLang="en-US" dirty="0">
                    <a:solidFill>
                      <a:srgbClr val="C00000"/>
                    </a:solidFill>
                  </a:endParaRPr>
                </a:p>
              </p:txBody>
            </p:sp>
            <p:sp>
              <p:nvSpPr>
                <p:cNvPr id="138" name="文本框 137"/>
                <p:cNvSpPr txBox="1"/>
                <p:nvPr/>
              </p:nvSpPr>
              <p:spPr bwMode="auto">
                <a:xfrm>
                  <a:off x="7688346" y="2529796"/>
                  <a:ext cx="1405776" cy="434422"/>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sz="800" dirty="0" smtClean="0"/>
                    <a:t>G0/0/1</a:t>
                  </a:r>
                  <a:endParaRPr lang="en-US" altLang="zh-CN" sz="800" dirty="0"/>
                </a:p>
                <a:p>
                  <a:r>
                    <a:rPr lang="en-US" altLang="zh-CN" dirty="0" err="1" smtClean="0"/>
                    <a:t>ip</a:t>
                  </a:r>
                  <a:r>
                    <a:rPr lang="en-US" altLang="zh-CN" dirty="0" smtClean="0"/>
                    <a:t> </a:t>
                  </a:r>
                  <a:r>
                    <a:rPr lang="en-US" altLang="zh-CN" dirty="0"/>
                    <a:t>address:10.0.0.2</a:t>
                  </a:r>
                  <a:endParaRPr lang="zh-CN" altLang="en-US" dirty="0"/>
                </a:p>
              </p:txBody>
            </p:sp>
            <p:pic>
              <p:nvPicPr>
                <p:cNvPr id="139"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8516" y="2241577"/>
                  <a:ext cx="583651" cy="45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Picture 1062" descr="图片99"/>
                <p:cNvPicPr>
                  <a:picLocks noChangeAspect="1" noChangeArrowheads="1"/>
                </p:cNvPicPr>
                <p:nvPr/>
              </p:nvPicPr>
              <p:blipFill>
                <a:blip r:embed="rId4" cstate="print"/>
                <a:srcRect/>
                <a:stretch>
                  <a:fillRect/>
                </a:stretch>
              </p:blipFill>
              <p:spPr bwMode="auto">
                <a:xfrm>
                  <a:off x="6571798" y="3314461"/>
                  <a:ext cx="610367" cy="488509"/>
                </a:xfrm>
                <a:prstGeom prst="rect">
                  <a:avLst/>
                </a:prstGeom>
                <a:noFill/>
              </p:spPr>
            </p:pic>
            <p:pic>
              <p:nvPicPr>
                <p:cNvPr id="142" name="Picture 1062" descr="图片99"/>
                <p:cNvPicPr>
                  <a:picLocks noChangeAspect="1" noChangeArrowheads="1"/>
                </p:cNvPicPr>
                <p:nvPr/>
              </p:nvPicPr>
              <p:blipFill>
                <a:blip r:embed="rId4" cstate="print"/>
                <a:srcRect/>
                <a:stretch>
                  <a:fillRect/>
                </a:stretch>
              </p:blipFill>
              <p:spPr bwMode="auto">
                <a:xfrm>
                  <a:off x="8405354" y="3320819"/>
                  <a:ext cx="610367" cy="488509"/>
                </a:xfrm>
                <a:prstGeom prst="rect">
                  <a:avLst/>
                </a:prstGeom>
                <a:noFill/>
              </p:spPr>
            </p:pic>
            <p:sp>
              <p:nvSpPr>
                <p:cNvPr id="143" name="文本框 142"/>
                <p:cNvSpPr txBox="1"/>
                <p:nvPr/>
              </p:nvSpPr>
              <p:spPr bwMode="auto">
                <a:xfrm>
                  <a:off x="4483499" y="2547373"/>
                  <a:ext cx="1405777" cy="434422"/>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sz="800" dirty="0"/>
                    <a:t>G</a:t>
                  </a:r>
                  <a:r>
                    <a:rPr lang="en-US" altLang="zh-CN" sz="800" dirty="0" smtClean="0"/>
                    <a:t>0/0/1</a:t>
                  </a:r>
                  <a:endParaRPr lang="en-US" altLang="zh-CN" sz="800" dirty="0"/>
                </a:p>
                <a:p>
                  <a:r>
                    <a:rPr lang="en-US" altLang="zh-CN" dirty="0" err="1"/>
                    <a:t>i</a:t>
                  </a:r>
                  <a:r>
                    <a:rPr lang="en-US" altLang="zh-CN" dirty="0" err="1" smtClean="0"/>
                    <a:t>p</a:t>
                  </a:r>
                  <a:r>
                    <a:rPr lang="en-US" altLang="zh-CN" dirty="0" smtClean="0"/>
                    <a:t> </a:t>
                  </a:r>
                  <a:r>
                    <a:rPr lang="en-US" altLang="zh-CN" dirty="0"/>
                    <a:t>address:10.0.0.1</a:t>
                  </a:r>
                  <a:endParaRPr lang="zh-CN" altLang="en-US" dirty="0"/>
                </a:p>
              </p:txBody>
            </p:sp>
            <p:sp>
              <p:nvSpPr>
                <p:cNvPr id="144" name="任意多边形 143"/>
                <p:cNvSpPr/>
                <p:nvPr/>
              </p:nvSpPr>
              <p:spPr bwMode="auto">
                <a:xfrm>
                  <a:off x="4831492" y="2446638"/>
                  <a:ext cx="1000897" cy="852616"/>
                </a:xfrm>
                <a:custGeom>
                  <a:avLst/>
                  <a:gdLst>
                    <a:gd name="connsiteX0" fmla="*/ 0 w 1000897"/>
                    <a:gd name="connsiteY0" fmla="*/ 852616 h 852616"/>
                    <a:gd name="connsiteX1" fmla="*/ 0 w 1000897"/>
                    <a:gd name="connsiteY1" fmla="*/ 518984 h 852616"/>
                    <a:gd name="connsiteX2" fmla="*/ 1000897 w 1000897"/>
                    <a:gd name="connsiteY2" fmla="*/ 531340 h 852616"/>
                    <a:gd name="connsiteX3" fmla="*/ 1000897 w 1000897"/>
                    <a:gd name="connsiteY3" fmla="*/ 0 h 852616"/>
                  </a:gdLst>
                  <a:ahLst/>
                  <a:cxnLst>
                    <a:cxn ang="0">
                      <a:pos x="connsiteX0" y="connsiteY0"/>
                    </a:cxn>
                    <a:cxn ang="0">
                      <a:pos x="connsiteX1" y="connsiteY1"/>
                    </a:cxn>
                    <a:cxn ang="0">
                      <a:pos x="connsiteX2" y="connsiteY2"/>
                    </a:cxn>
                    <a:cxn ang="0">
                      <a:pos x="connsiteX3" y="connsiteY3"/>
                    </a:cxn>
                  </a:cxnLst>
                  <a:rect l="l" t="t" r="r" b="b"/>
                  <a:pathLst>
                    <a:path w="1000897" h="852616">
                      <a:moveTo>
                        <a:pt x="0" y="852616"/>
                      </a:moveTo>
                      <a:lnTo>
                        <a:pt x="0" y="518984"/>
                      </a:lnTo>
                      <a:lnTo>
                        <a:pt x="1000897" y="531340"/>
                      </a:lnTo>
                      <a:lnTo>
                        <a:pt x="1000897" y="0"/>
                      </a:lnTo>
                    </a:path>
                  </a:pathLst>
                </a:custGeom>
                <a:noFill/>
                <a:ln w="25400" cap="flat" cmpd="sng" algn="ctr">
                  <a:solidFill>
                    <a:srgbClr val="C00000"/>
                  </a:solidFill>
                  <a:prstDash val="lg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45" name="任意多边形 144"/>
                <p:cNvSpPr/>
                <p:nvPr/>
              </p:nvSpPr>
              <p:spPr bwMode="auto">
                <a:xfrm>
                  <a:off x="5968314" y="2496065"/>
                  <a:ext cx="840259" cy="815546"/>
                </a:xfrm>
                <a:custGeom>
                  <a:avLst/>
                  <a:gdLst>
                    <a:gd name="connsiteX0" fmla="*/ 827902 w 840259"/>
                    <a:gd name="connsiteY0" fmla="*/ 815546 h 815546"/>
                    <a:gd name="connsiteX1" fmla="*/ 840259 w 840259"/>
                    <a:gd name="connsiteY1" fmla="*/ 444843 h 815546"/>
                    <a:gd name="connsiteX2" fmla="*/ 0 w 840259"/>
                    <a:gd name="connsiteY2" fmla="*/ 457200 h 815546"/>
                    <a:gd name="connsiteX3" fmla="*/ 0 w 840259"/>
                    <a:gd name="connsiteY3" fmla="*/ 0 h 815546"/>
                  </a:gdLst>
                  <a:ahLst/>
                  <a:cxnLst>
                    <a:cxn ang="0">
                      <a:pos x="connsiteX0" y="connsiteY0"/>
                    </a:cxn>
                    <a:cxn ang="0">
                      <a:pos x="connsiteX1" y="connsiteY1"/>
                    </a:cxn>
                    <a:cxn ang="0">
                      <a:pos x="connsiteX2" y="connsiteY2"/>
                    </a:cxn>
                    <a:cxn ang="0">
                      <a:pos x="connsiteX3" y="connsiteY3"/>
                    </a:cxn>
                  </a:cxnLst>
                  <a:rect l="l" t="t" r="r" b="b"/>
                  <a:pathLst>
                    <a:path w="840259" h="815546">
                      <a:moveTo>
                        <a:pt x="827902" y="815546"/>
                      </a:moveTo>
                      <a:lnTo>
                        <a:pt x="840259" y="444843"/>
                      </a:lnTo>
                      <a:lnTo>
                        <a:pt x="0" y="457200"/>
                      </a:lnTo>
                      <a:lnTo>
                        <a:pt x="0" y="0"/>
                      </a:lnTo>
                    </a:path>
                  </a:pathLst>
                </a:custGeom>
                <a:noFill/>
                <a:ln w="25400" cap="flat" cmpd="sng" algn="ctr">
                  <a:solidFill>
                    <a:srgbClr val="00B0F0"/>
                  </a:solidFill>
                  <a:prstDash val="lg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pic>
              <p:nvPicPr>
                <p:cNvPr id="14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1397" y="2233117"/>
                  <a:ext cx="583651" cy="45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任意多边形 146"/>
                <p:cNvSpPr/>
                <p:nvPr/>
              </p:nvSpPr>
              <p:spPr bwMode="auto">
                <a:xfrm>
                  <a:off x="7768521" y="2499451"/>
                  <a:ext cx="913858" cy="803189"/>
                </a:xfrm>
                <a:custGeom>
                  <a:avLst/>
                  <a:gdLst>
                    <a:gd name="connsiteX0" fmla="*/ 889687 w 889687"/>
                    <a:gd name="connsiteY0" fmla="*/ 803189 h 803189"/>
                    <a:gd name="connsiteX1" fmla="*/ 889687 w 889687"/>
                    <a:gd name="connsiteY1" fmla="*/ 481914 h 803189"/>
                    <a:gd name="connsiteX2" fmla="*/ 0 w 889687"/>
                    <a:gd name="connsiteY2" fmla="*/ 494270 h 803189"/>
                    <a:gd name="connsiteX3" fmla="*/ 0 w 889687"/>
                    <a:gd name="connsiteY3" fmla="*/ 0 h 803189"/>
                  </a:gdLst>
                  <a:ahLst/>
                  <a:cxnLst>
                    <a:cxn ang="0">
                      <a:pos x="connsiteX0" y="connsiteY0"/>
                    </a:cxn>
                    <a:cxn ang="0">
                      <a:pos x="connsiteX1" y="connsiteY1"/>
                    </a:cxn>
                    <a:cxn ang="0">
                      <a:pos x="connsiteX2" y="connsiteY2"/>
                    </a:cxn>
                    <a:cxn ang="0">
                      <a:pos x="connsiteX3" y="connsiteY3"/>
                    </a:cxn>
                  </a:cxnLst>
                  <a:rect l="l" t="t" r="r" b="b"/>
                  <a:pathLst>
                    <a:path w="889687" h="803189">
                      <a:moveTo>
                        <a:pt x="889687" y="803189"/>
                      </a:moveTo>
                      <a:lnTo>
                        <a:pt x="889687" y="481914"/>
                      </a:lnTo>
                      <a:lnTo>
                        <a:pt x="0" y="494270"/>
                      </a:lnTo>
                      <a:lnTo>
                        <a:pt x="0" y="0"/>
                      </a:lnTo>
                    </a:path>
                  </a:pathLst>
                </a:custGeom>
                <a:noFill/>
                <a:ln w="25400" cap="flat" cmpd="sng" algn="ctr">
                  <a:solidFill>
                    <a:srgbClr val="00B050"/>
                  </a:solidFill>
                  <a:prstDash val="lg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cxnSp>
            <p:nvCxnSpPr>
              <p:cNvPr id="126" name="直接连接符 8"/>
              <p:cNvCxnSpPr>
                <a:cxnSpLocks noChangeShapeType="1"/>
              </p:cNvCxnSpPr>
              <p:nvPr/>
            </p:nvCxnSpPr>
            <p:spPr bwMode="auto">
              <a:xfrm>
                <a:off x="6921916" y="1304228"/>
                <a:ext cx="547218" cy="53271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7" name="直接连接符 8"/>
              <p:cNvCxnSpPr>
                <a:cxnSpLocks noChangeShapeType="1"/>
              </p:cNvCxnSpPr>
              <p:nvPr/>
            </p:nvCxnSpPr>
            <p:spPr bwMode="auto">
              <a:xfrm flipH="1">
                <a:off x="6007202" y="1317641"/>
                <a:ext cx="504018" cy="50911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28" name="文本框 127"/>
              <p:cNvSpPr txBox="1"/>
              <p:nvPr/>
            </p:nvSpPr>
            <p:spPr bwMode="auto">
              <a:xfrm>
                <a:off x="6364076" y="718396"/>
                <a:ext cx="777474" cy="292916"/>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b="1" dirty="0" err="1" smtClean="0"/>
                  <a:t>RouterC</a:t>
                </a:r>
                <a:endParaRPr lang="zh-CN" altLang="en-US" b="1" dirty="0"/>
              </a:p>
            </p:txBody>
          </p:sp>
          <p:pic>
            <p:nvPicPr>
              <p:cNvPr id="129"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4426" y="938929"/>
                <a:ext cx="561007" cy="53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 name="矩形 122"/>
            <p:cNvSpPr>
              <a:spLocks noChangeAspect="1"/>
            </p:cNvSpPr>
            <p:nvPr/>
          </p:nvSpPr>
          <p:spPr>
            <a:xfrm>
              <a:off x="5913212" y="1770007"/>
              <a:ext cx="500071" cy="224059"/>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800" dirty="0">
                  <a:solidFill>
                    <a:srgbClr val="000000"/>
                  </a:solidFill>
                  <a:latin typeface="+mn-lt"/>
                  <a:ea typeface="+mn-ea"/>
                  <a:cs typeface="Arial" pitchFamily="34" charset="0"/>
                </a:rPr>
                <a:t>G0/0/0</a:t>
              </a:r>
            </a:p>
          </p:txBody>
        </p:sp>
        <p:sp>
          <p:nvSpPr>
            <p:cNvPr id="124" name="矩形 123"/>
            <p:cNvSpPr>
              <a:spLocks noChangeAspect="1"/>
            </p:cNvSpPr>
            <p:nvPr/>
          </p:nvSpPr>
          <p:spPr>
            <a:xfrm>
              <a:off x="6633292" y="1768805"/>
              <a:ext cx="500071" cy="224059"/>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800" dirty="0">
                  <a:solidFill>
                    <a:srgbClr val="000000"/>
                  </a:solidFill>
                  <a:latin typeface="+mn-lt"/>
                  <a:ea typeface="+mn-ea"/>
                  <a:cs typeface="Arial" pitchFamily="34" charset="0"/>
                </a:rPr>
                <a:t>G0/0/0</a:t>
              </a:r>
            </a:p>
          </p:txBody>
        </p:sp>
      </p:grpSp>
      <p:sp>
        <p:nvSpPr>
          <p:cNvPr id="148" name="文本框 147"/>
          <p:cNvSpPr txBox="1"/>
          <p:nvPr/>
        </p:nvSpPr>
        <p:spPr bwMode="auto">
          <a:xfrm>
            <a:off x="421599" y="2899732"/>
            <a:ext cx="1223025" cy="377947"/>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sz="800" dirty="0"/>
              <a:t>G0/0/1</a:t>
            </a:r>
          </a:p>
          <a:p>
            <a:r>
              <a:rPr lang="en-US" altLang="zh-CN" dirty="0" err="1"/>
              <a:t>ip</a:t>
            </a:r>
            <a:r>
              <a:rPr lang="en-US" altLang="zh-CN" dirty="0"/>
              <a:t> address:10.0.0.1</a:t>
            </a:r>
            <a:endParaRPr lang="zh-CN" altLang="en-US" dirty="0"/>
          </a:p>
        </p:txBody>
      </p:sp>
      <p:sp>
        <p:nvSpPr>
          <p:cNvPr id="149" name="Line 10"/>
          <p:cNvSpPr>
            <a:spLocks noChangeShapeType="1"/>
          </p:cNvSpPr>
          <p:nvPr/>
        </p:nvSpPr>
        <p:spPr bwMode="auto">
          <a:xfrm>
            <a:off x="788653" y="3325539"/>
            <a:ext cx="3150726"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150" name="直接连接符 8"/>
          <p:cNvCxnSpPr>
            <a:cxnSpLocks noChangeShapeType="1"/>
          </p:cNvCxnSpPr>
          <p:nvPr/>
        </p:nvCxnSpPr>
        <p:spPr bwMode="auto">
          <a:xfrm>
            <a:off x="2408196" y="3321024"/>
            <a:ext cx="0" cy="3240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1" name="直接连接符 150"/>
          <p:cNvCxnSpPr>
            <a:cxnSpLocks noChangeShapeType="1"/>
          </p:cNvCxnSpPr>
          <p:nvPr/>
        </p:nvCxnSpPr>
        <p:spPr bwMode="auto">
          <a:xfrm>
            <a:off x="788653" y="3318994"/>
            <a:ext cx="0" cy="44060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2" name="直接连接符 8"/>
          <p:cNvCxnSpPr>
            <a:cxnSpLocks noChangeShapeType="1"/>
            <a:endCxn id="160" idx="0"/>
          </p:cNvCxnSpPr>
          <p:nvPr/>
        </p:nvCxnSpPr>
        <p:spPr bwMode="auto">
          <a:xfrm>
            <a:off x="3939379" y="3318654"/>
            <a:ext cx="0" cy="28515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 name="直接连接符 8"/>
          <p:cNvCxnSpPr>
            <a:cxnSpLocks noChangeShapeType="1"/>
          </p:cNvCxnSpPr>
          <p:nvPr/>
        </p:nvCxnSpPr>
        <p:spPr bwMode="auto">
          <a:xfrm flipH="1">
            <a:off x="1612364" y="2914930"/>
            <a:ext cx="3154" cy="4198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4" name="直接连接符 8"/>
          <p:cNvCxnSpPr>
            <a:cxnSpLocks noChangeShapeType="1"/>
          </p:cNvCxnSpPr>
          <p:nvPr/>
        </p:nvCxnSpPr>
        <p:spPr bwMode="auto">
          <a:xfrm flipH="1">
            <a:off x="3110593" y="2920755"/>
            <a:ext cx="3154" cy="4198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7" name="文本框 156"/>
          <p:cNvSpPr txBox="1"/>
          <p:nvPr/>
        </p:nvSpPr>
        <p:spPr bwMode="auto">
          <a:xfrm>
            <a:off x="3054523" y="2892881"/>
            <a:ext cx="1223025" cy="377947"/>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sz="800" dirty="0"/>
              <a:t>G0/0/1</a:t>
            </a:r>
          </a:p>
          <a:p>
            <a:r>
              <a:rPr lang="en-US" altLang="zh-CN" dirty="0" err="1"/>
              <a:t>ip</a:t>
            </a:r>
            <a:r>
              <a:rPr lang="en-US" altLang="zh-CN" dirty="0"/>
              <a:t> address:10.0.0.2</a:t>
            </a:r>
            <a:endParaRPr lang="zh-CN" altLang="en-US" dirty="0"/>
          </a:p>
        </p:txBody>
      </p:sp>
      <p:pic>
        <p:nvPicPr>
          <p:cNvPr id="158" name="Picture 1062" descr="图片99"/>
          <p:cNvPicPr>
            <a:picLocks noChangeAspect="1" noChangeArrowheads="1"/>
          </p:cNvPicPr>
          <p:nvPr/>
        </p:nvPicPr>
        <p:blipFill>
          <a:blip r:embed="rId4" cstate="print"/>
          <a:srcRect/>
          <a:stretch>
            <a:fillRect/>
          </a:stretch>
        </p:blipFill>
        <p:spPr bwMode="auto">
          <a:xfrm>
            <a:off x="537477" y="3608447"/>
            <a:ext cx="502351" cy="468625"/>
          </a:xfrm>
          <a:prstGeom prst="rect">
            <a:avLst/>
          </a:prstGeom>
          <a:noFill/>
        </p:spPr>
      </p:pic>
      <p:pic>
        <p:nvPicPr>
          <p:cNvPr id="159" name="Picture 1062" descr="图片99"/>
          <p:cNvPicPr>
            <a:picLocks noChangeAspect="1" noChangeArrowheads="1"/>
          </p:cNvPicPr>
          <p:nvPr/>
        </p:nvPicPr>
        <p:blipFill>
          <a:blip r:embed="rId4" cstate="print"/>
          <a:srcRect/>
          <a:stretch>
            <a:fillRect/>
          </a:stretch>
        </p:blipFill>
        <p:spPr bwMode="auto">
          <a:xfrm>
            <a:off x="2179244" y="3597708"/>
            <a:ext cx="502351" cy="468625"/>
          </a:xfrm>
          <a:prstGeom prst="rect">
            <a:avLst/>
          </a:prstGeom>
          <a:noFill/>
        </p:spPr>
      </p:pic>
      <p:pic>
        <p:nvPicPr>
          <p:cNvPr id="160" name="Picture 1062" descr="图片99"/>
          <p:cNvPicPr>
            <a:picLocks noChangeAspect="1" noChangeArrowheads="1"/>
          </p:cNvPicPr>
          <p:nvPr/>
        </p:nvPicPr>
        <p:blipFill>
          <a:blip r:embed="rId4" cstate="print"/>
          <a:srcRect/>
          <a:stretch>
            <a:fillRect/>
          </a:stretch>
        </p:blipFill>
        <p:spPr bwMode="auto">
          <a:xfrm>
            <a:off x="3688203" y="3603807"/>
            <a:ext cx="502351" cy="468625"/>
          </a:xfrm>
          <a:prstGeom prst="rect">
            <a:avLst/>
          </a:prstGeom>
          <a:noFill/>
        </p:spPr>
      </p:pic>
      <p:sp>
        <p:nvSpPr>
          <p:cNvPr id="162" name="任意多边形 161"/>
          <p:cNvSpPr/>
          <p:nvPr/>
        </p:nvSpPr>
        <p:spPr bwMode="auto">
          <a:xfrm>
            <a:off x="1666740" y="2850782"/>
            <a:ext cx="719472" cy="766596"/>
          </a:xfrm>
          <a:custGeom>
            <a:avLst/>
            <a:gdLst>
              <a:gd name="connsiteX0" fmla="*/ 827902 w 840259"/>
              <a:gd name="connsiteY0" fmla="*/ 1037968 h 1037968"/>
              <a:gd name="connsiteX1" fmla="*/ 840259 w 840259"/>
              <a:gd name="connsiteY1" fmla="*/ 691979 h 1037968"/>
              <a:gd name="connsiteX2" fmla="*/ 0 w 840259"/>
              <a:gd name="connsiteY2" fmla="*/ 704335 h 1037968"/>
              <a:gd name="connsiteX3" fmla="*/ 12356 w 840259"/>
              <a:gd name="connsiteY3" fmla="*/ 0 h 1037968"/>
            </a:gdLst>
            <a:ahLst/>
            <a:cxnLst>
              <a:cxn ang="0">
                <a:pos x="connsiteX0" y="connsiteY0"/>
              </a:cxn>
              <a:cxn ang="0">
                <a:pos x="connsiteX1" y="connsiteY1"/>
              </a:cxn>
              <a:cxn ang="0">
                <a:pos x="connsiteX2" y="connsiteY2"/>
              </a:cxn>
              <a:cxn ang="0">
                <a:pos x="connsiteX3" y="connsiteY3"/>
              </a:cxn>
            </a:cxnLst>
            <a:rect l="l" t="t" r="r" b="b"/>
            <a:pathLst>
              <a:path w="840259" h="1037968">
                <a:moveTo>
                  <a:pt x="827902" y="1037968"/>
                </a:moveTo>
                <a:lnTo>
                  <a:pt x="840259" y="691979"/>
                </a:lnTo>
                <a:lnTo>
                  <a:pt x="0" y="704335"/>
                </a:lnTo>
                <a:lnTo>
                  <a:pt x="12356" y="0"/>
                </a:lnTo>
              </a:path>
            </a:pathLst>
          </a:custGeom>
          <a:noFill/>
          <a:ln w="25400" cap="flat" cmpd="sng" algn="ctr">
            <a:solidFill>
              <a:srgbClr val="00B0F0"/>
            </a:solidFill>
            <a:prstDash val="lg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3" name="任意多边形 162"/>
          <p:cNvSpPr/>
          <p:nvPr/>
        </p:nvSpPr>
        <p:spPr bwMode="auto">
          <a:xfrm>
            <a:off x="1746674" y="2852936"/>
            <a:ext cx="2141250" cy="859369"/>
          </a:xfrm>
          <a:custGeom>
            <a:avLst/>
            <a:gdLst>
              <a:gd name="connsiteX0" fmla="*/ 2557849 w 2557849"/>
              <a:gd name="connsiteY0" fmla="*/ 1013254 h 1013254"/>
              <a:gd name="connsiteX1" fmla="*/ 2557849 w 2557849"/>
              <a:gd name="connsiteY1" fmla="*/ 642551 h 1013254"/>
              <a:gd name="connsiteX2" fmla="*/ 0 w 2557849"/>
              <a:gd name="connsiteY2" fmla="*/ 642551 h 1013254"/>
              <a:gd name="connsiteX3" fmla="*/ 12357 w 2557849"/>
              <a:gd name="connsiteY3" fmla="*/ 0 h 1013254"/>
            </a:gdLst>
            <a:ahLst/>
            <a:cxnLst>
              <a:cxn ang="0">
                <a:pos x="connsiteX0" y="connsiteY0"/>
              </a:cxn>
              <a:cxn ang="0">
                <a:pos x="connsiteX1" y="connsiteY1"/>
              </a:cxn>
              <a:cxn ang="0">
                <a:pos x="connsiteX2" y="connsiteY2"/>
              </a:cxn>
              <a:cxn ang="0">
                <a:pos x="connsiteX3" y="connsiteY3"/>
              </a:cxn>
            </a:cxnLst>
            <a:rect l="l" t="t" r="r" b="b"/>
            <a:pathLst>
              <a:path w="2557849" h="1013254">
                <a:moveTo>
                  <a:pt x="2557849" y="1013254"/>
                </a:moveTo>
                <a:lnTo>
                  <a:pt x="2557849" y="642551"/>
                </a:lnTo>
                <a:lnTo>
                  <a:pt x="0" y="642551"/>
                </a:lnTo>
                <a:lnTo>
                  <a:pt x="12357" y="0"/>
                </a:lnTo>
              </a:path>
            </a:pathLst>
          </a:custGeom>
          <a:noFill/>
          <a:ln w="25400" cap="flat" cmpd="sng" algn="ctr">
            <a:solidFill>
              <a:srgbClr val="00B050"/>
            </a:solidFill>
            <a:prstDash val="lg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164" name="直接连接符 8"/>
          <p:cNvCxnSpPr>
            <a:cxnSpLocks noChangeShapeType="1"/>
          </p:cNvCxnSpPr>
          <p:nvPr/>
        </p:nvCxnSpPr>
        <p:spPr bwMode="auto">
          <a:xfrm>
            <a:off x="2486195" y="2173924"/>
            <a:ext cx="460655" cy="44180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5" name="直接连接符 8"/>
          <p:cNvCxnSpPr>
            <a:cxnSpLocks noChangeShapeType="1"/>
          </p:cNvCxnSpPr>
          <p:nvPr/>
        </p:nvCxnSpPr>
        <p:spPr bwMode="auto">
          <a:xfrm flipH="1">
            <a:off x="1718504" y="2173924"/>
            <a:ext cx="484211" cy="41778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1" name="任意多边形 160"/>
          <p:cNvSpPr/>
          <p:nvPr/>
        </p:nvSpPr>
        <p:spPr bwMode="auto">
          <a:xfrm>
            <a:off x="713898" y="2914930"/>
            <a:ext cx="857018" cy="675870"/>
          </a:xfrm>
          <a:custGeom>
            <a:avLst/>
            <a:gdLst>
              <a:gd name="connsiteX0" fmla="*/ 0 w 1000897"/>
              <a:gd name="connsiteY0" fmla="*/ 1112109 h 1112109"/>
              <a:gd name="connsiteX1" fmla="*/ 0 w 1000897"/>
              <a:gd name="connsiteY1" fmla="*/ 753763 h 1112109"/>
              <a:gd name="connsiteX2" fmla="*/ 976184 w 1000897"/>
              <a:gd name="connsiteY2" fmla="*/ 741406 h 1112109"/>
              <a:gd name="connsiteX3" fmla="*/ 1000897 w 1000897"/>
              <a:gd name="connsiteY3" fmla="*/ 0 h 1112109"/>
            </a:gdLst>
            <a:ahLst/>
            <a:cxnLst>
              <a:cxn ang="0">
                <a:pos x="connsiteX0" y="connsiteY0"/>
              </a:cxn>
              <a:cxn ang="0">
                <a:pos x="connsiteX1" y="connsiteY1"/>
              </a:cxn>
              <a:cxn ang="0">
                <a:pos x="connsiteX2" y="connsiteY2"/>
              </a:cxn>
              <a:cxn ang="0">
                <a:pos x="connsiteX3" y="connsiteY3"/>
              </a:cxn>
            </a:cxnLst>
            <a:rect l="l" t="t" r="r" b="b"/>
            <a:pathLst>
              <a:path w="1000897" h="1112109">
                <a:moveTo>
                  <a:pt x="0" y="1112109"/>
                </a:moveTo>
                <a:lnTo>
                  <a:pt x="0" y="753763"/>
                </a:lnTo>
                <a:lnTo>
                  <a:pt x="976184" y="741406"/>
                </a:lnTo>
                <a:lnTo>
                  <a:pt x="1000897" y="0"/>
                </a:lnTo>
              </a:path>
            </a:pathLst>
          </a:custGeom>
          <a:noFill/>
          <a:ln w="25400" cap="flat" cmpd="sng" algn="ctr">
            <a:solidFill>
              <a:srgbClr val="C00000"/>
            </a:solidFill>
            <a:prstDash val="lg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pic>
        <p:nvPicPr>
          <p:cNvPr id="16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9822" y="1865303"/>
            <a:ext cx="480362" cy="43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文本框 166"/>
          <p:cNvSpPr txBox="1"/>
          <p:nvPr/>
        </p:nvSpPr>
        <p:spPr bwMode="auto">
          <a:xfrm>
            <a:off x="2029113" y="1671458"/>
            <a:ext cx="676402" cy="254837"/>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b="1" dirty="0" err="1" smtClean="0"/>
              <a:t>RouterC</a:t>
            </a:r>
            <a:endParaRPr lang="zh-CN" altLang="en-US" b="1" dirty="0"/>
          </a:p>
        </p:txBody>
      </p:sp>
      <p:sp>
        <p:nvSpPr>
          <p:cNvPr id="168" name="矩形 167"/>
          <p:cNvSpPr>
            <a:spLocks noChangeAspect="1"/>
          </p:cNvSpPr>
          <p:nvPr/>
        </p:nvSpPr>
        <p:spPr>
          <a:xfrm>
            <a:off x="1717379" y="2448706"/>
            <a:ext cx="500071" cy="224059"/>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800" dirty="0">
                <a:solidFill>
                  <a:srgbClr val="000000"/>
                </a:solidFill>
                <a:latin typeface="+mn-lt"/>
                <a:ea typeface="+mn-ea"/>
                <a:cs typeface="Arial" pitchFamily="34" charset="0"/>
              </a:rPr>
              <a:t>G0/0/0</a:t>
            </a:r>
          </a:p>
        </p:txBody>
      </p:sp>
      <p:sp>
        <p:nvSpPr>
          <p:cNvPr id="169" name="矩形 168"/>
          <p:cNvSpPr>
            <a:spLocks noChangeAspect="1"/>
          </p:cNvSpPr>
          <p:nvPr/>
        </p:nvSpPr>
        <p:spPr>
          <a:xfrm>
            <a:off x="2403348" y="2445244"/>
            <a:ext cx="482824" cy="215444"/>
          </a:xfrm>
          <a:prstGeom prst="rect">
            <a:avLst/>
          </a:prstGeom>
        </p:spPr>
        <p:txBody>
          <a:bodyPr wrap="none">
            <a:spAutoFit/>
          </a:bodyPr>
          <a:lstStyle/>
          <a:p>
            <a:pPr algn="ctr" defTabSz="1001649" eaLnBrk="0" hangingPunct="0"/>
            <a:r>
              <a:rPr lang="en-US" altLang="zh-CN" sz="800" dirty="0" smtClean="0">
                <a:solidFill>
                  <a:srgbClr val="000000"/>
                </a:solidFill>
                <a:cs typeface="Arial" pitchFamily="34" charset="0"/>
              </a:rPr>
              <a:t>G0/0/0</a:t>
            </a:r>
            <a:endParaRPr lang="en-US" altLang="zh-CN" sz="800" dirty="0">
              <a:solidFill>
                <a:srgbClr val="000000"/>
              </a:solidFill>
              <a:cs typeface="Arial" pitchFamily="34" charset="0"/>
            </a:endParaRPr>
          </a:p>
        </p:txBody>
      </p:sp>
      <p:sp>
        <p:nvSpPr>
          <p:cNvPr id="175" name="标题 2"/>
          <p:cNvSpPr>
            <a:spLocks noGrp="1"/>
          </p:cNvSpPr>
          <p:nvPr>
            <p:ph type="title"/>
          </p:nvPr>
        </p:nvSpPr>
        <p:spPr>
          <a:xfrm>
            <a:off x="684213" y="387350"/>
            <a:ext cx="7713662" cy="868363"/>
          </a:xfrm>
        </p:spPr>
        <p:txBody>
          <a:bodyPr/>
          <a:lstStyle/>
          <a:p>
            <a:r>
              <a:rPr lang="en-US" altLang="zh-CN" dirty="0" smtClean="0"/>
              <a:t>VRRP</a:t>
            </a:r>
            <a:r>
              <a:rPr lang="zh-CN" altLang="en-US" dirty="0" smtClean="0"/>
              <a:t>配置实现</a:t>
            </a:r>
            <a:endParaRPr lang="zh-CN" altLang="en-US" dirty="0">
              <a:effectLst/>
            </a:endParaRPr>
          </a:p>
        </p:txBody>
      </p:sp>
      <p:pic>
        <p:nvPicPr>
          <p:cNvPr id="17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0411" y="2513375"/>
            <a:ext cx="480362" cy="43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2182" y="2506861"/>
            <a:ext cx="480362" cy="43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AutoShape 17"/>
          <p:cNvSpPr>
            <a:spLocks noChangeArrowheads="1"/>
          </p:cNvSpPr>
          <p:nvPr/>
        </p:nvSpPr>
        <p:spPr bwMode="auto">
          <a:xfrm>
            <a:off x="467235" y="5157192"/>
            <a:ext cx="4047960" cy="615553"/>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0">
            <a:spAutoFit/>
          </a:bodyPr>
          <a:lstStyle/>
          <a:p>
            <a:pPr defTabSz="784225" eaLnBrk="0" fontAlgn="base" hangingPunct="0"/>
            <a:r>
              <a:rPr lang="en-US" altLang="zh-CN" b="1" dirty="0" err="1">
                <a:latin typeface="+mn-lt"/>
                <a:ea typeface="+mn-ea"/>
                <a:cs typeface="Courier New" panose="02070309020205020404" pitchFamily="49" charset="0"/>
              </a:rPr>
              <a:t>RouterB</a:t>
            </a:r>
            <a:r>
              <a:rPr lang="zh-CN" altLang="en-US" b="1" dirty="0">
                <a:latin typeface="+mn-lt"/>
                <a:ea typeface="+mn-ea"/>
                <a:cs typeface="Courier New" panose="02070309020205020404" pitchFamily="49" charset="0"/>
              </a:rPr>
              <a:t>配置：</a:t>
            </a:r>
            <a:endParaRPr lang="en-US" altLang="zh-CN" b="1" dirty="0">
              <a:latin typeface="+mn-lt"/>
              <a:ea typeface="+mn-ea"/>
              <a:cs typeface="Courier New" panose="02070309020205020404" pitchFamily="49" charset="0"/>
            </a:endParaRPr>
          </a:p>
          <a:p>
            <a:pPr defTabSz="784225" eaLnBrk="0" fontAlgn="base" hangingPunct="0"/>
            <a:r>
              <a:rPr lang="en-US" altLang="zh-CN" b="1" dirty="0">
                <a:latin typeface="Courier New" pitchFamily="49" charset="0"/>
                <a:ea typeface="ＭＳ Ｐゴシック" pitchFamily="34" charset="-128"/>
                <a:cs typeface="Courier New" panose="02070309020205020404" pitchFamily="49" charset="0"/>
              </a:rPr>
              <a:t>interface GigabitEthernet0/0/1</a:t>
            </a:r>
          </a:p>
          <a:p>
            <a:pPr defTabSz="784225" eaLnBrk="0" fontAlgn="base" hangingPunct="0"/>
            <a:r>
              <a:rPr lang="en-US" altLang="zh-CN" b="1" dirty="0">
                <a:latin typeface="Courier New" pitchFamily="49" charset="0"/>
                <a:ea typeface="ＭＳ Ｐゴシック" pitchFamily="34" charset="-128"/>
                <a:cs typeface="Courier New" panose="02070309020205020404" pitchFamily="49" charset="0"/>
              </a:rPr>
              <a:t> </a:t>
            </a:r>
            <a:r>
              <a:rPr lang="en-US" altLang="zh-CN" b="1" dirty="0" err="1">
                <a:latin typeface="Courier New" pitchFamily="49" charset="0"/>
                <a:ea typeface="ＭＳ Ｐゴシック" pitchFamily="34" charset="-128"/>
                <a:cs typeface="Courier New" panose="02070309020205020404" pitchFamily="49" charset="0"/>
              </a:rPr>
              <a:t>ip</a:t>
            </a:r>
            <a:r>
              <a:rPr lang="en-US" altLang="zh-CN" b="1" dirty="0">
                <a:latin typeface="Courier New" pitchFamily="49" charset="0"/>
                <a:ea typeface="ＭＳ Ｐゴシック" pitchFamily="34" charset="-128"/>
                <a:cs typeface="Courier New" panose="02070309020205020404" pitchFamily="49" charset="0"/>
              </a:rPr>
              <a:t> address 10.0.0.2 255.255.255.0 </a:t>
            </a:r>
          </a:p>
          <a:p>
            <a:pPr defTabSz="784225" eaLnBrk="0" fontAlgn="base" hangingPunct="0"/>
            <a:r>
              <a:rPr lang="en-US" altLang="zh-CN" b="1" dirty="0">
                <a:latin typeface="Courier New" pitchFamily="49" charset="0"/>
                <a:ea typeface="ＭＳ Ｐゴシック" pitchFamily="34" charset="-128"/>
                <a:cs typeface="Courier New" panose="02070309020205020404" pitchFamily="49" charset="0"/>
              </a:rPr>
              <a:t> </a:t>
            </a:r>
            <a:r>
              <a:rPr lang="en-US" altLang="zh-CN" b="1" dirty="0" err="1">
                <a:latin typeface="Courier New" pitchFamily="49" charset="0"/>
                <a:ea typeface="ＭＳ Ｐゴシック" pitchFamily="34" charset="-128"/>
                <a:cs typeface="Courier New" panose="02070309020205020404" pitchFamily="49" charset="0"/>
              </a:rPr>
              <a:t>vrrp</a:t>
            </a:r>
            <a:r>
              <a:rPr lang="en-US" altLang="zh-CN" b="1" dirty="0">
                <a:latin typeface="Courier New" pitchFamily="49" charset="0"/>
                <a:ea typeface="ＭＳ Ｐゴシック" pitchFamily="34" charset="-128"/>
                <a:cs typeface="Courier New" panose="02070309020205020404" pitchFamily="49" charset="0"/>
              </a:rPr>
              <a:t> </a:t>
            </a:r>
            <a:r>
              <a:rPr lang="en-US" altLang="zh-CN" b="1" dirty="0" err="1" smtClean="0">
                <a:latin typeface="Courier New" pitchFamily="49" charset="0"/>
                <a:ea typeface="ＭＳ Ｐゴシック" pitchFamily="34" charset="-128"/>
                <a:cs typeface="Courier New" panose="02070309020205020404" pitchFamily="49" charset="0"/>
              </a:rPr>
              <a:t>vrid</a:t>
            </a:r>
            <a:r>
              <a:rPr lang="en-US" altLang="zh-CN" b="1" dirty="0" smtClean="0">
                <a:latin typeface="Courier New" pitchFamily="49" charset="0"/>
                <a:ea typeface="ＭＳ Ｐゴシック" pitchFamily="34" charset="-128"/>
                <a:cs typeface="Courier New" panose="02070309020205020404" pitchFamily="49" charset="0"/>
              </a:rPr>
              <a:t> </a:t>
            </a:r>
            <a:r>
              <a:rPr lang="en-US" altLang="zh-CN" b="1" dirty="0">
                <a:latin typeface="Courier New" pitchFamily="49" charset="0"/>
                <a:ea typeface="ＭＳ Ｐゴシック" pitchFamily="34" charset="-128"/>
                <a:cs typeface="Courier New" panose="02070309020205020404" pitchFamily="49" charset="0"/>
              </a:rPr>
              <a:t>1 </a:t>
            </a:r>
            <a:r>
              <a:rPr lang="en-US" altLang="zh-CN" b="1" dirty="0" smtClean="0">
                <a:latin typeface="Courier New" pitchFamily="49" charset="0"/>
                <a:ea typeface="ＭＳ Ｐゴシック" pitchFamily="34" charset="-128"/>
                <a:cs typeface="Courier New" panose="02070309020205020404" pitchFamily="49" charset="0"/>
              </a:rPr>
              <a:t>virtual-</a:t>
            </a:r>
            <a:r>
              <a:rPr lang="en-US" altLang="zh-CN" b="1" dirty="0" err="1" smtClean="0">
                <a:latin typeface="Courier New" pitchFamily="49" charset="0"/>
                <a:ea typeface="ＭＳ Ｐゴシック" pitchFamily="34" charset="-128"/>
                <a:cs typeface="Courier New" panose="02070309020205020404" pitchFamily="49" charset="0"/>
              </a:rPr>
              <a:t>ip</a:t>
            </a:r>
            <a:r>
              <a:rPr lang="en-US" altLang="zh-CN" b="1" dirty="0" smtClean="0">
                <a:latin typeface="Courier New" pitchFamily="49" charset="0"/>
                <a:ea typeface="ＭＳ Ｐゴシック" pitchFamily="34" charset="-128"/>
                <a:cs typeface="Courier New" panose="02070309020205020404" pitchFamily="49" charset="0"/>
              </a:rPr>
              <a:t> </a:t>
            </a:r>
            <a:r>
              <a:rPr lang="en-US" altLang="zh-CN" b="1" dirty="0">
                <a:latin typeface="Courier New" pitchFamily="49" charset="0"/>
                <a:ea typeface="ＭＳ Ｐゴシック" pitchFamily="34" charset="-128"/>
                <a:cs typeface="Courier New" panose="02070309020205020404" pitchFamily="49" charset="0"/>
              </a:rPr>
              <a:t>10.0.0.10</a:t>
            </a:r>
          </a:p>
        </p:txBody>
      </p:sp>
      <p:sp>
        <p:nvSpPr>
          <p:cNvPr id="67" name="AutoShape 17"/>
          <p:cNvSpPr>
            <a:spLocks noChangeArrowheads="1"/>
          </p:cNvSpPr>
          <p:nvPr/>
        </p:nvSpPr>
        <p:spPr bwMode="auto">
          <a:xfrm>
            <a:off x="4691974" y="3977188"/>
            <a:ext cx="4056490" cy="1107996"/>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r>
              <a:rPr lang="en-US" altLang="zh-CN" sz="900" b="1" dirty="0" err="1" smtClean="0">
                <a:latin typeface="+mn-lt"/>
                <a:ea typeface="+mn-ea"/>
                <a:cs typeface="Courier New" panose="02070309020205020404" pitchFamily="49" charset="0"/>
              </a:rPr>
              <a:t>RouterA</a:t>
            </a:r>
            <a:r>
              <a:rPr lang="zh-CN" altLang="en-US" sz="900" b="1" dirty="0" smtClean="0">
                <a:latin typeface="+mn-lt"/>
                <a:ea typeface="+mn-ea"/>
                <a:cs typeface="Courier New" panose="02070309020205020404" pitchFamily="49" charset="0"/>
              </a:rPr>
              <a:t>配置：</a:t>
            </a:r>
            <a:endParaRPr lang="en-US" altLang="zh-CN" sz="900" b="1" dirty="0" smtClean="0">
              <a:latin typeface="+mn-lt"/>
              <a:ea typeface="+mn-ea"/>
              <a:cs typeface="Courier New" panose="02070309020205020404" pitchFamily="49" charset="0"/>
            </a:endParaRPr>
          </a:p>
          <a:p>
            <a:pPr defTabSz="784225" eaLnBrk="0" fontAlgn="base" hangingPunct="0"/>
            <a:r>
              <a:rPr lang="en-US" altLang="zh-CN" sz="900" b="1" dirty="0" smtClean="0">
                <a:latin typeface="Courier New" pitchFamily="49" charset="0"/>
                <a:ea typeface="ＭＳ Ｐゴシック" pitchFamily="34" charset="-128"/>
                <a:cs typeface="Courier New" panose="02070309020205020404" pitchFamily="49" charset="0"/>
              </a:rPr>
              <a:t>interface GigabitEthernet0/0/1</a:t>
            </a:r>
          </a:p>
          <a:p>
            <a:pPr defTabSz="784225" eaLnBrk="0" fontAlgn="base" hangingPunct="0"/>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ip</a:t>
            </a:r>
            <a:r>
              <a:rPr lang="en-US" altLang="zh-CN" sz="900" b="1" dirty="0" smtClean="0">
                <a:latin typeface="Courier New" pitchFamily="49" charset="0"/>
                <a:ea typeface="ＭＳ Ｐゴシック" pitchFamily="34" charset="-128"/>
                <a:cs typeface="Courier New" panose="02070309020205020404" pitchFamily="49" charset="0"/>
              </a:rPr>
              <a:t> address 10.0.0.1 255.255.255.0 </a:t>
            </a:r>
          </a:p>
          <a:p>
            <a:pPr defTabSz="784225" eaLnBrk="0" fontAlgn="base" hangingPunct="0"/>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vrrp</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1 virtual-</a:t>
            </a:r>
            <a:r>
              <a:rPr lang="en-US" altLang="zh-CN" sz="900" b="1" dirty="0" err="1" smtClean="0">
                <a:latin typeface="Courier New" pitchFamily="49" charset="0"/>
                <a:ea typeface="ＭＳ Ｐゴシック" pitchFamily="34" charset="-128"/>
                <a:cs typeface="Courier New" panose="02070309020205020404" pitchFamily="49" charset="0"/>
              </a:rPr>
              <a:t>ip</a:t>
            </a:r>
            <a:r>
              <a:rPr lang="en-US" altLang="zh-CN" sz="900" b="1" dirty="0" smtClean="0">
                <a:latin typeface="Courier New" pitchFamily="49" charset="0"/>
                <a:ea typeface="ＭＳ Ｐゴシック" pitchFamily="34" charset="-128"/>
                <a:cs typeface="Courier New" panose="02070309020205020404" pitchFamily="49" charset="0"/>
              </a:rPr>
              <a:t> 10.0.0.10</a:t>
            </a:r>
          </a:p>
          <a:p>
            <a:pPr defTabSz="784225" eaLnBrk="0" fontAlgn="base" hangingPunct="0"/>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vrrp</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1 priority 120</a:t>
            </a:r>
          </a:p>
          <a:p>
            <a:pPr defTabSz="784225" eaLnBrk="0" fontAlgn="base" hangingPunct="0"/>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vrrp</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1 preempt-mode timer delay 20 </a:t>
            </a:r>
          </a:p>
          <a:p>
            <a:pPr defTabSz="784225" eaLnBrk="0" fontAlgn="base" hangingPunct="0"/>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vrrp</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1 track interface GigabitEthernet0/0/0 reduce 30</a:t>
            </a:r>
          </a:p>
          <a:p>
            <a:pPr defTabSz="784225" eaLnBrk="0" fontAlgn="base" hangingPunct="0"/>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vrrp</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2 virtual-</a:t>
            </a:r>
            <a:r>
              <a:rPr lang="en-US" altLang="zh-CN" sz="900" b="1" dirty="0" err="1" smtClean="0">
                <a:latin typeface="Courier New" pitchFamily="49" charset="0"/>
                <a:ea typeface="ＭＳ Ｐゴシック" pitchFamily="34" charset="-128"/>
                <a:cs typeface="Courier New" panose="02070309020205020404" pitchFamily="49" charset="0"/>
              </a:rPr>
              <a:t>ip</a:t>
            </a:r>
            <a:r>
              <a:rPr lang="en-US" altLang="zh-CN" sz="900" b="1" dirty="0" smtClean="0">
                <a:latin typeface="Courier New" pitchFamily="49" charset="0"/>
                <a:ea typeface="ＭＳ Ｐゴシック" pitchFamily="34" charset="-128"/>
                <a:cs typeface="Courier New" panose="02070309020205020404" pitchFamily="49" charset="0"/>
              </a:rPr>
              <a:t> 10.0.0.11</a:t>
            </a:r>
          </a:p>
        </p:txBody>
      </p:sp>
      <p:sp>
        <p:nvSpPr>
          <p:cNvPr id="68" name="AutoShape 17"/>
          <p:cNvSpPr>
            <a:spLocks noChangeArrowheads="1"/>
          </p:cNvSpPr>
          <p:nvPr/>
        </p:nvSpPr>
        <p:spPr bwMode="auto">
          <a:xfrm>
            <a:off x="4691974" y="5085184"/>
            <a:ext cx="4056490" cy="1107996"/>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pPr defTabSz="784225" eaLnBrk="0" fontAlgn="base" hangingPunct="0"/>
            <a:r>
              <a:rPr lang="en-US" altLang="zh-CN" sz="900" b="1" dirty="0" err="1">
                <a:latin typeface="+mn-lt"/>
                <a:ea typeface="+mn-ea"/>
                <a:cs typeface="Courier New" panose="02070309020205020404" pitchFamily="49" charset="0"/>
              </a:rPr>
              <a:t>RouterB</a:t>
            </a:r>
            <a:r>
              <a:rPr lang="zh-CN" altLang="en-US" sz="900" b="1" dirty="0">
                <a:latin typeface="+mn-lt"/>
                <a:ea typeface="+mn-ea"/>
                <a:cs typeface="Courier New" panose="02070309020205020404" pitchFamily="49" charset="0"/>
              </a:rPr>
              <a:t>配置：</a:t>
            </a:r>
            <a:r>
              <a:rPr lang="en-US" altLang="zh-CN" sz="900" b="1" dirty="0" smtClean="0">
                <a:latin typeface="Courier New" pitchFamily="49" charset="0"/>
                <a:ea typeface="ＭＳ Ｐゴシック" pitchFamily="34" charset="-128"/>
                <a:cs typeface="Courier New" panose="02070309020205020404" pitchFamily="49" charset="0"/>
              </a:rPr>
              <a:t/>
            </a:r>
            <a:br>
              <a:rPr lang="en-US" altLang="zh-CN" sz="900" b="1" dirty="0" smtClean="0">
                <a:latin typeface="Courier New" pitchFamily="49" charset="0"/>
                <a:ea typeface="ＭＳ Ｐゴシック" pitchFamily="34" charset="-128"/>
                <a:cs typeface="Courier New" panose="02070309020205020404" pitchFamily="49" charset="0"/>
              </a:rPr>
            </a:br>
            <a:r>
              <a:rPr lang="en-US" altLang="zh-CN" sz="900" b="1" dirty="0" smtClean="0">
                <a:latin typeface="Courier New" pitchFamily="49" charset="0"/>
                <a:ea typeface="ＭＳ Ｐゴシック" pitchFamily="34" charset="-128"/>
                <a:cs typeface="Courier New" panose="02070309020205020404" pitchFamily="49" charset="0"/>
              </a:rPr>
              <a:t>interface </a:t>
            </a:r>
            <a:r>
              <a:rPr lang="en-US" altLang="zh-CN" sz="900" b="1" dirty="0">
                <a:latin typeface="Courier New" pitchFamily="49" charset="0"/>
                <a:ea typeface="ＭＳ Ｐゴシック" pitchFamily="34" charset="-128"/>
                <a:cs typeface="Courier New" panose="02070309020205020404" pitchFamily="49" charset="0"/>
              </a:rPr>
              <a:t>GigabitEthernet0/0/1</a:t>
            </a:r>
          </a:p>
          <a:p>
            <a:pPr defTabSz="784225" eaLnBrk="0" fontAlgn="base" hangingPunct="0"/>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a:latin typeface="Courier New" pitchFamily="49" charset="0"/>
                <a:ea typeface="ＭＳ Ｐゴシック" pitchFamily="34" charset="-128"/>
                <a:cs typeface="Courier New" panose="02070309020205020404" pitchFamily="49" charset="0"/>
              </a:rPr>
              <a:t>ip</a:t>
            </a:r>
            <a:r>
              <a:rPr lang="en-US" altLang="zh-CN" sz="900" b="1" dirty="0">
                <a:latin typeface="Courier New" pitchFamily="49" charset="0"/>
                <a:ea typeface="ＭＳ Ｐゴシック" pitchFamily="34" charset="-128"/>
                <a:cs typeface="Courier New" panose="02070309020205020404" pitchFamily="49" charset="0"/>
              </a:rPr>
              <a:t> address 10.0.0.2 255.255.255.0 </a:t>
            </a:r>
          </a:p>
          <a:p>
            <a:pPr defTabSz="784225" eaLnBrk="0" fontAlgn="base" hangingPunct="0"/>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a:latin typeface="Courier New" pitchFamily="49" charset="0"/>
                <a:ea typeface="ＭＳ Ｐゴシック" pitchFamily="34" charset="-128"/>
                <a:cs typeface="Courier New" panose="02070309020205020404" pitchFamily="49" charset="0"/>
              </a:rPr>
              <a:t>vrrp</a:t>
            </a:r>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a:latin typeface="Courier New" pitchFamily="49" charset="0"/>
                <a:ea typeface="ＭＳ Ｐゴシック" pitchFamily="34" charset="-128"/>
                <a:cs typeface="Courier New" panose="02070309020205020404" pitchFamily="49" charset="0"/>
              </a:rPr>
              <a:t>1 </a:t>
            </a:r>
            <a:r>
              <a:rPr lang="en-US" altLang="zh-CN" sz="900" b="1" dirty="0" smtClean="0">
                <a:latin typeface="Courier New" pitchFamily="49" charset="0"/>
                <a:ea typeface="ＭＳ Ｐゴシック" pitchFamily="34" charset="-128"/>
                <a:cs typeface="Courier New" panose="02070309020205020404" pitchFamily="49" charset="0"/>
              </a:rPr>
              <a:t>virtual-</a:t>
            </a:r>
            <a:r>
              <a:rPr lang="en-US" altLang="zh-CN" sz="900" b="1" dirty="0" err="1" smtClean="0">
                <a:latin typeface="Courier New" pitchFamily="49" charset="0"/>
                <a:ea typeface="ＭＳ Ｐゴシック" pitchFamily="34" charset="-128"/>
                <a:cs typeface="Courier New" panose="02070309020205020404" pitchFamily="49" charset="0"/>
              </a:rPr>
              <a:t>ip</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a:latin typeface="Courier New" pitchFamily="49" charset="0"/>
                <a:ea typeface="ＭＳ Ｐゴシック" pitchFamily="34" charset="-128"/>
                <a:cs typeface="Courier New" panose="02070309020205020404" pitchFamily="49" charset="0"/>
              </a:rPr>
              <a:t>10.0.0.10</a:t>
            </a:r>
          </a:p>
          <a:p>
            <a:pPr defTabSz="784225" eaLnBrk="0" fontAlgn="base" hangingPunct="0"/>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a:latin typeface="Courier New" pitchFamily="49" charset="0"/>
                <a:ea typeface="ＭＳ Ｐゴシック" pitchFamily="34" charset="-128"/>
                <a:cs typeface="Courier New" panose="02070309020205020404" pitchFamily="49" charset="0"/>
              </a:rPr>
              <a:t>vrrp</a:t>
            </a:r>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a:latin typeface="Courier New" pitchFamily="49" charset="0"/>
                <a:ea typeface="ＭＳ Ｐゴシック" pitchFamily="34" charset="-128"/>
                <a:cs typeface="Courier New" panose="02070309020205020404" pitchFamily="49" charset="0"/>
              </a:rPr>
              <a:t>2 </a:t>
            </a:r>
            <a:r>
              <a:rPr lang="en-US" altLang="zh-CN" sz="900" b="1" dirty="0" smtClean="0">
                <a:latin typeface="Courier New" pitchFamily="49" charset="0"/>
                <a:ea typeface="ＭＳ Ｐゴシック" pitchFamily="34" charset="-128"/>
                <a:cs typeface="Courier New" panose="02070309020205020404" pitchFamily="49" charset="0"/>
              </a:rPr>
              <a:t>virtual-</a:t>
            </a:r>
            <a:r>
              <a:rPr lang="en-US" altLang="zh-CN" sz="900" b="1" dirty="0" err="1" smtClean="0">
                <a:latin typeface="Courier New" pitchFamily="49" charset="0"/>
                <a:ea typeface="ＭＳ Ｐゴシック" pitchFamily="34" charset="-128"/>
                <a:cs typeface="Courier New" panose="02070309020205020404" pitchFamily="49" charset="0"/>
              </a:rPr>
              <a:t>ip</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a:latin typeface="Courier New" pitchFamily="49" charset="0"/>
                <a:ea typeface="ＭＳ Ｐゴシック" pitchFamily="34" charset="-128"/>
                <a:cs typeface="Courier New" panose="02070309020205020404" pitchFamily="49" charset="0"/>
              </a:rPr>
              <a:t>10.0.0.11</a:t>
            </a:r>
          </a:p>
          <a:p>
            <a:pPr defTabSz="784225" eaLnBrk="0" fontAlgn="base" hangingPunct="0"/>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a:latin typeface="Courier New" pitchFamily="49" charset="0"/>
                <a:ea typeface="ＭＳ Ｐゴシック" pitchFamily="34" charset="-128"/>
                <a:cs typeface="Courier New" panose="02070309020205020404" pitchFamily="49" charset="0"/>
              </a:rPr>
              <a:t>vrrp</a:t>
            </a:r>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a:latin typeface="Courier New" pitchFamily="49" charset="0"/>
                <a:ea typeface="ＭＳ Ｐゴシック" pitchFamily="34" charset="-128"/>
                <a:cs typeface="Courier New" panose="02070309020205020404" pitchFamily="49" charset="0"/>
              </a:rPr>
              <a:t>2 priority 120</a:t>
            </a:r>
          </a:p>
          <a:p>
            <a:pPr defTabSz="784225" eaLnBrk="0" fontAlgn="base" hangingPunct="0"/>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a:latin typeface="Courier New" pitchFamily="49" charset="0"/>
                <a:ea typeface="ＭＳ Ｐゴシック" pitchFamily="34" charset="-128"/>
                <a:cs typeface="Courier New" panose="02070309020205020404" pitchFamily="49" charset="0"/>
              </a:rPr>
              <a:t>vrrp</a:t>
            </a:r>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a:latin typeface="Courier New" pitchFamily="49" charset="0"/>
                <a:ea typeface="ＭＳ Ｐゴシック" pitchFamily="34" charset="-128"/>
                <a:cs typeface="Courier New" panose="02070309020205020404" pitchFamily="49" charset="0"/>
              </a:rPr>
              <a:t>2 preempt-mode timer delay 20 </a:t>
            </a:r>
          </a:p>
          <a:p>
            <a:pPr defTabSz="784225" eaLnBrk="0" fontAlgn="base" hangingPunct="0"/>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a:latin typeface="Courier New" pitchFamily="49" charset="0"/>
                <a:ea typeface="ＭＳ Ｐゴシック" pitchFamily="34" charset="-128"/>
                <a:cs typeface="Courier New" panose="02070309020205020404" pitchFamily="49" charset="0"/>
              </a:rPr>
              <a:t>vrrp</a:t>
            </a:r>
            <a:r>
              <a:rPr lang="en-US" altLang="zh-CN" sz="900" b="1" dirty="0">
                <a:latin typeface="Courier New" pitchFamily="49" charset="0"/>
                <a:ea typeface="ＭＳ Ｐゴシック" pitchFamily="34" charset="-128"/>
                <a:cs typeface="Courier New" panose="02070309020205020404" pitchFamily="49" charset="0"/>
              </a:rPr>
              <a:t> </a:t>
            </a:r>
            <a:r>
              <a:rPr lang="en-US" altLang="zh-CN" sz="900" b="1" dirty="0" err="1" smtClean="0">
                <a:latin typeface="Courier New" pitchFamily="49" charset="0"/>
                <a:ea typeface="ＭＳ Ｐゴシック" pitchFamily="34" charset="-128"/>
                <a:cs typeface="Courier New" panose="02070309020205020404" pitchFamily="49" charset="0"/>
              </a:rPr>
              <a:t>vrid</a:t>
            </a:r>
            <a:r>
              <a:rPr lang="en-US" altLang="zh-CN" sz="900" b="1" dirty="0" smtClean="0">
                <a:latin typeface="Courier New" pitchFamily="49" charset="0"/>
                <a:ea typeface="ＭＳ Ｐゴシック" pitchFamily="34" charset="-128"/>
                <a:cs typeface="Courier New" panose="02070309020205020404" pitchFamily="49" charset="0"/>
              </a:rPr>
              <a:t> </a:t>
            </a:r>
            <a:r>
              <a:rPr lang="en-US" altLang="zh-CN" sz="900" b="1" dirty="0">
                <a:latin typeface="Courier New" pitchFamily="49" charset="0"/>
                <a:ea typeface="ＭＳ Ｐゴシック" pitchFamily="34" charset="-128"/>
                <a:cs typeface="Courier New" panose="02070309020205020404" pitchFamily="49" charset="0"/>
              </a:rPr>
              <a:t>2 track interface GigabitEthernet0/0/0 reduce 30</a:t>
            </a:r>
            <a:endParaRPr lang="zh-CN" altLang="en-US" sz="900" b="1" dirty="0">
              <a:solidFill>
                <a:srgbClr val="0066FF"/>
              </a:solidFill>
              <a:latin typeface="+mn-ea"/>
            </a:endParaRPr>
          </a:p>
        </p:txBody>
      </p:sp>
      <p:sp>
        <p:nvSpPr>
          <p:cNvPr id="2" name="矩形 1"/>
          <p:cNvSpPr/>
          <p:nvPr/>
        </p:nvSpPr>
        <p:spPr>
          <a:xfrm>
            <a:off x="5173963" y="3611793"/>
            <a:ext cx="545342" cy="246221"/>
          </a:xfrm>
          <a:prstGeom prst="rect">
            <a:avLst/>
          </a:prstGeom>
        </p:spPr>
        <p:txBody>
          <a:bodyPr wrap="none">
            <a:spAutoFit/>
          </a:bodyPr>
          <a:lstStyle/>
          <a:p>
            <a:pPr algn="ctr" defTabSz="1001649" eaLnBrk="0" hangingPunct="0"/>
            <a:r>
              <a:rPr lang="en-US" altLang="zh-CN" b="1" dirty="0" err="1">
                <a:solidFill>
                  <a:srgbClr val="000000"/>
                </a:solidFill>
                <a:cs typeface="Arial" pitchFamily="34" charset="0"/>
              </a:rPr>
              <a:t>HostA</a:t>
            </a:r>
            <a:endParaRPr lang="en-US" altLang="zh-CN" b="1" dirty="0">
              <a:solidFill>
                <a:srgbClr val="000000"/>
              </a:solidFill>
              <a:cs typeface="Arial" pitchFamily="34" charset="0"/>
            </a:endParaRPr>
          </a:p>
        </p:txBody>
      </p:sp>
      <p:sp>
        <p:nvSpPr>
          <p:cNvPr id="3" name="矩形 2"/>
          <p:cNvSpPr/>
          <p:nvPr/>
        </p:nvSpPr>
        <p:spPr>
          <a:xfrm>
            <a:off x="6889831" y="3618580"/>
            <a:ext cx="535724" cy="246221"/>
          </a:xfrm>
          <a:prstGeom prst="rect">
            <a:avLst/>
          </a:prstGeom>
        </p:spPr>
        <p:txBody>
          <a:bodyPr wrap="none">
            <a:spAutoFit/>
          </a:bodyPr>
          <a:lstStyle/>
          <a:p>
            <a:pPr algn="ctr" defTabSz="1001649" eaLnBrk="0" hangingPunct="0"/>
            <a:r>
              <a:rPr lang="en-US" altLang="zh-CN" b="1" dirty="0" err="1" smtClean="0">
                <a:solidFill>
                  <a:srgbClr val="000000"/>
                </a:solidFill>
                <a:cs typeface="Arial" pitchFamily="34" charset="0"/>
              </a:rPr>
              <a:t>HostB</a:t>
            </a:r>
            <a:endParaRPr lang="en-US" altLang="zh-CN" b="1" dirty="0">
              <a:solidFill>
                <a:srgbClr val="000000"/>
              </a:solidFill>
              <a:cs typeface="Arial" pitchFamily="34" charset="0"/>
            </a:endParaRPr>
          </a:p>
        </p:txBody>
      </p:sp>
      <p:sp>
        <p:nvSpPr>
          <p:cNvPr id="4" name="矩形 3"/>
          <p:cNvSpPr/>
          <p:nvPr/>
        </p:nvSpPr>
        <p:spPr>
          <a:xfrm>
            <a:off x="7485004" y="3618580"/>
            <a:ext cx="532518" cy="246221"/>
          </a:xfrm>
          <a:prstGeom prst="rect">
            <a:avLst/>
          </a:prstGeom>
        </p:spPr>
        <p:txBody>
          <a:bodyPr wrap="none">
            <a:spAutoFit/>
          </a:bodyPr>
          <a:lstStyle/>
          <a:p>
            <a:pPr algn="ctr" defTabSz="1001649" eaLnBrk="0" hangingPunct="0"/>
            <a:r>
              <a:rPr lang="en-US" altLang="zh-CN" b="1" dirty="0" err="1" smtClean="0">
                <a:solidFill>
                  <a:srgbClr val="000000"/>
                </a:solidFill>
                <a:cs typeface="Arial" pitchFamily="34" charset="0"/>
              </a:rPr>
              <a:t>HostC</a:t>
            </a:r>
            <a:endParaRPr lang="en-US" altLang="zh-CN" b="1" dirty="0">
              <a:solidFill>
                <a:srgbClr val="000000"/>
              </a:solidFill>
              <a:cs typeface="Arial" pitchFamily="34" charset="0"/>
            </a:endParaRPr>
          </a:p>
        </p:txBody>
      </p:sp>
      <p:sp>
        <p:nvSpPr>
          <p:cNvPr id="73" name="文本框 72"/>
          <p:cNvSpPr txBox="1"/>
          <p:nvPr/>
        </p:nvSpPr>
        <p:spPr bwMode="auto">
          <a:xfrm>
            <a:off x="440420" y="2074299"/>
            <a:ext cx="1546833" cy="562613"/>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b="1" dirty="0" err="1" smtClean="0"/>
              <a:t>RouterA</a:t>
            </a:r>
            <a:endParaRPr lang="en-US" altLang="zh-CN" b="1" dirty="0"/>
          </a:p>
          <a:p>
            <a:r>
              <a:rPr lang="en-US" altLang="zh-CN" dirty="0" smtClean="0"/>
              <a:t>vrid1 virtual </a:t>
            </a:r>
            <a:r>
              <a:rPr lang="en-US" altLang="zh-CN" dirty="0" err="1" smtClean="0"/>
              <a:t>ip</a:t>
            </a:r>
            <a:r>
              <a:rPr lang="en-US" altLang="zh-CN" dirty="0" smtClean="0"/>
              <a:t> </a:t>
            </a:r>
            <a:r>
              <a:rPr lang="en-US" altLang="zh-CN" dirty="0"/>
              <a:t>:10.0.0.10</a:t>
            </a:r>
          </a:p>
          <a:p>
            <a:r>
              <a:rPr lang="en-US" altLang="zh-CN" dirty="0" smtClean="0">
                <a:solidFill>
                  <a:srgbClr val="C00000"/>
                </a:solidFill>
              </a:rPr>
              <a:t>Master</a:t>
            </a:r>
            <a:endParaRPr lang="zh-CN" altLang="en-US" dirty="0">
              <a:solidFill>
                <a:srgbClr val="C00000"/>
              </a:solidFill>
            </a:endParaRPr>
          </a:p>
        </p:txBody>
      </p:sp>
      <p:sp>
        <p:nvSpPr>
          <p:cNvPr id="74" name="文本框 73"/>
          <p:cNvSpPr txBox="1"/>
          <p:nvPr/>
        </p:nvSpPr>
        <p:spPr bwMode="auto">
          <a:xfrm>
            <a:off x="2924696" y="2115855"/>
            <a:ext cx="1546833" cy="562613"/>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lt"/>
                <a:ea typeface="+mn-ea"/>
                <a:cs typeface="Arial" pitchFamily="34" charset="0"/>
              </a:defRPr>
            </a:lvl1pPr>
          </a:lstStyle>
          <a:p>
            <a:r>
              <a:rPr lang="en-US" altLang="zh-CN" b="1" dirty="0" err="1" smtClean="0"/>
              <a:t>RouterB</a:t>
            </a:r>
            <a:endParaRPr lang="en-US" altLang="zh-CN" b="1" dirty="0"/>
          </a:p>
          <a:p>
            <a:r>
              <a:rPr lang="en-US" altLang="zh-CN" dirty="0" smtClean="0"/>
              <a:t>vrid1 virtual </a:t>
            </a:r>
            <a:r>
              <a:rPr lang="en-US" altLang="zh-CN" dirty="0" err="1" smtClean="0"/>
              <a:t>ip</a:t>
            </a:r>
            <a:r>
              <a:rPr lang="en-US" altLang="zh-CN" dirty="0" smtClean="0"/>
              <a:t> </a:t>
            </a:r>
            <a:r>
              <a:rPr lang="en-US" altLang="zh-CN" dirty="0"/>
              <a:t>:10.0.0.10</a:t>
            </a:r>
          </a:p>
          <a:p>
            <a:r>
              <a:rPr lang="en-US" altLang="zh-CN" dirty="0" smtClean="0">
                <a:solidFill>
                  <a:srgbClr val="C00000"/>
                </a:solidFill>
              </a:rPr>
              <a:t>Backup</a:t>
            </a:r>
            <a:endParaRPr lang="zh-CN" altLang="en-US" dirty="0">
              <a:solidFill>
                <a:srgbClr val="C00000"/>
              </a:solidFill>
            </a:endParaRPr>
          </a:p>
        </p:txBody>
      </p:sp>
      <p:sp>
        <p:nvSpPr>
          <p:cNvPr id="69" name="AutoShape 17"/>
          <p:cNvSpPr>
            <a:spLocks noChangeArrowheads="1"/>
          </p:cNvSpPr>
          <p:nvPr/>
        </p:nvSpPr>
        <p:spPr bwMode="auto">
          <a:xfrm>
            <a:off x="458705" y="4137320"/>
            <a:ext cx="4056490" cy="969496"/>
          </a:xfrm>
          <a:prstGeom prst="roundRect">
            <a:avLst>
              <a:gd name="adj" fmla="val 0"/>
            </a:avLst>
          </a:prstGeom>
          <a:solidFill>
            <a:schemeClr val="bg1">
              <a:lumMod val="85000"/>
            </a:schemeClr>
          </a:solidFill>
          <a:ln w="12700" algn="ctr">
            <a:noFill/>
            <a:round/>
            <a:headEnd/>
            <a:tailEnd/>
          </a:ln>
          <a:effectLst/>
        </p:spPr>
        <p:txBody>
          <a:bodyPr wrap="square" lIns="0" tIns="0" rIns="0" bIns="0" anchor="ctr" anchorCtr="1">
            <a:spAutoFit/>
          </a:bodyPr>
          <a:lstStyle/>
          <a:p>
            <a:pPr defTabSz="784225" eaLnBrk="0" fontAlgn="base" hangingPunct="0"/>
            <a:r>
              <a:rPr lang="en-US" altLang="zh-CN" sz="900" b="1" dirty="0" err="1" smtClean="0">
                <a:cs typeface="Courier New" panose="02070309020205020404" pitchFamily="49" charset="0"/>
              </a:rPr>
              <a:t>RouterA</a:t>
            </a:r>
            <a:r>
              <a:rPr lang="zh-CN" altLang="en-US" sz="900" b="1" dirty="0">
                <a:cs typeface="Courier New" panose="02070309020205020404" pitchFamily="49" charset="0"/>
              </a:rPr>
              <a:t>配置：</a:t>
            </a:r>
            <a:endParaRPr lang="en-US" altLang="zh-CN" sz="900" b="1" dirty="0">
              <a:cs typeface="Courier New" panose="02070309020205020404" pitchFamily="49" charset="0"/>
            </a:endParaRP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interface GigabitEthernet0/0/1</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ip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address 10.0.0.1 255.255.255.0 </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vrrp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vrid</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 </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virtual-</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ip</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10.0.0.10</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vrrp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vrid</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 priority 120</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vrrp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vrid</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 preempt-mode timer delay 20</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vrrp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vrid</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 track interface GigabitEthernet0/0/0 reduce 30</a:t>
            </a:r>
          </a:p>
        </p:txBody>
      </p:sp>
      <p:sp>
        <p:nvSpPr>
          <p:cNvPr id="5" name="矩形 4"/>
          <p:cNvSpPr/>
          <p:nvPr/>
        </p:nvSpPr>
        <p:spPr>
          <a:xfrm>
            <a:off x="1756077" y="1376671"/>
            <a:ext cx="1261884" cy="307777"/>
          </a:xfrm>
          <a:prstGeom prst="rect">
            <a:avLst/>
          </a:prstGeom>
        </p:spPr>
        <p:txBody>
          <a:bodyPr wrap="none">
            <a:spAutoFit/>
          </a:bodyPr>
          <a:lstStyle/>
          <a:p>
            <a:pPr defTabSz="784225" eaLnBrk="0" fontAlgn="base" hangingPunct="0"/>
            <a:r>
              <a:rPr lang="zh-CN" altLang="en-US" sz="1400" b="1" dirty="0">
                <a:solidFill>
                  <a:srgbClr val="C00000"/>
                </a:solidFill>
                <a:latin typeface="+mn-ea"/>
                <a:ea typeface="+mn-ea"/>
                <a:cs typeface="Courier New" panose="02070309020205020404" pitchFamily="49" charset="0"/>
              </a:rPr>
              <a:t>主备备份方式</a:t>
            </a:r>
            <a:endParaRPr lang="en-US" altLang="zh-CN" sz="1400" b="1" dirty="0">
              <a:solidFill>
                <a:srgbClr val="C00000"/>
              </a:solidFill>
              <a:latin typeface="+mn-ea"/>
              <a:ea typeface="+mn-ea"/>
              <a:cs typeface="Courier New" panose="02070309020205020404" pitchFamily="49" charset="0"/>
            </a:endParaRPr>
          </a:p>
        </p:txBody>
      </p:sp>
      <p:sp>
        <p:nvSpPr>
          <p:cNvPr id="64" name="矩形 63"/>
          <p:cNvSpPr/>
          <p:nvPr/>
        </p:nvSpPr>
        <p:spPr>
          <a:xfrm>
            <a:off x="5883173" y="1381632"/>
            <a:ext cx="1261884" cy="307777"/>
          </a:xfrm>
          <a:prstGeom prst="rect">
            <a:avLst/>
          </a:prstGeom>
        </p:spPr>
        <p:txBody>
          <a:bodyPr wrap="none">
            <a:spAutoFit/>
          </a:bodyPr>
          <a:lstStyle/>
          <a:p>
            <a:pPr defTabSz="784225" eaLnBrk="0" fontAlgn="base" hangingPunct="0"/>
            <a:r>
              <a:rPr lang="zh-CN" altLang="en-US" sz="1400" b="1" dirty="0">
                <a:solidFill>
                  <a:srgbClr val="C00000"/>
                </a:solidFill>
                <a:latin typeface="+mn-ea"/>
                <a:ea typeface="+mn-ea"/>
                <a:cs typeface="Courier New" panose="02070309020205020404" pitchFamily="49" charset="0"/>
              </a:rPr>
              <a:t>负载分担</a:t>
            </a:r>
            <a:r>
              <a:rPr lang="zh-CN" altLang="en-US" sz="1400" b="1" dirty="0" smtClean="0">
                <a:solidFill>
                  <a:srgbClr val="C00000"/>
                </a:solidFill>
                <a:latin typeface="+mn-ea"/>
                <a:ea typeface="+mn-ea"/>
                <a:cs typeface="Courier New" panose="02070309020205020404" pitchFamily="49" charset="0"/>
              </a:rPr>
              <a:t>方式</a:t>
            </a:r>
          </a:p>
        </p:txBody>
      </p:sp>
      <p:pic>
        <p:nvPicPr>
          <p:cNvPr id="65" name="Picture 1062" descr="图片99"/>
          <p:cNvPicPr>
            <a:picLocks noChangeAspect="1" noChangeArrowheads="1"/>
          </p:cNvPicPr>
          <p:nvPr/>
        </p:nvPicPr>
        <p:blipFill>
          <a:blip r:embed="rId4" cstate="print"/>
          <a:srcRect/>
          <a:stretch>
            <a:fillRect/>
          </a:stretch>
        </p:blipFill>
        <p:spPr bwMode="auto">
          <a:xfrm>
            <a:off x="4725057" y="3453822"/>
            <a:ext cx="531019" cy="425003"/>
          </a:xfrm>
          <a:prstGeom prst="rect">
            <a:avLst/>
          </a:prstGeom>
          <a:noFill/>
        </p:spPr>
      </p:pic>
    </p:spTree>
    <p:extLst>
      <p:ext uri="{BB962C8B-B14F-4D97-AF65-F5344CB8AC3E}">
        <p14:creationId xmlns:p14="http://schemas.microsoft.com/office/powerpoint/2010/main" val="1137972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4212" y="1376364"/>
            <a:ext cx="7920037" cy="4428900"/>
          </a:xfrm>
        </p:spPr>
        <p:txBody>
          <a:bodyPr/>
          <a:lstStyle/>
          <a:p>
            <a:r>
              <a:rPr lang="zh-CN" altLang="en-US" dirty="0" smtClean="0"/>
              <a:t>局域网中的用户终端通常采用配置一个默认网关的形式访问外部网络，如果此时默认网关设备发生故障，将中断所有用户终端的网络访问，这很可能会给</a:t>
            </a:r>
            <a:r>
              <a:rPr lang="zh-CN" altLang="en-US" dirty="0"/>
              <a:t>用户带来不可预计的</a:t>
            </a:r>
            <a:r>
              <a:rPr lang="zh-CN" altLang="en-US" dirty="0" smtClean="0"/>
              <a:t>损失，所以可以通过部署多个网关的方式来解决单点故障问题，那么如何让多个网关能够协同工作但又不会互相冲突就成了最迫切需要解决的问题。</a:t>
            </a:r>
            <a:endParaRPr lang="en-US" altLang="zh-CN" dirty="0" smtClean="0"/>
          </a:p>
          <a:p>
            <a:r>
              <a:rPr lang="zh-CN" altLang="en-US" dirty="0" smtClean="0"/>
              <a:t>于是</a:t>
            </a:r>
            <a:r>
              <a:rPr lang="en-US" altLang="zh-CN" dirty="0" smtClean="0"/>
              <a:t>VRRP</a:t>
            </a:r>
            <a:r>
              <a:rPr lang="zh-CN" altLang="en-US" dirty="0" smtClean="0"/>
              <a:t>应运而生，它既可以实现网关的备份，又能解决多个</a:t>
            </a:r>
            <a:r>
              <a:rPr lang="zh-CN" altLang="en-US" dirty="0"/>
              <a:t>网关之间互相冲突的问题</a:t>
            </a:r>
            <a:r>
              <a:rPr lang="zh-CN" altLang="en-US" dirty="0" smtClean="0"/>
              <a:t>。那么</a:t>
            </a:r>
            <a:r>
              <a:rPr lang="en-US" altLang="zh-CN" dirty="0" smtClean="0"/>
              <a:t>VRRP</a:t>
            </a:r>
            <a:r>
              <a:rPr lang="zh-CN" altLang="en-US" dirty="0" smtClean="0"/>
              <a:t>的工作原理是如何实现的？在网络中又该如何配置呢？</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学完本课程后，您将能够：</a:t>
            </a:r>
            <a:endParaRPr lang="en-US" altLang="zh-CN" sz="2400" dirty="0"/>
          </a:p>
          <a:p>
            <a:pPr lvl="1"/>
            <a:r>
              <a:rPr lang="zh-CN" altLang="en-US" sz="2400" dirty="0" smtClean="0"/>
              <a:t>理解</a:t>
            </a:r>
            <a:r>
              <a:rPr lang="en-US" altLang="zh-CN" sz="2400" dirty="0" smtClean="0"/>
              <a:t>VRRP</a:t>
            </a:r>
            <a:r>
              <a:rPr lang="zh-CN" altLang="en-US" sz="2400" dirty="0" smtClean="0"/>
              <a:t>工作原理</a:t>
            </a:r>
            <a:endParaRPr lang="en-US" altLang="zh-CN" sz="2400" dirty="0" smtClean="0"/>
          </a:p>
          <a:p>
            <a:pPr lvl="1"/>
            <a:r>
              <a:rPr lang="zh-CN" altLang="en-US" sz="2400" dirty="0" smtClean="0"/>
              <a:t>熟悉</a:t>
            </a:r>
            <a:r>
              <a:rPr lang="en-US" altLang="zh-CN" sz="2400" dirty="0" smtClean="0"/>
              <a:t>VRRP</a:t>
            </a:r>
            <a:r>
              <a:rPr lang="zh-CN" altLang="en-US" sz="2400" dirty="0" smtClean="0"/>
              <a:t>主备切换过程</a:t>
            </a:r>
            <a:endParaRPr lang="en-US" altLang="zh-CN" sz="2400" dirty="0" smtClean="0"/>
          </a:p>
          <a:p>
            <a:pPr lvl="1"/>
            <a:r>
              <a:rPr lang="zh-CN" altLang="en-US" sz="2400" dirty="0" smtClean="0"/>
              <a:t>掌握</a:t>
            </a:r>
            <a:r>
              <a:rPr lang="en-US" altLang="zh-CN" sz="2400" dirty="0" smtClean="0"/>
              <a:t>VRRP</a:t>
            </a:r>
            <a:r>
              <a:rPr lang="zh-CN" altLang="en-US" sz="2400" dirty="0" smtClean="0"/>
              <a:t>基本配置</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1560" y="1628800"/>
            <a:ext cx="7920038" cy="2916324"/>
          </a:xfrm>
        </p:spPr>
        <p:txBody>
          <a:bodyPr/>
          <a:lstStyle/>
          <a:p>
            <a:r>
              <a:rPr lang="en-US" altLang="zh-CN" sz="2400" b="1" dirty="0"/>
              <a:t>VRRP</a:t>
            </a:r>
            <a:r>
              <a:rPr lang="zh-CN" altLang="en-US" sz="2400" b="1" dirty="0"/>
              <a:t>的产生及概述</a:t>
            </a:r>
            <a:endParaRPr lang="en-US" altLang="zh-CN" sz="2400" b="1" dirty="0"/>
          </a:p>
          <a:p>
            <a:r>
              <a:rPr lang="en-US" altLang="zh-CN" sz="2400" dirty="0">
                <a:solidFill>
                  <a:schemeClr val="bg1">
                    <a:lumMod val="50000"/>
                  </a:schemeClr>
                </a:solidFill>
              </a:rPr>
              <a:t>VRRP</a:t>
            </a:r>
            <a:r>
              <a:rPr lang="zh-CN" altLang="en-US" sz="2400" dirty="0">
                <a:solidFill>
                  <a:schemeClr val="bg1">
                    <a:lumMod val="50000"/>
                  </a:schemeClr>
                </a:solidFill>
              </a:rPr>
              <a:t>主备备份工作过程</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负载分担工作过程</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基本配置</a:t>
            </a:r>
            <a:endParaRPr lang="en-US" altLang="zh-CN" sz="2400" dirty="0">
              <a:solidFill>
                <a:schemeClr val="bg1">
                  <a:lumMod val="50000"/>
                </a:schemeClr>
              </a:solidFill>
            </a:endParaRPr>
          </a:p>
        </p:txBody>
      </p:sp>
    </p:spTree>
    <p:extLst>
      <p:ext uri="{BB962C8B-B14F-4D97-AF65-F5344CB8AC3E}">
        <p14:creationId xmlns:p14="http://schemas.microsoft.com/office/powerpoint/2010/main" val="693344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43808" y="1450413"/>
            <a:ext cx="4022735" cy="3479843"/>
            <a:chOff x="2071377" y="1974486"/>
            <a:chExt cx="3346516" cy="3022213"/>
          </a:xfrm>
        </p:grpSpPr>
        <p:pic>
          <p:nvPicPr>
            <p:cNvPr id="8" name="Picture 1062" descr="图片99"/>
            <p:cNvPicPr>
              <a:picLocks noChangeAspect="1" noChangeArrowheads="1"/>
            </p:cNvPicPr>
            <p:nvPr/>
          </p:nvPicPr>
          <p:blipFill>
            <a:blip r:embed="rId3" cstate="print"/>
            <a:srcRect/>
            <a:stretch>
              <a:fillRect/>
            </a:stretch>
          </p:blipFill>
          <p:spPr bwMode="auto">
            <a:xfrm>
              <a:off x="4542727" y="4386958"/>
              <a:ext cx="626110" cy="609741"/>
            </a:xfrm>
            <a:prstGeom prst="rect">
              <a:avLst/>
            </a:prstGeom>
            <a:noFill/>
          </p:spPr>
        </p:pic>
        <p:grpSp>
          <p:nvGrpSpPr>
            <p:cNvPr id="9" name="组合 8"/>
            <p:cNvGrpSpPr/>
            <p:nvPr/>
          </p:nvGrpSpPr>
          <p:grpSpPr>
            <a:xfrm>
              <a:off x="2071377" y="1974486"/>
              <a:ext cx="3346516" cy="3011502"/>
              <a:chOff x="2072170" y="1987641"/>
              <a:chExt cx="3346516" cy="3011502"/>
            </a:xfrm>
          </p:grpSpPr>
          <p:pic>
            <p:nvPicPr>
              <p:cNvPr id="10" name="Picture 227" descr="图片767"/>
              <p:cNvPicPr>
                <a:picLocks noChangeAspect="1" noChangeArrowheads="1"/>
              </p:cNvPicPr>
              <p:nvPr/>
            </p:nvPicPr>
            <p:blipFill>
              <a:blip r:embed="rId4" cstate="print"/>
              <a:srcRect/>
              <a:stretch>
                <a:fillRect/>
              </a:stretch>
            </p:blipFill>
            <p:spPr bwMode="auto">
              <a:xfrm>
                <a:off x="3023827" y="1987641"/>
                <a:ext cx="1122159" cy="666288"/>
              </a:xfrm>
              <a:prstGeom prst="rect">
                <a:avLst/>
              </a:prstGeom>
              <a:noFill/>
            </p:spPr>
          </p:pic>
          <p:pic>
            <p:nvPicPr>
              <p:cNvPr id="11" name="Picture 456" descr="图片23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3863" y="3034365"/>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0"/>
              <p:cNvSpPr>
                <a:spLocks noChangeShapeType="1"/>
              </p:cNvSpPr>
              <p:nvPr/>
            </p:nvSpPr>
            <p:spPr bwMode="auto">
              <a:xfrm>
                <a:off x="2072170" y="4017507"/>
                <a:ext cx="3346516" cy="36004"/>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13" name="直接连接符 12"/>
              <p:cNvCxnSpPr>
                <a:cxnSpLocks noChangeShapeType="1"/>
                <a:endCxn id="11" idx="0"/>
              </p:cNvCxnSpPr>
              <p:nvPr/>
            </p:nvCxnSpPr>
            <p:spPr bwMode="auto">
              <a:xfrm flipH="1">
                <a:off x="3584907" y="2626789"/>
                <a:ext cx="11258" cy="40757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 name="直接连接符 8"/>
              <p:cNvCxnSpPr>
                <a:cxnSpLocks noChangeShapeType="1"/>
              </p:cNvCxnSpPr>
              <p:nvPr/>
            </p:nvCxnSpPr>
            <p:spPr bwMode="auto">
              <a:xfrm flipH="1">
                <a:off x="3584906" y="3642661"/>
                <a:ext cx="4216" cy="3984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 name="直接连接符 8"/>
              <p:cNvCxnSpPr>
                <a:cxnSpLocks noChangeShapeType="1"/>
              </p:cNvCxnSpPr>
              <p:nvPr/>
            </p:nvCxnSpPr>
            <p:spPr bwMode="auto">
              <a:xfrm flipH="1">
                <a:off x="2526827" y="4010810"/>
                <a:ext cx="4216" cy="46898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 name="直接连接符 8"/>
              <p:cNvCxnSpPr>
                <a:cxnSpLocks noChangeShapeType="1"/>
              </p:cNvCxnSpPr>
              <p:nvPr/>
            </p:nvCxnSpPr>
            <p:spPr bwMode="auto">
              <a:xfrm flipH="1">
                <a:off x="3745428" y="4035509"/>
                <a:ext cx="4218" cy="46898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 name="直接连接符 8"/>
              <p:cNvCxnSpPr>
                <a:cxnSpLocks noChangeShapeType="1"/>
              </p:cNvCxnSpPr>
              <p:nvPr/>
            </p:nvCxnSpPr>
            <p:spPr bwMode="auto">
              <a:xfrm flipH="1">
                <a:off x="4948783" y="4060211"/>
                <a:ext cx="1" cy="34392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18" name="Picture 1062" descr="图片99"/>
              <p:cNvPicPr>
                <a:picLocks noChangeAspect="1" noChangeArrowheads="1"/>
              </p:cNvPicPr>
              <p:nvPr/>
            </p:nvPicPr>
            <p:blipFill>
              <a:blip r:embed="rId3" cstate="print"/>
              <a:srcRect/>
              <a:stretch>
                <a:fillRect/>
              </a:stretch>
            </p:blipFill>
            <p:spPr bwMode="auto">
              <a:xfrm>
                <a:off x="2132225" y="4389402"/>
                <a:ext cx="626110" cy="609741"/>
              </a:xfrm>
              <a:prstGeom prst="rect">
                <a:avLst/>
              </a:prstGeom>
              <a:noFill/>
            </p:spPr>
          </p:pic>
          <p:pic>
            <p:nvPicPr>
              <p:cNvPr id="19" name="Picture 1062" descr="图片99"/>
              <p:cNvPicPr>
                <a:picLocks noChangeAspect="1" noChangeArrowheads="1"/>
              </p:cNvPicPr>
              <p:nvPr/>
            </p:nvPicPr>
            <p:blipFill>
              <a:blip r:embed="rId3" cstate="print"/>
              <a:srcRect/>
              <a:stretch>
                <a:fillRect/>
              </a:stretch>
            </p:blipFill>
            <p:spPr bwMode="auto">
              <a:xfrm>
                <a:off x="3249151" y="4386958"/>
                <a:ext cx="626110" cy="609741"/>
              </a:xfrm>
              <a:prstGeom prst="rect">
                <a:avLst/>
              </a:prstGeom>
              <a:noFill/>
            </p:spPr>
          </p:pic>
          <p:sp>
            <p:nvSpPr>
              <p:cNvPr id="20" name="文本框 19"/>
              <p:cNvSpPr txBox="1"/>
              <p:nvPr/>
            </p:nvSpPr>
            <p:spPr bwMode="auto">
              <a:xfrm>
                <a:off x="2403015" y="3170078"/>
                <a:ext cx="865293" cy="3015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err="1" smtClean="0">
                    <a:solidFill>
                      <a:srgbClr val="000000"/>
                    </a:solidFill>
                    <a:latin typeface="+mn-lt"/>
                    <a:ea typeface="+mn-ea"/>
                    <a:cs typeface="Arial" pitchFamily="34" charset="0"/>
                  </a:rPr>
                  <a:t>RouterA</a:t>
                </a:r>
                <a:endParaRPr lang="zh-CN" altLang="en-US" sz="1600" b="1" dirty="0" smtClean="0">
                  <a:solidFill>
                    <a:srgbClr val="000000"/>
                  </a:solidFill>
                  <a:latin typeface="+mn-lt"/>
                  <a:ea typeface="+mn-ea"/>
                  <a:cs typeface="Arial" pitchFamily="34" charset="0"/>
                </a:endParaRPr>
              </a:p>
            </p:txBody>
          </p:sp>
        </p:grpSp>
      </p:grpSp>
      <p:sp>
        <p:nvSpPr>
          <p:cNvPr id="3" name="标题 2"/>
          <p:cNvSpPr>
            <a:spLocks noGrp="1"/>
          </p:cNvSpPr>
          <p:nvPr>
            <p:ph type="title"/>
          </p:nvPr>
        </p:nvSpPr>
        <p:spPr/>
        <p:txBody>
          <a:bodyPr/>
          <a:lstStyle/>
          <a:p>
            <a:r>
              <a:rPr lang="zh-CN" altLang="en-US" dirty="0" smtClean="0"/>
              <a:t>单网关的缺陷</a:t>
            </a:r>
            <a:endParaRPr lang="zh-CN" altLang="en-US" dirty="0"/>
          </a:p>
        </p:txBody>
      </p:sp>
      <p:sp>
        <p:nvSpPr>
          <p:cNvPr id="4" name="文本占位符 3"/>
          <p:cNvSpPr>
            <a:spLocks noGrp="1"/>
          </p:cNvSpPr>
          <p:nvPr>
            <p:ph type="body" sz="quarter" idx="10"/>
          </p:nvPr>
        </p:nvSpPr>
        <p:spPr>
          <a:xfrm>
            <a:off x="653213" y="5157328"/>
            <a:ext cx="7920037" cy="1151992"/>
          </a:xfrm>
        </p:spPr>
        <p:txBody>
          <a:bodyPr/>
          <a:lstStyle/>
          <a:p>
            <a:r>
              <a:rPr lang="zh-CN" altLang="en-US" sz="2000" dirty="0" smtClean="0"/>
              <a:t>当网关路由器</a:t>
            </a:r>
            <a:r>
              <a:rPr lang="en-US" altLang="zh-CN" sz="2000" dirty="0" err="1" smtClean="0"/>
              <a:t>RouterA</a:t>
            </a:r>
            <a:r>
              <a:rPr lang="zh-CN" altLang="en-US" sz="2000" dirty="0" smtClean="0"/>
              <a:t>出现故障时，本网段内以该设备为网关的主机都不能与</a:t>
            </a:r>
            <a:r>
              <a:rPr lang="en-US" altLang="zh-CN" sz="2000" dirty="0" smtClean="0"/>
              <a:t>Internet</a:t>
            </a:r>
            <a:r>
              <a:rPr lang="zh-CN" altLang="en-US" sz="2000" dirty="0" smtClean="0"/>
              <a:t>进行通信。</a:t>
            </a:r>
            <a:endParaRPr lang="zh-CN" altLang="en-US" sz="2000" dirty="0"/>
          </a:p>
        </p:txBody>
      </p:sp>
      <p:grpSp>
        <p:nvGrpSpPr>
          <p:cNvPr id="21" name="组合 20"/>
          <p:cNvGrpSpPr/>
          <p:nvPr/>
        </p:nvGrpSpPr>
        <p:grpSpPr>
          <a:xfrm>
            <a:off x="3372899" y="2210655"/>
            <a:ext cx="1154393" cy="2043691"/>
            <a:chOff x="5026493" y="4278005"/>
            <a:chExt cx="1154393" cy="2043691"/>
          </a:xfrm>
        </p:grpSpPr>
        <p:cxnSp>
          <p:nvCxnSpPr>
            <p:cNvPr id="22" name="肘形连接符 21"/>
            <p:cNvCxnSpPr/>
            <p:nvPr/>
          </p:nvCxnSpPr>
          <p:spPr bwMode="auto">
            <a:xfrm rot="16200000" flipH="1">
              <a:off x="4807643" y="6101147"/>
              <a:ext cx="439399" cy="1700"/>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3" name="直接连接符 22"/>
            <p:cNvCxnSpPr/>
            <p:nvPr/>
          </p:nvCxnSpPr>
          <p:spPr bwMode="auto">
            <a:xfrm flipH="1" flipV="1">
              <a:off x="5043930" y="5875724"/>
              <a:ext cx="1134678" cy="19769"/>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4" name="直接箭头连接符 23"/>
            <p:cNvCxnSpPr/>
            <p:nvPr/>
          </p:nvCxnSpPr>
          <p:spPr bwMode="auto">
            <a:xfrm flipH="1" flipV="1">
              <a:off x="6178608" y="4278005"/>
              <a:ext cx="2278" cy="1580442"/>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25" name="组合 24"/>
          <p:cNvGrpSpPr/>
          <p:nvPr/>
        </p:nvGrpSpPr>
        <p:grpSpPr>
          <a:xfrm flipH="1">
            <a:off x="4733462" y="2218017"/>
            <a:ext cx="1600087" cy="2096220"/>
            <a:chOff x="2333863" y="2682809"/>
            <a:chExt cx="1253782" cy="2118642"/>
          </a:xfrm>
        </p:grpSpPr>
        <p:cxnSp>
          <p:nvCxnSpPr>
            <p:cNvPr id="26" name="肘形连接符 25"/>
            <p:cNvCxnSpPr/>
            <p:nvPr/>
          </p:nvCxnSpPr>
          <p:spPr bwMode="auto">
            <a:xfrm rot="16200000" flipH="1">
              <a:off x="2078619" y="4546205"/>
              <a:ext cx="510490" cy="2"/>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7" name="直接连接符 26"/>
            <p:cNvCxnSpPr/>
            <p:nvPr/>
          </p:nvCxnSpPr>
          <p:spPr bwMode="auto">
            <a:xfrm flipH="1">
              <a:off x="2369689" y="4263381"/>
              <a:ext cx="1197056" cy="27387"/>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8" name="直接箭头连接符 27"/>
            <p:cNvCxnSpPr/>
            <p:nvPr/>
          </p:nvCxnSpPr>
          <p:spPr bwMode="auto">
            <a:xfrm flipH="1" flipV="1">
              <a:off x="3585362" y="2682809"/>
              <a:ext cx="2283" cy="1580572"/>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29" name="组合 28"/>
          <p:cNvGrpSpPr/>
          <p:nvPr/>
        </p:nvGrpSpPr>
        <p:grpSpPr>
          <a:xfrm flipH="1">
            <a:off x="4620370" y="2211381"/>
            <a:ext cx="229553" cy="2102857"/>
            <a:chOff x="2148178" y="2653929"/>
            <a:chExt cx="1535951" cy="1874524"/>
          </a:xfrm>
        </p:grpSpPr>
        <p:cxnSp>
          <p:nvCxnSpPr>
            <p:cNvPr id="30" name="肘形连接符 29"/>
            <p:cNvCxnSpPr/>
            <p:nvPr/>
          </p:nvCxnSpPr>
          <p:spPr bwMode="auto">
            <a:xfrm rot="5400000">
              <a:off x="1969923" y="4333100"/>
              <a:ext cx="373602" cy="17102"/>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31" name="直接连接符 30"/>
            <p:cNvCxnSpPr/>
            <p:nvPr/>
          </p:nvCxnSpPr>
          <p:spPr bwMode="auto">
            <a:xfrm flipH="1">
              <a:off x="2270807" y="4129962"/>
              <a:ext cx="1168457" cy="5688"/>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32" name="直接箭头连接符 31"/>
            <p:cNvCxnSpPr/>
            <p:nvPr/>
          </p:nvCxnSpPr>
          <p:spPr bwMode="auto">
            <a:xfrm flipH="1" flipV="1">
              <a:off x="3584901" y="2653929"/>
              <a:ext cx="99228" cy="1457605"/>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33" name="组合 32"/>
          <p:cNvGrpSpPr/>
          <p:nvPr/>
        </p:nvGrpSpPr>
        <p:grpSpPr>
          <a:xfrm>
            <a:off x="4394034" y="2926146"/>
            <a:ext cx="541433" cy="48636"/>
            <a:chOff x="2925847" y="3735779"/>
            <a:chExt cx="580667" cy="52160"/>
          </a:xfrm>
        </p:grpSpPr>
        <p:sp>
          <p:nvSpPr>
            <p:cNvPr id="34" name="矩形 33"/>
            <p:cNvSpPr>
              <a:spLocks noChangeAspect="1"/>
            </p:cNvSpPr>
            <p:nvPr/>
          </p:nvSpPr>
          <p:spPr bwMode="auto">
            <a:xfrm rot="2340000">
              <a:off x="2925847" y="3743244"/>
              <a:ext cx="580667" cy="4469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5" name="矩形 34"/>
            <p:cNvSpPr>
              <a:spLocks noChangeAspect="1"/>
            </p:cNvSpPr>
            <p:nvPr/>
          </p:nvSpPr>
          <p:spPr bwMode="auto">
            <a:xfrm rot="19020000">
              <a:off x="2926306" y="3735779"/>
              <a:ext cx="571051" cy="4453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41" name="组合 40"/>
          <p:cNvGrpSpPr/>
          <p:nvPr/>
        </p:nvGrpSpPr>
        <p:grpSpPr>
          <a:xfrm>
            <a:off x="3445972" y="3082529"/>
            <a:ext cx="1188132" cy="1224136"/>
            <a:chOff x="3131840" y="3212976"/>
            <a:chExt cx="1188132" cy="1224136"/>
          </a:xfrm>
        </p:grpSpPr>
        <p:cxnSp>
          <p:nvCxnSpPr>
            <p:cNvPr id="5" name="直接连接符 4"/>
            <p:cNvCxnSpPr/>
            <p:nvPr/>
          </p:nvCxnSpPr>
          <p:spPr bwMode="auto">
            <a:xfrm>
              <a:off x="3131840" y="4005064"/>
              <a:ext cx="0" cy="432048"/>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38" name="直接连接符 37"/>
            <p:cNvCxnSpPr/>
            <p:nvPr/>
          </p:nvCxnSpPr>
          <p:spPr bwMode="auto">
            <a:xfrm>
              <a:off x="3167844" y="4005064"/>
              <a:ext cx="1152128" cy="0"/>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40" name="直接箭头连接符 39"/>
            <p:cNvCxnSpPr/>
            <p:nvPr/>
          </p:nvCxnSpPr>
          <p:spPr bwMode="auto">
            <a:xfrm flipV="1">
              <a:off x="4319972" y="3212976"/>
              <a:ext cx="0" cy="792088"/>
            </a:xfrm>
            <a:prstGeom prst="straightConnector1">
              <a:avLst/>
            </a:prstGeom>
            <a:solidFill>
              <a:schemeClr val="accent1"/>
            </a:solidFill>
            <a:ln w="28575" cap="flat" cmpd="sng" algn="ctr">
              <a:solidFill>
                <a:srgbClr val="FFC000"/>
              </a:solidFill>
              <a:prstDash val="lgDash"/>
              <a:round/>
              <a:headEnd type="none" w="med" len="med"/>
              <a:tailEnd type="triangle"/>
            </a:ln>
            <a:effectLst/>
          </p:spPr>
        </p:cxnSp>
      </p:grpSp>
      <p:grpSp>
        <p:nvGrpSpPr>
          <p:cNvPr id="48" name="组合 47"/>
          <p:cNvGrpSpPr/>
          <p:nvPr/>
        </p:nvGrpSpPr>
        <p:grpSpPr>
          <a:xfrm>
            <a:off x="4670108" y="3082529"/>
            <a:ext cx="180020" cy="1188132"/>
            <a:chOff x="4319972" y="3212976"/>
            <a:chExt cx="180020" cy="1188132"/>
          </a:xfrm>
        </p:grpSpPr>
        <p:cxnSp>
          <p:nvCxnSpPr>
            <p:cNvPr id="43" name="直接连接符 42"/>
            <p:cNvCxnSpPr/>
            <p:nvPr/>
          </p:nvCxnSpPr>
          <p:spPr bwMode="auto">
            <a:xfrm flipV="1">
              <a:off x="4499992" y="4005064"/>
              <a:ext cx="0" cy="396044"/>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45" name="直接连接符 44"/>
            <p:cNvCxnSpPr/>
            <p:nvPr/>
          </p:nvCxnSpPr>
          <p:spPr bwMode="auto">
            <a:xfrm flipH="1">
              <a:off x="4319972" y="4005064"/>
              <a:ext cx="180020" cy="0"/>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47" name="直接箭头连接符 46"/>
            <p:cNvCxnSpPr/>
            <p:nvPr/>
          </p:nvCxnSpPr>
          <p:spPr bwMode="auto">
            <a:xfrm flipV="1">
              <a:off x="4355976" y="3212976"/>
              <a:ext cx="0" cy="792088"/>
            </a:xfrm>
            <a:prstGeom prst="straightConnector1">
              <a:avLst/>
            </a:prstGeom>
            <a:solidFill>
              <a:schemeClr val="accent1"/>
            </a:solidFill>
            <a:ln w="28575" cap="flat" cmpd="sng" algn="ctr">
              <a:solidFill>
                <a:srgbClr val="FFC000"/>
              </a:solidFill>
              <a:prstDash val="lgDash"/>
              <a:round/>
              <a:headEnd type="none" w="med" len="med"/>
              <a:tailEnd type="triangle"/>
            </a:ln>
            <a:effectLst/>
          </p:spPr>
        </p:cxnSp>
      </p:grpSp>
      <p:grpSp>
        <p:nvGrpSpPr>
          <p:cNvPr id="56" name="组合 55"/>
          <p:cNvGrpSpPr/>
          <p:nvPr/>
        </p:nvGrpSpPr>
        <p:grpSpPr>
          <a:xfrm>
            <a:off x="4778120" y="3118533"/>
            <a:ext cx="1448732" cy="1188132"/>
            <a:chOff x="4463988" y="3284984"/>
            <a:chExt cx="1448732" cy="1188132"/>
          </a:xfrm>
        </p:grpSpPr>
        <p:cxnSp>
          <p:nvCxnSpPr>
            <p:cNvPr id="50" name="直接连接符 49"/>
            <p:cNvCxnSpPr/>
            <p:nvPr/>
          </p:nvCxnSpPr>
          <p:spPr bwMode="auto">
            <a:xfrm flipH="1" flipV="1">
              <a:off x="5904148" y="4011534"/>
              <a:ext cx="8572" cy="461582"/>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52" name="直接连接符 51"/>
            <p:cNvCxnSpPr/>
            <p:nvPr/>
          </p:nvCxnSpPr>
          <p:spPr bwMode="auto">
            <a:xfrm flipH="1">
              <a:off x="4463988" y="4005064"/>
              <a:ext cx="1440160" cy="0"/>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54" name="直接箭头连接符 53"/>
            <p:cNvCxnSpPr/>
            <p:nvPr/>
          </p:nvCxnSpPr>
          <p:spPr bwMode="auto">
            <a:xfrm flipV="1">
              <a:off x="4463988" y="3284984"/>
              <a:ext cx="0" cy="720080"/>
            </a:xfrm>
            <a:prstGeom prst="straightConnector1">
              <a:avLst/>
            </a:prstGeom>
            <a:solidFill>
              <a:schemeClr val="accent1"/>
            </a:solidFill>
            <a:ln w="28575" cap="flat" cmpd="sng" algn="ctr">
              <a:solidFill>
                <a:srgbClr val="FFC000"/>
              </a:solidFill>
              <a:prstDash val="lgDash"/>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10000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1000"/>
                                        <p:tgtEl>
                                          <p:spTgt spid="21"/>
                                        </p:tgtEl>
                                      </p:cBhvr>
                                    </p:animEffect>
                                  </p:childTnLst>
                                </p:cTn>
                              </p:par>
                              <p:par>
                                <p:cTn id="8" presetID="22" presetClass="entr" presetSubtype="4" repeatCount="10000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1000"/>
                                        <p:tgtEl>
                                          <p:spTgt spid="29"/>
                                        </p:tgtEl>
                                      </p:cBhvr>
                                    </p:animEffect>
                                  </p:childTnLst>
                                </p:cTn>
                              </p:par>
                              <p:par>
                                <p:cTn id="11" presetID="22" presetClass="entr" presetSubtype="4" repeatCount="10000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10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1"/>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9"/>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25"/>
                                        </p:tgtEl>
                                        <p:attrNameLst>
                                          <p:attrName>style.visibility</p:attrName>
                                        </p:attrNameLst>
                                      </p:cBhvr>
                                      <p:to>
                                        <p:strVal val="hidden"/>
                                      </p:to>
                                    </p:set>
                                  </p:childTnLst>
                                </p:cTn>
                              </p:par>
                              <p:par>
                                <p:cTn id="24" presetID="22" presetClass="entr" presetSubtype="4" repeatCount="10000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down)">
                                      <p:cBhvr>
                                        <p:cTn id="26" dur="1000"/>
                                        <p:tgtEl>
                                          <p:spTgt spid="41"/>
                                        </p:tgtEl>
                                      </p:cBhvr>
                                    </p:animEffect>
                                  </p:childTnLst>
                                </p:cTn>
                              </p:par>
                              <p:par>
                                <p:cTn id="27" presetID="22" presetClass="entr" presetSubtype="4" repeatCount="10000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down)">
                                      <p:cBhvr>
                                        <p:cTn id="29" dur="1000"/>
                                        <p:tgtEl>
                                          <p:spTgt spid="48"/>
                                        </p:tgtEl>
                                      </p:cBhvr>
                                    </p:animEffect>
                                  </p:childTnLst>
                                </p:cTn>
                              </p:par>
                              <p:par>
                                <p:cTn id="30" presetID="22" presetClass="entr" presetSubtype="4" repeatCount="10000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down)">
                                      <p:cBhvr>
                                        <p:cTn id="32"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788025" y="1916832"/>
            <a:ext cx="1889951" cy="1787655"/>
            <a:chOff x="4788025" y="1770208"/>
            <a:chExt cx="1889951" cy="1787655"/>
          </a:xfrm>
        </p:grpSpPr>
        <p:grpSp>
          <p:nvGrpSpPr>
            <p:cNvPr id="54" name="组合 53"/>
            <p:cNvGrpSpPr/>
            <p:nvPr/>
          </p:nvGrpSpPr>
          <p:grpSpPr>
            <a:xfrm>
              <a:off x="4788025" y="1770208"/>
              <a:ext cx="951852" cy="1787655"/>
              <a:chOff x="4139953" y="1772816"/>
              <a:chExt cx="951852" cy="1787655"/>
            </a:xfrm>
          </p:grpSpPr>
          <p:cxnSp>
            <p:nvCxnSpPr>
              <p:cNvPr id="47" name="直接连接符 46"/>
              <p:cNvCxnSpPr>
                <a:cxnSpLocks noChangeShapeType="1"/>
              </p:cNvCxnSpPr>
              <p:nvPr/>
            </p:nvCxnSpPr>
            <p:spPr bwMode="auto">
              <a:xfrm>
                <a:off x="4139953" y="1772816"/>
                <a:ext cx="576063" cy="86409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3" name="直接连接符 52"/>
              <p:cNvCxnSpPr>
                <a:cxnSpLocks noChangeShapeType="1"/>
              </p:cNvCxnSpPr>
              <p:nvPr/>
            </p:nvCxnSpPr>
            <p:spPr bwMode="auto">
              <a:xfrm>
                <a:off x="4752020" y="2840391"/>
                <a:ext cx="0" cy="72008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44"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972" y="2456892"/>
                <a:ext cx="771833"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文本框 20"/>
            <p:cNvSpPr txBox="1"/>
            <p:nvPr/>
          </p:nvSpPr>
          <p:spPr bwMode="auto">
            <a:xfrm>
              <a:off x="5353960" y="3083640"/>
              <a:ext cx="132401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sz="1400" dirty="0" smtClean="0">
                  <a:solidFill>
                    <a:srgbClr val="C00000"/>
                  </a:solidFill>
                  <a:latin typeface="+mn-lt"/>
                  <a:ea typeface="+mn-ea"/>
                  <a:cs typeface="Arial" pitchFamily="34" charset="0"/>
                </a:rPr>
                <a:t>192.168.1.254</a:t>
              </a:r>
            </a:p>
          </p:txBody>
        </p:sp>
      </p:grpSp>
      <p:sp>
        <p:nvSpPr>
          <p:cNvPr id="3" name="标题 2"/>
          <p:cNvSpPr>
            <a:spLocks noGrp="1"/>
          </p:cNvSpPr>
          <p:nvPr>
            <p:ph type="title"/>
          </p:nvPr>
        </p:nvSpPr>
        <p:spPr/>
        <p:txBody>
          <a:bodyPr/>
          <a:lstStyle/>
          <a:p>
            <a:r>
              <a:rPr lang="zh-CN" altLang="en-US" dirty="0" smtClean="0"/>
              <a:t>多网关存在的问题</a:t>
            </a:r>
            <a:endParaRPr lang="zh-CN" altLang="en-US" dirty="0"/>
          </a:p>
        </p:txBody>
      </p:sp>
      <p:sp>
        <p:nvSpPr>
          <p:cNvPr id="4" name="文本占位符 3"/>
          <p:cNvSpPr>
            <a:spLocks noGrp="1"/>
          </p:cNvSpPr>
          <p:nvPr>
            <p:ph type="body" sz="quarter" idx="10"/>
          </p:nvPr>
        </p:nvSpPr>
        <p:spPr>
          <a:xfrm>
            <a:off x="729266" y="4964820"/>
            <a:ext cx="7803174" cy="1272492"/>
          </a:xfrm>
        </p:spPr>
        <p:txBody>
          <a:bodyPr/>
          <a:lstStyle/>
          <a:p>
            <a:pPr marL="301625" lvl="1" indent="-301625">
              <a:buClr>
                <a:srgbClr val="808080"/>
              </a:buClr>
              <a:buSzPct val="60000"/>
              <a:buFont typeface="Wingdings" pitchFamily="2" charset="2"/>
              <a:buChar char="l"/>
            </a:pPr>
            <a:r>
              <a:rPr lang="zh-CN" altLang="en-US" sz="1800" dirty="0" smtClean="0">
                <a:cs typeface="+mn-cs"/>
              </a:rPr>
              <a:t>通过部署多网关的方式实现网关的备份。</a:t>
            </a:r>
            <a:endParaRPr lang="en-US" altLang="zh-CN" sz="1800" dirty="0" smtClean="0">
              <a:cs typeface="+mn-cs"/>
            </a:endParaRPr>
          </a:p>
          <a:p>
            <a:pPr marL="301625" lvl="1" indent="-301625">
              <a:buClr>
                <a:srgbClr val="808080"/>
              </a:buClr>
              <a:buSzPct val="60000"/>
              <a:buFont typeface="Wingdings" pitchFamily="2" charset="2"/>
              <a:buChar char="l"/>
            </a:pPr>
            <a:r>
              <a:rPr lang="zh-CN" altLang="en-US" sz="1800" dirty="0" smtClean="0">
                <a:cs typeface="+mn-cs"/>
              </a:rPr>
              <a:t>但多网关可能会出现一些问题：网关间</a:t>
            </a:r>
            <a:r>
              <a:rPr lang="en-US" altLang="zh-CN" sz="1800" dirty="0" smtClean="0">
                <a:cs typeface="+mn-cs"/>
              </a:rPr>
              <a:t>IP</a:t>
            </a:r>
            <a:r>
              <a:rPr lang="zh-CN" altLang="en-US" sz="1800" dirty="0" smtClean="0">
                <a:cs typeface="+mn-cs"/>
              </a:rPr>
              <a:t>地址冲突；主机会频繁切换网络出口。</a:t>
            </a:r>
            <a:endParaRPr lang="en-US" altLang="zh-CN" sz="1800" dirty="0" smtClean="0">
              <a:cs typeface="+mn-cs"/>
            </a:endParaRPr>
          </a:p>
        </p:txBody>
      </p:sp>
      <p:sp>
        <p:nvSpPr>
          <p:cNvPr id="19" name="Line 10"/>
          <p:cNvSpPr>
            <a:spLocks noChangeShapeType="1"/>
          </p:cNvSpPr>
          <p:nvPr/>
        </p:nvSpPr>
        <p:spPr bwMode="auto">
          <a:xfrm flipV="1">
            <a:off x="2735796" y="3714446"/>
            <a:ext cx="4032448" cy="2586"/>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20" name="直接连接符 19"/>
          <p:cNvCxnSpPr>
            <a:cxnSpLocks noChangeShapeType="1"/>
          </p:cNvCxnSpPr>
          <p:nvPr/>
        </p:nvCxnSpPr>
        <p:spPr bwMode="auto">
          <a:xfrm flipH="1">
            <a:off x="3995936" y="1916832"/>
            <a:ext cx="468053" cy="86409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2" name="直接连接符 8"/>
          <p:cNvCxnSpPr>
            <a:cxnSpLocks noChangeShapeType="1"/>
          </p:cNvCxnSpPr>
          <p:nvPr/>
        </p:nvCxnSpPr>
        <p:spPr bwMode="auto">
          <a:xfrm flipH="1">
            <a:off x="3282324" y="3704487"/>
            <a:ext cx="0" cy="5400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3" name="直接连接符 8"/>
          <p:cNvCxnSpPr>
            <a:cxnSpLocks noChangeShapeType="1"/>
          </p:cNvCxnSpPr>
          <p:nvPr/>
        </p:nvCxnSpPr>
        <p:spPr bwMode="auto">
          <a:xfrm flipH="1">
            <a:off x="4680012" y="3704487"/>
            <a:ext cx="0" cy="5400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 name="直接连接符 8"/>
          <p:cNvCxnSpPr>
            <a:cxnSpLocks noChangeShapeType="1"/>
          </p:cNvCxnSpPr>
          <p:nvPr/>
        </p:nvCxnSpPr>
        <p:spPr bwMode="auto">
          <a:xfrm flipH="1">
            <a:off x="6120172" y="3704487"/>
            <a:ext cx="1" cy="6480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25" name="Picture 1062" descr="图片99"/>
          <p:cNvPicPr>
            <a:picLocks noChangeAspect="1" noChangeArrowheads="1"/>
          </p:cNvPicPr>
          <p:nvPr/>
        </p:nvPicPr>
        <p:blipFill>
          <a:blip r:embed="rId4" cstate="print"/>
          <a:srcRect/>
          <a:stretch>
            <a:fillRect/>
          </a:stretch>
        </p:blipFill>
        <p:spPr bwMode="auto">
          <a:xfrm>
            <a:off x="2985520" y="4176011"/>
            <a:ext cx="752626" cy="702069"/>
          </a:xfrm>
          <a:prstGeom prst="rect">
            <a:avLst/>
          </a:prstGeom>
          <a:noFill/>
        </p:spPr>
      </p:pic>
      <p:pic>
        <p:nvPicPr>
          <p:cNvPr id="26" name="Picture 1062" descr="图片99"/>
          <p:cNvPicPr>
            <a:picLocks noChangeAspect="1" noChangeArrowheads="1"/>
          </p:cNvPicPr>
          <p:nvPr/>
        </p:nvPicPr>
        <p:blipFill>
          <a:blip r:embed="rId4" cstate="print"/>
          <a:srcRect/>
          <a:stretch>
            <a:fillRect/>
          </a:stretch>
        </p:blipFill>
        <p:spPr bwMode="auto">
          <a:xfrm>
            <a:off x="4371886" y="4176012"/>
            <a:ext cx="752626" cy="702069"/>
          </a:xfrm>
          <a:prstGeom prst="rect">
            <a:avLst/>
          </a:prstGeom>
          <a:noFill/>
        </p:spPr>
      </p:pic>
      <p:cxnSp>
        <p:nvCxnSpPr>
          <p:cNvPr id="50" name="直接连接符 49"/>
          <p:cNvCxnSpPr>
            <a:cxnSpLocks noChangeShapeType="1"/>
          </p:cNvCxnSpPr>
          <p:nvPr/>
        </p:nvCxnSpPr>
        <p:spPr bwMode="auto">
          <a:xfrm>
            <a:off x="3923928" y="2984407"/>
            <a:ext cx="0" cy="72008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18"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7884" y="2617997"/>
            <a:ext cx="771833"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62" descr="图片99"/>
          <p:cNvPicPr>
            <a:picLocks noChangeAspect="1" noChangeArrowheads="1"/>
          </p:cNvPicPr>
          <p:nvPr/>
        </p:nvPicPr>
        <p:blipFill>
          <a:blip r:embed="rId4" cstate="print"/>
          <a:srcRect/>
          <a:stretch>
            <a:fillRect/>
          </a:stretch>
        </p:blipFill>
        <p:spPr bwMode="auto">
          <a:xfrm>
            <a:off x="5860864" y="4176012"/>
            <a:ext cx="752626" cy="702069"/>
          </a:xfrm>
          <a:prstGeom prst="rect">
            <a:avLst/>
          </a:prstGeom>
          <a:noFill/>
        </p:spPr>
      </p:pic>
      <p:pic>
        <p:nvPicPr>
          <p:cNvPr id="17" name="Picture 227" descr="图片767"/>
          <p:cNvPicPr>
            <a:picLocks noChangeAspect="1" noChangeArrowheads="1"/>
          </p:cNvPicPr>
          <p:nvPr/>
        </p:nvPicPr>
        <p:blipFill>
          <a:blip r:embed="rId5" cstate="print"/>
          <a:srcRect/>
          <a:stretch>
            <a:fillRect/>
          </a:stretch>
        </p:blipFill>
        <p:spPr bwMode="auto">
          <a:xfrm>
            <a:off x="3879751" y="1412776"/>
            <a:ext cx="1348910" cy="767179"/>
          </a:xfrm>
          <a:prstGeom prst="rect">
            <a:avLst/>
          </a:prstGeom>
          <a:noFill/>
        </p:spPr>
      </p:pic>
      <p:sp>
        <p:nvSpPr>
          <p:cNvPr id="2" name="文本框 1"/>
          <p:cNvSpPr txBox="1"/>
          <p:nvPr/>
        </p:nvSpPr>
        <p:spPr bwMode="auto">
          <a:xfrm>
            <a:off x="2617891" y="3251790"/>
            <a:ext cx="132401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sz="1400" dirty="0" smtClean="0">
                <a:solidFill>
                  <a:srgbClr val="000000"/>
                </a:solidFill>
                <a:latin typeface="+mn-lt"/>
                <a:ea typeface="+mn-ea"/>
                <a:cs typeface="Arial" pitchFamily="34" charset="0"/>
              </a:rPr>
              <a:t>192.168.1.254</a:t>
            </a:r>
          </a:p>
        </p:txBody>
      </p:sp>
    </p:spTree>
    <p:extLst>
      <p:ext uri="{BB962C8B-B14F-4D97-AF65-F5344CB8AC3E}">
        <p14:creationId xmlns:p14="http://schemas.microsoft.com/office/powerpoint/2010/main" val="188441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VRRP</a:t>
            </a:r>
            <a:r>
              <a:rPr lang="zh-CN" altLang="en-US" dirty="0"/>
              <a:t>基本</a:t>
            </a:r>
            <a:r>
              <a:rPr lang="zh-CN" altLang="en-US" dirty="0" smtClean="0"/>
              <a:t>概述</a:t>
            </a:r>
            <a:endParaRPr lang="zh-CN" altLang="en-US" dirty="0"/>
          </a:p>
        </p:txBody>
      </p:sp>
      <p:sp>
        <p:nvSpPr>
          <p:cNvPr id="13" name="文本占位符 12"/>
          <p:cNvSpPr>
            <a:spLocks noGrp="1"/>
          </p:cNvSpPr>
          <p:nvPr>
            <p:ph type="body" sz="quarter" idx="10"/>
          </p:nvPr>
        </p:nvSpPr>
        <p:spPr/>
        <p:txBody>
          <a:bodyPr/>
          <a:lstStyle/>
          <a:p>
            <a:pPr marL="301625" lvl="1" indent="-301625">
              <a:buClr>
                <a:srgbClr val="808080"/>
              </a:buClr>
              <a:buSzPct val="60000"/>
              <a:buFont typeface="Wingdings" pitchFamily="2" charset="2"/>
              <a:buChar char="l"/>
            </a:pPr>
            <a:r>
              <a:rPr lang="en-US" altLang="zh-CN" sz="1800" dirty="0" smtClean="0"/>
              <a:t>VRRP</a:t>
            </a:r>
            <a:r>
              <a:rPr lang="zh-CN" altLang="en-US" sz="1800" dirty="0" smtClean="0"/>
              <a:t>能够在不改变组网的情况下，将多台路由器虚拟成一个虚拟路由器，通过配置虚拟路由器的</a:t>
            </a:r>
            <a:r>
              <a:rPr lang="en-US" altLang="zh-CN" sz="1800" dirty="0" smtClean="0"/>
              <a:t>IP</a:t>
            </a:r>
            <a:r>
              <a:rPr lang="zh-CN" altLang="en-US" sz="1800" dirty="0" smtClean="0"/>
              <a:t>地址为默认网关，实现网关的备份。</a:t>
            </a:r>
            <a:endParaRPr lang="en-US" altLang="zh-CN" sz="1800" dirty="0" smtClean="0"/>
          </a:p>
          <a:p>
            <a:pPr marL="301625" lvl="1" indent="-301625">
              <a:buClr>
                <a:srgbClr val="808080"/>
              </a:buClr>
              <a:buSzPct val="60000"/>
              <a:buFont typeface="Wingdings" pitchFamily="2" charset="2"/>
              <a:buChar char="l"/>
            </a:pPr>
            <a:r>
              <a:rPr lang="zh-CN" altLang="en-US" sz="1800" dirty="0" smtClean="0"/>
              <a:t>协议版本：</a:t>
            </a:r>
            <a:r>
              <a:rPr lang="en-US" altLang="zh-CN" sz="1800" dirty="0" smtClean="0"/>
              <a:t>VRRPv2</a:t>
            </a:r>
            <a:r>
              <a:rPr lang="zh-CN" altLang="en-US" sz="1800" dirty="0" smtClean="0"/>
              <a:t>（常用）和</a:t>
            </a:r>
            <a:r>
              <a:rPr lang="en-US" altLang="zh-CN" sz="1800" dirty="0" smtClean="0"/>
              <a:t>VRRPv3</a:t>
            </a:r>
            <a:r>
              <a:rPr lang="zh-CN" altLang="en-US" sz="1800" dirty="0" smtClean="0"/>
              <a:t>：</a:t>
            </a:r>
            <a:endParaRPr lang="en-US" altLang="zh-CN" sz="1800" dirty="0" smtClean="0"/>
          </a:p>
          <a:p>
            <a:pPr lvl="1"/>
            <a:r>
              <a:rPr lang="en-US" altLang="zh-CN" sz="1600" kern="1200" dirty="0" smtClean="0">
                <a:cs typeface="Courier New" panose="02070309020205020404" pitchFamily="49" charset="0"/>
              </a:rPr>
              <a:t>VRRPv2</a:t>
            </a:r>
            <a:r>
              <a:rPr lang="zh-CN" altLang="en-US" sz="1600" kern="1200" dirty="0" smtClean="0">
                <a:latin typeface="+mn-ea"/>
                <a:cs typeface="Courier New" panose="02070309020205020404" pitchFamily="49" charset="0"/>
              </a:rPr>
              <a:t>仅适用于</a:t>
            </a:r>
            <a:r>
              <a:rPr lang="en-US" altLang="zh-CN" sz="1600" kern="1200" dirty="0">
                <a:cs typeface="Courier New" panose="02070309020205020404" pitchFamily="49" charset="0"/>
              </a:rPr>
              <a:t>IPv4</a:t>
            </a:r>
            <a:r>
              <a:rPr lang="zh-CN" altLang="en-US" sz="1600" kern="1200" dirty="0" smtClean="0">
                <a:latin typeface="+mn-ea"/>
                <a:cs typeface="Courier New" panose="02070309020205020404" pitchFamily="49" charset="0"/>
              </a:rPr>
              <a:t>网络，</a:t>
            </a:r>
            <a:r>
              <a:rPr lang="en-US" altLang="zh-CN" sz="1600" kern="1200" dirty="0" smtClean="0">
                <a:cs typeface="Courier New" panose="02070309020205020404" pitchFamily="49" charset="0"/>
              </a:rPr>
              <a:t>VRRPv3</a:t>
            </a:r>
            <a:r>
              <a:rPr lang="zh-CN" altLang="en-US" sz="1600" kern="1200" dirty="0" smtClean="0">
                <a:latin typeface="+mn-ea"/>
                <a:cs typeface="Courier New" panose="02070309020205020404" pitchFamily="49" charset="0"/>
              </a:rPr>
              <a:t>适用于</a:t>
            </a:r>
            <a:r>
              <a:rPr lang="en-US" altLang="zh-CN" sz="1600" kern="1200" dirty="0">
                <a:cs typeface="Courier New" panose="02070309020205020404" pitchFamily="49" charset="0"/>
              </a:rPr>
              <a:t>IPv4</a:t>
            </a:r>
            <a:r>
              <a:rPr lang="zh-CN" altLang="en-US" sz="1600" kern="1200" dirty="0" smtClean="0">
                <a:latin typeface="+mn-ea"/>
                <a:cs typeface="Courier New" panose="02070309020205020404" pitchFamily="49" charset="0"/>
              </a:rPr>
              <a:t>和</a:t>
            </a:r>
            <a:r>
              <a:rPr lang="en-US" altLang="zh-CN" sz="1600" kern="1200" dirty="0">
                <a:cs typeface="Courier New" panose="02070309020205020404" pitchFamily="49" charset="0"/>
              </a:rPr>
              <a:t>IPv6</a:t>
            </a:r>
            <a:r>
              <a:rPr lang="zh-CN" altLang="en-US" sz="1600" kern="1200" dirty="0" smtClean="0">
                <a:latin typeface="+mn-ea"/>
                <a:cs typeface="Courier New" panose="02070309020205020404" pitchFamily="49" charset="0"/>
              </a:rPr>
              <a:t>两种网络。</a:t>
            </a:r>
            <a:endParaRPr lang="en-US" altLang="zh-CN" sz="1600" kern="1200" dirty="0" smtClean="0">
              <a:latin typeface="+mn-ea"/>
              <a:cs typeface="Courier New" panose="02070309020205020404" pitchFamily="49" charset="0"/>
            </a:endParaRPr>
          </a:p>
          <a:p>
            <a:pPr marL="301625" lvl="1" indent="-301625">
              <a:buClr>
                <a:srgbClr val="808080"/>
              </a:buClr>
              <a:buSzPct val="60000"/>
              <a:buFont typeface="Wingdings" pitchFamily="2" charset="2"/>
              <a:buChar char="l"/>
            </a:pPr>
            <a:r>
              <a:rPr lang="en-US" altLang="zh-CN" sz="1800" dirty="0" smtClean="0"/>
              <a:t>VRRP</a:t>
            </a:r>
            <a:r>
              <a:rPr lang="zh-CN" altLang="en-US" sz="1800" dirty="0" smtClean="0"/>
              <a:t>协议报文：</a:t>
            </a:r>
            <a:endParaRPr lang="en-US" altLang="zh-CN" sz="1800" dirty="0" smtClean="0"/>
          </a:p>
          <a:p>
            <a:pPr lvl="1"/>
            <a:r>
              <a:rPr lang="zh-CN" altLang="en-US" sz="1600" dirty="0"/>
              <a:t>只有</a:t>
            </a:r>
            <a:r>
              <a:rPr lang="zh-CN" altLang="en-US" sz="1600" dirty="0" smtClean="0"/>
              <a:t>一种报文：</a:t>
            </a:r>
            <a:r>
              <a:rPr lang="en-US" altLang="zh-CN" sz="1600" dirty="0" smtClean="0"/>
              <a:t>Advertisement</a:t>
            </a:r>
            <a:r>
              <a:rPr lang="zh-CN" altLang="en-US" sz="1600" dirty="0" smtClean="0"/>
              <a:t>报文；其目的</a:t>
            </a:r>
            <a:r>
              <a:rPr lang="en-US" altLang="zh-CN" sz="1600" dirty="0" smtClean="0"/>
              <a:t>IP</a:t>
            </a:r>
            <a:r>
              <a:rPr lang="zh-CN" altLang="en-US" sz="1600" dirty="0" smtClean="0"/>
              <a:t>地址是</a:t>
            </a:r>
            <a:r>
              <a:rPr lang="en-US" altLang="zh-CN" sz="1600" dirty="0" smtClean="0"/>
              <a:t>224.0.0.18</a:t>
            </a:r>
            <a:r>
              <a:rPr lang="zh-CN" altLang="en-US" sz="1600" dirty="0" smtClean="0"/>
              <a:t>，目的</a:t>
            </a:r>
            <a:r>
              <a:rPr lang="en-US" altLang="zh-CN" sz="1600" dirty="0" smtClean="0"/>
              <a:t>MAC</a:t>
            </a:r>
            <a:r>
              <a:rPr lang="zh-CN" altLang="en-US" sz="1600" dirty="0" smtClean="0"/>
              <a:t>地址是</a:t>
            </a:r>
            <a:r>
              <a:rPr lang="en-US" altLang="zh-CN" sz="1600" dirty="0" smtClean="0"/>
              <a:t>01-00-5e-00-00-12</a:t>
            </a:r>
            <a:r>
              <a:rPr lang="zh-CN" altLang="en-US" sz="1600" dirty="0" smtClean="0"/>
              <a:t>，协议号是</a:t>
            </a:r>
            <a:r>
              <a:rPr lang="en-US" altLang="zh-CN" sz="1600" dirty="0" smtClean="0"/>
              <a:t>112</a:t>
            </a:r>
            <a:r>
              <a:rPr lang="zh-CN" altLang="en-US" sz="1600" dirty="0" smtClean="0"/>
              <a:t>。</a:t>
            </a:r>
            <a:endParaRPr lang="zh-CN" altLang="en-US" sz="1600" dirty="0"/>
          </a:p>
        </p:txBody>
      </p:sp>
    </p:spTree>
    <p:extLst>
      <p:ext uri="{BB962C8B-B14F-4D97-AF65-F5344CB8AC3E}">
        <p14:creationId xmlns:p14="http://schemas.microsoft.com/office/powerpoint/2010/main" val="1974895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VRRP</a:t>
            </a:r>
            <a:r>
              <a:rPr lang="zh-CN" altLang="en-US" smtClean="0"/>
              <a:t>基本结构</a:t>
            </a:r>
            <a:endParaRPr lang="zh-CN" altLang="en-US" dirty="0"/>
          </a:p>
        </p:txBody>
      </p:sp>
      <p:sp>
        <p:nvSpPr>
          <p:cNvPr id="5" name="Line 10"/>
          <p:cNvSpPr>
            <a:spLocks noChangeShapeType="1"/>
          </p:cNvSpPr>
          <p:nvPr/>
        </p:nvSpPr>
        <p:spPr bwMode="auto">
          <a:xfrm flipV="1">
            <a:off x="1352583" y="4485524"/>
            <a:ext cx="2444559" cy="0"/>
          </a:xfrm>
          <a:prstGeom prst="line">
            <a:avLst/>
          </a:prstGeom>
          <a:noFill/>
          <a:ln w="28575">
            <a:solidFill>
              <a:schemeClr val="tx1"/>
            </a:solidFill>
            <a:round/>
            <a:headEnd type="none" w="sm" len="sm"/>
            <a:tailEnd type="none" w="sm" len="sm"/>
          </a:ln>
        </p:spPr>
        <p:txBody>
          <a:bodyPr wrap="none" anchor="ctr"/>
          <a:lstStyle/>
          <a:p>
            <a:pPr algn="ctr"/>
            <a:endParaRPr lang="zh-CN" altLang="en-US"/>
          </a:p>
        </p:txBody>
      </p:sp>
      <p:cxnSp>
        <p:nvCxnSpPr>
          <p:cNvPr id="6" name="直接连接符 8"/>
          <p:cNvCxnSpPr>
            <a:cxnSpLocks noChangeShapeType="1"/>
          </p:cNvCxnSpPr>
          <p:nvPr/>
        </p:nvCxnSpPr>
        <p:spPr bwMode="auto">
          <a:xfrm>
            <a:off x="2591780" y="4485525"/>
            <a:ext cx="0" cy="85722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8"/>
          <p:cNvCxnSpPr>
            <a:cxnSpLocks noChangeShapeType="1"/>
          </p:cNvCxnSpPr>
          <p:nvPr/>
        </p:nvCxnSpPr>
        <p:spPr bwMode="auto">
          <a:xfrm flipH="1">
            <a:off x="1568241" y="3900070"/>
            <a:ext cx="4215" cy="58584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p:nvCxnSpPr>
        <p:spPr bwMode="auto">
          <a:xfrm flipH="1">
            <a:off x="3570885" y="3908199"/>
            <a:ext cx="4215" cy="58584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flipH="1">
            <a:off x="1654437" y="2673756"/>
            <a:ext cx="767240" cy="86409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 name="直接连接符 8"/>
          <p:cNvCxnSpPr>
            <a:cxnSpLocks noChangeShapeType="1"/>
          </p:cNvCxnSpPr>
          <p:nvPr/>
        </p:nvCxnSpPr>
        <p:spPr bwMode="auto">
          <a:xfrm>
            <a:off x="2806565" y="2781768"/>
            <a:ext cx="720080" cy="7920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1" name="文本框 10"/>
          <p:cNvSpPr txBox="1"/>
          <p:nvPr/>
        </p:nvSpPr>
        <p:spPr bwMode="auto">
          <a:xfrm>
            <a:off x="361540" y="5202841"/>
            <a:ext cx="1889875" cy="747279"/>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err="1" smtClean="0">
                <a:solidFill>
                  <a:srgbClr val="000000"/>
                </a:solidFill>
                <a:latin typeface="+mn-lt"/>
                <a:ea typeface="+mn-ea"/>
                <a:cs typeface="Arial" pitchFamily="34" charset="0"/>
              </a:rPr>
              <a:t>HostA</a:t>
            </a:r>
            <a:endParaRPr lang="en-US" altLang="zh-CN" sz="1400" b="1" dirty="0" smtClean="0">
              <a:solidFill>
                <a:srgbClr val="000000"/>
              </a:solidFill>
              <a:latin typeface="+mn-lt"/>
              <a:ea typeface="+mn-ea"/>
              <a:cs typeface="Arial" pitchFamily="34" charset="0"/>
            </a:endParaRPr>
          </a:p>
          <a:p>
            <a:pPr algn="ctr" defTabSz="1001649" eaLnBrk="0" hangingPunct="0"/>
            <a:r>
              <a:rPr lang="en-US" altLang="zh-CN" sz="1400" dirty="0" smtClean="0">
                <a:solidFill>
                  <a:srgbClr val="000000"/>
                </a:solidFill>
                <a:latin typeface="+mn-lt"/>
                <a:ea typeface="+mn-ea"/>
                <a:cs typeface="Arial" pitchFamily="34" charset="0"/>
              </a:rPr>
              <a:t>Gateway:10.1.1.254</a:t>
            </a:r>
          </a:p>
          <a:p>
            <a:pPr algn="ctr" defTabSz="1001649" eaLnBrk="0" hangingPunct="0"/>
            <a:r>
              <a:rPr lang="en-US" altLang="zh-CN" sz="1400" dirty="0" smtClean="0">
                <a:solidFill>
                  <a:srgbClr val="000000"/>
                </a:solidFill>
                <a:latin typeface="+mn-lt"/>
                <a:ea typeface="+mn-ea"/>
                <a:cs typeface="Arial" pitchFamily="34" charset="0"/>
              </a:rPr>
              <a:t>IP address:10.1.1.3/24</a:t>
            </a:r>
            <a:endParaRPr lang="zh-CN" altLang="en-US" sz="1400" dirty="0" smtClean="0">
              <a:solidFill>
                <a:srgbClr val="000000"/>
              </a:solidFill>
              <a:latin typeface="+mn-lt"/>
              <a:ea typeface="+mn-ea"/>
              <a:cs typeface="Arial" pitchFamily="34" charset="0"/>
            </a:endParaRPr>
          </a:p>
        </p:txBody>
      </p:sp>
      <p:sp>
        <p:nvSpPr>
          <p:cNvPr id="12" name="文本框 11"/>
          <p:cNvSpPr txBox="1"/>
          <p:nvPr/>
        </p:nvSpPr>
        <p:spPr bwMode="auto">
          <a:xfrm>
            <a:off x="277159" y="4005064"/>
            <a:ext cx="1378517"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Eth0/0/0:10.1.1.1</a:t>
            </a:r>
          </a:p>
        </p:txBody>
      </p:sp>
      <p:sp>
        <p:nvSpPr>
          <p:cNvPr id="14" name="文本框 13"/>
          <p:cNvSpPr txBox="1"/>
          <p:nvPr/>
        </p:nvSpPr>
        <p:spPr bwMode="auto">
          <a:xfrm>
            <a:off x="862349" y="2637752"/>
            <a:ext cx="1069137" cy="747279"/>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err="1" smtClean="0">
                <a:solidFill>
                  <a:srgbClr val="000000"/>
                </a:solidFill>
                <a:latin typeface="+mn-lt"/>
                <a:ea typeface="+mn-ea"/>
                <a:cs typeface="Arial" pitchFamily="34" charset="0"/>
              </a:rPr>
              <a:t>RouterA</a:t>
            </a:r>
            <a:endParaRPr lang="en-US" altLang="zh-CN" sz="1400" b="1" dirty="0" smtClean="0">
              <a:solidFill>
                <a:srgbClr val="000000"/>
              </a:solidFill>
              <a:latin typeface="+mn-lt"/>
              <a:ea typeface="+mn-ea"/>
              <a:cs typeface="Arial" pitchFamily="34" charset="0"/>
            </a:endParaRPr>
          </a:p>
          <a:p>
            <a:pPr algn="ctr" defTabSz="1001649" eaLnBrk="0" hangingPunct="0"/>
            <a:r>
              <a:rPr lang="en-US" altLang="zh-CN" sz="1400" dirty="0" smtClean="0">
                <a:solidFill>
                  <a:srgbClr val="C00000"/>
                </a:solidFill>
                <a:latin typeface="+mn-lt"/>
                <a:ea typeface="+mn-ea"/>
                <a:cs typeface="Arial" pitchFamily="34" charset="0"/>
              </a:rPr>
              <a:t>Master</a:t>
            </a:r>
          </a:p>
          <a:p>
            <a:pPr algn="ctr" defTabSz="1001649" eaLnBrk="0" hangingPunct="0"/>
            <a:r>
              <a:rPr lang="en-US" altLang="zh-CN" sz="1400" dirty="0">
                <a:solidFill>
                  <a:srgbClr val="000000"/>
                </a:solidFill>
                <a:cs typeface="Arial" pitchFamily="34" charset="0"/>
              </a:rPr>
              <a:t>Priority </a:t>
            </a:r>
            <a:r>
              <a:rPr lang="en-US" altLang="zh-CN" sz="1400" dirty="0" smtClean="0">
                <a:solidFill>
                  <a:srgbClr val="000000"/>
                </a:solidFill>
                <a:cs typeface="Arial" pitchFamily="34" charset="0"/>
              </a:rPr>
              <a:t>150</a:t>
            </a:r>
            <a:endParaRPr lang="zh-CN" altLang="en-US" sz="1400" dirty="0">
              <a:solidFill>
                <a:srgbClr val="000000"/>
              </a:solidFill>
              <a:cs typeface="Arial" pitchFamily="34" charset="0"/>
            </a:endParaRPr>
          </a:p>
        </p:txBody>
      </p:sp>
      <p:sp>
        <p:nvSpPr>
          <p:cNvPr id="15" name="文本框 14"/>
          <p:cNvSpPr txBox="1"/>
          <p:nvPr/>
        </p:nvSpPr>
        <p:spPr bwMode="auto">
          <a:xfrm>
            <a:off x="3202609" y="2637752"/>
            <a:ext cx="1069138" cy="747279"/>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err="1" smtClean="0">
                <a:solidFill>
                  <a:srgbClr val="000000"/>
                </a:solidFill>
                <a:latin typeface="+mn-lt"/>
                <a:ea typeface="+mn-ea"/>
                <a:cs typeface="Arial" pitchFamily="34" charset="0"/>
              </a:rPr>
              <a:t>Router</a:t>
            </a:r>
            <a:r>
              <a:rPr lang="en-US" altLang="zh-CN" sz="1400" b="1" dirty="0" err="1">
                <a:solidFill>
                  <a:srgbClr val="000000"/>
                </a:solidFill>
                <a:latin typeface="+mn-lt"/>
                <a:ea typeface="+mn-ea"/>
                <a:cs typeface="Arial" pitchFamily="34" charset="0"/>
              </a:rPr>
              <a:t>B</a:t>
            </a:r>
            <a:endParaRPr lang="en-US" altLang="zh-CN" sz="1400" b="1" dirty="0" smtClean="0">
              <a:solidFill>
                <a:srgbClr val="000000"/>
              </a:solidFill>
              <a:latin typeface="+mn-lt"/>
              <a:ea typeface="+mn-ea"/>
              <a:cs typeface="Arial" pitchFamily="34" charset="0"/>
            </a:endParaRPr>
          </a:p>
          <a:p>
            <a:pPr algn="ctr" defTabSz="1001649" eaLnBrk="0" hangingPunct="0"/>
            <a:r>
              <a:rPr lang="en-US" altLang="zh-CN" sz="1400" dirty="0" smtClean="0">
                <a:solidFill>
                  <a:srgbClr val="C00000"/>
                </a:solidFill>
                <a:latin typeface="+mn-lt"/>
                <a:ea typeface="+mn-ea"/>
                <a:cs typeface="Arial" pitchFamily="34" charset="0"/>
              </a:rPr>
              <a:t>Backup</a:t>
            </a:r>
          </a:p>
          <a:p>
            <a:pPr algn="ctr" defTabSz="1001649" eaLnBrk="0" hangingPunct="0"/>
            <a:r>
              <a:rPr lang="en-US" altLang="zh-CN" sz="1400" dirty="0">
                <a:solidFill>
                  <a:srgbClr val="000000"/>
                </a:solidFill>
                <a:cs typeface="Arial" pitchFamily="34" charset="0"/>
              </a:rPr>
              <a:t>Priority </a:t>
            </a:r>
            <a:r>
              <a:rPr lang="en-US" altLang="zh-CN" sz="1400" dirty="0" smtClean="0">
                <a:solidFill>
                  <a:srgbClr val="000000"/>
                </a:solidFill>
                <a:cs typeface="Arial" pitchFamily="34" charset="0"/>
              </a:rPr>
              <a:t>100</a:t>
            </a:r>
            <a:endParaRPr lang="zh-CN" altLang="en-US" sz="1400" dirty="0">
              <a:solidFill>
                <a:srgbClr val="000000"/>
              </a:solidFill>
              <a:cs typeface="Arial" pitchFamily="34" charset="0"/>
            </a:endParaRPr>
          </a:p>
        </p:txBody>
      </p:sp>
      <p:cxnSp>
        <p:nvCxnSpPr>
          <p:cNvPr id="16" name="直接连接符 8"/>
          <p:cNvCxnSpPr>
            <a:cxnSpLocks noChangeShapeType="1"/>
          </p:cNvCxnSpPr>
          <p:nvPr/>
        </p:nvCxnSpPr>
        <p:spPr bwMode="auto">
          <a:xfrm>
            <a:off x="5918020" y="2605480"/>
            <a:ext cx="7149" cy="84005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 name="直接连接符 8"/>
          <p:cNvCxnSpPr>
            <a:cxnSpLocks noChangeShapeType="1"/>
          </p:cNvCxnSpPr>
          <p:nvPr/>
        </p:nvCxnSpPr>
        <p:spPr bwMode="auto">
          <a:xfrm>
            <a:off x="5935266" y="4059555"/>
            <a:ext cx="4886" cy="1346464"/>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8" name="文本框 17"/>
          <p:cNvSpPr txBox="1"/>
          <p:nvPr/>
        </p:nvSpPr>
        <p:spPr bwMode="auto">
          <a:xfrm>
            <a:off x="6390366" y="5255370"/>
            <a:ext cx="1889875" cy="747279"/>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err="1" smtClean="0">
                <a:solidFill>
                  <a:srgbClr val="000000"/>
                </a:solidFill>
                <a:latin typeface="+mn-lt"/>
                <a:ea typeface="+mn-ea"/>
                <a:cs typeface="Arial" pitchFamily="34" charset="0"/>
              </a:rPr>
              <a:t>HostA</a:t>
            </a:r>
            <a:endParaRPr lang="en-US" altLang="zh-CN" sz="1400" b="1" dirty="0" smtClean="0">
              <a:solidFill>
                <a:srgbClr val="000000"/>
              </a:solidFill>
              <a:latin typeface="+mn-lt"/>
              <a:ea typeface="+mn-ea"/>
              <a:cs typeface="Arial" pitchFamily="34" charset="0"/>
            </a:endParaRPr>
          </a:p>
          <a:p>
            <a:pPr algn="ctr" defTabSz="1001649" eaLnBrk="0" hangingPunct="0"/>
            <a:r>
              <a:rPr lang="en-US" altLang="zh-CN" sz="1400" dirty="0" smtClean="0">
                <a:solidFill>
                  <a:srgbClr val="000000"/>
                </a:solidFill>
                <a:latin typeface="+mn-lt"/>
                <a:ea typeface="+mn-ea"/>
                <a:cs typeface="Arial" pitchFamily="34" charset="0"/>
              </a:rPr>
              <a:t>Gateway:10.1.1.254</a:t>
            </a:r>
          </a:p>
          <a:p>
            <a:pPr algn="ctr" defTabSz="1001649" eaLnBrk="0" hangingPunct="0"/>
            <a:r>
              <a:rPr lang="en-US" altLang="zh-CN" sz="1400" dirty="0" smtClean="0">
                <a:solidFill>
                  <a:srgbClr val="000000"/>
                </a:solidFill>
                <a:latin typeface="+mn-lt"/>
                <a:ea typeface="+mn-ea"/>
                <a:cs typeface="Arial" pitchFamily="34" charset="0"/>
              </a:rPr>
              <a:t>IP address:10.1.1.3/24</a:t>
            </a:r>
            <a:endParaRPr lang="zh-CN" altLang="en-US" sz="1400" dirty="0" smtClean="0">
              <a:solidFill>
                <a:srgbClr val="000000"/>
              </a:solidFill>
              <a:latin typeface="+mn-lt"/>
              <a:ea typeface="+mn-ea"/>
              <a:cs typeface="Arial" pitchFamily="34" charset="0"/>
            </a:endParaRPr>
          </a:p>
        </p:txBody>
      </p:sp>
      <p:sp>
        <p:nvSpPr>
          <p:cNvPr id="19" name="文本框 18"/>
          <p:cNvSpPr txBox="1"/>
          <p:nvPr/>
        </p:nvSpPr>
        <p:spPr bwMode="auto">
          <a:xfrm>
            <a:off x="6164248" y="3403349"/>
            <a:ext cx="2641107" cy="962723"/>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smtClean="0">
                <a:solidFill>
                  <a:srgbClr val="000000"/>
                </a:solidFill>
                <a:latin typeface="+mn-lt"/>
                <a:ea typeface="+mn-ea"/>
                <a:cs typeface="Arial" pitchFamily="34" charset="0"/>
              </a:rPr>
              <a:t>Virtual Router</a:t>
            </a:r>
          </a:p>
          <a:p>
            <a:pPr algn="ctr" defTabSz="1001649" eaLnBrk="0" hangingPunct="0"/>
            <a:r>
              <a:rPr lang="en-US" altLang="zh-CN" sz="1400" dirty="0" err="1" smtClean="0">
                <a:solidFill>
                  <a:srgbClr val="000000"/>
                </a:solidFill>
                <a:latin typeface="+mn-lt"/>
                <a:ea typeface="+mn-ea"/>
                <a:cs typeface="Arial" pitchFamily="34" charset="0"/>
              </a:rPr>
              <a:t>vrrp</a:t>
            </a:r>
            <a:r>
              <a:rPr lang="en-US" altLang="zh-CN" sz="1400" dirty="0" smtClean="0">
                <a:solidFill>
                  <a:srgbClr val="000000"/>
                </a:solidFill>
                <a:latin typeface="+mn-lt"/>
                <a:ea typeface="+mn-ea"/>
                <a:cs typeface="Arial" pitchFamily="34" charset="0"/>
              </a:rPr>
              <a:t> vrid1</a:t>
            </a:r>
          </a:p>
          <a:p>
            <a:pPr algn="ctr" defTabSz="1001649" eaLnBrk="0" hangingPunct="0"/>
            <a:r>
              <a:rPr lang="en-US" altLang="zh-CN" sz="1400" dirty="0" smtClean="0">
                <a:solidFill>
                  <a:srgbClr val="000000"/>
                </a:solidFill>
                <a:cs typeface="Arial" pitchFamily="34" charset="0"/>
              </a:rPr>
              <a:t>Virtual IP Address:10.1.1.254/24</a:t>
            </a:r>
          </a:p>
          <a:p>
            <a:pPr algn="ctr" defTabSz="1001649" eaLnBrk="0" hangingPunct="0"/>
            <a:r>
              <a:rPr lang="en-US" altLang="zh-CN" sz="1400" dirty="0" smtClean="0">
                <a:solidFill>
                  <a:srgbClr val="000000"/>
                </a:solidFill>
                <a:cs typeface="Arial" pitchFamily="34" charset="0"/>
              </a:rPr>
              <a:t>Virtual MAC :0000-5e00-0101</a:t>
            </a:r>
            <a:endParaRPr lang="en-US" altLang="zh-CN" sz="1400" dirty="0" smtClean="0">
              <a:solidFill>
                <a:srgbClr val="000000"/>
              </a:solidFill>
              <a:latin typeface="+mn-lt"/>
              <a:ea typeface="+mn-ea"/>
              <a:cs typeface="Arial" pitchFamily="34" charset="0"/>
            </a:endParaRPr>
          </a:p>
        </p:txBody>
      </p:sp>
      <p:cxnSp>
        <p:nvCxnSpPr>
          <p:cNvPr id="26" name="直接连接符 8"/>
          <p:cNvCxnSpPr>
            <a:cxnSpLocks noChangeShapeType="1"/>
          </p:cNvCxnSpPr>
          <p:nvPr/>
        </p:nvCxnSpPr>
        <p:spPr bwMode="auto">
          <a:xfrm>
            <a:off x="5918020" y="1885400"/>
            <a:ext cx="0" cy="64807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0" name="右箭头 29"/>
          <p:cNvSpPr/>
          <p:nvPr/>
        </p:nvSpPr>
        <p:spPr bwMode="auto">
          <a:xfrm>
            <a:off x="4593294" y="3537852"/>
            <a:ext cx="766405" cy="312724"/>
          </a:xfrm>
          <a:prstGeom prst="right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accent2"/>
              </a:solidFill>
              <a:effectLst/>
              <a:latin typeface="FrutigerNext LT Regular" pitchFamily="34" charset="0"/>
              <a:ea typeface="宋体" pitchFamily="2" charset="-122"/>
            </a:endParaRPr>
          </a:p>
        </p:txBody>
      </p:sp>
      <p:pic>
        <p:nvPicPr>
          <p:cNvPr id="20"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4124" y="2375399"/>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7311" y="3397608"/>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56" descr="图片235"/>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CrisscrossEtching trans="61000" pressure="25"/>
                    </a14:imgEffect>
                  </a14:imgLayer>
                </a14:imgProps>
              </a:ext>
              <a:ext uri="{28A0092B-C50C-407E-A947-70E740481C1C}">
                <a14:useLocalDpi xmlns:a14="http://schemas.microsoft.com/office/drawing/2010/main" val="0"/>
              </a:ext>
            </a:extLst>
          </a:blip>
          <a:srcRect/>
          <a:stretch>
            <a:fillRect/>
          </a:stretch>
        </p:blipFill>
        <p:spPr bwMode="auto">
          <a:xfrm>
            <a:off x="5604124" y="3451259"/>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9612" y="3397608"/>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27" descr="图片767"/>
          <p:cNvPicPr>
            <a:picLocks noChangeAspect="1" noChangeArrowheads="1"/>
          </p:cNvPicPr>
          <p:nvPr/>
        </p:nvPicPr>
        <p:blipFill>
          <a:blip r:embed="rId6" cstate="print"/>
          <a:srcRect/>
          <a:stretch>
            <a:fillRect/>
          </a:stretch>
        </p:blipFill>
        <p:spPr bwMode="auto">
          <a:xfrm>
            <a:off x="5364088" y="1345340"/>
            <a:ext cx="1122159" cy="666288"/>
          </a:xfrm>
          <a:prstGeom prst="rect">
            <a:avLst/>
          </a:prstGeom>
          <a:noFill/>
        </p:spPr>
      </p:pic>
      <p:pic>
        <p:nvPicPr>
          <p:cNvPr id="28" name="Picture 1062" descr="图片99"/>
          <p:cNvPicPr>
            <a:picLocks noChangeAspect="1" noChangeArrowheads="1"/>
          </p:cNvPicPr>
          <p:nvPr/>
        </p:nvPicPr>
        <p:blipFill>
          <a:blip r:embed="rId7" cstate="print"/>
          <a:srcRect/>
          <a:stretch>
            <a:fillRect/>
          </a:stretch>
        </p:blipFill>
        <p:spPr bwMode="auto">
          <a:xfrm>
            <a:off x="5654717" y="5379165"/>
            <a:ext cx="671480" cy="653925"/>
          </a:xfrm>
          <a:prstGeom prst="rect">
            <a:avLst/>
          </a:prstGeom>
          <a:noFill/>
        </p:spPr>
      </p:pic>
      <p:pic>
        <p:nvPicPr>
          <p:cNvPr id="29" name="Picture 1062" descr="图片99"/>
          <p:cNvPicPr>
            <a:picLocks noChangeAspect="1" noChangeArrowheads="1"/>
          </p:cNvPicPr>
          <p:nvPr/>
        </p:nvPicPr>
        <p:blipFill>
          <a:blip r:embed="rId7" cstate="print"/>
          <a:srcRect/>
          <a:stretch>
            <a:fillRect/>
          </a:stretch>
        </p:blipFill>
        <p:spPr bwMode="auto">
          <a:xfrm>
            <a:off x="2324762" y="5302048"/>
            <a:ext cx="671480" cy="653925"/>
          </a:xfrm>
          <a:prstGeom prst="rect">
            <a:avLst/>
          </a:prstGeom>
          <a:noFill/>
        </p:spPr>
      </p:pic>
      <p:cxnSp>
        <p:nvCxnSpPr>
          <p:cNvPr id="39" name="直接连接符 8"/>
          <p:cNvCxnSpPr>
            <a:cxnSpLocks noChangeShapeType="1"/>
          </p:cNvCxnSpPr>
          <p:nvPr/>
        </p:nvCxnSpPr>
        <p:spPr bwMode="auto">
          <a:xfrm>
            <a:off x="2590541" y="1773656"/>
            <a:ext cx="0" cy="64807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31"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505" y="2281484"/>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27" descr="图片767"/>
          <p:cNvPicPr>
            <a:picLocks noChangeAspect="1" noChangeArrowheads="1"/>
          </p:cNvPicPr>
          <p:nvPr/>
        </p:nvPicPr>
        <p:blipFill>
          <a:blip r:embed="rId6" cstate="print"/>
          <a:srcRect/>
          <a:stretch>
            <a:fillRect/>
          </a:stretch>
        </p:blipFill>
        <p:spPr bwMode="auto">
          <a:xfrm>
            <a:off x="2044971" y="1269600"/>
            <a:ext cx="1122159" cy="666288"/>
          </a:xfrm>
          <a:prstGeom prst="rect">
            <a:avLst/>
          </a:prstGeom>
          <a:noFill/>
        </p:spPr>
      </p:pic>
      <p:sp>
        <p:nvSpPr>
          <p:cNvPr id="42" name="椭圆 41"/>
          <p:cNvSpPr/>
          <p:nvPr/>
        </p:nvSpPr>
        <p:spPr bwMode="auto">
          <a:xfrm>
            <a:off x="898353" y="3249820"/>
            <a:ext cx="3420380" cy="864096"/>
          </a:xfrm>
          <a:prstGeom prst="ellipse">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3" name="文本框 42"/>
          <p:cNvSpPr txBox="1"/>
          <p:nvPr/>
        </p:nvSpPr>
        <p:spPr bwMode="auto">
          <a:xfrm>
            <a:off x="3489156" y="3969900"/>
            <a:ext cx="1333633"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Eth0/0/0:10.1.1.2</a:t>
            </a:r>
          </a:p>
        </p:txBody>
      </p:sp>
    </p:spTree>
    <p:extLst>
      <p:ext uri="{BB962C8B-B14F-4D97-AF65-F5344CB8AC3E}">
        <p14:creationId xmlns:p14="http://schemas.microsoft.com/office/powerpoint/2010/main" val="363604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par>
                                <p:cTn id="29" presetID="2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a:t>
            </a:r>
            <a:endParaRPr lang="zh-CN" altLang="en-US" dirty="0"/>
          </a:p>
        </p:txBody>
      </p:sp>
      <p:sp>
        <p:nvSpPr>
          <p:cNvPr id="6" name="矩形 5"/>
          <p:cNvSpPr/>
          <p:nvPr/>
        </p:nvSpPr>
        <p:spPr bwMode="auto">
          <a:xfrm>
            <a:off x="3948356" y="1333220"/>
            <a:ext cx="990110" cy="374772"/>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ea typeface="宋体" pitchFamily="2" charset="-122"/>
              </a:rPr>
              <a:t>Initialize</a:t>
            </a:r>
          </a:p>
        </p:txBody>
      </p:sp>
      <p:sp>
        <p:nvSpPr>
          <p:cNvPr id="7" name="矩形 6"/>
          <p:cNvSpPr/>
          <p:nvPr/>
        </p:nvSpPr>
        <p:spPr bwMode="auto">
          <a:xfrm>
            <a:off x="1475656" y="4113076"/>
            <a:ext cx="895052" cy="39849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solidFill>
                  <a:schemeClr val="bg1"/>
                </a:solidFill>
                <a:ea typeface="宋体" pitchFamily="2" charset="-122"/>
              </a:rPr>
              <a:t>Master</a:t>
            </a:r>
            <a:endParaRPr kumimoji="0" lang="en-US" altLang="zh-CN" sz="1800" b="0" i="0" u="none" strike="noStrike" cap="none" normalizeH="0" baseline="0" dirty="0" smtClean="0">
              <a:ln>
                <a:noFill/>
              </a:ln>
              <a:solidFill>
                <a:schemeClr val="bg1"/>
              </a:solidFill>
              <a:effectLst/>
              <a:ea typeface="宋体" pitchFamily="2" charset="-122"/>
            </a:endParaRPr>
          </a:p>
        </p:txBody>
      </p:sp>
      <p:sp>
        <p:nvSpPr>
          <p:cNvPr id="8" name="矩形 7"/>
          <p:cNvSpPr/>
          <p:nvPr/>
        </p:nvSpPr>
        <p:spPr bwMode="auto">
          <a:xfrm>
            <a:off x="6516216" y="4113076"/>
            <a:ext cx="895052" cy="39849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solidFill>
                  <a:schemeClr val="bg1"/>
                </a:solidFill>
                <a:ea typeface="宋体" pitchFamily="2" charset="-122"/>
              </a:rPr>
              <a:t>Backup</a:t>
            </a:r>
            <a:endParaRPr kumimoji="0" lang="en-US" altLang="zh-CN" sz="1800" b="0" i="0" u="none" strike="noStrike" cap="none" normalizeH="0" baseline="0" dirty="0" smtClean="0">
              <a:ln>
                <a:noFill/>
              </a:ln>
              <a:solidFill>
                <a:schemeClr val="bg1"/>
              </a:solidFill>
              <a:effectLst/>
              <a:ea typeface="宋体" pitchFamily="2" charset="-122"/>
            </a:endParaRPr>
          </a:p>
        </p:txBody>
      </p:sp>
      <p:cxnSp>
        <p:nvCxnSpPr>
          <p:cNvPr id="10" name="直接箭头连接符 9"/>
          <p:cNvCxnSpPr/>
          <p:nvPr/>
        </p:nvCxnSpPr>
        <p:spPr bwMode="auto">
          <a:xfrm flipH="1">
            <a:off x="1727684" y="1550732"/>
            <a:ext cx="2160240" cy="242438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V="1">
            <a:off x="1961710" y="1688688"/>
            <a:ext cx="1980220" cy="22864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接箭头连接符 14"/>
          <p:cNvCxnSpPr/>
          <p:nvPr/>
        </p:nvCxnSpPr>
        <p:spPr bwMode="auto">
          <a:xfrm flipH="1" flipV="1">
            <a:off x="4968044" y="1702405"/>
            <a:ext cx="2072754" cy="22864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0" name="直接箭头连接符 19"/>
          <p:cNvCxnSpPr/>
          <p:nvPr/>
        </p:nvCxnSpPr>
        <p:spPr bwMode="auto">
          <a:xfrm>
            <a:off x="5040052" y="1550732"/>
            <a:ext cx="2232248" cy="242438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p:nvPr/>
        </p:nvCxnSpPr>
        <p:spPr bwMode="auto">
          <a:xfrm>
            <a:off x="2607258" y="4329100"/>
            <a:ext cx="372893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8" name="直接箭头连接符 27"/>
          <p:cNvCxnSpPr/>
          <p:nvPr/>
        </p:nvCxnSpPr>
        <p:spPr bwMode="auto">
          <a:xfrm flipH="1">
            <a:off x="2538549" y="4150462"/>
            <a:ext cx="3776770" cy="85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32" name="文本框 31"/>
          <p:cNvSpPr txBox="1"/>
          <p:nvPr/>
        </p:nvSpPr>
        <p:spPr bwMode="auto">
          <a:xfrm rot="18704146">
            <a:off x="1584443" y="2552903"/>
            <a:ext cx="190821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Startup &amp; priority=255</a:t>
            </a:r>
            <a:endParaRPr lang="zh-CN" altLang="en-US" sz="1400" dirty="0" smtClean="0">
              <a:solidFill>
                <a:srgbClr val="000000"/>
              </a:solidFill>
              <a:latin typeface="+mn-lt"/>
              <a:ea typeface="+mn-ea"/>
              <a:cs typeface="Arial" pitchFamily="34" charset="0"/>
            </a:endParaRPr>
          </a:p>
        </p:txBody>
      </p:sp>
      <p:sp>
        <p:nvSpPr>
          <p:cNvPr id="34" name="文本框 33"/>
          <p:cNvSpPr txBox="1"/>
          <p:nvPr/>
        </p:nvSpPr>
        <p:spPr bwMode="auto">
          <a:xfrm rot="2889900">
            <a:off x="5320974" y="2479787"/>
            <a:ext cx="197712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Startup &amp; priority!=255</a:t>
            </a:r>
            <a:endParaRPr lang="zh-CN" altLang="en-US" sz="1400" dirty="0" smtClean="0">
              <a:solidFill>
                <a:srgbClr val="000000"/>
              </a:solidFill>
              <a:latin typeface="+mn-lt"/>
              <a:ea typeface="+mn-ea"/>
              <a:cs typeface="Arial" pitchFamily="34" charset="0"/>
            </a:endParaRPr>
          </a:p>
        </p:txBody>
      </p:sp>
      <p:sp>
        <p:nvSpPr>
          <p:cNvPr id="35" name="文本框 34"/>
          <p:cNvSpPr txBox="1"/>
          <p:nvPr/>
        </p:nvSpPr>
        <p:spPr bwMode="auto">
          <a:xfrm rot="18704146">
            <a:off x="2129104" y="2884225"/>
            <a:ext cx="190821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Shutdown</a:t>
            </a:r>
            <a:endParaRPr lang="zh-CN" altLang="en-US" sz="1400" dirty="0" smtClean="0">
              <a:solidFill>
                <a:srgbClr val="000000"/>
              </a:solidFill>
              <a:latin typeface="+mn-lt"/>
              <a:ea typeface="+mn-ea"/>
              <a:cs typeface="Arial" pitchFamily="34" charset="0"/>
            </a:endParaRPr>
          </a:p>
        </p:txBody>
      </p:sp>
      <p:sp>
        <p:nvSpPr>
          <p:cNvPr id="36" name="文本框 35"/>
          <p:cNvSpPr txBox="1"/>
          <p:nvPr/>
        </p:nvSpPr>
        <p:spPr bwMode="auto">
          <a:xfrm rot="2889900">
            <a:off x="4852141" y="2774807"/>
            <a:ext cx="197712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Shutdown</a:t>
            </a:r>
            <a:endParaRPr lang="zh-CN" altLang="en-US" sz="1400" dirty="0" smtClean="0">
              <a:solidFill>
                <a:srgbClr val="000000"/>
              </a:solidFill>
              <a:latin typeface="+mn-lt"/>
              <a:ea typeface="+mn-ea"/>
              <a:cs typeface="Arial" pitchFamily="34" charset="0"/>
            </a:endParaRPr>
          </a:p>
        </p:txBody>
      </p:sp>
      <p:sp>
        <p:nvSpPr>
          <p:cNvPr id="37" name="文本框 36"/>
          <p:cNvSpPr txBox="1"/>
          <p:nvPr/>
        </p:nvSpPr>
        <p:spPr bwMode="auto">
          <a:xfrm>
            <a:off x="2338314" y="3618627"/>
            <a:ext cx="4077453"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err="1" smtClean="0">
                <a:solidFill>
                  <a:srgbClr val="000000"/>
                </a:solidFill>
                <a:latin typeface="+mn-lt"/>
                <a:ea typeface="+mn-ea"/>
                <a:cs typeface="Arial" pitchFamily="34" charset="0"/>
              </a:rPr>
              <a:t>Master_Down_</a:t>
            </a:r>
            <a:r>
              <a:rPr lang="en-US" altLang="zh-CN" sz="1400" dirty="0" err="1" smtClean="0"/>
              <a:t>Interval</a:t>
            </a:r>
            <a:r>
              <a:rPr lang="en-US" altLang="zh-CN" sz="1400" dirty="0" smtClean="0">
                <a:solidFill>
                  <a:srgbClr val="000000"/>
                </a:solidFill>
                <a:latin typeface="+mn-lt"/>
                <a:ea typeface="+mn-ea"/>
                <a:cs typeface="Arial" pitchFamily="34" charset="0"/>
              </a:rPr>
              <a:t> expire | Priority=0 in received packet | Priority in received packet &lt;Own </a:t>
            </a:r>
            <a:r>
              <a:rPr lang="en-US" altLang="zh-CN" sz="1400" dirty="0">
                <a:solidFill>
                  <a:srgbClr val="000000"/>
                </a:solidFill>
                <a:cs typeface="Arial" pitchFamily="34" charset="0"/>
              </a:rPr>
              <a:t>Priority</a:t>
            </a:r>
            <a:endParaRPr lang="zh-CN" altLang="en-US" sz="1400" dirty="0" smtClean="0">
              <a:solidFill>
                <a:srgbClr val="000000"/>
              </a:solidFill>
              <a:latin typeface="+mn-lt"/>
              <a:ea typeface="+mn-ea"/>
              <a:cs typeface="Arial" pitchFamily="34" charset="0"/>
            </a:endParaRPr>
          </a:p>
        </p:txBody>
      </p:sp>
      <p:sp>
        <p:nvSpPr>
          <p:cNvPr id="38" name="文本框 37"/>
          <p:cNvSpPr txBox="1"/>
          <p:nvPr/>
        </p:nvSpPr>
        <p:spPr bwMode="auto">
          <a:xfrm>
            <a:off x="2388207" y="4388988"/>
            <a:ext cx="407745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 Priority in received packet &gt;Own </a:t>
            </a:r>
            <a:r>
              <a:rPr lang="en-US" altLang="zh-CN" sz="1400" dirty="0">
                <a:solidFill>
                  <a:srgbClr val="000000"/>
                </a:solidFill>
                <a:cs typeface="Arial" pitchFamily="34" charset="0"/>
              </a:rPr>
              <a:t>Priority</a:t>
            </a:r>
            <a:endParaRPr lang="zh-CN" altLang="en-US" sz="1400" dirty="0" smtClean="0">
              <a:solidFill>
                <a:srgbClr val="000000"/>
              </a:solidFill>
              <a:latin typeface="+mn-lt"/>
              <a:ea typeface="+mn-ea"/>
              <a:cs typeface="Arial" pitchFamily="34" charset="0"/>
            </a:endParaRPr>
          </a:p>
        </p:txBody>
      </p:sp>
    </p:spTree>
    <p:extLst>
      <p:ext uri="{BB962C8B-B14F-4D97-AF65-F5344CB8AC3E}">
        <p14:creationId xmlns:p14="http://schemas.microsoft.com/office/powerpoint/2010/main" val="39153900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5925dee0a989462c5651fbdb3bbd8f4941131b"/>
</p:tagLst>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BE1202CC3DAF42AAFFE9648F71336A" ma:contentTypeVersion="0" ma:contentTypeDescription="Create a new document." ma:contentTypeScope="" ma:versionID="ff402a10966a7c3efe65ea8226c748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DB4C4B75-A36F-4276-991F-F688ED32E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69968</TotalTime>
  <Words>2533</Words>
  <Application>Microsoft Office PowerPoint</Application>
  <PresentationFormat>全屏显示(4:3)</PresentationFormat>
  <Paragraphs>263</Paragraphs>
  <Slides>20</Slides>
  <Notes>18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20</vt:i4>
      </vt:variant>
    </vt:vector>
  </HeadingPairs>
  <TitlesOfParts>
    <vt:vector size="33" baseType="lpstr">
      <vt:lpstr>ＭＳ Ｐゴシック</vt:lpstr>
      <vt:lpstr>ＭＳ Ｐゴシック</vt:lpstr>
      <vt:lpstr>黑体</vt:lpstr>
      <vt:lpstr>华文细黑</vt:lpstr>
      <vt:lpstr>宋体</vt:lpstr>
      <vt:lpstr>Arial</vt:lpstr>
      <vt:lpstr>Courier New</vt:lpstr>
      <vt:lpstr>FrutigerNext LT Light</vt:lpstr>
      <vt:lpstr>FrutigerNext LT Medium</vt:lpstr>
      <vt:lpstr>FrutigerNext LT Regular</vt:lpstr>
      <vt:lpstr>Wingdings</vt:lpstr>
      <vt:lpstr>1#UC&amp;C母版初稿</vt:lpstr>
      <vt:lpstr>End</vt:lpstr>
      <vt:lpstr>VRRP协议原理与配置</vt:lpstr>
      <vt:lpstr>PowerPoint 演示文稿</vt:lpstr>
      <vt:lpstr>PowerPoint 演示文稿</vt:lpstr>
      <vt:lpstr>PowerPoint 演示文稿</vt:lpstr>
      <vt:lpstr>单网关的缺陷</vt:lpstr>
      <vt:lpstr>多网关存在的问题</vt:lpstr>
      <vt:lpstr>VRRP基本概述</vt:lpstr>
      <vt:lpstr>VRRP基本结构</vt:lpstr>
      <vt:lpstr>状态机</vt:lpstr>
      <vt:lpstr>PowerPoint 演示文稿</vt:lpstr>
      <vt:lpstr>VRRP主备备份工作过程</vt:lpstr>
      <vt:lpstr>VRRP主备路由器切换过程 (1)</vt:lpstr>
      <vt:lpstr>VRRP主备路由器切换过程 (2)</vt:lpstr>
      <vt:lpstr>VRRP故障场景</vt:lpstr>
      <vt:lpstr>VRRP联动功能</vt:lpstr>
      <vt:lpstr>PowerPoint 演示文稿</vt:lpstr>
      <vt:lpstr>VRRP负载分担工作过程</vt:lpstr>
      <vt:lpstr>PowerPoint 演示文稿</vt:lpstr>
      <vt:lpstr>VRRP配置实现</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Zhangnanzjhw (Nancy, EBG)</cp:lastModifiedBy>
  <cp:revision>2761</cp:revision>
  <dcterms:created xsi:type="dcterms:W3CDTF">2003-08-21T06:48:56Z</dcterms:created>
  <dcterms:modified xsi:type="dcterms:W3CDTF">2016-09-30T01:47:01Z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(4)BXOz5tfFWpL5/zdmMQMTgRkR2S+EgIZ8fXkNtQvQSsRSCdmwI2lFKhWroA5UTSYnzYY4rhZ5
v3h/AhjX7vRKE71nFSf1NBzoTZ5vT0gPwJNvhcdUY9LXxu1MkEICarKfdvKnpr5v+YkYbAGu
uAqnVi7aHmcAtA1nIQ0NOmmjOGBSBBElezM/GUdqSWAdlLTPGgD8VixWc09/bJx3WnTnwphE
AaUL0QaoLZYQWVDKfa</vt:lpwstr>
  </property>
  <property fmtid="{D5CDD505-2E9C-101B-9397-08002B2CF9AE}" pid="14" name="_new_ms_pID_725431">
    <vt:lpwstr>/8vR+j1lSV+8p8mpiEh8Jqahy/KDgBY58T8a0D045dgbwp4a2PXQaX
Hac5APXfsaN2y+386mCQfOS9gN1fK6q3jaoRWEQN+492TJbi7s8ngLlB4n5IhHjF/E9qXIdt
kz0/dadRZAe8DPllNtTA1IJX/+bfW6TAvpsA3r4S76yY11/BfbDJ6Wuh8QQvgBd2Hdbjboc5
QLWyAyKa6gFxlpfm0vhAuZq4LSkPx84VD65J</vt:lpwstr>
  </property>
  <property fmtid="{D5CDD505-2E9C-101B-9397-08002B2CF9AE}" pid="15" name="_new_ms_pID_725432">
    <vt:lpwstr>UhpH18MDEKCOiULW+61l2Ihiq1bPtC+rnwuT
eb8iMJ5UByJ2dB/kJhlCoUQjs6cBwSbhRIlZR5mOBODSvNrkxIsXPUzO2VrKgjbbzB+rSAwX
fyofoVqe241OfzMCfD5XX2fgIfMGjgaqpfUn990XgNNGNq6DAHAkf6AJIr9LNPNTzSOc+f7b
NG0OP1Un9jdSaYQNVR7m+24PJZL59J9Q7K0q+DpVozZqGiFHeRYH15</vt:lpwstr>
  </property>
  <property fmtid="{D5CDD505-2E9C-101B-9397-08002B2CF9AE}" pid="16" name="_new_ms_pID_725433">
    <vt:lpwstr>aC9AVfrs3hrP4z7ZZw
Hr+ZlGH9FeiFSyYjZ8PWfHwMfSBynR7sO7yfavB6bZuuVNFMQECf1VsjW5NesY9tfm4ASw==</vt:lpwstr>
  </property>
  <property fmtid="{D5CDD505-2E9C-101B-9397-08002B2CF9AE}" pid="17" name="_2015_ms_pID_725343">
    <vt:lpwstr>(3)U4dGsrOwarHSt0JvuvojqPB4zlNdFDB/kv99BVJaT91G+mqN7f2beZiHDwBaAbdY9zFLURPD
4ObF8kCubN79ROMDBwia3uOxfBgzsP+w5Bgz1a7JLKhU5vgA0XVNd8t90Bh+Fg7B9zi5QHBn
ZizbxAfV3AF5h0hEpeYIEC49c7RCuz09ODULkg8CItsMejghSJTkXy6iQ0r44u+I+9T2QL+b
eDSjxdy5hWoYkPBEck</vt:lpwstr>
  </property>
  <property fmtid="{D5CDD505-2E9C-101B-9397-08002B2CF9AE}" pid="18" name="_2015_ms_pID_7253431">
    <vt:lpwstr>COiNfl1hQDQL0Tm644mN4N3iqszG1NUibe4XK7qVhq0fWTIQrA8fiw
GJ8sBzCLRhY0lD4bAlyL8i4CSW/nz4N92ktIBJU7cgoaDGnRu+WBX9nn9AIY8YU5LW3yauVl
2dMZyFWjFjAg53f7fY7blr/gYIBGtPED+MZPFMnoJL5blLDW9Pc2WgelCy8czzqzr9kTnnxO
o6sqAcnvJzSx7EcRM14wVxAbF+R8cGxCKhC4</vt:lpwstr>
  </property>
  <property fmtid="{D5CDD505-2E9C-101B-9397-08002B2CF9AE}" pid="19" name="_2015_ms_pID_7253432">
    <vt:lpwstr>Arc2l1m1VFfE9oKM/rN5UR/3vdwZi/HKdAOe
4TKkttEB</vt:lpwstr>
  </property>
  <property fmtid="{D5CDD505-2E9C-101B-9397-08002B2CF9AE}" pid="20" name="_readonly">
    <vt:lpwstr/>
  </property>
  <property fmtid="{D5CDD505-2E9C-101B-9397-08002B2CF9AE}" pid="21" name="_change">
    <vt:lpwstr/>
  </property>
  <property fmtid="{D5CDD505-2E9C-101B-9397-08002B2CF9AE}" pid="22" name="_full-control">
    <vt:lpwstr/>
  </property>
  <property fmtid="{D5CDD505-2E9C-101B-9397-08002B2CF9AE}" pid="23" name="sflag">
    <vt:lpwstr>1475199922</vt:lpwstr>
  </property>
</Properties>
</file>