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72" r:id="rId3"/>
    <p:sldId id="273" r:id="rId4"/>
    <p:sldId id="257" r:id="rId5"/>
    <p:sldId id="278" r:id="rId6"/>
    <p:sldId id="270" r:id="rId7"/>
    <p:sldId id="271" r:id="rId8"/>
    <p:sldId id="259" r:id="rId9"/>
    <p:sldId id="260" r:id="rId10"/>
    <p:sldId id="264" r:id="rId11"/>
    <p:sldId id="262" r:id="rId12"/>
    <p:sldId id="265" r:id="rId13"/>
    <p:sldId id="263" r:id="rId14"/>
    <p:sldId id="266" r:id="rId15"/>
    <p:sldId id="275" r:id="rId16"/>
    <p:sldId id="267" r:id="rId17"/>
    <p:sldId id="268" r:id="rId18"/>
    <p:sldId id="274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00000"/>
    <a:srgbClr val="009999"/>
    <a:srgbClr val="0B0E9D"/>
    <a:srgbClr val="0D30C5"/>
    <a:srgbClr val="D60093"/>
    <a:srgbClr val="FF9933"/>
    <a:srgbClr val="00FFFF"/>
    <a:srgbClr val="00FF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200" dirty="0">
                <a:solidFill>
                  <a:srgbClr val="00FF99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Training</a:t>
            </a:r>
            <a:r>
              <a:rPr lang="en-US" sz="2200" baseline="0" dirty="0">
                <a:solidFill>
                  <a:srgbClr val="00FF99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Data</a:t>
            </a:r>
            <a:endParaRPr lang="en-IN" sz="2200" dirty="0">
              <a:solidFill>
                <a:srgbClr val="00FF99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5243838333299871"/>
          <c:y val="5.9761958597354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834979172786779"/>
          <c:y val="0.2067767374765174"/>
          <c:w val="0.80534314057803991"/>
          <c:h val="0.4551453084225711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1.9928801312346944E-3"/>
                  <c:y val="-1.2141188739517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B28-438B-BB21-40D993ED47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5712295595689061E-5"/>
                  <c:y val="-1.1180291006564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B28-438B-BB21-40D993ED47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1087728951786214E-3"/>
                  <c:y val="-1.214118873951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B28-438B-BB21-40D993ED47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1856</c:v>
                </c:pt>
                <c:pt idx="1">
                  <c:v>673</c:v>
                </c:pt>
                <c:pt idx="2">
                  <c:v>847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B28-438B-BB21-40D993ED47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1.9595309647104969E-2"/>
                  <c:y val="-1.9741986079081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B28-438B-BB21-40D993ED47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625E-2"/>
                  <c:y val="-1.6406248990757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B28-438B-BB21-40D993ED47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2500000000000001E-2"/>
                  <c:y val="-1.6406248990757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B28-438B-BB21-40D993ED47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1852</c:v>
                </c:pt>
                <c:pt idx="1">
                  <c:v>1700</c:v>
                </c:pt>
                <c:pt idx="2">
                  <c:v>2116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B28-438B-BB21-40D993ED47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99043744"/>
        <c:axId val="799044832"/>
        <c:axId val="0"/>
      </c:bar3DChart>
      <c:catAx>
        <c:axId val="799043744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60000"/>
                  <a:lumOff val="40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FFFF00"/>
                    </a:solidFill>
                  </a:rPr>
                  <a:t>Languages</a:t>
                </a:r>
                <a:endParaRPr lang="en-IN" sz="1600" dirty="0">
                  <a:solidFill>
                    <a:srgbClr val="FFFF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402341837464882"/>
              <c:y val="0.87372940420488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044832"/>
        <c:crosses val="autoZero"/>
        <c:auto val="1"/>
        <c:lblAlgn val="ctr"/>
        <c:lblOffset val="100"/>
        <c:noMultiLvlLbl val="0"/>
      </c:catAx>
      <c:valAx>
        <c:axId val="79904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FFFF00"/>
                    </a:solidFill>
                  </a:rPr>
                  <a:t>Data</a:t>
                </a:r>
                <a:r>
                  <a:rPr lang="en-US" sz="1600" baseline="0" dirty="0">
                    <a:solidFill>
                      <a:srgbClr val="FFFF00"/>
                    </a:solidFill>
                  </a:rPr>
                  <a:t> instances</a:t>
                </a:r>
                <a:endParaRPr lang="en-IN" sz="1600" dirty="0">
                  <a:solidFill>
                    <a:srgbClr val="FFFF00"/>
                  </a:solidFill>
                </a:endParaRPr>
              </a:p>
            </c:rich>
          </c:tx>
          <c:layout>
            <c:manualLayout>
              <c:xMode val="edge"/>
              <c:yMode val="edge"/>
              <c:x val="2.9427589801122988E-2"/>
              <c:y val="0.27517529943816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043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124841675911038"/>
          <c:y val="0.87101645703241592"/>
          <c:w val="0.22971532723564686"/>
          <c:h val="7.57350295229518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00FF9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200" dirty="0">
                <a:solidFill>
                  <a:srgbClr val="00FF99"/>
                </a:solidFill>
                <a:latin typeface="Arial Rounded MT Bold" panose="020F0704030504030204" pitchFamily="34" charset="0"/>
              </a:rPr>
              <a:t>Testing</a:t>
            </a:r>
            <a:r>
              <a:rPr lang="en-US" sz="2200" baseline="0" dirty="0">
                <a:solidFill>
                  <a:srgbClr val="00FF99"/>
                </a:solidFill>
                <a:latin typeface="Arial Rounded MT Bold" panose="020F0704030504030204" pitchFamily="34" charset="0"/>
              </a:rPr>
              <a:t> Data</a:t>
            </a:r>
            <a:endParaRPr lang="en-IN" sz="2200" dirty="0">
              <a:solidFill>
                <a:srgbClr val="00FF99"/>
              </a:solidFill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34981981681031654"/>
          <c:y val="4.30594925882138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00FF9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358311152001169"/>
          <c:y val="0.18641488884200128"/>
          <c:w val="0.82015459224542253"/>
          <c:h val="0.4564317657770392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9.5499259034784473E-3"/>
                  <c:y val="-2.3185899009109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E59-42F0-849B-B48C89CCDF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1.65613564350781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E59-42F0-849B-B48C89CCDF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753997617927754E-17"/>
                  <c:y val="-1.3249085148062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E59-42F0-849B-B48C89CCDF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423</c:v>
                </c:pt>
                <c:pt idx="1">
                  <c:v>134</c:v>
                </c:pt>
                <c:pt idx="2">
                  <c:v>197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E59-42F0-849B-B48C89CCD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1.6712370331087238E-2"/>
                  <c:y val="-2.3185899009109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E59-42F0-849B-B48C89CCDF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1624444276088359E-3"/>
                  <c:y val="-2.318589900910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E59-42F0-849B-B48C89CCDF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4324888855217672E-2"/>
                  <c:y val="-1.3249085148062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E59-42F0-849B-B48C89CCDF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391</c:v>
                </c:pt>
                <c:pt idx="1">
                  <c:v>392</c:v>
                </c:pt>
                <c:pt idx="2">
                  <c:v>466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E59-42F0-849B-B48C89CCDF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3910672"/>
        <c:axId val="593906320"/>
        <c:axId val="0"/>
      </c:bar3DChart>
      <c:catAx>
        <c:axId val="593910672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60000"/>
                  <a:lumOff val="40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FFFF00"/>
                    </a:solidFill>
                  </a:rPr>
                  <a:t>Languages</a:t>
                </a:r>
                <a:endParaRPr lang="en-IN" sz="1600" dirty="0">
                  <a:solidFill>
                    <a:srgbClr val="FFFF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37912660663874004"/>
              <c:y val="0.874381981035551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906320"/>
        <c:crosses val="autoZero"/>
        <c:auto val="1"/>
        <c:lblAlgn val="ctr"/>
        <c:lblOffset val="100"/>
        <c:noMultiLvlLbl val="0"/>
      </c:catAx>
      <c:valAx>
        <c:axId val="59390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FFFF00"/>
                    </a:solidFill>
                  </a:rPr>
                  <a:t>Data</a:t>
                </a:r>
                <a:r>
                  <a:rPr lang="en-US" sz="1600" baseline="0" dirty="0">
                    <a:solidFill>
                      <a:srgbClr val="FFFF00"/>
                    </a:solidFill>
                  </a:rPr>
                  <a:t> Instances</a:t>
                </a:r>
                <a:endParaRPr lang="en-IN" sz="1600" dirty="0">
                  <a:solidFill>
                    <a:srgbClr val="FFFF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0205691469177058E-2"/>
              <c:y val="0.258980441159615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9106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383205628139797"/>
          <c:y val="0.87440206331028381"/>
          <c:w val="0.22971545656855089"/>
          <c:h val="7.5647597293256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spc="100" baseline="0">
                <a:solidFill>
                  <a:srgbClr val="CC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Training</a:t>
            </a:r>
            <a:r>
              <a:rPr lang="en-US" sz="2200" baseline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Data</a:t>
            </a:r>
            <a:r>
              <a:rPr lang="en-US" sz="2200" baseline="0" dirty="0">
                <a:solidFill>
                  <a:srgbClr val="CC00FF"/>
                </a:solidFill>
                <a:latin typeface="Arial Rounded MT Bold" panose="020F0704030504030204" pitchFamily="34" charset="0"/>
              </a:rPr>
              <a:t> </a:t>
            </a:r>
            <a:endParaRPr lang="en-IN" sz="2200" dirty="0">
              <a:solidFill>
                <a:srgbClr val="CC00FF"/>
              </a:solidFill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33639117250559442"/>
          <c:y val="2.4922222244902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spc="100" baseline="0">
              <a:solidFill>
                <a:srgbClr val="CC00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337476102672766"/>
          <c:y val="0.12376444107863009"/>
          <c:w val="0.85313712297252731"/>
          <c:h val="0.5016211338310209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HATE</c:v>
                </c:pt>
              </c:strCache>
            </c:strRef>
          </c:tx>
          <c:spPr>
            <a:solidFill>
              <a:srgbClr val="B728C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B728C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158</c:v>
                </c:pt>
                <c:pt idx="1">
                  <c:v>146</c:v>
                </c:pt>
                <c:pt idx="2">
                  <c:v>234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DC-4EBC-BB59-8A371D7157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OFFN</c:v>
                </c:pt>
              </c:strCache>
            </c:strRef>
          </c:tx>
          <c:spPr>
            <a:solidFill>
              <a:srgbClr val="5674F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321</c:v>
                </c:pt>
                <c:pt idx="1">
                  <c:v>140</c:v>
                </c:pt>
                <c:pt idx="2">
                  <c:v>465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DC-4EBC-BB59-8A371D7157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PRFN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993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1377</c:v>
                </c:pt>
                <c:pt idx="1">
                  <c:v>387</c:v>
                </c:pt>
                <c:pt idx="2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9DC-4EBC-BB59-8A371D7157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00FF9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8.62510993619456E-3"/>
                  <c:y val="-1.15217903592099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9DC-4EBC-BB59-8A371D71573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6251099361944819E-3"/>
                  <c:y val="-8.641342769407495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9DC-4EBC-BB59-8A371D71573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62510993619456E-3"/>
                  <c:y val="-5.76089517960497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9DC-4EBC-BB59-8A371D71573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FF9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1852</c:v>
                </c:pt>
                <c:pt idx="1">
                  <c:v>1700</c:v>
                </c:pt>
                <c:pt idx="2">
                  <c:v>2116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9DC-4EBC-BB59-8A371D7157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3905232"/>
        <c:axId val="593907952"/>
        <c:axId val="0"/>
      </c:bar3DChart>
      <c:catAx>
        <c:axId val="593905232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60000"/>
                  <a:lumOff val="40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Languages</a:t>
                </a:r>
                <a:endParaRPr lang="en-IN" sz="1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2917705953467794"/>
              <c:y val="0.905389001175057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907952"/>
        <c:crosses val="autoZero"/>
        <c:auto val="1"/>
        <c:lblAlgn val="ctr"/>
        <c:lblOffset val="100"/>
        <c:noMultiLvlLbl val="0"/>
      </c:catAx>
      <c:valAx>
        <c:axId val="59390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r>
                  <a:rPr lang="en-US" sz="1600" baseline="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instances</a:t>
                </a:r>
                <a:endParaRPr lang="en-IN" sz="1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8012557345096082E-2"/>
              <c:y val="0.219688335570783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905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292744522276364"/>
          <c:y val="0.90882336440988554"/>
          <c:w val="0.40707259014767955"/>
          <c:h val="5.894529803220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CC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Testing</a:t>
            </a:r>
            <a:r>
              <a:rPr lang="en-IN" sz="2200" baseline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Data</a:t>
            </a:r>
            <a:endParaRPr lang="en-IN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35772277608549663"/>
          <c:y val="4.88672485769875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CC00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660011116977078"/>
          <c:y val="0.18616995752917775"/>
          <c:w val="0.83962399020507861"/>
          <c:h val="0.436540932148991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HATE</c:v>
                </c:pt>
              </c:strCache>
            </c:strRef>
          </c:tx>
          <c:spPr>
            <a:solidFill>
              <a:srgbClr val="CC00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B728C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24</c:v>
                </c:pt>
                <c:pt idx="2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8E-4952-945C-427F5D4D17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82</c:v>
                </c:pt>
                <c:pt idx="1">
                  <c:v>36</c:v>
                </c:pt>
                <c:pt idx="2">
                  <c:v>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58E-4952-945C-427F5D4D17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PRFN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993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233</c:v>
                </c:pt>
                <c:pt idx="1">
                  <c:v>88</c:v>
                </c:pt>
                <c:pt idx="2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58E-4952-945C-427F5D4D171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00FF9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1.0807226647795678E-2"/>
                  <c:y val="-1.14981761357617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58E-4952-945C-427F5D4D171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6457813182365742E-3"/>
                  <c:y val="-5.7490880678808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58E-4952-945C-427F5D4D171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6457813182364146E-3"/>
                  <c:y val="-5.7490880678808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58E-4952-945C-427F5D4D171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FF9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414</c:v>
                </c:pt>
                <c:pt idx="1">
                  <c:v>378</c:v>
                </c:pt>
                <c:pt idx="2">
                  <c:v>493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58E-4952-945C-427F5D4D17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3909040"/>
        <c:axId val="593909584"/>
        <c:axId val="0"/>
      </c:bar3DChart>
      <c:catAx>
        <c:axId val="593909040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60000"/>
                  <a:lumOff val="40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rgbClr val="FFFF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 sz="16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Languages</a:t>
                </a:r>
              </a:p>
            </c:rich>
          </c:tx>
          <c:layout>
            <c:manualLayout>
              <c:xMode val="edge"/>
              <c:yMode val="edge"/>
              <c:x val="0.30861882281900804"/>
              <c:y val="0.90638357010220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rgbClr val="FFFF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909584"/>
        <c:crosses val="autoZero"/>
        <c:auto val="1"/>
        <c:lblAlgn val="ctr"/>
        <c:lblOffset val="100"/>
        <c:noMultiLvlLbl val="0"/>
      </c:catAx>
      <c:valAx>
        <c:axId val="59390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r>
                  <a:rPr lang="en-IN" sz="1600" baseline="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instances</a:t>
                </a:r>
                <a:endParaRPr lang="en-IN" sz="1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7503625952184745E-2"/>
              <c:y val="0.210126905460547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909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6456032968338399"/>
          <c:y val="0.90931945283167481"/>
          <c:w val="0.42213163440326579"/>
          <c:h val="5.893833808802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232FE-1F69-4241-BE2A-0992C1740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EF44E6-DBA2-4928-BCBF-66C508630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D261BF-1E74-452C-96C3-9489572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45AB9-6ED2-445D-A7A0-020D8386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10B68-8D77-46B3-B402-DB92BE94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7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E1BB6-87C8-4370-8458-767A708E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5B4E4E-BAFB-4562-8E0F-1E08B0045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9145E7-A16C-4DA6-AEA9-1A2B83C3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473B0B-E0AC-4871-94B9-50626F55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F2D476-A5AA-441F-A772-BB3C21B9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8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BF423D-3B66-4AE7-8AAA-056771918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A9586F-D110-4C03-B2B7-D6F9BA48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CB42A4-99A1-4A33-A188-6F06292C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7778F1-B731-445C-B5EF-AAB27CF0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941077-144B-4085-B9DD-60725B87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FDFAB-A195-4F69-87AE-15DFD65F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F1B08D-7EB6-44D5-B543-9DEBF5E9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53ACED-B1D7-4469-B6AF-DECCFFAE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B4D2C2-8DC1-4AD7-8B8F-F0ABF02B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07E967-D851-4E55-96FB-F13696AB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3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FB2AE-3C2A-4CB1-BC18-9690AE05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61460F-7214-4C5C-B268-CD469494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CE4EE4-EE37-428D-98F1-B2F939E1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AB2D46-684B-45C9-B02F-64971549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B2CC0-30A6-4AA6-9345-C1D46879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57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934B0-23C9-4AD8-896B-35E06E2F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169E83-B97E-4CE7-959F-710F2E2D1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88F952-3188-477C-887D-BA0FB35DE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C1B4E4-836B-4D11-8D41-EEE14CC5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8114A4-4F89-4C6B-9F33-726B8FFD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73AEA0-688B-4A27-A63D-1A165629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5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CAD40-12CE-4675-AD69-28D109D7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98E670-A8F1-401A-8074-A1470142F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6C9F3D-B499-4316-9414-7CCCB9A44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6D3C29-ECCE-4729-BFE9-B01D1B42A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ED105A4-F811-4FFC-9768-769BB72F8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827DBCC-C834-40BE-885C-C3ED9FE8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326E03-9132-4665-82F7-008A31A8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27EE70-ECED-4198-91CD-BE1503EA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9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03FD8-79F7-4304-984A-CB9AB4F0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0ECCED-484C-40AB-A3CA-E407BE21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D1C986-FF52-4319-8EFA-56608AD3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7F1B99-02C0-43BD-9640-1831AF43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10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0B2E0B-3D99-4DA7-A065-CA689E08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8094F7-4B91-4EDC-A83E-FAD41017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0CDC85-0B3E-401A-961A-3B00BF7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4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187EB-B31F-44EA-AA6C-97978B20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11485-6F53-4BAB-81EE-650643B9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0D864E-F012-4A63-9BAF-76A2F082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CE74AC-A3FD-4EBD-BDA0-125CE67A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951579-D37F-472F-88F5-55F72FF1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D57BF5-3914-4FF8-82A9-A58DFFDB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BC987-64E0-4578-B420-4F850877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1C1DC9-FF41-4919-9EE7-D477E638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A8E76B-4223-4264-947A-641648B7C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10F153-28CE-4D54-B51D-7D33CB7D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5D7E02-A2D0-4B91-83EC-DC67564A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7B6888-A8D7-42EA-B08F-B156B23B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B6541C-0C34-4D74-BA2A-54FFBCA4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4C903-A605-4900-8821-D9AB876E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B60131-C71D-4CBB-956E-B2CFAF68F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B89F-6C87-45E9-9A35-027FA2F4EEB6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97F7EA-1F92-491C-981A-7BF85BAAD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7D9FF5-47C3-48F3-A2D5-16AC6342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035B-58FB-4B60-9809-D724F18E62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68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ushan-raj/HASOC-202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B3DC1-913B-4CB1-853A-FF89F53D5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550" y="514903"/>
            <a:ext cx="10311897" cy="360433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latin typeface="Century Gothic" panose="020B0502020202020204" pitchFamily="34" charset="0"/>
                <a:cs typeface="Arial" panose="020B0604020202020204" pitchFamily="34" charset="0"/>
              </a:rPr>
              <a:t>NSIT &amp; IIITDWD @ HASOC 2020:</a:t>
            </a:r>
            <a:r>
              <a:rPr lang="en-US" sz="3600" u="sng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Deep learning model for hate-speech identification in Indo-European languages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000" dirty="0">
                <a:latin typeface="Algerian" panose="04020705040A02060702" pitchFamily="82" charset="0"/>
                <a:ea typeface="Cambria Math" panose="02040503050406030204" pitchFamily="18" charset="0"/>
                <a:cs typeface="Arial" panose="020B0604020202020204" pitchFamily="34" charset="0"/>
              </a:rPr>
              <a:t>HASOC FIRE 2020  </a:t>
            </a:r>
            <a:br>
              <a:rPr lang="en-US" sz="2000" dirty="0">
                <a:latin typeface="Algerian" panose="04020705040A02060702" pitchFamily="82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000" dirty="0">
                <a:latin typeface="Algerian" panose="04020705040A02060702" pitchFamily="82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lgerian" panose="04020705040A02060702" pitchFamily="82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1600" dirty="0">
                <a:latin typeface="Algerian" panose="04020705040A02060702" pitchFamily="82" charset="0"/>
                <a:ea typeface="Cambria Math" panose="02040503050406030204" pitchFamily="18" charset="0"/>
                <a:cs typeface="Arial" panose="020B0604020202020204" pitchFamily="34" charset="0"/>
              </a:rPr>
              <a:t>20</a:t>
            </a:r>
            <a:r>
              <a:rPr lang="en-US" sz="1600" baseline="30000" dirty="0">
                <a:latin typeface="Algerian" panose="04020705040A02060702" pitchFamily="82" charset="0"/>
                <a:ea typeface="Cambria Math" panose="02040503050406030204" pitchFamily="18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lgerian" panose="04020705040A02060702" pitchFamily="82" charset="0"/>
                <a:ea typeface="Cambria Math" panose="02040503050406030204" pitchFamily="18" charset="0"/>
                <a:cs typeface="Arial" panose="020B0604020202020204" pitchFamily="34" charset="0"/>
              </a:rPr>
              <a:t> Dec 2020</a:t>
            </a:r>
            <a:endParaRPr lang="en-IN" sz="3600" dirty="0">
              <a:latin typeface="Algerian" panose="04020705040A02060702" pitchFamily="82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607FA-95C2-4B87-B1FE-3B2F0AD4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306" y="4830652"/>
            <a:ext cx="8993081" cy="1698874"/>
          </a:xfrm>
          <a:noFill/>
          <a:effectLst/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i="1" dirty="0">
                <a:latin typeface="Arial Rounded MT Bold" panose="020F0704030504030204" pitchFamily="34" charset="0"/>
              </a:rPr>
              <a:t> </a:t>
            </a:r>
            <a:r>
              <a:rPr lang="en-US" sz="1800" i="1" u="sng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Presented By </a:t>
            </a:r>
            <a:r>
              <a:rPr lang="en-US" sz="1600" i="1" u="sng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en-US" sz="1600" u="sng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algn="l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Shivangi Srivastava</a:t>
            </a:r>
            <a:r>
              <a:rPr lang="en-IN" sz="1600" i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 </a:t>
            </a:r>
            <a:r>
              <a:rPr lang="en-IN" sz="16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- </a:t>
            </a:r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(B.Tech CSE,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Netaji Subhas Institute of Technology, Patna, India</a:t>
            </a:r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IN" sz="1600" i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Sunil Saumya </a:t>
            </a:r>
            <a:r>
              <a:rPr lang="en-IN" sz="16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	       -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(Asst. Professor,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Indian Institute of Information Technology Dharwad, India</a:t>
            </a:r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pPr algn="l"/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Roushan Raj</a:t>
            </a:r>
            <a:r>
              <a:rPr lang="en-US" sz="16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	       - </a:t>
            </a:r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(B.Tech CSE, 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Netaji Subhas Institute of Technology, Patna, India</a:t>
            </a:r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en-US" sz="2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4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8" y="2209046"/>
            <a:ext cx="3302494" cy="19917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cs typeface="Arial" panose="020B0604020202020204" pitchFamily="34" charset="0"/>
              </a:rPr>
              <a:t>English </a:t>
            </a:r>
            <a:b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cs typeface="Arial" panose="020B0604020202020204" pitchFamily="34" charset="0"/>
              </a:rPr>
            </a:br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cs typeface="Arial" panose="020B0604020202020204" pitchFamily="34" charset="0"/>
              </a:rPr>
              <a:t>sub-tasks </a:t>
            </a:r>
            <a:b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cs typeface="Arial" panose="020B0604020202020204" pitchFamily="34" charset="0"/>
              </a:rPr>
            </a:br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cs typeface="Arial" panose="020B0604020202020204" pitchFamily="34" charset="0"/>
              </a:rPr>
              <a:t>results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99077"/>
              </p:ext>
            </p:extLst>
          </p:nvPr>
        </p:nvGraphicFramePr>
        <p:xfrm>
          <a:off x="3552387" y="86583"/>
          <a:ext cx="8350364" cy="671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2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3789">
                <a:tc rowSpan="19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Sub-task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Embedding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macro-avg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2000" b="1" dirty="0"/>
                        <a:t>A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CNN 1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GloVe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0.84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CNN</a:t>
                      </a:r>
                      <a:r>
                        <a:rPr lang="en-US" sz="1500" b="1" baseline="0" dirty="0"/>
                        <a:t> 2 layer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GloVe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0.86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BiLSTM</a:t>
                      </a:r>
                      <a:r>
                        <a:rPr lang="en-US" sz="1500" baseline="0" dirty="0"/>
                        <a:t> 1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GloVe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0.84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BiLSTM</a:t>
                      </a:r>
                      <a:r>
                        <a:rPr lang="en-US" sz="1500" baseline="0" dirty="0"/>
                        <a:t> 2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GloVe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0.83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Hybrid Model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GloVe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0.84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2000" b="1" dirty="0"/>
                        <a:t>B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CNN 1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0.49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0.49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0.53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b="1" dirty="0"/>
                        <a:t>CNN 2 layer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0.49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0.51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GloVe</a:t>
                      </a:r>
                      <a:r>
                        <a:rPr lang="en-IN" sz="1500" b="1" dirty="0"/>
                        <a:t>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0.54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BiLSTM 1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0.48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0.50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0.51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BiLSTM 2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0.48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0.49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</a:t>
                      </a:r>
                      <a:r>
                        <a:rPr lang="en-IN" sz="1500" dirty="0"/>
                        <a:t>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0.51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Hybrid Model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GloVe,</a:t>
                      </a:r>
                      <a:r>
                        <a:rPr lang="en-US" sz="1500" baseline="0" dirty="0"/>
                        <a:t> ADASYN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0.51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6E4FA-9BCB-4DCC-8C13-726AE986224C}"/>
              </a:ext>
            </a:extLst>
          </p:cNvPr>
          <p:cNvSpPr txBox="1">
            <a:spLocks/>
          </p:cNvSpPr>
          <p:nvPr/>
        </p:nvSpPr>
        <p:spPr>
          <a:xfrm>
            <a:off x="751572" y="321479"/>
            <a:ext cx="10515600" cy="78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Our Approach for German language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4B1045-EE58-40F9-AB48-C8366DAF93C5}"/>
              </a:ext>
            </a:extLst>
          </p:cNvPr>
          <p:cNvSpPr txBox="1"/>
          <p:nvPr/>
        </p:nvSpPr>
        <p:spPr>
          <a:xfrm>
            <a:off x="829146" y="1305791"/>
            <a:ext cx="3018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German Sub-Task A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Notched Right 4">
            <a:extLst>
              <a:ext uri="{FF2B5EF4-FFF2-40B4-BE49-F238E27FC236}">
                <a16:creationId xmlns:a16="http://schemas.microsoft.com/office/drawing/2014/main" xmlns="" id="{14590DE1-03C3-48FB-9B99-50FA530E5EB9}"/>
              </a:ext>
            </a:extLst>
          </p:cNvPr>
          <p:cNvSpPr/>
          <p:nvPr/>
        </p:nvSpPr>
        <p:spPr>
          <a:xfrm>
            <a:off x="922530" y="1838425"/>
            <a:ext cx="9492005" cy="1910661"/>
          </a:xfrm>
          <a:prstGeom prst="notchedRightArrow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373142" y="2098307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2BDC99-5B4B-456A-90AA-C8CC0B67F7D8}"/>
              </a:ext>
            </a:extLst>
          </p:cNvPr>
          <p:cNvSpPr txBox="1"/>
          <p:nvPr/>
        </p:nvSpPr>
        <p:spPr>
          <a:xfrm>
            <a:off x="835902" y="3994442"/>
            <a:ext cx="320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German Sub-Task 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0457786" y="2144831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2852224" y="2104724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Pre-processing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4342535" y="2112745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fastText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Embedding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5823221" y="2111139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 Layer CNN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7313532" y="2128785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Training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Arrow: Notched Right 4">
            <a:extLst>
              <a:ext uri="{FF2B5EF4-FFF2-40B4-BE49-F238E27FC236}">
                <a16:creationId xmlns:a16="http://schemas.microsoft.com/office/drawing/2014/main" xmlns="" id="{14590DE1-03C3-48FB-9B99-50FA530E5EB9}"/>
              </a:ext>
            </a:extLst>
          </p:cNvPr>
          <p:cNvSpPr/>
          <p:nvPr/>
        </p:nvSpPr>
        <p:spPr>
          <a:xfrm>
            <a:off x="911300" y="4464518"/>
            <a:ext cx="9492005" cy="1910661"/>
          </a:xfrm>
          <a:prstGeom prst="notchedRightArrow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361912" y="4724400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0446556" y="4770924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2840994" y="4730817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Pre-processing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4331305" y="4738838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fastText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Embedding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5811990" y="4737232"/>
            <a:ext cx="1483959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 Layer CNN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ADASYN Oversampling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7456306" y="4754878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Training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1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68371" y="2326740"/>
            <a:ext cx="4914446" cy="19917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German </a:t>
            </a:r>
            <a:b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sub-tasks </a:t>
            </a:r>
            <a:b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results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55740"/>
              </p:ext>
            </p:extLst>
          </p:nvPr>
        </p:nvGraphicFramePr>
        <p:xfrm>
          <a:off x="3552387" y="86583"/>
          <a:ext cx="8350364" cy="671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2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3789">
                <a:tc rowSpan="19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Sub-task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Embedding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macro-avg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2000" b="1" dirty="0"/>
                        <a:t>A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CNN 1 layer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fastText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0.75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CNN</a:t>
                      </a:r>
                      <a:r>
                        <a:rPr lang="en-US" sz="1500" b="0" baseline="0" dirty="0"/>
                        <a:t> 2 layer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fastText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0.73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BiLSTM</a:t>
                      </a:r>
                      <a:r>
                        <a:rPr lang="en-US" sz="1500" baseline="0" dirty="0"/>
                        <a:t> 1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fastText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0.74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BiLSTM</a:t>
                      </a:r>
                      <a:r>
                        <a:rPr lang="en-US" sz="1500" baseline="0" dirty="0"/>
                        <a:t> 2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fastText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0.70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Hybrid Model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fastText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0.72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2000" b="1" dirty="0"/>
                        <a:t>B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b="1" dirty="0"/>
                        <a:t>CNN 1 layer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0.39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0.43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/>
                        <a:t>fastText,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0.45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b="0" dirty="0"/>
                        <a:t>CNN 2 layer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0.39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0.40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0" dirty="0"/>
                        <a:t>fastText,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0.43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BiLSTM 1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0.38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0.41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0.42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BiLSTM 2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0.37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0.33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0.35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Hybrid Model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fastText,</a:t>
                      </a:r>
                      <a:r>
                        <a:rPr lang="en-US" sz="1500" baseline="0" dirty="0"/>
                        <a:t> ADASYN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0.41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40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6E4FA-9BCB-4DCC-8C13-726AE986224C}"/>
              </a:ext>
            </a:extLst>
          </p:cNvPr>
          <p:cNvSpPr txBox="1">
            <a:spLocks/>
          </p:cNvSpPr>
          <p:nvPr/>
        </p:nvSpPr>
        <p:spPr>
          <a:xfrm>
            <a:off x="733465" y="439175"/>
            <a:ext cx="10515600" cy="78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Our Approach for Hindi language</a:t>
            </a:r>
            <a:endParaRPr lang="en-IN" sz="4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4B1045-EE58-40F9-AB48-C8366DAF93C5}"/>
              </a:ext>
            </a:extLst>
          </p:cNvPr>
          <p:cNvSpPr txBox="1"/>
          <p:nvPr/>
        </p:nvSpPr>
        <p:spPr>
          <a:xfrm>
            <a:off x="847252" y="1387272"/>
            <a:ext cx="289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Hindi Sub-Task A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Notched Right 4">
            <a:extLst>
              <a:ext uri="{FF2B5EF4-FFF2-40B4-BE49-F238E27FC236}">
                <a16:creationId xmlns:a16="http://schemas.microsoft.com/office/drawing/2014/main" xmlns="" id="{14590DE1-03C3-48FB-9B99-50FA530E5EB9}"/>
              </a:ext>
            </a:extLst>
          </p:cNvPr>
          <p:cNvSpPr/>
          <p:nvPr/>
        </p:nvSpPr>
        <p:spPr>
          <a:xfrm>
            <a:off x="922530" y="1838425"/>
            <a:ext cx="9492005" cy="1910661"/>
          </a:xfrm>
          <a:prstGeom prst="notchedRightArrow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373142" y="2098307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2BDC99-5B4B-456A-90AA-C8CC0B67F7D8}"/>
              </a:ext>
            </a:extLst>
          </p:cNvPr>
          <p:cNvSpPr txBox="1"/>
          <p:nvPr/>
        </p:nvSpPr>
        <p:spPr>
          <a:xfrm>
            <a:off x="826849" y="4021603"/>
            <a:ext cx="320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Hindi Sub-Task 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0457786" y="2144831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2852224" y="2104724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Pre-processing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4342535" y="2112745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fastText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Embedding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5823221" y="2111139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 Layer BiLSTM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7313532" y="2128785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Training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Arrow: Notched Right 4">
            <a:extLst>
              <a:ext uri="{FF2B5EF4-FFF2-40B4-BE49-F238E27FC236}">
                <a16:creationId xmlns:a16="http://schemas.microsoft.com/office/drawing/2014/main" xmlns="" id="{14590DE1-03C3-48FB-9B99-50FA530E5EB9}"/>
              </a:ext>
            </a:extLst>
          </p:cNvPr>
          <p:cNvSpPr/>
          <p:nvPr/>
        </p:nvSpPr>
        <p:spPr>
          <a:xfrm>
            <a:off x="911300" y="4464518"/>
            <a:ext cx="9492005" cy="1910661"/>
          </a:xfrm>
          <a:prstGeom prst="notchedRightArrow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361912" y="4724400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0446556" y="4770924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2840994" y="4730817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Pre-processing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4331305" y="4738838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fastText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Embedding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5811990" y="4737232"/>
            <a:ext cx="1483959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 Layer CNN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ADASYN Oversampling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7456306" y="4754878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Training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3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68371" y="2326740"/>
            <a:ext cx="4914446" cy="19917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Hindi</a:t>
            </a:r>
            <a:b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sub-tasks </a:t>
            </a:r>
            <a:b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IN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results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00524"/>
              </p:ext>
            </p:extLst>
          </p:nvPr>
        </p:nvGraphicFramePr>
        <p:xfrm>
          <a:off x="3552387" y="86583"/>
          <a:ext cx="8350364" cy="671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2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3789">
                <a:tc rowSpan="19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Hindi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85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Sub-task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Embedding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macro-avg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2000" b="1" dirty="0"/>
                        <a:t>A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CNN 1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fastText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0.55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CNN</a:t>
                      </a:r>
                      <a:r>
                        <a:rPr lang="en-US" sz="1500" b="0" baseline="0" dirty="0"/>
                        <a:t> 2 layer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fastText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0.57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BiLSTM</a:t>
                      </a:r>
                      <a:r>
                        <a:rPr lang="en-US" sz="1500" b="1" baseline="0" dirty="0"/>
                        <a:t> 1 layer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fastText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0.67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BiLSTM</a:t>
                      </a:r>
                      <a:r>
                        <a:rPr lang="en-US" sz="1500" baseline="0" dirty="0"/>
                        <a:t> 2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fastText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0.59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Hybrid Model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fastText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0.53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2000" b="1" dirty="0"/>
                        <a:t>B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b="1" dirty="0"/>
                        <a:t>CNN 1 layer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0.23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0.35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/>
                        <a:t>fastText,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0.36</a:t>
                      </a:r>
                      <a:endParaRPr lang="en-I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b="0" dirty="0"/>
                        <a:t>CNN 2 layer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0.22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0.35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0" dirty="0"/>
                        <a:t>fastText,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0.34</a:t>
                      </a:r>
                      <a:endParaRPr lang="en-I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BiLSTM 1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0.29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0.33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0.35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BiLSTM 2 layer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Unbalanced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0.28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SMOTE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0.32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fastText, ADASYN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0.32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6378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C0B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Hybrid Model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fastText,</a:t>
                      </a:r>
                      <a:r>
                        <a:rPr lang="en-US" sz="1500" baseline="0" dirty="0"/>
                        <a:t> ADASYN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0.34</a:t>
                      </a:r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4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Hyper-parameters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3164" y="1566250"/>
            <a:ext cx="99678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Epochs                                        – 200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Batch size                                    – 32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Activation function                       – ReLU, Sigmoid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Optimizer                                     – Adam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Dropout rate                                – 0.2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Pre-padding (max-length)           – 100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Reduce lr                                 (Patience - 2)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Earlystopper                            (Patience - 8) </a:t>
            </a:r>
          </a:p>
        </p:txBody>
      </p:sp>
    </p:spTree>
    <p:extLst>
      <p:ext uri="{BB962C8B-B14F-4D97-AF65-F5344CB8AC3E}">
        <p14:creationId xmlns:p14="http://schemas.microsoft.com/office/powerpoint/2010/main" val="37022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063BB-2132-47DB-947D-D20FD5DA19E4}"/>
              </a:ext>
            </a:extLst>
          </p:cNvPr>
          <p:cNvSpPr txBox="1">
            <a:spLocks/>
          </p:cNvSpPr>
          <p:nvPr/>
        </p:nvSpPr>
        <p:spPr>
          <a:xfrm>
            <a:off x="605263" y="395740"/>
            <a:ext cx="10515600" cy="904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Result and Observations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EB7E6D87-0E3A-49B3-A042-EDBB7DFA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6432"/>
              </p:ext>
            </p:extLst>
          </p:nvPr>
        </p:nvGraphicFramePr>
        <p:xfrm>
          <a:off x="1696581" y="1466537"/>
          <a:ext cx="8149948" cy="153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18">
                  <a:extLst>
                    <a:ext uri="{9D8B030D-6E8A-4147-A177-3AD203B41FA5}">
                      <a16:colId xmlns:a16="http://schemas.microsoft.com/office/drawing/2014/main" xmlns="" val="1469261460"/>
                    </a:ext>
                  </a:extLst>
                </a:gridCol>
                <a:gridCol w="3355512">
                  <a:extLst>
                    <a:ext uri="{9D8B030D-6E8A-4147-A177-3AD203B41FA5}">
                      <a16:colId xmlns:a16="http://schemas.microsoft.com/office/drawing/2014/main" xmlns="" val="2741199399"/>
                    </a:ext>
                  </a:extLst>
                </a:gridCol>
                <a:gridCol w="2397218">
                  <a:extLst>
                    <a:ext uri="{9D8B030D-6E8A-4147-A177-3AD203B41FA5}">
                      <a16:colId xmlns:a16="http://schemas.microsoft.com/office/drawing/2014/main" xmlns="" val="3092659735"/>
                    </a:ext>
                  </a:extLst>
                </a:gridCol>
              </a:tblGrid>
              <a:tr h="422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Languages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macro-avg in Sub-tasks A/B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Rank in sub-tasks A/B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504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Hindi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0.5337 / 0.2667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 / 2</a:t>
                      </a:r>
                      <a:r>
                        <a:rPr lang="en-US" baseline="30000" dirty="0"/>
                        <a:t>nd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>
                        <a:alpha val="6274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133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German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0.4919 / 0.2468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/ 14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64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English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0.4879 / 0.2361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/ 16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52533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78BD69-5EA3-4B66-895F-0B17785ED110}"/>
              </a:ext>
            </a:extLst>
          </p:cNvPr>
          <p:cNvSpPr txBox="1"/>
          <p:nvPr/>
        </p:nvSpPr>
        <p:spPr>
          <a:xfrm>
            <a:off x="605263" y="3333895"/>
            <a:ext cx="111141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f1 macro-avg score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our best six models are calculated by the organization with approximately 15% of the private test data.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Sub-task B achieved a lower f1 macro-avg score than sub-task A irrespective of the language. Reasons could be 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heavily unbalanced dataset.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Miniature differences in the three classes leading to predicting lot more false-positive classes.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Hindi dataset was a code-mixed data with a lot of English words, while the embedding used was only for the Hindi language, which could probably be a reason for the poor performance in sub-task B.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3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DD0DE-A5C8-4DB6-B34E-C27CB0D54DDA}"/>
              </a:ext>
            </a:extLst>
          </p:cNvPr>
          <p:cNvSpPr txBox="1">
            <a:spLocks/>
          </p:cNvSpPr>
          <p:nvPr/>
        </p:nvSpPr>
        <p:spPr>
          <a:xfrm>
            <a:off x="747666" y="591461"/>
            <a:ext cx="10515600" cy="931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Future Work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BA7C29-00EF-416A-9B3E-7FFFE79D1607}"/>
              </a:ext>
            </a:extLst>
          </p:cNvPr>
          <p:cNvSpPr txBox="1"/>
          <p:nvPr/>
        </p:nvSpPr>
        <p:spPr>
          <a:xfrm>
            <a:off x="1324253" y="1674674"/>
            <a:ext cx="97550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 proposed different CNN and BiLSTM architecture developed using word vectors of the relevant pre-trained corpus.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Future scope could be improving dataset balancing as sub-task B gave a lower f1 macro-avg score even after applying SMOTE and ADASYN over-sampling techniques.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Further improvisation could be to tackle the identification of hate speech in multilingual tweets and posts on social media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Open source implementation of our best models :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https://github.com/roushan-raj/HASOC-2020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0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DBB25-590B-40F9-85AD-9AC568FA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References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AC7EC9-834A-4785-94CB-BBD6D0DAE2E9}"/>
              </a:ext>
            </a:extLst>
          </p:cNvPr>
          <p:cNvSpPr txBox="1"/>
          <p:nvPr/>
        </p:nvSpPr>
        <p:spPr>
          <a:xfrm>
            <a:off x="476434" y="1518445"/>
            <a:ext cx="11079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B0E9D"/>
                </a:solidFill>
              </a:rPr>
              <a:t>S. Mishra, S. Mishra, 3idiots at hasoc 2019: Fine-tuning transformer neural networks for hate speech identification in indo-european languages., in: FIRE (Working Notes), 2019, pp. 208–213.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B0E9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B0E9D"/>
                </a:solidFill>
              </a:rPr>
              <a:t>S. Kamble, A. Joshi, Hate speech detection from code-mixed hindi-english tweets using deep learning models, arXiv preprint arXiv:1811.05145 (2018).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B0E9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0E9D"/>
                </a:solidFill>
              </a:rPr>
              <a:t>Z. Waseem, Are you a racist or am i seeing things? annotator influence on hate speech detection on twitter, in: Proceedings of the first workshop on NLP and computational social science, 2016, pp. 138–142.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B0E9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0E9D"/>
                </a:solidFill>
              </a:rPr>
              <a:t>I. Alfina, R. Mulia, M. I. Fanany, Y. Ekanata, Hate speech detection in the indonesian language: A dataset and preliminary study, in: 2017 International Conference on Advanced Computer Science and Information Systems (ICACSIS), IEEE, 2017, pp. 233–238.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B0E9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0E9D"/>
                </a:solidFill>
              </a:rPr>
              <a:t>S. Kamble, A. Joshi, Hate speech detection from code-mixed hindi-english tweets using deep learning models, arXiv preprint arXiv:1811.05145 (2018).</a:t>
            </a:r>
            <a:endParaRPr lang="en-IN" dirty="0">
              <a:solidFill>
                <a:srgbClr val="0B0E9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B0E9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0E9D"/>
                </a:solidFill>
              </a:rPr>
              <a:t>S. Hinduja, J. W. Patchin, Connecting adolescent suicide to the severity of bullying and cyberbullying, Journal of school violence 18 (2019) 333–346.</a:t>
            </a:r>
            <a:endParaRPr lang="en-IN" dirty="0">
              <a:solidFill>
                <a:srgbClr val="0B0E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46" y="102575"/>
            <a:ext cx="10515600" cy="82993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Acknowledgment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84768" y="941561"/>
            <a:ext cx="93884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Thomas Mandl,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University of Hildesheim, Germany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Sandip Modha,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DA-IICT &amp; LDRP-ITR, Gandhinagar, India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Gautam Kishore Shahi,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University of Duisburg-Essen, Germany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Amit Kumar Jaiswal,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University of Bedfordshire, UK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Durgesh Nandini,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University of Bamberg, Germany 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Prasenjit majumder,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DA-IICT, Gandhinagar, India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Daksh Patel,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Dalhousie University, Halifax, Canada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Johannes Schäfer,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University of Hildesheim, Germany </a:t>
            </a:r>
          </a:p>
        </p:txBody>
      </p:sp>
    </p:spTree>
    <p:extLst>
      <p:ext uri="{BB962C8B-B14F-4D97-AF65-F5344CB8AC3E}">
        <p14:creationId xmlns:p14="http://schemas.microsoft.com/office/powerpoint/2010/main" val="172266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D32D-4DAC-4FC5-8056-AB33B839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376"/>
            <a:ext cx="10515600" cy="11440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Bahnschrift Light" panose="020B0502040204020203" pitchFamily="34" charset="0"/>
              </a:rPr>
              <a:t/>
            </a:r>
            <a:br>
              <a:rPr lang="en-US" b="1" u="sng" dirty="0">
                <a:latin typeface="Bahnschrift Light" panose="020B0502040204020203" pitchFamily="34" charset="0"/>
              </a:rPr>
            </a:br>
            <a:r>
              <a:rPr lang="en-US" b="1" u="sng" dirty="0">
                <a:latin typeface="Bahnschrift Light" panose="020B0502040204020203" pitchFamily="34" charset="0"/>
              </a:rPr>
              <a:t/>
            </a:r>
            <a:br>
              <a:rPr lang="en-US" b="1" u="sng" dirty="0">
                <a:latin typeface="Bahnschrift Light" panose="020B0502040204020203" pitchFamily="34" charset="0"/>
              </a:rPr>
            </a:b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Preview</a:t>
            </a:r>
            <a:r>
              <a:rPr lang="en-US" b="1" u="sng" dirty="0">
                <a:latin typeface="Bahnschrift Light" panose="020B0502040204020203" pitchFamily="34" charset="0"/>
              </a:rPr>
              <a:t/>
            </a:r>
            <a:br>
              <a:rPr lang="en-US" b="1" u="sng" dirty="0">
                <a:latin typeface="Bahnschrift Light" panose="020B0502040204020203" pitchFamily="34" charset="0"/>
              </a:rPr>
            </a:br>
            <a:r>
              <a:rPr lang="en-US" b="1" u="sng" dirty="0">
                <a:latin typeface="Bahnschrift Light" panose="020B0502040204020203" pitchFamily="34" charset="0"/>
              </a:rPr>
              <a:t/>
            </a:r>
            <a:br>
              <a:rPr lang="en-US" b="1" u="sng" dirty="0">
                <a:latin typeface="Bahnschrift Light" panose="020B0502040204020203" pitchFamily="34" charset="0"/>
              </a:rPr>
            </a:br>
            <a:r>
              <a:rPr lang="en-US" b="1" u="sng" dirty="0">
                <a:latin typeface="Bahnschrift Light" panose="020B0502040204020203" pitchFamily="34" charset="0"/>
              </a:rPr>
              <a:t> </a:t>
            </a:r>
            <a:endParaRPr lang="en-IN" b="1" u="sng" dirty="0"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BA12E9-ACB1-42C8-B837-48359C818E71}"/>
              </a:ext>
            </a:extLst>
          </p:cNvPr>
          <p:cNvSpPr txBox="1"/>
          <p:nvPr/>
        </p:nvSpPr>
        <p:spPr>
          <a:xfrm>
            <a:off x="838200" y="2343705"/>
            <a:ext cx="91935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Objective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Task Description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Data Statistics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Methodology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Conclusion &amp; Future Work</a:t>
            </a:r>
            <a:endParaRPr lang="en-IN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308" y="2562130"/>
            <a:ext cx="10167041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rgbClr val="009999"/>
                </a:solidFill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6696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CDB2A-277E-4768-A86A-96D5E453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587821"/>
            <a:ext cx="10515600" cy="100317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				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Objective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21C66-7576-4DCF-8C1D-FF548DFE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811"/>
            <a:ext cx="10515600" cy="35187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The low cost, easy accessibility and high effectiveness of social media have changed the way we live.</a:t>
            </a:r>
          </a:p>
          <a:p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But the darker side to this comes with rapid increase in cyberbullying rates and with people spreading hatred &amp; threatening contents.</a:t>
            </a:r>
          </a:p>
          <a:p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Cyberbullying stats 2020 show that 42% of online harassment happens on Instagram which has over a billion active users. Facebook and Snapchat follow closely, with 39% and 31% respectively.</a:t>
            </a:r>
            <a:endParaRPr lang="en-US" sz="3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Its extremely necessary to regulate and monitor such offensive cotent on social media.</a:t>
            </a:r>
          </a:p>
          <a:p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We participated in both subtasks of all three languages ( English , Hindi , German).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11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A762D-0068-4E78-8C5D-6ACB0FC5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253" y="1297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HASOC 2020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Task Description</a:t>
            </a:r>
            <a:endParaRPr lang="en-IN" sz="4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EF747C3-E595-4CD4-948C-B607A0E1FC13}"/>
              </a:ext>
            </a:extLst>
          </p:cNvPr>
          <p:cNvSpPr/>
          <p:nvPr/>
        </p:nvSpPr>
        <p:spPr>
          <a:xfrm>
            <a:off x="1964514" y="1712512"/>
            <a:ext cx="1979720" cy="470516"/>
          </a:xfrm>
          <a:prstGeom prst="roundRect">
            <a:avLst/>
          </a:prstGeom>
          <a:solidFill>
            <a:srgbClr val="009999">
              <a:alpha val="65098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Sub-Task 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374204B-D1D2-441F-987E-69C61364B05E}"/>
              </a:ext>
            </a:extLst>
          </p:cNvPr>
          <p:cNvSpPr/>
          <p:nvPr/>
        </p:nvSpPr>
        <p:spPr>
          <a:xfrm>
            <a:off x="904186" y="4100606"/>
            <a:ext cx="1136342" cy="479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9314242-E9CE-404A-8CF6-34E9EB178180}"/>
              </a:ext>
            </a:extLst>
          </p:cNvPr>
          <p:cNvSpPr/>
          <p:nvPr/>
        </p:nvSpPr>
        <p:spPr>
          <a:xfrm>
            <a:off x="3737643" y="4100606"/>
            <a:ext cx="1136342" cy="479394"/>
          </a:xfrm>
          <a:prstGeom prst="roundRect">
            <a:avLst/>
          </a:prstGeom>
          <a:solidFill>
            <a:srgbClr val="99FFCC">
              <a:alpha val="29804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39A3A5C-57FA-47A9-9D7E-D0E62568ABB4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472357" y="3079674"/>
            <a:ext cx="1424867" cy="102093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42B957E-FA9F-42A7-B718-A947EA79680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97224" y="3079674"/>
            <a:ext cx="1408590" cy="102093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37F674C-EAF9-4BE7-ABD1-DD2FF064C852}"/>
              </a:ext>
            </a:extLst>
          </p:cNvPr>
          <p:cNvSpPr/>
          <p:nvPr/>
        </p:nvSpPr>
        <p:spPr>
          <a:xfrm>
            <a:off x="8035771" y="1762218"/>
            <a:ext cx="1979720" cy="470516"/>
          </a:xfrm>
          <a:prstGeom prst="roundRect">
            <a:avLst/>
          </a:prstGeom>
          <a:solidFill>
            <a:srgbClr val="009999">
              <a:alpha val="65098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Sub-Task B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C2FFDFE-7D1F-493A-B9A1-018A5324C2EB}"/>
              </a:ext>
            </a:extLst>
          </p:cNvPr>
          <p:cNvSpPr/>
          <p:nvPr/>
        </p:nvSpPr>
        <p:spPr>
          <a:xfrm>
            <a:off x="6599808" y="4136995"/>
            <a:ext cx="1136342" cy="4793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E2607048-7DD6-44F6-BEE7-EFF525B08D27}"/>
              </a:ext>
            </a:extLst>
          </p:cNvPr>
          <p:cNvSpPr/>
          <p:nvPr/>
        </p:nvSpPr>
        <p:spPr>
          <a:xfrm>
            <a:off x="10451237" y="4145873"/>
            <a:ext cx="1136342" cy="4793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PRFN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0B0AF76-BF49-4941-AADE-826141BB60FD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flipH="1">
            <a:off x="7167979" y="3111369"/>
            <a:ext cx="1880215" cy="10256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350789F-B60A-4962-9C68-866327610A7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9048194" y="3111369"/>
            <a:ext cx="1971214" cy="10345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CA9BD141-F8E8-46C5-A84F-65490666D897}"/>
              </a:ext>
            </a:extLst>
          </p:cNvPr>
          <p:cNvSpPr/>
          <p:nvPr/>
        </p:nvSpPr>
        <p:spPr>
          <a:xfrm>
            <a:off x="8483168" y="4136995"/>
            <a:ext cx="1136342" cy="4793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E084EF20-7E38-4B91-A114-51E95C3B6F8D}"/>
              </a:ext>
            </a:extLst>
          </p:cNvPr>
          <p:cNvSpPr/>
          <p:nvPr/>
        </p:nvSpPr>
        <p:spPr>
          <a:xfrm>
            <a:off x="8480023" y="2631975"/>
            <a:ext cx="1136342" cy="479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HOF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46C485A-B80F-4ED4-A979-D64EB14CFD3E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9048194" y="3111369"/>
            <a:ext cx="3145" cy="10256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C08C2EE6-2B13-4C1C-948B-F5DC4FCA10AF}"/>
              </a:ext>
            </a:extLst>
          </p:cNvPr>
          <p:cNvSpPr/>
          <p:nvPr/>
        </p:nvSpPr>
        <p:spPr>
          <a:xfrm>
            <a:off x="2329053" y="2586708"/>
            <a:ext cx="1136342" cy="4793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Dataset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0B9564-816C-41E0-8F45-D58E93D248FF}"/>
              </a:ext>
            </a:extLst>
          </p:cNvPr>
          <p:cNvSpPr txBox="1"/>
          <p:nvPr/>
        </p:nvSpPr>
        <p:spPr>
          <a:xfrm>
            <a:off x="1378588" y="4979493"/>
            <a:ext cx="4067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cs typeface="Arial" panose="020B0604020202020204" pitchFamily="34" charset="0"/>
              </a:rPr>
              <a:t>HOF :- Hate and Offensive</a:t>
            </a:r>
          </a:p>
          <a:p>
            <a:endParaRPr lang="en-US" sz="16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  <a:cs typeface="Arial" panose="020B0604020202020204" pitchFamily="34" charset="0"/>
              </a:rPr>
              <a:t>NOT :- Non Hate-Offensive</a:t>
            </a:r>
            <a:endParaRPr lang="en-IN" sz="16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AA8324-7E36-4F5C-991F-20BE808858C6}"/>
              </a:ext>
            </a:extLst>
          </p:cNvPr>
          <p:cNvSpPr txBox="1"/>
          <p:nvPr/>
        </p:nvSpPr>
        <p:spPr>
          <a:xfrm>
            <a:off x="7736150" y="5024508"/>
            <a:ext cx="27750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cs typeface="Arial" panose="020B0604020202020204" pitchFamily="34" charset="0"/>
              </a:rPr>
              <a:t>HATE :- Hate</a:t>
            </a:r>
          </a:p>
          <a:p>
            <a:endParaRPr lang="en-US" sz="16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  <a:cs typeface="Arial" panose="020B0604020202020204" pitchFamily="34" charset="0"/>
              </a:rPr>
              <a:t>OFFN :- Offensive</a:t>
            </a:r>
          </a:p>
          <a:p>
            <a:endParaRPr lang="en-US" sz="16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  <a:cs typeface="Arial" panose="020B0604020202020204" pitchFamily="34" charset="0"/>
              </a:rPr>
              <a:t>PRFN :- Profane</a:t>
            </a:r>
            <a:endParaRPr lang="en-IN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6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50E9-4949-4EDB-89A9-705901C9AEB0}"/>
              </a:ext>
            </a:extLst>
          </p:cNvPr>
          <p:cNvSpPr txBox="1">
            <a:spLocks/>
          </p:cNvSpPr>
          <p:nvPr/>
        </p:nvSpPr>
        <p:spPr>
          <a:xfrm>
            <a:off x="2272270" y="306337"/>
            <a:ext cx="7526215" cy="5559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Data Statistics</a:t>
            </a:r>
            <a:endParaRPr lang="en-IN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xmlns="" id="{1DC80BFF-BF25-4870-B218-2DBC21AE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45751"/>
              </p:ext>
            </p:extLst>
          </p:nvPr>
        </p:nvGraphicFramePr>
        <p:xfrm>
          <a:off x="2064293" y="984982"/>
          <a:ext cx="8304576" cy="22283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6368">
                  <a:extLst>
                    <a:ext uri="{9D8B030D-6E8A-4147-A177-3AD203B41FA5}">
                      <a16:colId xmlns:a16="http://schemas.microsoft.com/office/drawing/2014/main" xmlns="" val="1871144426"/>
                    </a:ext>
                  </a:extLst>
                </a:gridCol>
                <a:gridCol w="1186368">
                  <a:extLst>
                    <a:ext uri="{9D8B030D-6E8A-4147-A177-3AD203B41FA5}">
                      <a16:colId xmlns:a16="http://schemas.microsoft.com/office/drawing/2014/main" xmlns="" val="470393325"/>
                    </a:ext>
                  </a:extLst>
                </a:gridCol>
                <a:gridCol w="1186368">
                  <a:extLst>
                    <a:ext uri="{9D8B030D-6E8A-4147-A177-3AD203B41FA5}">
                      <a16:colId xmlns:a16="http://schemas.microsoft.com/office/drawing/2014/main" xmlns="" val="698926578"/>
                    </a:ext>
                  </a:extLst>
                </a:gridCol>
                <a:gridCol w="1186368">
                  <a:extLst>
                    <a:ext uri="{9D8B030D-6E8A-4147-A177-3AD203B41FA5}">
                      <a16:colId xmlns:a16="http://schemas.microsoft.com/office/drawing/2014/main" xmlns="" val="1695250611"/>
                    </a:ext>
                  </a:extLst>
                </a:gridCol>
                <a:gridCol w="1186368">
                  <a:extLst>
                    <a:ext uri="{9D8B030D-6E8A-4147-A177-3AD203B41FA5}">
                      <a16:colId xmlns:a16="http://schemas.microsoft.com/office/drawing/2014/main" xmlns="" val="282346476"/>
                    </a:ext>
                  </a:extLst>
                </a:gridCol>
                <a:gridCol w="1186368">
                  <a:extLst>
                    <a:ext uri="{9D8B030D-6E8A-4147-A177-3AD203B41FA5}">
                      <a16:colId xmlns:a16="http://schemas.microsoft.com/office/drawing/2014/main" xmlns="" val="3236572418"/>
                    </a:ext>
                  </a:extLst>
                </a:gridCol>
                <a:gridCol w="1186368">
                  <a:extLst>
                    <a:ext uri="{9D8B030D-6E8A-4147-A177-3AD203B41FA5}">
                      <a16:colId xmlns:a16="http://schemas.microsoft.com/office/drawing/2014/main" xmlns="" val="403076078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8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Task-1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8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Task-2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8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548225"/>
                  </a:ext>
                </a:extLst>
              </a:tr>
              <a:tr h="46084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HATE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PRFN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9194926"/>
                  </a:ext>
                </a:extLst>
              </a:tr>
              <a:tr h="4672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8881099"/>
                  </a:ext>
                </a:extLst>
              </a:tr>
              <a:tr h="4672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1635170"/>
                  </a:ext>
                </a:extLst>
              </a:tr>
              <a:tr h="4672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6102884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49E46494-29E4-481A-8268-DE72BA4B2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48144"/>
              </p:ext>
            </p:extLst>
          </p:nvPr>
        </p:nvGraphicFramePr>
        <p:xfrm>
          <a:off x="2051613" y="3928823"/>
          <a:ext cx="8325849" cy="217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07">
                  <a:extLst>
                    <a:ext uri="{9D8B030D-6E8A-4147-A177-3AD203B41FA5}">
                      <a16:colId xmlns:a16="http://schemas.microsoft.com/office/drawing/2014/main" xmlns="" val="2392954310"/>
                    </a:ext>
                  </a:extLst>
                </a:gridCol>
                <a:gridCol w="1189407">
                  <a:extLst>
                    <a:ext uri="{9D8B030D-6E8A-4147-A177-3AD203B41FA5}">
                      <a16:colId xmlns:a16="http://schemas.microsoft.com/office/drawing/2014/main" xmlns="" val="1044844201"/>
                    </a:ext>
                  </a:extLst>
                </a:gridCol>
                <a:gridCol w="1189407">
                  <a:extLst>
                    <a:ext uri="{9D8B030D-6E8A-4147-A177-3AD203B41FA5}">
                      <a16:colId xmlns:a16="http://schemas.microsoft.com/office/drawing/2014/main" xmlns="" val="4067883657"/>
                    </a:ext>
                  </a:extLst>
                </a:gridCol>
                <a:gridCol w="1189407">
                  <a:extLst>
                    <a:ext uri="{9D8B030D-6E8A-4147-A177-3AD203B41FA5}">
                      <a16:colId xmlns:a16="http://schemas.microsoft.com/office/drawing/2014/main" xmlns="" val="2607673781"/>
                    </a:ext>
                  </a:extLst>
                </a:gridCol>
                <a:gridCol w="1189407">
                  <a:extLst>
                    <a:ext uri="{9D8B030D-6E8A-4147-A177-3AD203B41FA5}">
                      <a16:colId xmlns:a16="http://schemas.microsoft.com/office/drawing/2014/main" xmlns="" val="3396916504"/>
                    </a:ext>
                  </a:extLst>
                </a:gridCol>
                <a:gridCol w="1189407">
                  <a:extLst>
                    <a:ext uri="{9D8B030D-6E8A-4147-A177-3AD203B41FA5}">
                      <a16:colId xmlns:a16="http://schemas.microsoft.com/office/drawing/2014/main" xmlns="" val="388969815"/>
                    </a:ext>
                  </a:extLst>
                </a:gridCol>
                <a:gridCol w="1189407">
                  <a:extLst>
                    <a:ext uri="{9D8B030D-6E8A-4147-A177-3AD203B41FA5}">
                      <a16:colId xmlns:a16="http://schemas.microsoft.com/office/drawing/2014/main" xmlns="" val="3599988900"/>
                    </a:ext>
                  </a:extLst>
                </a:gridCol>
              </a:tblGrid>
              <a:tr h="391471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Language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8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Task-1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8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Task-2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8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958893"/>
                  </a:ext>
                </a:extLst>
              </a:tr>
              <a:tr h="4467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HATE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PRFN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9543463"/>
                  </a:ext>
                </a:extLst>
              </a:tr>
              <a:tr h="446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1429379"/>
                  </a:ext>
                </a:extLst>
              </a:tr>
              <a:tr h="446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2937794"/>
                  </a:ext>
                </a:extLst>
              </a:tr>
              <a:tr h="446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46404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6962" y="3283930"/>
            <a:ext cx="65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Table-1 : Class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 of both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sub-tasks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Train Dataset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5573" y="6143890"/>
            <a:ext cx="65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Table-2 : Class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 of both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sub-tasks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50E9-4949-4EDB-89A9-705901C9AEB0}"/>
              </a:ext>
            </a:extLst>
          </p:cNvPr>
          <p:cNvSpPr txBox="1">
            <a:spLocks/>
          </p:cNvSpPr>
          <p:nvPr/>
        </p:nvSpPr>
        <p:spPr>
          <a:xfrm>
            <a:off x="2000666" y="479834"/>
            <a:ext cx="8600942" cy="73551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Data Statistics for sub-task A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205336847"/>
              </p:ext>
            </p:extLst>
          </p:nvPr>
        </p:nvGraphicFramePr>
        <p:xfrm>
          <a:off x="501962" y="1760814"/>
          <a:ext cx="5328469" cy="3843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398272872"/>
              </p:ext>
            </p:extLst>
          </p:nvPr>
        </p:nvGraphicFramePr>
        <p:xfrm>
          <a:off x="6404825" y="1756372"/>
          <a:ext cx="5328466" cy="3847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A3315E-A694-44CC-8799-317011F3E86C}"/>
              </a:ext>
            </a:extLst>
          </p:cNvPr>
          <p:cNvSpPr txBox="1"/>
          <p:nvPr/>
        </p:nvSpPr>
        <p:spPr>
          <a:xfrm>
            <a:off x="2678097" y="5984720"/>
            <a:ext cx="683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Fig. : Class distribution of sub-task A for training and testing data </a:t>
            </a:r>
            <a:endParaRPr lang="en-IN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50E9-4949-4EDB-89A9-705901C9AEB0}"/>
              </a:ext>
            </a:extLst>
          </p:cNvPr>
          <p:cNvSpPr txBox="1">
            <a:spLocks/>
          </p:cNvSpPr>
          <p:nvPr/>
        </p:nvSpPr>
        <p:spPr>
          <a:xfrm>
            <a:off x="1982560" y="561315"/>
            <a:ext cx="8600942" cy="73551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Data Statistics for sub-task B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95618282"/>
              </p:ext>
            </p:extLst>
          </p:nvPr>
        </p:nvGraphicFramePr>
        <p:xfrm>
          <a:off x="103615" y="1683945"/>
          <a:ext cx="5889780" cy="440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792092070"/>
              </p:ext>
            </p:extLst>
          </p:nvPr>
        </p:nvGraphicFramePr>
        <p:xfrm>
          <a:off x="6201622" y="1674891"/>
          <a:ext cx="5875698" cy="4418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42F471-7AE5-4D32-81DC-9FFB2CAB01A7}"/>
              </a:ext>
            </a:extLst>
          </p:cNvPr>
          <p:cNvSpPr txBox="1"/>
          <p:nvPr/>
        </p:nvSpPr>
        <p:spPr>
          <a:xfrm>
            <a:off x="2234214" y="6310821"/>
            <a:ext cx="683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Fig. : Class distribution of sub-task B for training and testing data </a:t>
            </a:r>
            <a:endParaRPr lang="en-IN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2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24"/>
            <a:ext cx="10515600" cy="893306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Pre-processing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008" y="1361448"/>
            <a:ext cx="1150250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1. Cleaning and Filtering texts: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convert texts to lowercase.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removed the redundant texts such as punctuation symbols e.g. !"#$%&amp;´()*+,./:;&lt;=&gt;?@[/]ˆ{|}.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removed the retweet symbol (RT) of Twitter data.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removed URLs.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removed alphanumeric characters and apostrophes.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2. Removing stopwords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Stemming 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4. Tokenization and Creating vocabulary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5. Encoding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6. Pre-Padding</a:t>
            </a:r>
          </a:p>
        </p:txBody>
      </p:sp>
    </p:spTree>
    <p:extLst>
      <p:ext uri="{BB962C8B-B14F-4D97-AF65-F5344CB8AC3E}">
        <p14:creationId xmlns:p14="http://schemas.microsoft.com/office/powerpoint/2010/main" val="399373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7766E4FA-9BCB-4DCC-8C13-726AE986224C}"/>
              </a:ext>
            </a:extLst>
          </p:cNvPr>
          <p:cNvSpPr txBox="1">
            <a:spLocks/>
          </p:cNvSpPr>
          <p:nvPr/>
        </p:nvSpPr>
        <p:spPr>
          <a:xfrm>
            <a:off x="751572" y="384853"/>
            <a:ext cx="10515600" cy="78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Our Approach for English language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4B1045-EE58-40F9-AB48-C8366DAF93C5}"/>
              </a:ext>
            </a:extLst>
          </p:cNvPr>
          <p:cNvSpPr txBox="1"/>
          <p:nvPr/>
        </p:nvSpPr>
        <p:spPr>
          <a:xfrm>
            <a:off x="829145" y="1387272"/>
            <a:ext cx="289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English Sub-Task A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Notched Right 4">
            <a:extLst>
              <a:ext uri="{FF2B5EF4-FFF2-40B4-BE49-F238E27FC236}">
                <a16:creationId xmlns:a16="http://schemas.microsoft.com/office/drawing/2014/main" xmlns="" id="{14590DE1-03C3-48FB-9B99-50FA530E5EB9}"/>
              </a:ext>
            </a:extLst>
          </p:cNvPr>
          <p:cNvSpPr/>
          <p:nvPr/>
        </p:nvSpPr>
        <p:spPr>
          <a:xfrm>
            <a:off x="922530" y="1838425"/>
            <a:ext cx="9492005" cy="1910661"/>
          </a:xfrm>
          <a:prstGeom prst="notchedRightArrow">
            <a:avLst/>
          </a:prstGeom>
          <a:solidFill>
            <a:srgbClr val="B4C7E7">
              <a:alpha val="6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373142" y="2098307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2BDC99-5B4B-456A-90AA-C8CC0B67F7D8}"/>
              </a:ext>
            </a:extLst>
          </p:cNvPr>
          <p:cNvSpPr txBox="1"/>
          <p:nvPr/>
        </p:nvSpPr>
        <p:spPr>
          <a:xfrm>
            <a:off x="835902" y="4021603"/>
            <a:ext cx="320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English Sub-Task 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0457786" y="2144831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2852224" y="2104724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Pre-processing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4342535" y="2112745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GloVe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Embedding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5823221" y="2111139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 Layer CNN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7313532" y="2128785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Training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0" name="Arrow: Notched Right 4">
            <a:extLst>
              <a:ext uri="{FF2B5EF4-FFF2-40B4-BE49-F238E27FC236}">
                <a16:creationId xmlns:a16="http://schemas.microsoft.com/office/drawing/2014/main" xmlns="" id="{14590DE1-03C3-48FB-9B99-50FA530E5EB9}"/>
              </a:ext>
            </a:extLst>
          </p:cNvPr>
          <p:cNvSpPr/>
          <p:nvPr/>
        </p:nvSpPr>
        <p:spPr>
          <a:xfrm>
            <a:off x="911300" y="4464518"/>
            <a:ext cx="9492005" cy="1910661"/>
          </a:xfrm>
          <a:prstGeom prst="notchedRightArrow">
            <a:avLst/>
          </a:prstGeom>
          <a:solidFill>
            <a:srgbClr val="B4C7E7">
              <a:alpha val="6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361912" y="4724400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10446556" y="4770924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2840994" y="4730817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Pre-processing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4331305" y="4738838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GloVe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Embedding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5811990" y="4737232"/>
            <a:ext cx="1483959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 Layer CNN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ADASYN Oversampling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5">
            <a:extLst>
              <a:ext uri="{FF2B5EF4-FFF2-40B4-BE49-F238E27FC236}">
                <a16:creationId xmlns:a16="http://schemas.microsoft.com/office/drawing/2014/main" xmlns="" id="{E00B843B-C200-4B39-A26A-8DA46ABB88FA}"/>
              </a:ext>
            </a:extLst>
          </p:cNvPr>
          <p:cNvSpPr/>
          <p:nvPr/>
        </p:nvSpPr>
        <p:spPr>
          <a:xfrm>
            <a:off x="7456306" y="4754878"/>
            <a:ext cx="1331558" cy="13379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9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Training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4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8105</TotalTime>
  <Words>1311</Words>
  <Application>Microsoft Office PowerPoint</Application>
  <PresentationFormat>Widescreen</PresentationFormat>
  <Paragraphs>518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Algerian</vt:lpstr>
      <vt:lpstr>Arial</vt:lpstr>
      <vt:lpstr>Arial Rounded MT Bold</vt:lpstr>
      <vt:lpstr>Bahnschrift Light</vt:lpstr>
      <vt:lpstr>Bahnschrift SemiLight</vt:lpstr>
      <vt:lpstr>Bahnschrift SemiLight SemiConde</vt:lpstr>
      <vt:lpstr>Calibri</vt:lpstr>
      <vt:lpstr>Calibri Light</vt:lpstr>
      <vt:lpstr>Cambria Math</vt:lpstr>
      <vt:lpstr>Candara</vt:lpstr>
      <vt:lpstr>Century Gothic</vt:lpstr>
      <vt:lpstr>Wingdings</vt:lpstr>
      <vt:lpstr>Office Theme</vt:lpstr>
      <vt:lpstr>             NSIT &amp; IIITDWD @ HASOC 2020:  Deep learning model for hate-speech identification in Indo-European languages   HASOC FIRE 2020    20th Dec 2020</vt:lpstr>
      <vt:lpstr>  Preview   </vt:lpstr>
      <vt:lpstr>    Objective</vt:lpstr>
      <vt:lpstr>HASOC 2020 Task Description</vt:lpstr>
      <vt:lpstr>PowerPoint Presentation</vt:lpstr>
      <vt:lpstr>PowerPoint Presentation</vt:lpstr>
      <vt:lpstr>PowerPoint Presentation</vt:lpstr>
      <vt:lpstr>Pre-processing Steps</vt:lpstr>
      <vt:lpstr>PowerPoint Presentation</vt:lpstr>
      <vt:lpstr>English  sub-tasks  results</vt:lpstr>
      <vt:lpstr>PowerPoint Presentation</vt:lpstr>
      <vt:lpstr>PowerPoint Presentation</vt:lpstr>
      <vt:lpstr>PowerPoint Presentation</vt:lpstr>
      <vt:lpstr>PowerPoint Presentation</vt:lpstr>
      <vt:lpstr>Hyper-parameters</vt:lpstr>
      <vt:lpstr>PowerPoint Presentation</vt:lpstr>
      <vt:lpstr>PowerPoint Presentation</vt:lpstr>
      <vt:lpstr>References</vt:lpstr>
      <vt:lpstr>Acknowledgment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NSIT &amp; IIITDWD @ HASOC 2020: Deep learning model for hate-speech identification in Indo-European languages</dc:title>
  <dc:creator>roushan raj</dc:creator>
  <cp:lastModifiedBy>acer</cp:lastModifiedBy>
  <cp:revision>199</cp:revision>
  <dcterms:created xsi:type="dcterms:W3CDTF">2020-11-30T15:23:00Z</dcterms:created>
  <dcterms:modified xsi:type="dcterms:W3CDTF">2020-12-22T06:35:37Z</dcterms:modified>
</cp:coreProperties>
</file>