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08" r:id="rId17"/>
    <p:sldId id="319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403F-EF76-48B2-A4D1-6B210FA59651}" type="datetime1">
              <a:rPr lang="en-GB" smtClean="0"/>
              <a:t>25/05/2024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4F72-582E-4200-86D7-FCF118B08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60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BB4B-0CB0-4B61-A9E2-D423B87EB3A6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5391D-6E4B-4763-9987-23963628882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442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10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55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2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53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15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8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52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54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7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8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8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39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97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391D-6E4B-4763-9987-23963628882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2704E5-4F39-456D-BCC2-3682AA110EE4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BDAB5-6689-49C0-A541-77DA88E44363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9E1E1-8203-4C9F-ACF1-E800B4AF1CA2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D606-4029-4057-B007-9BD66F056C02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B0A61-F1AF-460B-AD9B-4F654C4E2DCE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DCD03-2D2D-4108-BBD8-260B692F6DE1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3E5A1-1118-4E35-9279-999A703D3551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1EA276F-12C1-47B9-B184-AB6F99175BF6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BDE5F93-D253-439D-93F3-F4428422EC03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47F37C8-3C73-45A6-8FAF-1E0E1F929AF7}" type="datetime1">
              <a:rPr lang="en-GB" noProof="0" smtClean="0"/>
              <a:t>25/05/2024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tantilink.net/2019/05/scoprire-se-una-e-mail-e-stata.html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hyperlink" Target="https://commons.wikimedia.org/wiki/File:Wikipedia-logo-de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hyperlink" Target="https://dis.um.es/~lopezquesada/documentos/IES_1718/LMSGI/curso/UT4/xhtml/xhtml23/html/iniciosesion.html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748" y="1533520"/>
            <a:ext cx="7191375" cy="704888"/>
          </a:xfrm>
        </p:spPr>
        <p:txBody>
          <a:bodyPr rtlCol="0">
            <a:normAutofit/>
          </a:bodyPr>
          <a:lstStyle/>
          <a:p>
            <a:pPr rtl="0"/>
            <a:r>
              <a:rPr lang="en-GB" sz="3200" b="1" dirty="0">
                <a:latin typeface="Arial Black" panose="020B0A04020102020204" pitchFamily="34" charset="0"/>
              </a:rPr>
              <a:t>Understanding Phishing Attacks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04825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3A5E-CA72-0E36-55FC-8E2AEE716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48250" y="2204170"/>
            <a:ext cx="7143750" cy="46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523" y="174778"/>
            <a:ext cx="7191375" cy="7048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Case Studies and Interactive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Case studies of phishing attacks:</a:t>
            </a:r>
          </a:p>
          <a:p>
            <a:r>
              <a:rPr lang="en-GB" sz="2800" b="1" dirty="0" err="1"/>
              <a:t>Analyze</a:t>
            </a:r>
            <a:r>
              <a:rPr lang="en-GB" sz="2800" b="1" dirty="0"/>
              <a:t> how the attack was carried out</a:t>
            </a:r>
          </a:p>
          <a:p>
            <a:r>
              <a:rPr lang="en-GB" sz="2800" b="1" dirty="0"/>
              <a:t>Lessons learned from each case</a:t>
            </a:r>
          </a:p>
          <a:p>
            <a:r>
              <a:rPr lang="en-GB" sz="2800" b="1" dirty="0"/>
              <a:t>Interactive exercises:</a:t>
            </a:r>
          </a:p>
          <a:p>
            <a:r>
              <a:rPr lang="en-GB" sz="2800" b="1" dirty="0"/>
              <a:t>Identifying phishing emails from examples</a:t>
            </a:r>
          </a:p>
          <a:p>
            <a:r>
              <a:rPr lang="en-GB" sz="2800" b="1" dirty="0"/>
              <a:t>Simulated phishing scenarios</a:t>
            </a:r>
          </a:p>
        </p:txBody>
      </p:sp>
    </p:spTree>
    <p:extLst>
      <p:ext uri="{BB962C8B-B14F-4D97-AF65-F5344CB8AC3E}">
        <p14:creationId xmlns:p14="http://schemas.microsoft.com/office/powerpoint/2010/main" val="347672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Best Practices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 of best practices:</a:t>
            </a:r>
          </a:p>
          <a:p>
            <a:r>
              <a:rPr lang="en-GB" sz="2800" b="1" dirty="0"/>
              <a:t>Stay vigilant and cautious</a:t>
            </a:r>
          </a:p>
          <a:p>
            <a:r>
              <a:rPr lang="en-GB" sz="2800" b="1" dirty="0"/>
              <a:t>Verify sources before sharing information</a:t>
            </a:r>
          </a:p>
          <a:p>
            <a:r>
              <a:rPr lang="en-GB" sz="2800" b="1" dirty="0"/>
              <a:t>Use security tools and features</a:t>
            </a:r>
          </a:p>
          <a:p>
            <a:r>
              <a:rPr lang="en-GB" sz="2800" b="1" dirty="0"/>
              <a:t>Resources for further learning:</a:t>
            </a:r>
          </a:p>
          <a:p>
            <a:r>
              <a:rPr lang="en-GB" sz="2800" b="1" dirty="0"/>
              <a:t>Links to online courses, articles, and tools</a:t>
            </a:r>
          </a:p>
          <a:p>
            <a:r>
              <a:rPr lang="en-GB" sz="2800" b="1" dirty="0"/>
              <a:t>Company’s security policy and guidelines</a:t>
            </a:r>
          </a:p>
        </p:txBody>
      </p:sp>
    </p:spTree>
    <p:extLst>
      <p:ext uri="{BB962C8B-B14F-4D97-AF65-F5344CB8AC3E}">
        <p14:creationId xmlns:p14="http://schemas.microsoft.com/office/powerpoint/2010/main" val="152699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 Q&amp;A and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en-GB" sz="4800" b="1" dirty="0"/>
              <a:t>Reference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ACA0B-BC84-9560-7684-988608E09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901" y="2105025"/>
            <a:ext cx="1450757" cy="1450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E510D-D657-B2E9-BC15-3B2EF6065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65976" y="2105024"/>
            <a:ext cx="108083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BDA3DD-960B-BE56-5C5A-977A74CB0809}"/>
              </a:ext>
            </a:extLst>
          </p:cNvPr>
          <p:cNvSpPr txBox="1">
            <a:spLocks/>
          </p:cNvSpPr>
          <p:nvPr/>
        </p:nvSpPr>
        <p:spPr>
          <a:xfrm>
            <a:off x="716673" y="923925"/>
            <a:ext cx="10341852" cy="318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96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GB" sz="32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1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298" y="-6668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514350"/>
            <a:ext cx="8753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Definition of phishing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Importance of awareness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Objectives of the training: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Recognize phishing attempts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Avoid falling victim to phishing scams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Report phishing incidents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162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1" y="133345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What is Phishing?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562350" y="1524000"/>
            <a:ext cx="8753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Explanation of phishing: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A cyber attack method where attackers disguise themselves as legitimate entities to steal sensitive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Common targets: login credentials, credit card numbers, personal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Examples of phishing: email, SMS (smishing), phone calls (vishing)</a:t>
            </a:r>
          </a:p>
        </p:txBody>
      </p:sp>
    </p:spTree>
    <p:extLst>
      <p:ext uri="{BB962C8B-B14F-4D97-AF65-F5344CB8AC3E}">
        <p14:creationId xmlns:p14="http://schemas.microsoft.com/office/powerpoint/2010/main" val="2795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298" y="-6668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Types of Phishing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514350"/>
            <a:ext cx="87534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Email Phishing:</a:t>
            </a:r>
          </a:p>
          <a:p>
            <a:r>
              <a:rPr lang="en-GB" sz="2800" b="1" dirty="0"/>
              <a:t>             Mass-distributed fraudulent emails</a:t>
            </a:r>
          </a:p>
          <a:p>
            <a:r>
              <a:rPr lang="en-GB" sz="2800" b="1" dirty="0"/>
              <a:t>            Characteristics: generic greetings, urgent language, suspicious links</a:t>
            </a:r>
          </a:p>
          <a:p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Spear Phishing:</a:t>
            </a:r>
          </a:p>
          <a:p>
            <a:r>
              <a:rPr lang="en-GB" sz="2800" b="1" dirty="0"/>
              <a:t>    Targeted attacks on specific individuals or organizations</a:t>
            </a:r>
          </a:p>
          <a:p>
            <a:r>
              <a:rPr lang="en-GB" sz="2800" b="1" dirty="0"/>
              <a:t>   Characteristics: personalized content, appears to come                from trusted sources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Whaling:</a:t>
            </a:r>
          </a:p>
          <a:p>
            <a:r>
              <a:rPr lang="en-GB" sz="2800" b="1" dirty="0"/>
              <a:t>        Targeting high-profile individuals like executives</a:t>
            </a:r>
          </a:p>
          <a:p>
            <a:r>
              <a:rPr lang="en-GB" sz="2800" b="1" dirty="0"/>
              <a:t>           Characteristics: highly customized and sophisticated</a:t>
            </a:r>
          </a:p>
          <a:p>
            <a:r>
              <a:rPr lang="en-GB" sz="2800" b="1" dirty="0"/>
              <a:t>Clone Phishing:</a:t>
            </a:r>
          </a:p>
        </p:txBody>
      </p:sp>
    </p:spTree>
    <p:extLst>
      <p:ext uri="{BB962C8B-B14F-4D97-AF65-F5344CB8AC3E}">
        <p14:creationId xmlns:p14="http://schemas.microsoft.com/office/powerpoint/2010/main" val="148482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298" y="-6668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Types of Phishing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1076325"/>
            <a:ext cx="8753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      Duplicating legitimate emails and altering   links/attachments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/>
              <a:t>Website Phishing:</a:t>
            </a:r>
          </a:p>
          <a:p>
            <a:r>
              <a:rPr lang="en-GB" sz="2800" b="1" dirty="0"/>
              <a:t>    Fake websites mimicking legitimate ones to steal credentials</a:t>
            </a:r>
          </a:p>
        </p:txBody>
      </p:sp>
    </p:spTree>
    <p:extLst>
      <p:ext uri="{BB962C8B-B14F-4D97-AF65-F5344CB8AC3E}">
        <p14:creationId xmlns:p14="http://schemas.microsoft.com/office/powerpoint/2010/main" val="2600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Recognizing Phishing Emails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Common signs of phishing emails: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Misspellings and grammatical errors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Unusual sender email addresses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Mismatched URLs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Requests for personal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Unsolicited attachments</a:t>
            </a:r>
          </a:p>
          <a:p>
            <a:r>
              <a:rPr lang="en-GB" sz="2800" b="1" dirty="0"/>
              <a:t>Examples with visuals:</a:t>
            </a:r>
          </a:p>
          <a:p>
            <a:r>
              <a:rPr lang="en-GB" sz="2800" b="1" dirty="0"/>
              <a:t>Screenshot of a typical phishing email</a:t>
            </a:r>
          </a:p>
          <a:p>
            <a:r>
              <a:rPr lang="en-GB" sz="2800" b="1" dirty="0"/>
              <a:t>Highlight suspicious elements</a:t>
            </a:r>
          </a:p>
        </p:txBody>
      </p:sp>
    </p:spTree>
    <p:extLst>
      <p:ext uri="{BB962C8B-B14F-4D97-AF65-F5344CB8AC3E}">
        <p14:creationId xmlns:p14="http://schemas.microsoft.com/office/powerpoint/2010/main" val="35673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Avoiding Phishing Scams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Email Precautions:</a:t>
            </a:r>
          </a:p>
          <a:p>
            <a:r>
              <a:rPr lang="en-GB" sz="2800" b="1" dirty="0"/>
              <a:t>Don’t click on links or download attachments from unknown sources</a:t>
            </a:r>
          </a:p>
          <a:p>
            <a:r>
              <a:rPr lang="en-GB" sz="2800" b="1" dirty="0"/>
              <a:t>Verify the sender’s email address</a:t>
            </a:r>
          </a:p>
          <a:p>
            <a:r>
              <a:rPr lang="en-GB" sz="2800" b="1" dirty="0"/>
              <a:t>Hover over links to check URL before clicking</a:t>
            </a:r>
          </a:p>
          <a:p>
            <a:r>
              <a:rPr lang="en-GB" sz="2800" b="1" dirty="0"/>
              <a:t>Website Precautions:</a:t>
            </a:r>
          </a:p>
          <a:p>
            <a:r>
              <a:rPr lang="en-GB" sz="2800" b="1" dirty="0"/>
              <a:t>Check for HTTPS in the URL</a:t>
            </a:r>
          </a:p>
          <a:p>
            <a:r>
              <a:rPr lang="en-GB" sz="2800" b="1" dirty="0"/>
              <a:t>Look for security indicators like a padlock symbol</a:t>
            </a:r>
          </a:p>
          <a:p>
            <a:r>
              <a:rPr lang="en-GB" sz="2800" b="1" dirty="0"/>
              <a:t>Avoid entering sensitive information on suspicious websites</a:t>
            </a:r>
          </a:p>
          <a:p>
            <a:r>
              <a:rPr lang="en-GB" sz="2800" b="1" dirty="0"/>
              <a:t>General Tips:</a:t>
            </a:r>
          </a:p>
          <a:p>
            <a:r>
              <a:rPr lang="en-GB" sz="2800" b="1" dirty="0"/>
              <a:t>Use multi-factor authentication</a:t>
            </a:r>
          </a:p>
          <a:p>
            <a:r>
              <a:rPr lang="en-GB" sz="2800" b="1" dirty="0"/>
              <a:t>Keep software and antivirus up to date</a:t>
            </a:r>
          </a:p>
          <a:p>
            <a:r>
              <a:rPr lang="en-GB" sz="2800" b="1" dirty="0"/>
              <a:t>Regularly change passwords and use strong passwords</a:t>
            </a:r>
          </a:p>
        </p:txBody>
      </p:sp>
    </p:spTree>
    <p:extLst>
      <p:ext uri="{BB962C8B-B14F-4D97-AF65-F5344CB8AC3E}">
        <p14:creationId xmlns:p14="http://schemas.microsoft.com/office/powerpoint/2010/main" val="371533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Social Engineering Tactics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Definition of social engineering:</a:t>
            </a:r>
          </a:p>
          <a:p>
            <a:r>
              <a:rPr lang="en-GB" sz="2800" b="1" dirty="0"/>
              <a:t>Manipulating individuals into divulging confidential information</a:t>
            </a:r>
          </a:p>
          <a:p>
            <a:r>
              <a:rPr lang="en-GB" sz="2800" b="1" dirty="0"/>
              <a:t>Common tactics:</a:t>
            </a:r>
          </a:p>
          <a:p>
            <a:r>
              <a:rPr lang="en-GB" sz="2800" b="1" dirty="0"/>
              <a:t>Pretexting: Creating a fabricated scenario to steal information</a:t>
            </a:r>
          </a:p>
          <a:p>
            <a:r>
              <a:rPr lang="en-GB" sz="2800" b="1" dirty="0"/>
              <a:t>Baiting: Offering something enticing to get victims to install malware</a:t>
            </a:r>
          </a:p>
          <a:p>
            <a:r>
              <a:rPr lang="en-GB" sz="2800" b="1" dirty="0"/>
              <a:t>Quid pro quo: Offering a service in exchange for information</a:t>
            </a:r>
          </a:p>
          <a:p>
            <a:r>
              <a:rPr lang="en-GB" sz="2800" b="1" dirty="0"/>
              <a:t>Tailgating: Following someone into a restricted area</a:t>
            </a:r>
          </a:p>
          <a:p>
            <a:r>
              <a:rPr lang="en-GB" sz="2800" b="1" dirty="0"/>
              <a:t>Real-life examples:</a:t>
            </a:r>
          </a:p>
          <a:p>
            <a:r>
              <a:rPr lang="en-GB" sz="2800" b="1" dirty="0"/>
              <a:t>Stories of successful social engineering attacks</a:t>
            </a:r>
          </a:p>
        </p:txBody>
      </p:sp>
    </p:spTree>
    <p:extLst>
      <p:ext uri="{BB962C8B-B14F-4D97-AF65-F5344CB8AC3E}">
        <p14:creationId xmlns:p14="http://schemas.microsoft.com/office/powerpoint/2010/main" val="55284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398" y="0"/>
            <a:ext cx="7191375" cy="70488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200" b="1" dirty="0">
                <a:latin typeface="Arial Black" panose="020B0A04020102020204" pitchFamily="34" charset="0"/>
              </a:rPr>
              <a:t>Reporting Phishing Attempts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8161-80A0-1631-03DD-FEFF0EB3CCBD}"/>
              </a:ext>
            </a:extLst>
          </p:cNvPr>
          <p:cNvSpPr txBox="1"/>
          <p:nvPr/>
        </p:nvSpPr>
        <p:spPr>
          <a:xfrm>
            <a:off x="885825" y="3981450"/>
            <a:ext cx="10544175" cy="1257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67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A5DE5-8C9C-A2A8-B27E-39ABDBDB0332}"/>
              </a:ext>
            </a:extLst>
          </p:cNvPr>
          <p:cNvSpPr txBox="1"/>
          <p:nvPr/>
        </p:nvSpPr>
        <p:spPr>
          <a:xfrm>
            <a:off x="3438525" y="716020"/>
            <a:ext cx="8753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Importance of reporting phishing</a:t>
            </a:r>
          </a:p>
          <a:p>
            <a:r>
              <a:rPr lang="en-GB" sz="2800" b="1" dirty="0"/>
              <a:t>How to report phishing:</a:t>
            </a:r>
          </a:p>
          <a:p>
            <a:r>
              <a:rPr lang="en-GB" sz="2800" b="1" dirty="0"/>
              <a:t>Internal process: IT department, security team</a:t>
            </a:r>
          </a:p>
          <a:p>
            <a:r>
              <a:rPr lang="en-GB" sz="2800" b="1" dirty="0"/>
              <a:t>External: Report to email providers, government authorities</a:t>
            </a:r>
          </a:p>
          <a:p>
            <a:r>
              <a:rPr lang="en-GB" sz="2800" b="1" dirty="0"/>
              <a:t>What information to include in reports:</a:t>
            </a:r>
          </a:p>
          <a:p>
            <a:r>
              <a:rPr lang="en-GB" sz="2800" b="1" dirty="0"/>
              <a:t>The suspicious email/website</a:t>
            </a:r>
          </a:p>
          <a:p>
            <a:r>
              <a:rPr lang="en-GB" sz="2800" b="1" dirty="0"/>
              <a:t>Any interaction you had</a:t>
            </a:r>
          </a:p>
          <a:p>
            <a:r>
              <a:rPr lang="en-GB" sz="2800" b="1" dirty="0"/>
              <a:t>Screenshots, if possible</a:t>
            </a:r>
          </a:p>
        </p:txBody>
      </p:sp>
    </p:spTree>
    <p:extLst>
      <p:ext uri="{BB962C8B-B14F-4D97-AF65-F5344CB8AC3E}">
        <p14:creationId xmlns:p14="http://schemas.microsoft.com/office/powerpoint/2010/main" val="738253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6_TF11437505.potx" id="{4572CED6-D00F-436A-9834-2268BF9FC2BD}" vid="{2652C404-73AB-4259-9066-4903527560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{8D43FE04-C6BB-4825-9D74-E358E211EB3C}tf11437505_win32</Template>
  <TotalTime>32</TotalTime>
  <Words>492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Black</vt:lpstr>
      <vt:lpstr>Calibri</vt:lpstr>
      <vt:lpstr>Georgia Pro Cond Light</vt:lpstr>
      <vt:lpstr>Speak Pro</vt:lpstr>
      <vt:lpstr>Wingdings</vt:lpstr>
      <vt:lpstr>RetrospectVTI</vt:lpstr>
      <vt:lpstr>Understanding Phishing Attacks</vt:lpstr>
      <vt:lpstr>Agenda</vt:lpstr>
      <vt:lpstr>What is Phishing?</vt:lpstr>
      <vt:lpstr>Types of Phishing Attacks</vt:lpstr>
      <vt:lpstr>Types of Phishing Attacks</vt:lpstr>
      <vt:lpstr>Recognizing Phishing Emails</vt:lpstr>
      <vt:lpstr>Avoiding Phishing Scams</vt:lpstr>
      <vt:lpstr>Social Engineering Tactics</vt:lpstr>
      <vt:lpstr>Reporting Phishing Attempts</vt:lpstr>
      <vt:lpstr>Case Studies and Interactive Exercises</vt:lpstr>
      <vt:lpstr>Best Practices and Resources</vt:lpstr>
      <vt:lpstr> Q&amp;A and Feedback</vt:lpstr>
      <vt:lpstr>Reference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Phishing Attacks</dc:title>
  <dc:creator>Roushan Kumar</dc:creator>
  <cp:lastModifiedBy>Roushan Kumar</cp:lastModifiedBy>
  <cp:revision>1</cp:revision>
  <dcterms:created xsi:type="dcterms:W3CDTF">2024-05-25T05:22:21Z</dcterms:created>
  <dcterms:modified xsi:type="dcterms:W3CDTF">2024-05-25T05:54:38Z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