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306" r:id="rId5"/>
    <p:sldId id="307" r:id="rId6"/>
    <p:sldId id="308" r:id="rId7"/>
    <p:sldId id="309" r:id="rId8"/>
    <p:sldId id="310" r:id="rId9"/>
    <p:sldId id="311" r:id="rId10"/>
    <p:sldId id="28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12" r:id="rId21"/>
    <p:sldId id="323" r:id="rId22"/>
    <p:sldId id="325" r:id="rId23"/>
    <p:sldId id="326" r:id="rId24"/>
    <p:sldId id="327" r:id="rId25"/>
    <p:sldId id="328" r:id="rId26"/>
    <p:sldId id="329" r:id="rId27"/>
    <p:sldId id="330" r:id="rId28"/>
    <p:sldId id="313" r:id="rId29"/>
    <p:sldId id="331" r:id="rId30"/>
    <p:sldId id="332" r:id="rId31"/>
    <p:sldId id="333" r:id="rId32"/>
    <p:sldId id="324" r:id="rId33"/>
    <p:sldId id="337" r:id="rId34"/>
    <p:sldId id="338" r:id="rId35"/>
    <p:sldId id="339" r:id="rId36"/>
    <p:sldId id="340" r:id="rId37"/>
    <p:sldId id="334" r:id="rId38"/>
    <p:sldId id="341" r:id="rId39"/>
    <p:sldId id="342" r:id="rId40"/>
    <p:sldId id="343" r:id="rId41"/>
    <p:sldId id="344" r:id="rId42"/>
    <p:sldId id="345" r:id="rId43"/>
    <p:sldId id="335" r:id="rId44"/>
    <p:sldId id="346" r:id="rId45"/>
    <p:sldId id="347" r:id="rId46"/>
    <p:sldId id="348" r:id="rId47"/>
    <p:sldId id="33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B6498-AAA0-4BFC-A0D0-A74700F3BF5C}">
          <p14:sldIdLst>
            <p14:sldId id="256"/>
            <p14:sldId id="257"/>
            <p14:sldId id="258"/>
            <p14:sldId id="306"/>
            <p14:sldId id="307"/>
            <p14:sldId id="308"/>
            <p14:sldId id="309"/>
            <p14:sldId id="310"/>
            <p14:sldId id="311"/>
            <p14:sldId id="28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12"/>
            <p14:sldId id="323"/>
            <p14:sldId id="325"/>
            <p14:sldId id="326"/>
            <p14:sldId id="327"/>
            <p14:sldId id="328"/>
            <p14:sldId id="329"/>
            <p14:sldId id="330"/>
            <p14:sldId id="313"/>
            <p14:sldId id="331"/>
            <p14:sldId id="332"/>
          </p14:sldIdLst>
        </p14:section>
        <p14:section name="Untitled Section" id="{923F6FB5-97D9-4AC4-8CCB-DBD5531FCC61}">
          <p14:sldIdLst>
            <p14:sldId id="333"/>
            <p14:sldId id="324"/>
            <p14:sldId id="337"/>
            <p14:sldId id="338"/>
            <p14:sldId id="339"/>
            <p14:sldId id="340"/>
            <p14:sldId id="334"/>
            <p14:sldId id="341"/>
            <p14:sldId id="342"/>
            <p14:sldId id="343"/>
            <p14:sldId id="344"/>
            <p14:sldId id="345"/>
            <p14:sldId id="335"/>
            <p14:sldId id="346"/>
            <p14:sldId id="347"/>
            <p14:sldId id="348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>
        <p:scale>
          <a:sx n="66" d="100"/>
          <a:sy n="66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Distribution of a die</c:v>
                </c:pt>
              </c:strCache>
            </c:strRef>
          </c:tx>
          <c:invertIfNegative val="0"/>
          <c:val>
            <c:numRef>
              <c:f>Sheet1!$E$5:$E$11</c:f>
              <c:numCache>
                <c:formatCode>0.00</c:formatCode>
                <c:ptCount val="7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239936"/>
        <c:axId val="86824064"/>
      </c:barChart>
      <c:catAx>
        <c:axId val="73239936"/>
        <c:scaling>
          <c:orientation val="minMax"/>
        </c:scaling>
        <c:delete val="0"/>
        <c:axPos val="b"/>
        <c:majorTickMark val="out"/>
        <c:minorTickMark val="none"/>
        <c:tickLblPos val="nextTo"/>
        <c:crossAx val="86824064"/>
        <c:crosses val="autoZero"/>
        <c:auto val="1"/>
        <c:lblAlgn val="ctr"/>
        <c:lblOffset val="100"/>
        <c:noMultiLvlLbl val="0"/>
      </c:catAx>
      <c:valAx>
        <c:axId val="8682406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73239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Distribution of a die</c:v>
                </c:pt>
              </c:strCache>
            </c:strRef>
          </c:tx>
          <c:invertIfNegative val="0"/>
          <c:val>
            <c:numRef>
              <c:f>Sheet1!$E$5:$E$11</c:f>
              <c:numCache>
                <c:formatCode>0.00</c:formatCode>
                <c:ptCount val="7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985728"/>
        <c:axId val="87016192"/>
      </c:barChart>
      <c:catAx>
        <c:axId val="86985728"/>
        <c:scaling>
          <c:orientation val="minMax"/>
        </c:scaling>
        <c:delete val="0"/>
        <c:axPos val="b"/>
        <c:majorTickMark val="out"/>
        <c:minorTickMark val="none"/>
        <c:tickLblPos val="nextTo"/>
        <c:crossAx val="87016192"/>
        <c:crosses val="autoZero"/>
        <c:auto val="1"/>
        <c:lblAlgn val="ctr"/>
        <c:lblOffset val="100"/>
        <c:noMultiLvlLbl val="0"/>
      </c:catAx>
      <c:valAx>
        <c:axId val="8701619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6985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Distribution of a die</c:v>
                </c:pt>
              </c:strCache>
            </c:strRef>
          </c:tx>
          <c:invertIfNegative val="0"/>
          <c:val>
            <c:numRef>
              <c:f>Sheet1!$E$5:$E$11</c:f>
              <c:numCache>
                <c:formatCode>0.00</c:formatCode>
                <c:ptCount val="7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096832"/>
        <c:axId val="84893696"/>
      </c:barChart>
      <c:catAx>
        <c:axId val="35096832"/>
        <c:scaling>
          <c:orientation val="minMax"/>
        </c:scaling>
        <c:delete val="0"/>
        <c:axPos val="b"/>
        <c:majorTickMark val="out"/>
        <c:minorTickMark val="none"/>
        <c:tickLblPos val="nextTo"/>
        <c:crossAx val="84893696"/>
        <c:crosses val="autoZero"/>
        <c:auto val="1"/>
        <c:lblAlgn val="ctr"/>
        <c:lblOffset val="100"/>
        <c:noMultiLvlLbl val="0"/>
      </c:catAx>
      <c:valAx>
        <c:axId val="8489369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35096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Outcome of rolling two fair dice</c:v>
                </c:pt>
              </c:strCache>
            </c:strRef>
          </c:tx>
          <c:invertIfNegative val="0"/>
          <c:cat>
            <c:numRef>
              <c:f>Sheet1!$D$5:$D$15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Sheet1!$E$5:$E$15</c:f>
              <c:numCache>
                <c:formatCode>0.00</c:formatCode>
                <c:ptCount val="11"/>
                <c:pt idx="0">
                  <c:v>0.03</c:v>
                </c:pt>
                <c:pt idx="1">
                  <c:v>0.06</c:v>
                </c:pt>
                <c:pt idx="2">
                  <c:v>0.08</c:v>
                </c:pt>
                <c:pt idx="3">
                  <c:v>0.11</c:v>
                </c:pt>
                <c:pt idx="4">
                  <c:v>0.14000000000000001</c:v>
                </c:pt>
                <c:pt idx="5">
                  <c:v>0.17</c:v>
                </c:pt>
                <c:pt idx="6">
                  <c:v>0.14000000000000001</c:v>
                </c:pt>
                <c:pt idx="7">
                  <c:v>0.11</c:v>
                </c:pt>
                <c:pt idx="8">
                  <c:v>0.08</c:v>
                </c:pt>
                <c:pt idx="9">
                  <c:v>0.06</c:v>
                </c:pt>
                <c:pt idx="10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038208"/>
        <c:axId val="85039744"/>
      </c:barChart>
      <c:catAx>
        <c:axId val="85038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5039744"/>
        <c:crosses val="autoZero"/>
        <c:auto val="1"/>
        <c:lblAlgn val="ctr"/>
        <c:lblOffset val="100"/>
        <c:noMultiLvlLbl val="0"/>
      </c:catAx>
      <c:valAx>
        <c:axId val="8503974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5038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Outcome of rolling two fair dice</c:v>
                </c:pt>
              </c:strCache>
            </c:strRef>
          </c:tx>
          <c:invertIfNegative val="0"/>
          <c:cat>
            <c:numRef>
              <c:f>Sheet1!$D$5:$D$15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Sheet1!$E$5:$E$15</c:f>
              <c:numCache>
                <c:formatCode>0.00</c:formatCode>
                <c:ptCount val="11"/>
                <c:pt idx="0">
                  <c:v>0.03</c:v>
                </c:pt>
                <c:pt idx="1">
                  <c:v>0.06</c:v>
                </c:pt>
                <c:pt idx="2">
                  <c:v>0.08</c:v>
                </c:pt>
                <c:pt idx="3">
                  <c:v>0.11</c:v>
                </c:pt>
                <c:pt idx="4">
                  <c:v>0.14000000000000001</c:v>
                </c:pt>
                <c:pt idx="5">
                  <c:v>0.17</c:v>
                </c:pt>
                <c:pt idx="6">
                  <c:v>0.14000000000000001</c:v>
                </c:pt>
                <c:pt idx="7">
                  <c:v>0.11</c:v>
                </c:pt>
                <c:pt idx="8">
                  <c:v>0.08</c:v>
                </c:pt>
                <c:pt idx="9">
                  <c:v>0.06</c:v>
                </c:pt>
                <c:pt idx="10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098496"/>
        <c:axId val="85100032"/>
      </c:barChart>
      <c:catAx>
        <c:axId val="8509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5100032"/>
        <c:crosses val="autoZero"/>
        <c:auto val="1"/>
        <c:lblAlgn val="ctr"/>
        <c:lblOffset val="100"/>
        <c:noMultiLvlLbl val="0"/>
      </c:catAx>
      <c:valAx>
        <c:axId val="8510003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5098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Outcome of rolling two fair dice</c:v>
                </c:pt>
              </c:strCache>
            </c:strRef>
          </c:tx>
          <c:invertIfNegative val="0"/>
          <c:cat>
            <c:numRef>
              <c:f>Sheet1!$D$5:$D$15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Sheet1!$E$5:$E$15</c:f>
              <c:numCache>
                <c:formatCode>0.00</c:formatCode>
                <c:ptCount val="11"/>
                <c:pt idx="0">
                  <c:v>0.03</c:v>
                </c:pt>
                <c:pt idx="1">
                  <c:v>0.06</c:v>
                </c:pt>
                <c:pt idx="2">
                  <c:v>0.08</c:v>
                </c:pt>
                <c:pt idx="3">
                  <c:v>0.11</c:v>
                </c:pt>
                <c:pt idx="4">
                  <c:v>0.14000000000000001</c:v>
                </c:pt>
                <c:pt idx="5">
                  <c:v>0.17</c:v>
                </c:pt>
                <c:pt idx="6">
                  <c:v>0.14000000000000001</c:v>
                </c:pt>
                <c:pt idx="7">
                  <c:v>0.11</c:v>
                </c:pt>
                <c:pt idx="8">
                  <c:v>0.08</c:v>
                </c:pt>
                <c:pt idx="9">
                  <c:v>0.06</c:v>
                </c:pt>
                <c:pt idx="10">
                  <c:v>0.03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614976"/>
        <c:axId val="89624960"/>
      </c:barChart>
      <c:catAx>
        <c:axId val="89614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9624960"/>
        <c:crosses val="autoZero"/>
        <c:auto val="1"/>
        <c:lblAlgn val="ctr"/>
        <c:lblOffset val="100"/>
        <c:noMultiLvlLbl val="0"/>
      </c:catAx>
      <c:valAx>
        <c:axId val="8962496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9614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Coin Toss Outcome</c:v>
                </c:pt>
              </c:strCache>
            </c:strRef>
          </c:tx>
          <c:invertIfNegative val="0"/>
          <c:cat>
            <c:strRef>
              <c:f>Sheet1!$F$7:$F$8</c:f>
              <c:strCache>
                <c:ptCount val="2"/>
                <c:pt idx="0">
                  <c:v>Heads</c:v>
                </c:pt>
                <c:pt idx="1">
                  <c:v>Tails</c:v>
                </c:pt>
              </c:strCache>
            </c:strRef>
          </c:cat>
          <c:val>
            <c:numRef>
              <c:f>Sheet1!$G$7:$G$8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650688"/>
        <c:axId val="89652224"/>
      </c:barChart>
      <c:catAx>
        <c:axId val="89650688"/>
        <c:scaling>
          <c:orientation val="minMax"/>
        </c:scaling>
        <c:delete val="0"/>
        <c:axPos val="b"/>
        <c:majorTickMark val="out"/>
        <c:minorTickMark val="none"/>
        <c:tickLblPos val="nextTo"/>
        <c:crossAx val="89652224"/>
        <c:crosses val="autoZero"/>
        <c:auto val="1"/>
        <c:lblAlgn val="ctr"/>
        <c:lblOffset val="100"/>
        <c:noMultiLvlLbl val="0"/>
      </c:catAx>
      <c:valAx>
        <c:axId val="8965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650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Skydiver</c:v>
                </c:pt>
              </c:strCache>
            </c:strRef>
          </c:tx>
          <c:invertIfNegative val="0"/>
          <c:cat>
            <c:strRef>
              <c:f>Sheet1!$F$6:$F$7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Sheet1!$G$6:$G$7</c:f>
              <c:numCache>
                <c:formatCode>General</c:formatCode>
                <c:ptCount val="2"/>
                <c:pt idx="0">
                  <c:v>0.05</c:v>
                </c:pt>
                <c:pt idx="1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678208"/>
        <c:axId val="89679744"/>
      </c:barChart>
      <c:catAx>
        <c:axId val="89678208"/>
        <c:scaling>
          <c:orientation val="minMax"/>
        </c:scaling>
        <c:delete val="0"/>
        <c:axPos val="b"/>
        <c:majorTickMark val="out"/>
        <c:minorTickMark val="none"/>
        <c:tickLblPos val="nextTo"/>
        <c:crossAx val="89679744"/>
        <c:crosses val="autoZero"/>
        <c:auto val="1"/>
        <c:lblAlgn val="ctr"/>
        <c:lblOffset val="100"/>
        <c:noMultiLvlLbl val="0"/>
      </c:catAx>
      <c:valAx>
        <c:axId val="89679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678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Discrete and Continuous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2627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Classification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2627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Classification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416784"/>
            <a:ext cx="74004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Broadly we can categorize distribution as: 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Discrete Distribution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Discrete Uniform Distribution (e.g. Bernoulli)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Discrete Non-Uniform Distribution (e.g. Binomial)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Continuous Distribution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Continuous Uniform Distribution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Continuous Non-Uniform Distribution (Normal, Standard etc.)</a:t>
            </a:r>
          </a:p>
        </p:txBody>
      </p:sp>
    </p:spTree>
    <p:extLst>
      <p:ext uri="{BB962C8B-B14F-4D97-AF65-F5344CB8AC3E}">
        <p14:creationId xmlns:p14="http://schemas.microsoft.com/office/powerpoint/2010/main" val="33367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01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Discrete – Uniform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Consider the distribution of rolling a single fair die: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is indeed a </a:t>
            </a: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‘Discrete Distribution’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Also, all the outcomes have equal chance of occurring.  Which makes It a </a:t>
            </a: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‘Uniform Distribution’</a:t>
            </a:r>
            <a:endParaRPr lang="en-US" sz="2000" i="1" dirty="0" smtClean="0">
              <a:latin typeface="Calibri" pitchFamily="34" charset="0"/>
              <a:cs typeface="Calibri" pitchFamily="34" charset="0"/>
            </a:endParaRPr>
          </a:p>
          <a:p>
            <a:endParaRPr lang="en-US" sz="200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Hence the probability distribution of rolling a single fair die is a </a:t>
            </a:r>
          </a:p>
          <a:p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‘Discrete Uniform Distribution’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01135"/>
              </p:ext>
            </p:extLst>
          </p:nvPr>
        </p:nvGraphicFramePr>
        <p:xfrm>
          <a:off x="793955" y="36576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/>
                <a:gridCol w="1278951"/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 else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607044"/>
              </p:ext>
            </p:extLst>
          </p:nvPr>
        </p:nvGraphicFramePr>
        <p:xfrm>
          <a:off x="3810000" y="36183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6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94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Discrete  Non-Uniform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Consider the distribution of rolling a two fair dice: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calculate the probability of each outcome.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	Probability = Sum of outcomes / Total Possibilities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24917"/>
              </p:ext>
            </p:extLst>
          </p:nvPr>
        </p:nvGraphicFramePr>
        <p:xfrm>
          <a:off x="793955" y="2610614"/>
          <a:ext cx="2254045" cy="355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33"/>
                <a:gridCol w="1112712"/>
              </a:tblGrid>
              <a:tr h="273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Outcome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1/36 ~</a:t>
                      </a:r>
                      <a:r>
                        <a:rPr lang="en-US" sz="1200" baseline="0" dirty="0" smtClean="0"/>
                        <a:t> 0.03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2/36 ~ 0.06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0.08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4/36 ~ 0.11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5/36 ~ 0.14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6/36 ~ 0.17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5/36 ~ 0.14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4/36 ~ 0.11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0.08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1/36 ~ 0.03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All else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647948"/>
              </p:ext>
            </p:extLst>
          </p:nvPr>
        </p:nvGraphicFramePr>
        <p:xfrm>
          <a:off x="3200400" y="2667000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19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94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Discrete  Non-Uniform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Looks like the probability of most of the outcomes are different.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This is a </a:t>
            </a: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‘Discrete Non-Uniform Distribution’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30507"/>
              </p:ext>
            </p:extLst>
          </p:nvPr>
        </p:nvGraphicFramePr>
        <p:xfrm>
          <a:off x="793955" y="2610614"/>
          <a:ext cx="2254045" cy="355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33"/>
                <a:gridCol w="1112712"/>
              </a:tblGrid>
              <a:tr h="273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Outcome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1/36 ~</a:t>
                      </a:r>
                      <a:r>
                        <a:rPr lang="en-US" sz="1200" baseline="0" dirty="0" smtClean="0"/>
                        <a:t> 0.03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2/36 ~ 0.06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0.08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4/36 ~ 0.11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5/36 ~ 0.14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6/36 ~ 0.17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5/36 ~ 0.14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4/36 ~ 0.11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0.08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3/36 ~ 0.06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1/36 ~ 0.03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  <a:tr h="2734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All else</a:t>
                      </a:r>
                      <a:endParaRPr lang="en-US" sz="1200" dirty="0"/>
                    </a:p>
                  </a:txBody>
                  <a:tcPr marL="61301" marR="61301" marT="30651" marB="306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61301" marR="61301" marT="30651" marB="30651"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092595"/>
              </p:ext>
            </p:extLst>
          </p:nvPr>
        </p:nvGraphicFramePr>
        <p:xfrm>
          <a:off x="3200400" y="2667000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95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2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Discrete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6657" y="1371600"/>
                <a:ext cx="7635343" cy="313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libri" pitchFamily="34" charset="0"/>
                    <a:cs typeface="Calibri" pitchFamily="34" charset="0"/>
                  </a:rPr>
                  <a:t>Probability Mass Function (PMF) - </a:t>
                </a:r>
                <a:r>
                  <a:rPr lang="en-US" i="1" dirty="0" smtClean="0">
                    <a:latin typeface="Calibri" pitchFamily="34" charset="0"/>
                    <a:cs typeface="Calibri" pitchFamily="34" charset="0"/>
                  </a:rPr>
                  <a:t>Related to Discrete Distributions</a:t>
                </a:r>
                <a:endParaRPr lang="en-US" sz="2000" i="1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The </a:t>
                </a:r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PMF is a probability measure that gives us probabilities of the possible values for a random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variable.</a:t>
                </a: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For our Rolling die discrete distributions,  PMF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Calibri" pitchFamily="34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sz="2000" i="1" smtClean="0">
                          <a:latin typeface="Cambria Math"/>
                          <a:cs typeface="Calibri" pitchFamily="34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cs typeface="Calibri" pitchFamily="34" charset="0"/>
                        </a:rPr>
                        <m:t>)</m:t>
                      </m:r>
                      <m:r>
                        <a:rPr lang="en-US" sz="200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Calibri" pitchFamily="34" charset="0"/>
                            </a:rPr>
                            <m:t>1 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w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here,</a:t>
                </a: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n= Total outcomes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7" y="1371600"/>
                <a:ext cx="7635343" cy="3132781"/>
              </a:xfrm>
              <a:prstGeom prst="rect">
                <a:avLst/>
              </a:prstGeom>
              <a:blipFill rotWithShape="1">
                <a:blip r:embed="rId2"/>
                <a:stretch>
                  <a:fillRect l="-798" t="-973" b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620307"/>
              </p:ext>
            </p:extLst>
          </p:nvPr>
        </p:nvGraphicFramePr>
        <p:xfrm>
          <a:off x="3429000" y="3200400"/>
          <a:ext cx="4800600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52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Continuous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6657" y="1371600"/>
                <a:ext cx="7635343" cy="418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Think about data such as temperature, distance, time, mass etc. that can be measured to several decimal points. </a:t>
                </a: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In that case, what will be the number of outcomes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  <a:cs typeface="Calibri" pitchFamily="34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cs typeface="Calibri" pitchFamily="34" charset="0"/>
                            </a:rPr>
                            <m:t>1 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cs typeface="Calibri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Thus when n (Total outcomes) becomes very large i.e.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 -&gt; </a:t>
                </a:r>
                <a:r>
                  <a:rPr lang="en-US" sz="2000" dirty="0" smtClean="0"/>
                  <a:t>∞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𝑓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(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becomes smaller and smaller.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𝑓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(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𝑥</m:t>
                    </m:r>
                    <m:r>
                      <a:rPr lang="en-US" sz="2000" i="1">
                        <a:latin typeface="Cambria Math"/>
                        <a:cs typeface="Calibri" pitchFamily="34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cs typeface="Calibri" pitchFamily="34" charset="0"/>
                          </a:rPr>
                          <m:t>1 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∞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 ~ 0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That means, as we increase the number of outcomes, the probability tends to become zero at that specified outcome.</a:t>
                </a:r>
              </a:p>
              <a:p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000" b="1" dirty="0" smtClean="0">
                    <a:latin typeface="Calibri" pitchFamily="34" charset="0"/>
                    <a:cs typeface="Calibri" pitchFamily="34" charset="0"/>
                  </a:rPr>
                  <a:t>Lets visualize it</a:t>
                </a:r>
                <a:endParaRPr lang="en-US" sz="2000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7" y="1371600"/>
                <a:ext cx="7635343" cy="4182940"/>
              </a:xfrm>
              <a:prstGeom prst="rect">
                <a:avLst/>
              </a:prstGeom>
              <a:blipFill rotWithShape="1">
                <a:blip r:embed="rId2"/>
                <a:stretch>
                  <a:fillRect l="-798" t="-729" b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Continuous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63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Think of infinite number of bars placed side by side where area of each bar -&gt; 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35548" y="2362200"/>
            <a:ext cx="3962400" cy="2731532"/>
            <a:chOff x="935548" y="2362200"/>
            <a:chExt cx="3962400" cy="2731532"/>
          </a:xfrm>
        </p:grpSpPr>
        <p:grpSp>
          <p:nvGrpSpPr>
            <p:cNvPr id="13" name="Group 12"/>
            <p:cNvGrpSpPr/>
            <p:nvPr/>
          </p:nvGrpSpPr>
          <p:grpSpPr>
            <a:xfrm>
              <a:off x="935548" y="2362200"/>
              <a:ext cx="3962400" cy="2731532"/>
              <a:chOff x="1676400" y="2362200"/>
              <a:chExt cx="3962400" cy="27315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76400" y="2362200"/>
                <a:ext cx="3962400" cy="2590800"/>
                <a:chOff x="1676400" y="2362200"/>
                <a:chExt cx="3962400" cy="25908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676400" y="2362200"/>
                  <a:ext cx="3962400" cy="2590800"/>
                  <a:chOff x="1752600" y="2209800"/>
                  <a:chExt cx="3962400" cy="2590800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1752600" y="4648200"/>
                    <a:ext cx="396240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 flipV="1">
                    <a:off x="1905000" y="2209800"/>
                    <a:ext cx="0" cy="2590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2209800" y="3429000"/>
                  <a:ext cx="2895600" cy="1371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2079750" y="47244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64175" y="4724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𝒇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)=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i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4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1480123" y="3703205"/>
              <a:ext cx="348677" cy="10679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404746" y="2362200"/>
            <a:ext cx="233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Area = width x height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Total Area is always = 1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Hence,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1 = (b-a) x height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404746" y="3524649"/>
                <a:ext cx="2095445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𝒉𝒆𝒊𝒈𝒉𝒕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46" y="3524649"/>
                <a:ext cx="2095445" cy="661912"/>
              </a:xfrm>
              <a:prstGeom prst="rect">
                <a:avLst/>
              </a:prstGeom>
              <a:blipFill rotWithShape="1">
                <a:blip r:embed="rId3"/>
                <a:stretch>
                  <a:fillRect r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0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Continuous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Probability Density Function (PDF)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– Related to Continuous Distribution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probability density function (PDF), or density of a continuous random variable, is a function that describes the relative likelihood for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random variable to take on a given value.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29392"/>
            <a:ext cx="3429000" cy="49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99056" y="3505200"/>
            <a:ext cx="7787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[a , b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] = Interval in which x lies.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P(a ≤ X ≤ b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 = probability that some value x lies within this interval.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b-a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Continuous Distribution we calculate the probability distribution over a range and not a specific outcome.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64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Continuous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Density Function (PDF) for our example is:</a:t>
            </a:r>
            <a:endParaRPr lang="en-US" i="1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11551" y="2300575"/>
            <a:ext cx="3962400" cy="2731532"/>
            <a:chOff x="935548" y="2362200"/>
            <a:chExt cx="3962400" cy="2731532"/>
          </a:xfrm>
        </p:grpSpPr>
        <p:grpSp>
          <p:nvGrpSpPr>
            <p:cNvPr id="7" name="Group 6"/>
            <p:cNvGrpSpPr/>
            <p:nvPr/>
          </p:nvGrpSpPr>
          <p:grpSpPr>
            <a:xfrm>
              <a:off x="935548" y="2362200"/>
              <a:ext cx="3962400" cy="2731532"/>
              <a:chOff x="1676400" y="2362200"/>
              <a:chExt cx="3962400" cy="27315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76400" y="2362200"/>
                <a:ext cx="3962400" cy="2590800"/>
                <a:chOff x="1676400" y="2362200"/>
                <a:chExt cx="3962400" cy="25908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676400" y="2362200"/>
                  <a:ext cx="3962400" cy="2590800"/>
                  <a:chOff x="1752600" y="2209800"/>
                  <a:chExt cx="3962400" cy="2590800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752600" y="4648200"/>
                    <a:ext cx="3962400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1905000" y="2209800"/>
                    <a:ext cx="0" cy="25908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2209800" y="3429000"/>
                  <a:ext cx="2895600" cy="1371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2079750" y="47244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64175" y="4724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𝒇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)=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i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577" y="3703205"/>
                  <a:ext cx="1795684" cy="66191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flipH="1" flipV="1">
              <a:off x="1480123" y="3703205"/>
              <a:ext cx="348677" cy="10679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427639" y="1905000"/>
                <a:ext cx="1795684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𝒇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39" y="1905000"/>
                <a:ext cx="1795684" cy="661912"/>
              </a:xfrm>
              <a:prstGeom prst="rect">
                <a:avLst/>
              </a:prstGeom>
              <a:blipFill rotWithShape="1">
                <a:blip r:embed="rId3"/>
                <a:stretch>
                  <a:fillRect r="-4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99057" y="5334000"/>
            <a:ext cx="7787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Also, this is a </a:t>
            </a: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‘Continuous Uniform Distribution’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will see the Continuous Non Uniform Distributions in details.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4200" y="1499755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2316494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Introduction to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Classification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Discrete Distributions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Continuous Distributions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Binomial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Bernoulli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Poisson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Normal Distribution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9781" y="457201"/>
            <a:ext cx="452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Probability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371600"/>
            <a:ext cx="77877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probability distribution of a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binomial random variable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is called a binomial distribution.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“A binomial random variable is the number of success (x) in n repeated trials of a binomial experiment.”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In simple terms: 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binomial distribution is a type of distribution that has only two possible outcomes (the prefix ‘bi’ means ‘two’)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e.g. A coin toss has only two possible outcomes, Heads or Tails</a:t>
            </a:r>
          </a:p>
        </p:txBody>
      </p:sp>
    </p:spTree>
    <p:extLst>
      <p:ext uri="{BB962C8B-B14F-4D97-AF65-F5344CB8AC3E}">
        <p14:creationId xmlns:p14="http://schemas.microsoft.com/office/powerpoint/2010/main" val="26581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Following are the characteristics of a binomial experiment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experiment contains ‘n’ repeated trials.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Each trial is independent; the outcome of one does not affect the outcome of the other trials.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Each trial can result in just two possible outcomes. We call on of those outcomes as ‘Success’ and other ‘Failure’.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probability of ‘Success’, denoted by ‘p’ is the same on every trial.</a:t>
            </a:r>
          </a:p>
        </p:txBody>
      </p:sp>
    </p:spTree>
    <p:extLst>
      <p:ext uri="{BB962C8B-B14F-4D97-AF65-F5344CB8AC3E}">
        <p14:creationId xmlns:p14="http://schemas.microsoft.com/office/powerpoint/2010/main" val="26982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Consider the following statistical experiment.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You flip a fair coin 2 times and count the number of times the coin lands on head.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This is a binomial experiment because: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experiment consist of repeated trials - Flipping coin 2 times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Each trial results in just 2 possible outcomes – Heads or Tails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probability of Success is constant – 0.5 on every trial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trial are independent – Getting Heads on one trial does not affect if we get Heads on the second trial or not.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distribution of this experiment is a Binomial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0137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Probability Mass Function (PMF) 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56403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056" y="2971800"/>
            <a:ext cx="7787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k = Number of success that result from the experiment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 = Total number of trials in the experiment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 = Probability of success of individual trial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(1-p) = q = Probability of failure of an individual trial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2051041" cy="8071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0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Properties of Binomial Distribution: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056" y="1924110"/>
            <a:ext cx="7787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mean of distribution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n * p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variance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l-GR" sz="2000" dirty="0"/>
              <a:t>μ</a:t>
            </a:r>
            <a:r>
              <a:rPr lang="en-US" sz="2000" baseline="-25000" dirty="0"/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* ( 1 – p) 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Standard Deviation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baseline="-250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sqrt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9191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24000"/>
            <a:ext cx="7787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Suppose a die is tossed 5 times. What is the probability of getting exactly two Fours ?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Solution: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5,	k  = 2, 	p = 1/6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Binomial Probability = 5 Choose 2 * (1/6)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* (1-1/6)</a:t>
            </a:r>
            <a:r>
              <a:rPr lang="el-GR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5-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0.161</a:t>
            </a:r>
          </a:p>
        </p:txBody>
      </p:sp>
    </p:spTree>
    <p:extLst>
      <p:ext uri="{BB962C8B-B14F-4D97-AF65-F5344CB8AC3E}">
        <p14:creationId xmlns:p14="http://schemas.microsoft.com/office/powerpoint/2010/main" val="14801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Binomial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Cumulative Probability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cumulative probability refers to the probability that the binomial variable falls within a specified range.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(e.g. is greater than or equal to a stated or lower limit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And less than or equal to a stated upper limit)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Find the probability of getting 45 or fewer Heads in 100 toss of a coin.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Solution: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This would be the sum of individual probabilities.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P(X &lt;= 45) = P(X=0) + P(X=1) + P(X=2) + ……………. + P(X=45)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We calculate the 46 individual probabilities from 0 to 45 using binomial formula and sum of those will give us the cumulative binomial probability.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P(X &lt;= 45)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= 0.184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Bernoulli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Bernoulli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Bernoulli Distribution is a case of binomial distribution where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Experiment has only two possible outcomes viz. Success, Failure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Number of trial is ‘1’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(Or we can say Binomial Distribution is a case of n independent Bernoulli trials)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random variable ‘X’ which has a Bernoulli distribution can take: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value ‘1’ with the possibility of Success, say ‘p’,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alue ‘0’ with the possibility of Failure, say ‘1 – p’ or ‘q’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Thus the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Probability Mass Function (PMF): </a:t>
            </a: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P(X) = p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* (1 – p)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1-x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		P(X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) = p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 x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 *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1-x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i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x is (1,0)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**Note ‘x’ is sometimes also denoted as ‘k’</a:t>
            </a:r>
          </a:p>
        </p:txBody>
      </p:sp>
    </p:spTree>
    <p:extLst>
      <p:ext uri="{BB962C8B-B14F-4D97-AF65-F5344CB8AC3E}">
        <p14:creationId xmlns:p14="http://schemas.microsoft.com/office/powerpoint/2010/main" val="30462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2" y="1752600"/>
            <a:ext cx="69984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Definition: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 distribution is a function which shows the possible values for a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random variable and how often they occur.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In statistics, when we use the term distribution, we usually mean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Distribution.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	Distribution ~ Probability Distribution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Bernoulli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Properties of Bernoulli Distribution: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mean of distribution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p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variance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</a:t>
            </a:r>
            <a:r>
              <a:rPr lang="el-GR" sz="2000" dirty="0" smtClean="0"/>
              <a:t>μ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* ( 1 – p)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Standard Deviation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sqrt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[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]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say, We toss a single coin. The occurrence of Heads denoted Success and the Tails denoted Failure.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Hence: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P(Heads) = 0.5, P(Tails) = 0.5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761305"/>
              </p:ext>
            </p:extLst>
          </p:nvPr>
        </p:nvGraphicFramePr>
        <p:xfrm>
          <a:off x="2133600" y="3926145"/>
          <a:ext cx="4063998" cy="243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16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9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Bernoulli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However,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the probability of success and Failure need not be equally likely.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say, a skydiver jumps out of airplane without parachute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Hence,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In this case, the probability of him/her landing safe and alive is, may be 5% (0.05) while the failure can be 0.95.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480340"/>
              </p:ext>
            </p:extLst>
          </p:nvPr>
        </p:nvGraphicFramePr>
        <p:xfrm>
          <a:off x="1905000" y="2895600"/>
          <a:ext cx="5080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91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393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Poisson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Poisson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 Poisson distribution is the discrete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distribution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of the number of events occurring in a given time period, given the average number of times the event occurs over that time period.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056" y="2590800"/>
            <a:ext cx="778774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Following are the characteristics of a Poisson experiment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Outcome of an event/trial can be either Success or Failure. i.e. only two outcomes.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average number of Success (</a:t>
            </a:r>
            <a:r>
              <a:rPr lang="el-GR" sz="2000" dirty="0" smtClean="0"/>
              <a:t>μ</a:t>
            </a:r>
            <a:r>
              <a:rPr lang="en-US" sz="2000" dirty="0" smtClean="0"/>
              <a:t> or </a:t>
            </a:r>
            <a:r>
              <a:rPr lang="el-GR" sz="2000" dirty="0" smtClean="0"/>
              <a:t>λ</a:t>
            </a:r>
            <a:r>
              <a:rPr lang="en-US" sz="2000" dirty="0" smtClean="0"/>
              <a:t>)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in a specified range is known.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trial are independent of each other.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i.e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Outcome of one trial does not affect the outcome of subsequent 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Probability that an event occur in a given length of time does not change through the time. </a:t>
            </a:r>
          </a:p>
          <a:p>
            <a:pPr marL="347663"/>
            <a:r>
              <a:rPr lang="en-US" dirty="0" smtClean="0">
                <a:latin typeface="Calibri" pitchFamily="34" charset="0"/>
                <a:cs typeface="Calibri" pitchFamily="34" charset="0"/>
              </a:rPr>
              <a:t>i.e. say, if there are r cars crossing a signal during an hours of a day, then more or less 5 cars shall cross the signal during the rest of the hours for the day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Poisson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371600"/>
            <a:ext cx="7787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If those four conditions/properties hold true, then the number of events in a fixed unit of time (or continuum) has a Poisson distribution.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Poisson situation is most often invoked for rare events.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The Probability Mass Function: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43249"/>
            <a:ext cx="3570111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4810" y="4343400"/>
            <a:ext cx="7787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k = takes value 0,1,2,3,…..,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∞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(sometimes also denoted as ‘x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’)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Average number of events per interval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is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number 2.71828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Poisson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056" y="1371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Properties of Poisson Distribution: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mean of distribution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(λ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variance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=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Standard Deviation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sqrt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[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l-GR" sz="2000" baseline="30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056" y="2895600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Poisson Distribution has some hint of right skewness , but it depends on the value of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When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is larger -&gt; Distribution will be close to symmetric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When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is small (close to zero) -&gt; Distribution will be right skewed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56" y="4495800"/>
            <a:ext cx="7787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Note: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Binomial Distribution tends toward the Poisson distribution as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 -&gt; ∞, p -&gt; 0 and n*p = constant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i.e. The Poisson distribution with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λ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=n*p closely approximate to binomial distribution if ‘n’ is large and ‘p’ is small.</a:t>
            </a:r>
          </a:p>
        </p:txBody>
      </p:sp>
    </p:spTree>
    <p:extLst>
      <p:ext uri="{BB962C8B-B14F-4D97-AF65-F5344CB8AC3E}">
        <p14:creationId xmlns:p14="http://schemas.microsoft.com/office/powerpoint/2010/main" val="32716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Poisson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056" y="1371600"/>
            <a:ext cx="7787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 mean number of people arriving per hour at a shopping center is 18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Find the probability that the number of customers arriving in an hour is 20.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Solution: </a:t>
            </a:r>
          </a:p>
          <a:p>
            <a:pPr>
              <a:buFontTx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 = 20</a:t>
            </a:r>
          </a:p>
          <a:p>
            <a:pPr marL="342900" indent="-342900">
              <a:buFont typeface="Symbol" pitchFamily="18" charset="2"/>
              <a:buChar char="l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= 18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2.7183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Find P(20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596232"/>
              </p:ext>
            </p:extLst>
          </p:nvPr>
        </p:nvGraphicFramePr>
        <p:xfrm>
          <a:off x="2780341" y="2971801"/>
          <a:ext cx="4458659" cy="175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3" imgW="2120760" imgH="1066680" progId="Equation.3">
                  <p:embed/>
                </p:oleObj>
              </mc:Choice>
              <mc:Fallback>
                <p:oleObj name="Equation" r:id="rId3" imgW="2120760" imgH="10666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341" y="2971801"/>
                        <a:ext cx="4458659" cy="1752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3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056" y="1371600"/>
            <a:ext cx="7787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“ The 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normal distribution is a probability function that describes how the values of a variable are distributed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.“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normal distribution is the most important probability distribution in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statistics because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it fits many natural phenomena.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7663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example, heights, blood pressure, measurement error, and IQ scores follow the normal distribution.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also known as the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Gaussian distribution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or the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bell curve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056" y="1548348"/>
            <a:ext cx="77877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Often times, data is described as being ‘normal’ (In statistical sense);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But what does that mean ?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Say, we consider some natural or man-made events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Natural: Human Height, Weight, Temperature, blood-pressure etc.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Man-Made: Financial data, sales etc.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these measures, and many more, the average (mean) tends to be very frequent or closely spaced while measures away from mean are less frequent.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i.e. The data in most of the phenomenon tends to clump around the mean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83336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say, you have a single fair die (with 6 sides of course) numbered from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1 to 6. We roll the die: 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of getting 1 = 1/6 ~ 0.17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getting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2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/6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~ 0.17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getting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3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/6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~ 0.17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getting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4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/6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~ 0.17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getting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5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/6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~ 0.17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getting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6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1/6 ~ 0.17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have an equal chance of getting all of the 6 outcomes.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of getting any other result = 0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tabulate this.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056" y="1548348"/>
            <a:ext cx="778774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Properties of Normal Distribution Curve: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Lower tail and Upper tail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Probability Area: We are interested in everything underneath the curve.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Symmetric: Left area is equal to right when we talk about perfect theoretical normal distribution.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Mean = Median = Mode and lie in exact center of the graph.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Top point represents the mode</a:t>
            </a:r>
          </a:p>
        </p:txBody>
      </p:sp>
    </p:spTree>
    <p:extLst>
      <p:ext uri="{BB962C8B-B14F-4D97-AF65-F5344CB8AC3E}">
        <p14:creationId xmlns:p14="http://schemas.microsoft.com/office/powerpoint/2010/main" val="40531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774" y="1548348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Parameters of Normal Distribution: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normal distribution the two parameters viz. mean and standard deviation which gives the curve its shape and is denoted as follows: </a:t>
            </a: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564011"/>
            <a:ext cx="2057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2174" y="3184922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Mean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Standard Deviation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174" y="4648200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Significance of Parameters: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Mean give the curve its position on the axis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Deviation gives the curve its shape.</a:t>
            </a:r>
          </a:p>
        </p:txBody>
      </p:sp>
    </p:spTree>
    <p:extLst>
      <p:ext uri="{BB962C8B-B14F-4D97-AF65-F5344CB8AC3E}">
        <p14:creationId xmlns:p14="http://schemas.microsoft.com/office/powerpoint/2010/main" val="9506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Normal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774" y="1548348"/>
            <a:ext cx="778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Probability Density Function (PDF) 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2174" y="3184922"/>
            <a:ext cx="778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Mean</a:t>
            </a:r>
          </a:p>
          <a:p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Variance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4" y="2040644"/>
            <a:ext cx="4114800" cy="110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3124200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774" y="1548348"/>
            <a:ext cx="778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Distribution or Standard Normal Distribution or Z Distribution is a Normal Distribution with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Mean of distribution = 0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Deviation = 1</a:t>
            </a: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774" y="3124200"/>
            <a:ext cx="7787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Distribution is the process of transforming, also called as Standardization, with the mean of zero and standard deviation of one.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Formula for Standardization: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-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μ) /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each element of sample/population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774" y="1371600"/>
            <a:ext cx="77877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Standard Distribution is the process of transforming, also called as Standardization, with the mean of zero and standard deviation of one.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Formula for Standardization: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-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μ) /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where, 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each element of sample/population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Formula for Z score: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= (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-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μ) /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	(Population)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z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= (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- </a:t>
            </a:r>
            <a:r>
              <a:rPr lang="en-US" sz="2000" dirty="0"/>
              <a:t>x̅ </a:t>
            </a:r>
            <a:r>
              <a:rPr lang="el-GR" sz="2000" dirty="0" smtClean="0">
                <a:latin typeface="Calibri" pitchFamily="34" charset="0"/>
                <a:cs typeface="Calibri" pitchFamily="34" charset="0"/>
              </a:rPr>
              <a:t>) /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 	(Sample)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418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Calibri" pitchFamily="34" charset="0"/>
                <a:cs typeface="Calibri" pitchFamily="34" charset="0"/>
              </a:rPr>
              <a:t>Standard Distribution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AutoShape 2" descr="{\displaystyle X\sim {\mathcal {N}}(\mu ,\sigma ^{2})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"/>
          <a:stretch/>
        </p:blipFill>
        <p:spPr bwMode="auto">
          <a:xfrm>
            <a:off x="611223" y="1371600"/>
            <a:ext cx="8151777" cy="465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7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124200"/>
            <a:ext cx="2889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That’s all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olks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833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say, you have a single fair die (with 6 sides of course) numbered from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1 to 6. We roll the die: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57279"/>
              </p:ext>
            </p:extLst>
          </p:nvPr>
        </p:nvGraphicFramePr>
        <p:xfrm>
          <a:off x="1559040" y="2743200"/>
          <a:ext cx="32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6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or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820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Lets Generalize this: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distribution of an event not only consist of the outcomes that can be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observed (outcome from 1 to 6), but it is made up of all the possible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Outcomes (i.e. outcome for 7 and others as well).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Thus,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Probability Distribution of Rolling a die: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13531"/>
              </p:ext>
            </p:extLst>
          </p:nvPr>
        </p:nvGraphicFramePr>
        <p:xfrm>
          <a:off x="1219200" y="3386792"/>
          <a:ext cx="2590800" cy="270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/>
                <a:gridCol w="1278951"/>
              </a:tblGrid>
              <a:tr h="3386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386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 else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8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2" y="1447800"/>
            <a:ext cx="7932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Sum of Probabilities in a Distribution: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are sure that we have exhausted all possible outcomes, when the sum 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of probabilities of all the outcomes in a distribution equals to 1 (or 100%).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i.e.</a:t>
            </a:r>
          </a:p>
          <a:p>
            <a:pPr algn="just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The sum of probabilities in a distribution is always equal to 1</a:t>
            </a:r>
          </a:p>
          <a:p>
            <a:pPr algn="just"/>
            <a:r>
              <a:rPr lang="en-US" sz="2000" dirty="0" smtClean="0">
                <a:latin typeface="Calibri" pitchFamily="34" charset="0"/>
                <a:cs typeface="Calibri" pitchFamily="34" charset="0"/>
              </a:rPr>
              <a:t>Lets add the probabilities in the below distribution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33266"/>
              </p:ext>
            </p:extLst>
          </p:nvPr>
        </p:nvGraphicFramePr>
        <p:xfrm>
          <a:off x="1219200" y="35814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/>
                <a:gridCol w="1278951"/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 else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42854" y="3810000"/>
            <a:ext cx="3893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1/6 +1/6 +1/6 +1/6 +1/6 +1/6+0 = 1</a:t>
            </a:r>
          </a:p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The total is 1,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Hence the given table is the probability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Distribution of a rolling die.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447800"/>
            <a:ext cx="7100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Representation of Probability Distribution: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Each probability distribution has a visual representation.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is a graph describing the likelihood of occurrence of every event.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00868"/>
              </p:ext>
            </p:extLst>
          </p:nvPr>
        </p:nvGraphicFramePr>
        <p:xfrm>
          <a:off x="793955" y="28194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/>
                <a:gridCol w="1278951"/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 else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975351"/>
              </p:ext>
            </p:extLst>
          </p:nvPr>
        </p:nvGraphicFramePr>
        <p:xfrm>
          <a:off x="38862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23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1"/>
            <a:ext cx="6685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What is a Probability Distribution ?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657" y="1416784"/>
            <a:ext cx="801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Representation of Probability Distribution: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is crucial to understand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that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distribution is defined by the underlying probabilities and not the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graph.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graph is just a visual representation of distribution.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03060"/>
              </p:ext>
            </p:extLst>
          </p:nvPr>
        </p:nvGraphicFramePr>
        <p:xfrm>
          <a:off x="793955" y="3429000"/>
          <a:ext cx="2590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49"/>
                <a:gridCol w="1278951"/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Probability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1/6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 else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70459" marR="70459" marT="35230" marB="35230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55654"/>
              </p:ext>
            </p:extLst>
          </p:nvPr>
        </p:nvGraphicFramePr>
        <p:xfrm>
          <a:off x="381000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24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476</TotalTime>
  <Words>2616</Words>
  <Application>Microsoft Office PowerPoint</Application>
  <PresentationFormat>On-screen Show (4:3)</PresentationFormat>
  <Paragraphs>487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Origin</vt:lpstr>
      <vt:lpstr>Equation</vt:lpstr>
      <vt:lpstr>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295</cp:revision>
  <dcterms:created xsi:type="dcterms:W3CDTF">2019-03-01T15:56:49Z</dcterms:created>
  <dcterms:modified xsi:type="dcterms:W3CDTF">2019-03-08T19:43:50Z</dcterms:modified>
</cp:coreProperties>
</file>