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16D6-79E5-4896-9D3F-87627AA8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0B0D-E72E-4339-B02D-8653E646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776D-A0F1-4009-B928-EB70F09C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7F23-B2C4-4F5F-B60E-592A2E63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9BCD-8AD9-44B3-8E74-FA09F6DD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0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A12F-4E1D-49D6-BC60-5A97F63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19598-9EAD-4E2C-A748-3A007AB7F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BAC1-DAE5-4296-B39D-AD8034C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5328-02D7-44EA-ACEE-36BB1B1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F1F8-11E5-40FD-9A17-A4D019E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5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7ABCB-A1D3-4B98-8243-31FA544C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FA49-E6D0-4A77-B329-1FFBBDCE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5FBC-EB88-457A-A3DA-C98A059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374B-C5C2-46AA-97A6-CF66266F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66F4-097F-49FD-B08B-8515CAC0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1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C30-BC44-4C35-9C63-FDA03D35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A3C6-935B-4F6F-967F-DF4B438B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FA8E-93D0-4E99-8B1A-4F819434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2FB4-ACD2-4091-89B6-EEB261EE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0101-0AF3-4DC2-9421-6446BED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5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482F-27B9-4BDD-9FBB-5E1A1E27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BB98-C419-4F6C-B039-D72B542B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5FC2-6CEC-4282-A289-8FC00178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29E1-C918-4435-B212-63AC781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6607-6000-4388-A7B6-E51C061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4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AB6-85B4-4367-9848-5A92795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7EBE-E7C5-41CD-BB23-E91C194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A307-5C53-4EDB-87F7-6204042FE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B7D2-B990-486D-90C6-4DE0C32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FE34-4AD1-47C3-954B-1FB11B00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7350-7954-4A31-9F74-5C81E974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42A-DB68-43D9-8098-D7603ECB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44B3B-070D-4482-876C-A83A9C2F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4874-0457-4E17-B7E8-0577993E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E60FD-2403-4F60-8A3E-1415BC87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68B6D-21E3-48F3-872F-9F2CB9335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63607-B42B-4C8D-B345-799824B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5DDE1-D168-4BC5-9022-9BADF2F7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34EBE-7F9D-491E-ABD8-23A215C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4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2D2-9EB2-4EEF-8B5F-084327F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960A-8D53-4E22-91C1-A02714BA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A06C6-9BE5-47FE-B124-0B17A94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8FC04-992B-46A9-8C69-EE192674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3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2992F-E410-43CE-BC5B-DF7BC7A0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B06BF-B953-41E9-8AB2-5D5EE53A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DC7B-92D6-465E-992F-F3EE4311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5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6953-AFAC-43CF-A5A4-83A9FB17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BE46-EE64-4283-B140-BFD17531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3C05-0F12-41A0-B7EF-5771B256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7792-F03C-452E-87D5-FBF2C5A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16A9A-C909-401F-AB93-D188AEAE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9D1E-125F-4787-B7F4-440808C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72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6A2-68FD-474A-ADAC-751C1861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A1E3E-C717-418A-B4DA-B816CD21A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F975-0549-47FE-B788-BEF281C1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3A19-2961-4643-B9D3-4155630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023B-E4B2-42FF-81A8-5710EE0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B710B-FEAB-43F6-9BAC-D99D6730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4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B8DE0-6376-4E83-96D8-2EC4D28E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B604-E26C-4462-A2CD-E07AD109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4549-AACD-4E46-ACE1-E5835162E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3334-EC91-4D3F-87AB-6DA805BE7D8B}" type="datetimeFigureOut">
              <a:rPr lang="nl-NL" smtClean="0"/>
              <a:t>31-5-2019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2E84-A810-4170-9F3B-512F0EAA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A716-34D4-4AFD-BC41-E99C71326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4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1482350" y="2312819"/>
            <a:ext cx="95699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 builds classification or regression models in the form of a tree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breaks down a dataset into smaller subsets with increase in depth of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result is a tree with </a:t>
            </a:r>
            <a:r>
              <a:rPr lang="en-GB" b="1" dirty="0"/>
              <a:t>decision nodes</a:t>
            </a:r>
            <a:r>
              <a:rPr lang="en-GB" dirty="0"/>
              <a:t> and </a:t>
            </a:r>
            <a:r>
              <a:rPr lang="en-GB" b="1" dirty="0"/>
              <a:t>leaf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decision node (e.g., Outlook) has two or more branches (e.g., Sunny, Overcast and Rainy).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Leaf node (e.g., Play) represents a classification or decision.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topmost decision node in a tree which corresponds to the best predictor is called </a:t>
            </a:r>
            <a:r>
              <a:rPr lang="en-GB" b="1" dirty="0"/>
              <a:t>root node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trees can handle both categorical and numerical data.</a:t>
            </a: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Decision Tree 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69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637720" y="914400"/>
            <a:ext cx="564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FD9B8-2A0D-4070-A363-FE02DB0C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21" y="914400"/>
            <a:ext cx="3972379" cy="307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E9FCC3-539D-4027-AAEE-51D5E8BDDBA9}"/>
                  </a:ext>
                </a:extLst>
              </p:cNvPr>
              <p:cNvSpPr txBox="1"/>
              <p:nvPr/>
            </p:nvSpPr>
            <p:spPr>
              <a:xfrm>
                <a:off x="637721" y="1324767"/>
                <a:ext cx="9303252" cy="4997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Gini Impurity for ‘Chest Pain’,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For Left Leaf Node: </a:t>
                </a:r>
              </a:p>
              <a:p>
                <a:r>
                  <a:rPr lang="en-US" sz="1600" dirty="0"/>
                  <a:t>Gini impurity = 1 – (probability of “yes”)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(probability of “no”)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Gini impurity = 1 – (105 / 105 + 39)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(39/105+39)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Gini impurity = 0.395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For Right Leaf Node: </a:t>
                </a:r>
              </a:p>
              <a:p>
                <a:r>
                  <a:rPr lang="en-US" sz="1600" dirty="0"/>
                  <a:t>Gini impurity =  1 – (probability of “yes”)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(probability of “no”)</a:t>
                </a:r>
                <a:r>
                  <a:rPr lang="en-US" sz="1600" baseline="30000" dirty="0"/>
                  <a:t>2</a:t>
                </a:r>
              </a:p>
              <a:p>
                <a:r>
                  <a:rPr lang="en-US" sz="1600" dirty="0"/>
                  <a:t>Gini impurity = 1 – (34/34+125)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(125/34+125)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Gini impurity = 0.336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 left leaf node = 144 patients and right leaf node = 159 patients, </a:t>
                </a:r>
              </a:p>
              <a:p>
                <a:r>
                  <a:rPr lang="en-US" sz="1600" dirty="0"/>
                  <a:t>Thus the total Gini impurity for ‘Chest Pain’ to separate patients with and without Heart disease is:</a:t>
                </a:r>
              </a:p>
              <a:p>
                <a:r>
                  <a:rPr lang="en-US" sz="1600" b="1" dirty="0"/>
                  <a:t>Total Gini impurity = Weighted average of the leaf node impurities</a:t>
                </a:r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𝑮𝒊𝒏𝒊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𝑰𝒎𝒑𝒖𝒓𝒊𝒕𝒚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𝒏𝒐𝒅𝒆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𝒃𝒐𝒕𝒉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𝒏𝒐𝒅𝒆𝒔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𝐆𝐢𝐧𝐢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𝒓𝒊𝒈𝒉𝒕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𝒏𝒐𝒅𝒆</m:t>
                        </m:r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𝒃𝒐𝒕𝒉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𝒏𝒐𝒅𝒆𝒔</m:t>
                        </m:r>
                      </m:den>
                    </m:f>
                  </m:oMath>
                </a14:m>
                <a:r>
                  <a:rPr lang="en-US" sz="1600" b="1" dirty="0"/>
                  <a:t> Gini right</a:t>
                </a:r>
              </a:p>
              <a:p>
                <a:endParaRPr lang="en-US" sz="1600" b="1" dirty="0"/>
              </a:p>
              <a:p>
                <a:r>
                  <a:rPr lang="en-US" sz="1600" b="1" dirty="0"/>
                  <a:t>Total Gini Impurity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𝟑𝟗𝟓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den>
                    </m:f>
                  </m:oMath>
                </a14:m>
                <a:r>
                  <a:rPr lang="en-US" sz="1600" b="1" dirty="0"/>
                  <a:t> 0.336 = 0.364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E9FCC3-539D-4027-AAEE-51D5E8BD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1" y="1324767"/>
                <a:ext cx="9303252" cy="4997522"/>
              </a:xfrm>
              <a:prstGeom prst="rect">
                <a:avLst/>
              </a:prstGeom>
              <a:blipFill>
                <a:blip r:embed="rId3"/>
                <a:stretch>
                  <a:fillRect l="-393" t="-36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1EE48C-EB1E-4BBD-8B17-E469DEEACA15}"/>
              </a:ext>
            </a:extLst>
          </p:cNvPr>
          <p:cNvGrpSpPr/>
          <p:nvPr/>
        </p:nvGrpSpPr>
        <p:grpSpPr>
          <a:xfrm>
            <a:off x="8648701" y="415356"/>
            <a:ext cx="3375660" cy="6027287"/>
            <a:chOff x="8683355" y="639760"/>
            <a:chExt cx="2843021" cy="60126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E04530-0377-489F-9E66-A6D9E44D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3355" y="639760"/>
              <a:ext cx="2801074" cy="19392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720B50-864D-440D-95F5-21616999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5302" y="2706960"/>
              <a:ext cx="2801074" cy="20018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433EEE-86F3-403E-AD30-0E8F9EE16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5302" y="4708775"/>
              <a:ext cx="2801074" cy="1943602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637720" y="914400"/>
            <a:ext cx="7390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Chest Pain = 0.364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Good Blood Circulation = 0.360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Blocked Arteries = 0.381</a:t>
            </a:r>
          </a:p>
          <a:p>
            <a:endParaRPr lang="en-GB" dirty="0"/>
          </a:p>
          <a:p>
            <a:r>
              <a:rPr lang="en-GB" sz="2000" b="1" dirty="0"/>
              <a:t>Good Blood Circulation has the lowest impurity</a:t>
            </a:r>
          </a:p>
          <a:p>
            <a:r>
              <a:rPr lang="en-GB" sz="2000" dirty="0"/>
              <a:t>i.e.</a:t>
            </a:r>
          </a:p>
          <a:p>
            <a:r>
              <a:rPr lang="en-GB" sz="2000" dirty="0"/>
              <a:t>It separates patients with and without heart disease the best.</a:t>
            </a:r>
          </a:p>
          <a:p>
            <a:endParaRPr lang="en-GB" sz="2000" dirty="0"/>
          </a:p>
          <a:p>
            <a:r>
              <a:rPr lang="en-GB" sz="2000" b="1" dirty="0"/>
              <a:t>Hence we will use it as the root of the tree.</a:t>
            </a:r>
          </a:p>
        </p:txBody>
      </p:sp>
    </p:spTree>
    <p:extLst>
      <p:ext uri="{BB962C8B-B14F-4D97-AF65-F5344CB8AC3E}">
        <p14:creationId xmlns:p14="http://schemas.microsoft.com/office/powerpoint/2010/main" val="37513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1081312" y="1504687"/>
            <a:ext cx="10029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When we divide all of the patients using </a:t>
            </a:r>
            <a:r>
              <a:rPr lang="en-GB" sz="2000" b="1" dirty="0"/>
              <a:t>Good Blood Circulation,</a:t>
            </a:r>
            <a:r>
              <a:rPr lang="en-GB" sz="2000" dirty="0"/>
              <a:t> </a:t>
            </a:r>
          </a:p>
          <a:p>
            <a:r>
              <a:rPr lang="en-GB" sz="2000" dirty="0"/>
              <a:t>we ended up with “impure” leaf nodes.</a:t>
            </a:r>
          </a:p>
          <a:p>
            <a:endParaRPr lang="en-GB" sz="2000" b="1" dirty="0"/>
          </a:p>
          <a:p>
            <a:r>
              <a:rPr lang="en-GB" sz="2000" dirty="0"/>
              <a:t>Each leaf contained a mixture of patients with and without Heart Disease.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6E9895-A5AC-41AB-92AA-BC28C2E2089D}"/>
              </a:ext>
            </a:extLst>
          </p:cNvPr>
          <p:cNvGrpSpPr/>
          <p:nvPr/>
        </p:nvGrpSpPr>
        <p:grpSpPr>
          <a:xfrm>
            <a:off x="1081312" y="3418211"/>
            <a:ext cx="10029376" cy="2146657"/>
            <a:chOff x="684344" y="1282343"/>
            <a:chExt cx="10029376" cy="21466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720B50-864D-440D-95F5-21616999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344" y="1282343"/>
              <a:ext cx="3325854" cy="20066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0A6458-9D7C-47F6-8AF2-6E61FEA8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9302" y="1717943"/>
              <a:ext cx="4294418" cy="171105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B81DE9C-054F-465D-B84A-C8E63066B5B2}"/>
                </a:ext>
              </a:extLst>
            </p:cNvPr>
            <p:cNvCxnSpPr/>
            <p:nvPr/>
          </p:nvCxnSpPr>
          <p:spPr>
            <a:xfrm>
              <a:off x="1874520" y="2788920"/>
              <a:ext cx="4544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4E4890-A7F3-4298-9BF2-878F48303CD8}"/>
                </a:ext>
              </a:extLst>
            </p:cNvPr>
            <p:cNvCxnSpPr/>
            <p:nvPr/>
          </p:nvCxnSpPr>
          <p:spPr>
            <a:xfrm>
              <a:off x="3817620" y="3108960"/>
              <a:ext cx="5920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D39060-97F2-4B18-BF17-616E0021BCA4}"/>
              </a:ext>
            </a:extLst>
          </p:cNvPr>
          <p:cNvSpPr txBox="1"/>
          <p:nvPr/>
        </p:nvSpPr>
        <p:spPr>
          <a:xfrm>
            <a:off x="1081312" y="914400"/>
            <a:ext cx="564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9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EF382-A9A5-45AB-97D0-97EE2105D445}"/>
              </a:ext>
            </a:extLst>
          </p:cNvPr>
          <p:cNvSpPr txBox="1"/>
          <p:nvPr/>
        </p:nvSpPr>
        <p:spPr>
          <a:xfrm>
            <a:off x="541020" y="2253431"/>
            <a:ext cx="5356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figure how well </a:t>
            </a:r>
            <a:r>
              <a:rPr lang="en-GB" b="1" dirty="0"/>
              <a:t>Chest Pain </a:t>
            </a:r>
            <a:r>
              <a:rPr lang="en-GB" dirty="0"/>
              <a:t>and </a:t>
            </a:r>
            <a:r>
              <a:rPr lang="en-GB" b="1" dirty="0"/>
              <a:t>Blocked Arteries </a:t>
            </a:r>
            <a:r>
              <a:rPr lang="en-GB" dirty="0"/>
              <a:t>separate these 164 (37+127) patients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Chest Pain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Blocked Arteries = 0.290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Since Blocked Arteries has lower Gini impurity, we will use it at this node to separate patients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41020" y="1379386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2: Gini index calculation for decision node</a:t>
            </a: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C06897-CCBB-42BA-898D-EC7D50F0BB43}"/>
              </a:ext>
            </a:extLst>
          </p:cNvPr>
          <p:cNvGrpSpPr/>
          <p:nvPr/>
        </p:nvGrpSpPr>
        <p:grpSpPr>
          <a:xfrm>
            <a:off x="7475220" y="1397903"/>
            <a:ext cx="4472940" cy="1711057"/>
            <a:chOff x="7178040" y="1397903"/>
            <a:chExt cx="4472940" cy="1711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0A6458-9D7C-47F6-8AF2-6E61FEA8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562" y="1397903"/>
              <a:ext cx="4294418" cy="1711057"/>
            </a:xfrm>
            <a:prstGeom prst="rect">
              <a:avLst/>
            </a:prstGeom>
          </p:spPr>
        </p:pic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CB6310E6-681B-41A7-B72C-4E51AC74A924}"/>
                </a:ext>
              </a:extLst>
            </p:cNvPr>
            <p:cNvSpPr/>
            <p:nvPr/>
          </p:nvSpPr>
          <p:spPr>
            <a:xfrm>
              <a:off x="7178040" y="1841051"/>
              <a:ext cx="1645920" cy="1039309"/>
            </a:xfrm>
            <a:prstGeom prst="donut">
              <a:avLst>
                <a:gd name="adj" fmla="val 69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BEA314-6238-4E1D-8390-063D6583F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1"/>
          <a:stretch/>
        </p:blipFill>
        <p:spPr>
          <a:xfrm>
            <a:off x="6835141" y="3552108"/>
            <a:ext cx="5243830" cy="26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9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EF382-A9A5-45AB-97D0-97EE2105D445}"/>
              </a:ext>
            </a:extLst>
          </p:cNvPr>
          <p:cNvSpPr txBox="1"/>
          <p:nvPr/>
        </p:nvSpPr>
        <p:spPr>
          <a:xfrm>
            <a:off x="541020" y="2253431"/>
            <a:ext cx="6407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figure how well </a:t>
            </a:r>
            <a:r>
              <a:rPr lang="en-GB" b="1" dirty="0"/>
              <a:t>Chest Pain </a:t>
            </a:r>
            <a:r>
              <a:rPr lang="en-GB" dirty="0"/>
              <a:t>separate these 49 (24 + 25) patients: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calculated at 2</a:t>
            </a:r>
            <a:r>
              <a:rPr lang="en-GB" baseline="30000" dirty="0"/>
              <a:t>nd</a:t>
            </a:r>
            <a:r>
              <a:rPr lang="en-GB" dirty="0"/>
              <a:t> level for Chest Pain = 0.3</a:t>
            </a:r>
          </a:p>
          <a:p>
            <a:endParaRPr lang="en-GB" dirty="0"/>
          </a:p>
          <a:p>
            <a:r>
              <a:rPr lang="en-GB" b="1" dirty="0"/>
              <a:t>Now we calculate Gini impurity for left node.</a:t>
            </a:r>
          </a:p>
          <a:p>
            <a:r>
              <a:rPr lang="en-GB" b="1" dirty="0"/>
              <a:t>IF : Gini impurity of left node &gt; Gini impurity of Chest Pain (0.3)</a:t>
            </a:r>
          </a:p>
          <a:p>
            <a:r>
              <a:rPr lang="en-GB" dirty="0"/>
              <a:t>We further classify the left node based on the remaining feature, here Chest Pain</a:t>
            </a:r>
          </a:p>
          <a:p>
            <a:r>
              <a:rPr lang="en-GB" b="1" dirty="0"/>
              <a:t>ELSE: (Gini index of left node &lt; Gini impurity of Chest Pain (0.3))</a:t>
            </a:r>
          </a:p>
          <a:p>
            <a:r>
              <a:rPr lang="en-GB" dirty="0"/>
              <a:t>That means, the current node fairly classify the variables, Hence we do not further classify the observations in the node and stop there.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41020" y="1379386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3: Gini index calculation for last decision node</a:t>
            </a:r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05AD8A-55C1-4E11-908A-C463474DCA15}"/>
              </a:ext>
            </a:extLst>
          </p:cNvPr>
          <p:cNvGrpSpPr/>
          <p:nvPr/>
        </p:nvGrpSpPr>
        <p:grpSpPr>
          <a:xfrm>
            <a:off x="6948170" y="1379386"/>
            <a:ext cx="5243830" cy="2655701"/>
            <a:chOff x="6948170" y="1379386"/>
            <a:chExt cx="5243830" cy="26557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BEA314-6238-4E1D-8390-063D6583F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61"/>
            <a:stretch/>
          </p:blipFill>
          <p:spPr>
            <a:xfrm>
              <a:off x="6948170" y="1379386"/>
              <a:ext cx="5243830" cy="2655701"/>
            </a:xfrm>
            <a:prstGeom prst="rect">
              <a:avLst/>
            </a:prstGeom>
          </p:spPr>
        </p:pic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270FE162-615F-4B99-B486-0C8FE3382607}"/>
                </a:ext>
              </a:extLst>
            </p:cNvPr>
            <p:cNvSpPr/>
            <p:nvPr/>
          </p:nvSpPr>
          <p:spPr>
            <a:xfrm>
              <a:off x="6948170" y="2909345"/>
              <a:ext cx="1281430" cy="885415"/>
            </a:xfrm>
            <a:prstGeom prst="donut">
              <a:avLst>
                <a:gd name="adj" fmla="val 69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41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1340E-F085-46DD-8282-A18EDC59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70" y="4178048"/>
            <a:ext cx="5049520" cy="2488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E4D467-8BA4-4C99-91D8-5FFFE23C6E85}"/>
              </a:ext>
            </a:extLst>
          </p:cNvPr>
          <p:cNvGrpSpPr/>
          <p:nvPr/>
        </p:nvGrpSpPr>
        <p:grpSpPr>
          <a:xfrm>
            <a:off x="541020" y="1379386"/>
            <a:ext cx="11650980" cy="5334906"/>
            <a:chOff x="541020" y="1379386"/>
            <a:chExt cx="11650980" cy="533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2B58A7-D251-40E3-B987-411DCBCA5128}"/>
                </a:ext>
              </a:extLst>
            </p:cNvPr>
            <p:cNvGrpSpPr/>
            <p:nvPr/>
          </p:nvGrpSpPr>
          <p:grpSpPr>
            <a:xfrm>
              <a:off x="541020" y="1379386"/>
              <a:ext cx="11650980" cy="5334906"/>
              <a:chOff x="541020" y="1379386"/>
              <a:chExt cx="11650980" cy="5334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0EF382-A9A5-45AB-97D0-97EE2105D445}"/>
                  </a:ext>
                </a:extLst>
              </p:cNvPr>
              <p:cNvSpPr txBox="1"/>
              <p:nvPr/>
            </p:nvSpPr>
            <p:spPr>
              <a:xfrm>
                <a:off x="541020" y="2253431"/>
                <a:ext cx="64071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 we need to figure how well </a:t>
                </a:r>
                <a:r>
                  <a:rPr lang="en-GB" b="1" dirty="0"/>
                  <a:t>Chest Pain </a:t>
                </a:r>
                <a:r>
                  <a:rPr lang="en-GB" dirty="0"/>
                  <a:t>separate these 49 (24 + 25) patients:</a:t>
                </a:r>
              </a:p>
              <a:p>
                <a:endParaRPr lang="en-GB" dirty="0"/>
              </a:p>
              <a:p>
                <a:r>
                  <a:rPr lang="en-GB" dirty="0"/>
                  <a:t>Gini impurity calculated at 2</a:t>
                </a:r>
                <a:r>
                  <a:rPr lang="en-GB" baseline="30000" dirty="0"/>
                  <a:t>nd</a:t>
                </a:r>
                <a:r>
                  <a:rPr lang="en-GB" dirty="0"/>
                  <a:t> level for Chest Pain = 0.3</a:t>
                </a:r>
              </a:p>
              <a:p>
                <a:r>
                  <a:rPr lang="en-GB" dirty="0"/>
                  <a:t>Gini index of left node = 0.4998</a:t>
                </a:r>
              </a:p>
              <a:p>
                <a:endParaRPr lang="en-GB" dirty="0"/>
              </a:p>
              <a:p>
                <a:r>
                  <a:rPr lang="en-GB" dirty="0"/>
                  <a:t>Hence we further classify the left node based on ‘Chest Pain’</a:t>
                </a:r>
              </a:p>
              <a:p>
                <a:endParaRPr lang="en-GB" dirty="0"/>
              </a:p>
              <a:p>
                <a:r>
                  <a:rPr lang="en-GB" dirty="0"/>
                  <a:t>Now, Gini index of last left node = 0.2550</a:t>
                </a:r>
              </a:p>
              <a:p>
                <a:r>
                  <a:rPr lang="en-GB" dirty="0"/>
                  <a:t>Which is less than Gini index of ‘Chest Pain’ calculated above (0.4998). Hence we stop here.</a:t>
                </a:r>
              </a:p>
              <a:p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63D4B3-7529-46D7-9953-CD375FFC5C31}"/>
                  </a:ext>
                </a:extLst>
              </p:cNvPr>
              <p:cNvSpPr txBox="1"/>
              <p:nvPr/>
            </p:nvSpPr>
            <p:spPr>
              <a:xfrm>
                <a:off x="541020" y="1379386"/>
                <a:ext cx="624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Step 3: Gini index calculation for last decision node</a:t>
                </a:r>
                <a:endParaRPr lang="en-GB" sz="2000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05AD8A-55C1-4E11-908A-C463474DCA15}"/>
                  </a:ext>
                </a:extLst>
              </p:cNvPr>
              <p:cNvGrpSpPr/>
              <p:nvPr/>
            </p:nvGrpSpPr>
            <p:grpSpPr>
              <a:xfrm>
                <a:off x="6856730" y="1379386"/>
                <a:ext cx="5335270" cy="5334906"/>
                <a:chOff x="6856730" y="1379386"/>
                <a:chExt cx="5335270" cy="533490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8BEA314-6238-4E1D-8390-063D6583F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7461"/>
                <a:stretch/>
              </p:blipFill>
              <p:spPr>
                <a:xfrm>
                  <a:off x="6948170" y="1379386"/>
                  <a:ext cx="5243830" cy="2655701"/>
                </a:xfrm>
                <a:prstGeom prst="rect">
                  <a:avLst/>
                </a:prstGeom>
              </p:spPr>
            </p:pic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270FE162-615F-4B99-B486-0C8FE3382607}"/>
                    </a:ext>
                  </a:extLst>
                </p:cNvPr>
                <p:cNvSpPr/>
                <p:nvPr/>
              </p:nvSpPr>
              <p:spPr>
                <a:xfrm>
                  <a:off x="6948170" y="2909345"/>
                  <a:ext cx="1281430" cy="885415"/>
                </a:xfrm>
                <a:prstGeom prst="donut">
                  <a:avLst>
                    <a:gd name="adj" fmla="val 6970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15C14F4B-0262-4B45-9F90-492FA83FD51F}"/>
                    </a:ext>
                  </a:extLst>
                </p:cNvPr>
                <p:cNvSpPr/>
                <p:nvPr/>
              </p:nvSpPr>
              <p:spPr>
                <a:xfrm>
                  <a:off x="6856730" y="6041165"/>
                  <a:ext cx="1281430" cy="673127"/>
                </a:xfrm>
                <a:prstGeom prst="donut">
                  <a:avLst>
                    <a:gd name="adj" fmla="val 6970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5C6EE5A-91FD-477D-9116-C28021A84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600" y="3589020"/>
                <a:ext cx="3290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12B0B-6F8A-4E79-94CF-7503DDFD700D}"/>
                  </a:ext>
                </a:extLst>
              </p:cNvPr>
              <p:cNvCxnSpPr/>
              <p:nvPr/>
            </p:nvCxnSpPr>
            <p:spPr>
              <a:xfrm flipH="1">
                <a:off x="5737860" y="2468880"/>
                <a:ext cx="2194560" cy="731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7A3937-AD5C-4425-82A8-DA8F43E5AF56}"/>
                </a:ext>
              </a:extLst>
            </p:cNvPr>
            <p:cNvCxnSpPr/>
            <p:nvPr/>
          </p:nvCxnSpPr>
          <p:spPr>
            <a:xfrm flipH="1" flipV="1">
              <a:off x="4457700" y="4594860"/>
              <a:ext cx="2490470" cy="144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96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B58A7-D251-40E3-B987-411DCBCA5128}"/>
              </a:ext>
            </a:extLst>
          </p:cNvPr>
          <p:cNvGrpSpPr/>
          <p:nvPr/>
        </p:nvGrpSpPr>
        <p:grpSpPr>
          <a:xfrm>
            <a:off x="541020" y="1379386"/>
            <a:ext cx="11650980" cy="3459368"/>
            <a:chOff x="541020" y="1379386"/>
            <a:chExt cx="11650980" cy="34593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0EF382-A9A5-45AB-97D0-97EE2105D445}"/>
                </a:ext>
              </a:extLst>
            </p:cNvPr>
            <p:cNvSpPr txBox="1"/>
            <p:nvPr/>
          </p:nvSpPr>
          <p:spPr>
            <a:xfrm>
              <a:off x="541020" y="2253431"/>
              <a:ext cx="64071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r>
                <a:rPr lang="en-GB" dirty="0"/>
                <a:t>Gini impurity calculated at 2</a:t>
              </a:r>
              <a:r>
                <a:rPr lang="en-GB" baseline="30000" dirty="0"/>
                <a:t>nd</a:t>
              </a:r>
              <a:r>
                <a:rPr lang="en-GB" dirty="0"/>
                <a:t> level for Chest Pain = 0.3</a:t>
              </a:r>
            </a:p>
            <a:p>
              <a:r>
                <a:rPr lang="en-GB" dirty="0"/>
                <a:t>Gini index of left node = </a:t>
              </a:r>
              <a:r>
                <a:rPr lang="en-GB" b="1" dirty="0"/>
                <a:t>0.1987</a:t>
              </a:r>
            </a:p>
            <a:p>
              <a:endParaRPr lang="en-GB" dirty="0"/>
            </a:p>
            <a:p>
              <a:r>
                <a:rPr lang="en-GB" b="1" dirty="0"/>
                <a:t>Here impurity of lower node is (0.1987) &lt; upper node (0.3)</a:t>
              </a:r>
            </a:p>
            <a:p>
              <a:r>
                <a:rPr lang="en-GB" dirty="0"/>
                <a:t>Hence the impurity is lower if we do not separate patients using “Chest Pain”. </a:t>
              </a:r>
            </a:p>
            <a:p>
              <a:r>
                <a:rPr lang="en-GB" b="1" dirty="0"/>
                <a:t>Hence we make it a leaf node and do not classify it further.</a:t>
              </a:r>
            </a:p>
            <a:p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3D4B3-7529-46D7-9953-CD375FFC5C31}"/>
                </a:ext>
              </a:extLst>
            </p:cNvPr>
            <p:cNvSpPr txBox="1"/>
            <p:nvPr/>
          </p:nvSpPr>
          <p:spPr>
            <a:xfrm>
              <a:off x="541020" y="1379386"/>
              <a:ext cx="624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Step 3: Gini index calculation for last decision node</a:t>
              </a:r>
              <a:endParaRPr lang="en-GB" sz="20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05AD8A-55C1-4E11-908A-C463474DCA15}"/>
                </a:ext>
              </a:extLst>
            </p:cNvPr>
            <p:cNvGrpSpPr/>
            <p:nvPr/>
          </p:nvGrpSpPr>
          <p:grpSpPr>
            <a:xfrm>
              <a:off x="6948170" y="1379386"/>
              <a:ext cx="5243830" cy="2655701"/>
              <a:chOff x="6948170" y="1379386"/>
              <a:chExt cx="5243830" cy="265570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8BEA314-6238-4E1D-8390-063D6583F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461"/>
              <a:stretch/>
            </p:blipFill>
            <p:spPr>
              <a:xfrm>
                <a:off x="6948170" y="1379386"/>
                <a:ext cx="5243830" cy="2655701"/>
              </a:xfrm>
              <a:prstGeom prst="rect">
                <a:avLst/>
              </a:prstGeom>
            </p:spPr>
          </p:pic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270FE162-615F-4B99-B486-0C8FE3382607}"/>
                  </a:ext>
                </a:extLst>
              </p:cNvPr>
              <p:cNvSpPr/>
              <p:nvPr/>
            </p:nvSpPr>
            <p:spPr>
              <a:xfrm>
                <a:off x="8288655" y="2892745"/>
                <a:ext cx="1281430" cy="885415"/>
              </a:xfrm>
              <a:prstGeom prst="donut">
                <a:avLst>
                  <a:gd name="adj" fmla="val 697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5C6EE5A-91FD-477D-9116-C28021A84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5220" y="3025018"/>
              <a:ext cx="4623437" cy="31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C12B0B-6F8A-4E79-94CF-7503DDFD7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1515" y="2468880"/>
              <a:ext cx="2160905" cy="238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CC268EE-B985-4849-B540-FBF0C0B3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3963788"/>
            <a:ext cx="5219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18EE2-80C6-4EF2-A1A8-A4FB5C36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19" y="3272675"/>
            <a:ext cx="6407150" cy="3153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B58A7-D251-40E3-B987-411DCBCA5128}"/>
              </a:ext>
            </a:extLst>
          </p:cNvPr>
          <p:cNvGrpSpPr/>
          <p:nvPr/>
        </p:nvGrpSpPr>
        <p:grpSpPr>
          <a:xfrm>
            <a:off x="541020" y="1379386"/>
            <a:ext cx="6407150" cy="3120814"/>
            <a:chOff x="541020" y="1379386"/>
            <a:chExt cx="6407150" cy="3120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0EF382-A9A5-45AB-97D0-97EE2105D445}"/>
                </a:ext>
              </a:extLst>
            </p:cNvPr>
            <p:cNvSpPr txBox="1"/>
            <p:nvPr/>
          </p:nvSpPr>
          <p:spPr>
            <a:xfrm>
              <a:off x="541020" y="2253431"/>
              <a:ext cx="64071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We follow the exact same steps as we did on the left side: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Calculate all of the Gini impurity scores.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If the node itself has the lowest score, then there is no point in separating the patients any more and it becomes a leaf node.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If separating the data results in an improvement, then pick the separation with the lowest impurity value.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3D4B3-7529-46D7-9953-CD375FFC5C31}"/>
                </a:ext>
              </a:extLst>
            </p:cNvPr>
            <p:cNvSpPr txBox="1"/>
            <p:nvPr/>
          </p:nvSpPr>
          <p:spPr>
            <a:xfrm>
              <a:off x="541020" y="1379386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Step 4: Gini index calculation for Right Side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17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3764280" y="1369741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Suppose we have Numeric Data like this. Then how do Gini Index work on Numeric Data ?</a:t>
            </a:r>
          </a:p>
          <a:p>
            <a:endParaRPr lang="en-GB" sz="2400" dirty="0"/>
          </a:p>
          <a:p>
            <a:r>
              <a:rPr lang="en-GB" sz="2400" dirty="0"/>
              <a:t>It performs the following steps: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A9066-815C-4E64-9309-41ED4153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9741"/>
            <a:ext cx="2691303" cy="4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4462463" y="1804454"/>
            <a:ext cx="7139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Sort the Patients by weight, lowest to highest</a:t>
            </a:r>
          </a:p>
          <a:p>
            <a:endParaRPr lang="en-GB" sz="2400" dirty="0"/>
          </a:p>
          <a:p>
            <a:r>
              <a:rPr lang="en-GB" sz="2400" dirty="0"/>
              <a:t>Step 2: Calculate the adjacent weights</a:t>
            </a:r>
          </a:p>
          <a:p>
            <a:r>
              <a:rPr lang="en-GB" sz="2400" dirty="0"/>
              <a:t>(155 + 180)/2 = 167.5</a:t>
            </a:r>
          </a:p>
          <a:p>
            <a:r>
              <a:rPr lang="en-GB" sz="2400" dirty="0"/>
              <a:t>(180 + 190)/2 = 185 </a:t>
            </a:r>
          </a:p>
          <a:p>
            <a:r>
              <a:rPr lang="en-GB" sz="3600" dirty="0"/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3EE39-0C8C-4931-9A11-2F429A05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11521"/>
            <a:ext cx="3573780" cy="5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838200" y="199350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Categorical Variable Decision Tree: </a:t>
            </a:r>
            <a:r>
              <a:rPr lang="en-GB" dirty="0"/>
              <a:t>Decision Tree which has categorical target variable then it called as categorical variable decision tree.</a:t>
            </a:r>
          </a:p>
          <a:p>
            <a:endParaRPr lang="en-GB" dirty="0"/>
          </a:p>
          <a:p>
            <a:r>
              <a:rPr lang="en-GB" b="1" dirty="0"/>
              <a:t>Continuous Variable Decision Tree: </a:t>
            </a:r>
            <a:r>
              <a:rPr lang="en-GB" dirty="0"/>
              <a:t>Decision Tree which has continuous target variable then it is called as Continuous Variable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Tree - Types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18209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4213860" y="1411521"/>
            <a:ext cx="713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3: Calculate Gini impurity for each average weight.</a:t>
            </a:r>
          </a:p>
          <a:p>
            <a:r>
              <a:rPr lang="en-GB" sz="2400" dirty="0"/>
              <a:t>e.g.</a:t>
            </a:r>
            <a:endParaRPr lang="en-GB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3EE39-0C8C-4931-9A11-2F429A05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11521"/>
            <a:ext cx="3573780" cy="5290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C3389A-9A7F-47FB-87AA-59B565CD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1881661"/>
            <a:ext cx="4122420" cy="156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2843E-F002-4D12-8542-21932351EB8F}"/>
              </a:ext>
            </a:extLst>
          </p:cNvPr>
          <p:cNvSpPr txBox="1"/>
          <p:nvPr/>
        </p:nvSpPr>
        <p:spPr>
          <a:xfrm>
            <a:off x="4740910" y="4010802"/>
            <a:ext cx="6407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for Weight &lt; 167.5  = Weighted average of the two leaves </a:t>
            </a:r>
          </a:p>
          <a:p>
            <a:r>
              <a:rPr lang="en-GB" sz="2000" b="1" dirty="0"/>
              <a:t>Gini impurity for Weight &lt; 167.5  = 0.336 ~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0F853-BB5C-41B7-A9F5-D09EA0BE0026}"/>
              </a:ext>
            </a:extLst>
          </p:cNvPr>
          <p:cNvSpPr txBox="1"/>
          <p:nvPr/>
        </p:nvSpPr>
        <p:spPr>
          <a:xfrm>
            <a:off x="7010400" y="3441882"/>
            <a:ext cx="242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= 0.375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85BA-9AF8-46F1-9D69-6D6780783A58}"/>
              </a:ext>
            </a:extLst>
          </p:cNvPr>
          <p:cNvSpPr txBox="1"/>
          <p:nvPr/>
        </p:nvSpPr>
        <p:spPr>
          <a:xfrm>
            <a:off x="4655820" y="3408413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= 0</a:t>
            </a:r>
          </a:p>
        </p:txBody>
      </p:sp>
    </p:spTree>
    <p:extLst>
      <p:ext uri="{BB962C8B-B14F-4D97-AF65-F5344CB8AC3E}">
        <p14:creationId xmlns:p14="http://schemas.microsoft.com/office/powerpoint/2010/main" val="15289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12E77-F2CE-4478-A169-841BB3D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" y="1662981"/>
            <a:ext cx="5597279" cy="42577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573640" y="1662981"/>
            <a:ext cx="6331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4: Find Root Element</a:t>
            </a:r>
          </a:p>
          <a:p>
            <a:endParaRPr lang="en-GB" sz="2400" dirty="0"/>
          </a:p>
          <a:p>
            <a:r>
              <a:rPr lang="en-GB" sz="2400" dirty="0"/>
              <a:t>Get the lowest impurity value and separate using the same.</a:t>
            </a:r>
          </a:p>
          <a:p>
            <a:endParaRPr lang="en-GB" sz="2400" dirty="0"/>
          </a:p>
          <a:p>
            <a:r>
              <a:rPr lang="en-GB" sz="2400" dirty="0"/>
              <a:t>Here for weight 205, we get the lowest impurity value, hence we use this as the root element.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5502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ID3 is the core algorithm for building decision trees.</a:t>
            </a:r>
          </a:p>
          <a:p>
            <a:r>
              <a:rPr lang="en-GB" sz="2400" dirty="0">
                <a:latin typeface="+mj-lt"/>
              </a:rPr>
              <a:t>ID3 uses </a:t>
            </a:r>
            <a:r>
              <a:rPr lang="en-GB" sz="2400" i="1" dirty="0">
                <a:latin typeface="+mj-lt"/>
              </a:rPr>
              <a:t>Entropy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i="1" dirty="0">
                <a:latin typeface="+mj-lt"/>
              </a:rPr>
              <a:t>Information Gain</a:t>
            </a:r>
            <a:r>
              <a:rPr lang="en-GB" sz="2400" dirty="0">
                <a:latin typeface="+mj-lt"/>
              </a:rPr>
              <a:t> to construct a decision tree.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Entropy </a:t>
            </a:r>
          </a:p>
          <a:p>
            <a:r>
              <a:rPr lang="en-GB" sz="2400" dirty="0">
                <a:latin typeface="+mj-lt"/>
              </a:rPr>
              <a:t>A decision tree is built top-down from a root node and involves partitioning the data into subsets that contain instances with similar values (homogeneous). </a:t>
            </a:r>
          </a:p>
          <a:p>
            <a:r>
              <a:rPr lang="en-GB" sz="2400" dirty="0">
                <a:latin typeface="+mj-lt"/>
              </a:rPr>
              <a:t>ID3 algorithm uses entropy to calculate the homogeneity of a sample. 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If the sample is completely homogeneous the entropy is zero </a:t>
            </a:r>
          </a:p>
          <a:p>
            <a:r>
              <a:rPr lang="en-GB" sz="2400" dirty="0">
                <a:latin typeface="+mj-lt"/>
              </a:rPr>
              <a:t>If the sample is equally divided then it has entropy of one.</a:t>
            </a:r>
          </a:p>
        </p:txBody>
      </p:sp>
    </p:spTree>
    <p:extLst>
      <p:ext uri="{BB962C8B-B14F-4D97-AF65-F5344CB8AC3E}">
        <p14:creationId xmlns:p14="http://schemas.microsoft.com/office/powerpoint/2010/main" val="339084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ID3 is the core algorithm for building decision trees.</a:t>
            </a:r>
          </a:p>
          <a:p>
            <a:r>
              <a:rPr lang="en-GB" sz="2400" dirty="0">
                <a:latin typeface="+mj-lt"/>
              </a:rPr>
              <a:t>ID3 uses </a:t>
            </a:r>
            <a:r>
              <a:rPr lang="en-GB" sz="2400" i="1" dirty="0">
                <a:latin typeface="+mj-lt"/>
              </a:rPr>
              <a:t>Entropy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i="1" dirty="0">
                <a:latin typeface="+mj-lt"/>
              </a:rPr>
              <a:t>Information Gain</a:t>
            </a:r>
            <a:r>
              <a:rPr lang="en-GB" sz="2400" dirty="0">
                <a:latin typeface="+mj-lt"/>
              </a:rPr>
              <a:t> to construct a decision tree.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b="1" dirty="0"/>
              <a:t>Information Gain</a:t>
            </a:r>
          </a:p>
          <a:p>
            <a:r>
              <a:rPr lang="en-GB" sz="2400" dirty="0">
                <a:latin typeface="+mj-lt"/>
              </a:rPr>
              <a:t>The information gain is based on the decrease in entropy after a data-set is split on an attribute. </a:t>
            </a:r>
          </a:p>
          <a:p>
            <a:r>
              <a:rPr lang="en-GB" sz="2400" dirty="0">
                <a:latin typeface="+mj-lt"/>
              </a:rPr>
              <a:t>Constructing a decision tree is all about finding attribute that returns the highest information gain </a:t>
            </a:r>
          </a:p>
          <a:p>
            <a:r>
              <a:rPr lang="en-GB" sz="2400" dirty="0">
                <a:latin typeface="+mj-lt"/>
              </a:rPr>
              <a:t>(i.e., the most homogeneous branches)</a:t>
            </a:r>
          </a:p>
          <a:p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93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Example: </a:t>
            </a:r>
            <a:r>
              <a:rPr lang="en-GB" sz="2400" dirty="0">
                <a:latin typeface="+mj-lt"/>
              </a:rPr>
              <a:t>Say we have the below dataset</a:t>
            </a:r>
            <a:endParaRPr lang="en-GB" sz="2400" b="1" dirty="0">
              <a:latin typeface="+mj-lt"/>
            </a:endParaRPr>
          </a:p>
        </p:txBody>
      </p:sp>
      <p:pic>
        <p:nvPicPr>
          <p:cNvPr id="1026" name="Picture 2" descr="https://cdn-images-1.medium.com/max/800/0*DX1px-z340TgpXTN.png">
            <a:extLst>
              <a:ext uri="{FF2B5EF4-FFF2-40B4-BE49-F238E27FC236}">
                <a16:creationId xmlns:a16="http://schemas.microsoft.com/office/drawing/2014/main" id="{F0C7729F-79B3-4C95-B7D2-740263310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8" b="4857"/>
          <a:stretch/>
        </p:blipFill>
        <p:spPr bwMode="auto">
          <a:xfrm>
            <a:off x="1752874" y="1681517"/>
            <a:ext cx="7025366" cy="49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3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0*sNMN2eKjMOHhNMZy.png">
            <a:extLst>
              <a:ext uri="{FF2B5EF4-FFF2-40B4-BE49-F238E27FC236}">
                <a16:creationId xmlns:a16="http://schemas.microsoft.com/office/drawing/2014/main" id="{D2383C90-4B16-4F59-BB1C-BC1D6578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" y="2112365"/>
            <a:ext cx="7595236" cy="464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ID3 performs the following steps to select the root node and further decision nodes.</a:t>
            </a:r>
          </a:p>
          <a:p>
            <a:endParaRPr lang="en-GB" sz="2400" b="1" dirty="0">
              <a:latin typeface="+mj-lt"/>
            </a:endParaRPr>
          </a:p>
          <a:p>
            <a:r>
              <a:rPr lang="en-GB" sz="2400" b="1" u="sng" dirty="0">
                <a:latin typeface="+mj-lt"/>
              </a:rPr>
              <a:t>1. Sample Entropy of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F5C9A-5420-4629-A7E7-8F15C7B35E6C}"/>
              </a:ext>
            </a:extLst>
          </p:cNvPr>
          <p:cNvSpPr txBox="1"/>
          <p:nvPr/>
        </p:nvSpPr>
        <p:spPr>
          <a:xfrm>
            <a:off x="8189843" y="2650435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5/(5 + 9) = 0.3571 ~ 0.36</a:t>
            </a:r>
          </a:p>
          <a:p>
            <a:r>
              <a:rPr lang="en-US" dirty="0"/>
              <a:t>9/(5 + 9) = 0.6428 ~ 0.64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744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2: Calculate Information Gain</a:t>
            </a:r>
          </a:p>
          <a:p>
            <a:r>
              <a:rPr lang="en-GB" dirty="0"/>
              <a:t>This is done in 2 steps: </a:t>
            </a:r>
          </a:p>
          <a:p>
            <a:r>
              <a:rPr lang="en-GB" b="1" dirty="0">
                <a:latin typeface="+mj-lt"/>
              </a:rPr>
              <a:t>Step 2.1: Calculate Entropy of each feature with target as below:</a:t>
            </a:r>
          </a:p>
        </p:txBody>
      </p:sp>
      <p:pic>
        <p:nvPicPr>
          <p:cNvPr id="5124" name="Picture 4" descr="https://cdn-images-1.medium.com/max/800/0*7ZWryjSBCxzyw7h5.png">
            <a:extLst>
              <a:ext uri="{FF2B5EF4-FFF2-40B4-BE49-F238E27FC236}">
                <a16:creationId xmlns:a16="http://schemas.microsoft.com/office/drawing/2014/main" id="{C30C8EAA-6160-4DF3-9C8E-C81C8A96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997409"/>
            <a:ext cx="6446561" cy="45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9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800/0*tFM8wdcKcdCt7nCe.png">
            <a:extLst>
              <a:ext uri="{FF2B5EF4-FFF2-40B4-BE49-F238E27FC236}">
                <a16:creationId xmlns:a16="http://schemas.microsoft.com/office/drawing/2014/main" id="{A6F5DD17-A702-43FE-9DC8-898EBC89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6716"/>
            <a:ext cx="3791253" cy="14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2: Calculate Information Gain</a:t>
            </a:r>
          </a:p>
          <a:p>
            <a:r>
              <a:rPr lang="en-GB" b="1" dirty="0">
                <a:latin typeface="+mj-lt"/>
              </a:rPr>
              <a:t>Step 2.2 : Calculate Information gain of each feature with target as below:</a:t>
            </a:r>
          </a:p>
        </p:txBody>
      </p:sp>
      <p:pic>
        <p:nvPicPr>
          <p:cNvPr id="6148" name="Picture 4" descr="https://cdn-images-1.medium.com/max/800/0*R_3MUEdpstmNHTV7.png">
            <a:extLst>
              <a:ext uri="{FF2B5EF4-FFF2-40B4-BE49-F238E27FC236}">
                <a16:creationId xmlns:a16="http://schemas.microsoft.com/office/drawing/2014/main" id="{B23BD38F-5FF5-4ADB-9F09-739C32EA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61" y="2818197"/>
            <a:ext cx="6081439" cy="353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240A3-4D10-4A4E-85DC-1C133E4EDC57}"/>
              </a:ext>
            </a:extLst>
          </p:cNvPr>
          <p:cNvSpPr txBox="1"/>
          <p:nvPr/>
        </p:nvSpPr>
        <p:spPr>
          <a:xfrm>
            <a:off x="838200" y="3825371"/>
            <a:ext cx="452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By the end of Step 2, we get Gain for each variable with the target</a:t>
            </a:r>
          </a:p>
        </p:txBody>
      </p:sp>
    </p:spTree>
    <p:extLst>
      <p:ext uri="{BB962C8B-B14F-4D97-AF65-F5344CB8AC3E}">
        <p14:creationId xmlns:p14="http://schemas.microsoft.com/office/powerpoint/2010/main" val="354131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3: </a:t>
            </a:r>
          </a:p>
          <a:p>
            <a:r>
              <a:rPr lang="en-GB" dirty="0"/>
              <a:t>Choose attribute with the largest information gain as the decision node, </a:t>
            </a:r>
          </a:p>
          <a:p>
            <a:r>
              <a:rPr lang="en-GB" dirty="0"/>
              <a:t>divide the dataset by its branches and repeat the same process on every branch</a:t>
            </a:r>
            <a:endParaRPr lang="en-GB" dirty="0">
              <a:latin typeface="+mj-lt"/>
            </a:endParaRPr>
          </a:p>
        </p:txBody>
      </p:sp>
      <p:pic>
        <p:nvPicPr>
          <p:cNvPr id="7170" name="Picture 2" descr="https://cdn-images-1.medium.com/max/800/0*00OAjNHdJoR6KGP2.png">
            <a:extLst>
              <a:ext uri="{FF2B5EF4-FFF2-40B4-BE49-F238E27FC236}">
                <a16:creationId xmlns:a16="http://schemas.microsoft.com/office/drawing/2014/main" id="{7051CBC9-FC1F-4C32-9571-BA7A76A6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05" y="3429000"/>
            <a:ext cx="2663222" cy="17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mages-1.medium.com/max/800/0*N01l6jqQtVXvsEyk.png">
            <a:extLst>
              <a:ext uri="{FF2B5EF4-FFF2-40B4-BE49-F238E27FC236}">
                <a16:creationId xmlns:a16="http://schemas.microsoft.com/office/drawing/2014/main" id="{E8E84C9B-8878-4AE5-A8CA-8B7E18D8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4" y="2314574"/>
            <a:ext cx="7207331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Step 4a: </a:t>
            </a:r>
            <a:r>
              <a:rPr lang="en-GB" dirty="0"/>
              <a:t>A branch with entropy of 0 is a leaf node.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Step 4b: </a:t>
            </a:r>
            <a:r>
              <a:rPr lang="en-GB" dirty="0"/>
              <a:t>A branch with entropy more than 0 needs further splitting.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Step 5: </a:t>
            </a:r>
            <a:r>
              <a:rPr lang="en-GB" dirty="0"/>
              <a:t>The ID3 algorithm is run recursively on the non-leaf branches, until all data is classified.</a:t>
            </a:r>
            <a:endParaRPr lang="en-GB" dirty="0">
              <a:latin typeface="+mj-lt"/>
            </a:endParaRPr>
          </a:p>
        </p:txBody>
      </p:sp>
      <p:pic>
        <p:nvPicPr>
          <p:cNvPr id="8194" name="Picture 2" descr="https://cdn-images-1.medium.com/max/800/0*Qa9hl93uQJH5Zf2n.png">
            <a:extLst>
              <a:ext uri="{FF2B5EF4-FFF2-40B4-BE49-F238E27FC236}">
                <a16:creationId xmlns:a16="http://schemas.microsoft.com/office/drawing/2014/main" id="{49245A53-E843-4AB2-8768-76C926C6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59" y="2711086"/>
            <a:ext cx="6288984" cy="35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1026" name="Picture 2" descr="https://cdn-images-1.medium.com/max/800/0*DX1px-z340TgpXTN.png">
            <a:extLst>
              <a:ext uri="{FF2B5EF4-FFF2-40B4-BE49-F238E27FC236}">
                <a16:creationId xmlns:a16="http://schemas.microsoft.com/office/drawing/2014/main" id="{3C323553-5F2F-4D4B-98B4-78B3F5CE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1" y="1621064"/>
            <a:ext cx="10573165" cy="39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5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Horizontal Effect &amp; Pruning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really difficult to get the optimal size in a decision tree.</a:t>
            </a:r>
          </a:p>
          <a:p>
            <a:endParaRPr lang="en-GB" dirty="0"/>
          </a:p>
          <a:p>
            <a:r>
              <a:rPr lang="en-GB" dirty="0"/>
              <a:t>A tree that is too large risks overfitting the training data and poorly generalizing to new samples. </a:t>
            </a:r>
          </a:p>
          <a:p>
            <a:endParaRPr lang="en-GB" dirty="0"/>
          </a:p>
          <a:p>
            <a:r>
              <a:rPr lang="en-GB" dirty="0"/>
              <a:t>A small tree might not capture important structural information about the sample space. </a:t>
            </a:r>
          </a:p>
          <a:p>
            <a:r>
              <a:rPr lang="en-GB" dirty="0"/>
              <a:t>However, it is hard to tell when a tree algorithm should stop because it is impossible to tell if the addition of a single extra node will dramatically decrease error. </a:t>
            </a:r>
          </a:p>
          <a:p>
            <a:endParaRPr lang="en-GB" dirty="0"/>
          </a:p>
          <a:p>
            <a:r>
              <a:rPr lang="en-GB" dirty="0"/>
              <a:t>This problem is known as the horizon effect.</a:t>
            </a:r>
          </a:p>
          <a:p>
            <a:endParaRPr lang="en-GB" dirty="0"/>
          </a:p>
          <a:p>
            <a:r>
              <a:rPr lang="en-GB" dirty="0"/>
              <a:t>A common strategy is to grow the tree until each node contains a small number of instances then use pruning to remove nodes that do not provide additional information.</a:t>
            </a:r>
          </a:p>
          <a:p>
            <a:endParaRPr lang="en-GB" dirty="0"/>
          </a:p>
          <a:p>
            <a:r>
              <a:rPr lang="en-GB" dirty="0"/>
              <a:t>Pruning should reduce the size of a learning tree without reducing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346629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Horizontal Effect &amp; Pruning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many techniques for tree pruning. </a:t>
            </a:r>
          </a:p>
          <a:p>
            <a:r>
              <a:rPr lang="en-GB" dirty="0"/>
              <a:t>Some are: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Reduced Error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Cost Complexity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Reduced Error Pruning: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 simplest forms of pruning is reduced error pruning.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Starting at the leaves, each node is replaced with its most popular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prediction accuracy is not affected then the change is kept.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somewhat naive, reduced error pruning has the advantage of simplicity and speed.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8261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Advantages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Less data cleaning required: </a:t>
            </a:r>
            <a:r>
              <a:rPr lang="en-GB" dirty="0"/>
              <a:t>It requires less data cleaning compared to some other modelling techniques. </a:t>
            </a:r>
          </a:p>
          <a:p>
            <a:endParaRPr lang="en-GB" dirty="0"/>
          </a:p>
          <a:p>
            <a:r>
              <a:rPr lang="en-GB" b="1" dirty="0"/>
              <a:t>Fair Resistance to Outliers: </a:t>
            </a:r>
            <a:r>
              <a:rPr lang="en-GB" dirty="0"/>
              <a:t>It is not influenced by outliers and missing values to a fair degree.</a:t>
            </a:r>
          </a:p>
          <a:p>
            <a:endParaRPr lang="en-GB" dirty="0"/>
          </a:p>
          <a:p>
            <a:r>
              <a:rPr lang="en-GB" b="1" dirty="0"/>
              <a:t>Data type is not a constraint:</a:t>
            </a:r>
            <a:r>
              <a:rPr lang="en-GB" dirty="0"/>
              <a:t> It can handle both numerical and categorical variables.</a:t>
            </a:r>
          </a:p>
          <a:p>
            <a:endParaRPr lang="en-GB" dirty="0"/>
          </a:p>
          <a:p>
            <a:r>
              <a:rPr lang="en-GB" b="1" dirty="0"/>
              <a:t>Non Parametric Method: </a:t>
            </a:r>
            <a:r>
              <a:rPr lang="en-GB" dirty="0"/>
              <a:t>Decision tree is considered to be a non-parametric method. This means that decision trees have no assumptions about the space distribution and the classifier structure</a:t>
            </a:r>
          </a:p>
        </p:txBody>
      </p:sp>
    </p:spTree>
    <p:extLst>
      <p:ext uri="{BB962C8B-B14F-4D97-AF65-F5344CB8AC3E}">
        <p14:creationId xmlns:p14="http://schemas.microsoft.com/office/powerpoint/2010/main" val="292391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Regressor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X1, X2 are independent variables.</a:t>
            </a:r>
          </a:p>
          <a:p>
            <a:r>
              <a:rPr lang="en-GB" dirty="0"/>
              <a:t>We need to predict y</a:t>
            </a:r>
          </a:p>
          <a:p>
            <a:r>
              <a:rPr lang="en-GB" dirty="0"/>
              <a:t>Here splits happen and then the average of each leaf is taken for predicting the value.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8A2B6-70AE-4171-8CD5-425DA097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86" y="2078872"/>
            <a:ext cx="7512627" cy="4060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69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Regressor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X1, X2 are independent variables.</a:t>
            </a:r>
          </a:p>
          <a:p>
            <a:r>
              <a:rPr lang="en-GB" dirty="0"/>
              <a:t>We need to predict y</a:t>
            </a:r>
          </a:p>
          <a:p>
            <a:r>
              <a:rPr lang="en-GB" dirty="0"/>
              <a:t>Here splits happen and then the average of each leaf is taken for predicting the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A5E53-7A36-432B-9E84-8F998216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40" y="2157088"/>
            <a:ext cx="7168390" cy="43837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04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838200" y="1674674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Root Node: </a:t>
            </a:r>
            <a:r>
              <a:rPr lang="en-GB" dirty="0"/>
              <a:t>It represents entire population or sample and this further gets divided into two or more homogeneous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Splitting: </a:t>
            </a:r>
            <a:r>
              <a:rPr lang="en-GB" dirty="0"/>
              <a:t>It is a process of dividing a node into two or more sub-nodes.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Decision Node: </a:t>
            </a:r>
            <a:r>
              <a:rPr lang="en-GB" dirty="0"/>
              <a:t>When a sub-node splits into further sub-nodes, then it is called decision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Leaf/ Terminal Node: </a:t>
            </a:r>
            <a:r>
              <a:rPr lang="en-GB" dirty="0"/>
              <a:t>Nodes with no children (no further split) is called Leaf or Terminal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Pruning: </a:t>
            </a:r>
            <a:r>
              <a:rPr lang="en-GB" dirty="0"/>
              <a:t>When we reduce the size of decision trees by removing nodes (opposite of Splitting), the process is called pruning.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Branch / Sub-Tree: </a:t>
            </a:r>
            <a:r>
              <a:rPr lang="en-GB" dirty="0"/>
              <a:t>A sub section of decision tree is called branch or sub-tree.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Parent and Child Node: </a:t>
            </a:r>
            <a:r>
              <a:rPr lang="en-GB" dirty="0"/>
              <a:t>A node, which is divided into sub-nodes is called parent node of sub-nodes where as sub-nodes are the child of parent node.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Tree – Important Terminologies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3431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8097-8B87-480C-81E1-3A78A24D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22" y="1289991"/>
            <a:ext cx="4253363" cy="4030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77257"/>
            <a:ext cx="6259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Lets take an example of a patient’s health data. </a:t>
            </a:r>
          </a:p>
          <a:p>
            <a:r>
              <a:rPr lang="en-GB" dirty="0"/>
              <a:t>(Total 303 observations)</a:t>
            </a:r>
          </a:p>
          <a:p>
            <a:endParaRPr lang="en-GB" dirty="0"/>
          </a:p>
          <a:p>
            <a:r>
              <a:rPr lang="en-GB" dirty="0"/>
              <a:t>In this example we want to create a tree that uses chest pain, good blood circulation and blocked arteries status to predict whether the person has a heart disease or not.</a:t>
            </a:r>
          </a:p>
          <a:p>
            <a:endParaRPr lang="en-GB" dirty="0"/>
          </a:p>
          <a:p>
            <a:r>
              <a:rPr lang="en-GB" dirty="0"/>
              <a:t>The first thing we want to know is, </a:t>
            </a:r>
          </a:p>
          <a:p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</p:txBody>
      </p:sp>
    </p:spTree>
    <p:extLst>
      <p:ext uri="{BB962C8B-B14F-4D97-AF65-F5344CB8AC3E}">
        <p14:creationId xmlns:p14="http://schemas.microsoft.com/office/powerpoint/2010/main" val="130155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8097-8B87-480C-81E1-3A78A24D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252"/>
            <a:ext cx="4024086" cy="3812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9144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thing we want to know is,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Lets start by looking each feature separately.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A44F8-0F4D-41C6-A8B4-E1E7B6BB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15" y="2589252"/>
            <a:ext cx="2801074" cy="1939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40BD2-0A4A-42C9-84FF-6717B6F2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726" y="2541156"/>
            <a:ext cx="2801074" cy="2001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0147-A429-409F-953C-DC2AB130F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620" y="4542971"/>
            <a:ext cx="2884969" cy="20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196"/>
            <a:ext cx="6128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Goal is: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We looked at how well the ‘</a:t>
            </a:r>
            <a:r>
              <a:rPr lang="en-GB" b="1" dirty="0"/>
              <a:t>Chest Pain’ </a:t>
            </a:r>
            <a:r>
              <a:rPr lang="en-GB" dirty="0"/>
              <a:t>separated patients with and without heart disease. </a:t>
            </a:r>
            <a:r>
              <a:rPr lang="en-GB" b="1" dirty="0"/>
              <a:t>It did ‘OK’ but it was not perfect.</a:t>
            </a:r>
          </a:p>
          <a:p>
            <a:endParaRPr lang="en-GB" b="1" dirty="0"/>
          </a:p>
          <a:p>
            <a:r>
              <a:rPr lang="en-GB" dirty="0"/>
              <a:t>All the leaf nodes contains both ‘Yes – Heart Disease’ as well as ‘No – Heart Disease’. </a:t>
            </a:r>
          </a:p>
          <a:p>
            <a:r>
              <a:rPr lang="en-GB" dirty="0"/>
              <a:t>Same is the scenario for other features as well.</a:t>
            </a:r>
          </a:p>
          <a:p>
            <a:endParaRPr lang="en-GB" dirty="0"/>
          </a:p>
          <a:p>
            <a:r>
              <a:rPr lang="en-GB" dirty="0"/>
              <a:t>Because none of the lead nodes are 100% “YES Heart Disease” or “100% - NO Hear Disease”, they are all considered as </a:t>
            </a:r>
            <a:r>
              <a:rPr lang="en-GB" b="1" dirty="0"/>
              <a:t>impure.</a:t>
            </a:r>
          </a:p>
          <a:p>
            <a:endParaRPr lang="en-GB" b="1" dirty="0"/>
          </a:p>
          <a:p>
            <a:r>
              <a:rPr lang="en-GB" dirty="0"/>
              <a:t>To determine which separation is best, we need a way to measure and compare this </a:t>
            </a:r>
            <a:r>
              <a:rPr lang="en-GB" b="1" dirty="0"/>
              <a:t>impurity.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DC0507-63A8-4400-8E5D-A9C4CE566227}"/>
              </a:ext>
            </a:extLst>
          </p:cNvPr>
          <p:cNvGrpSpPr/>
          <p:nvPr/>
        </p:nvGrpSpPr>
        <p:grpSpPr>
          <a:xfrm>
            <a:off x="8298181" y="639760"/>
            <a:ext cx="3228196" cy="6012617"/>
            <a:chOff x="8683355" y="639760"/>
            <a:chExt cx="2843021" cy="60126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1FA44F8-0F4D-41C6-A8B4-E1E7B6BB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3355" y="639760"/>
              <a:ext cx="2801074" cy="19392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D40BD2-0A4A-42C9-84FF-6717B6F2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5302" y="2706960"/>
              <a:ext cx="2801074" cy="20018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90147-A429-409F-953C-DC2AB130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5302" y="4708775"/>
              <a:ext cx="2801074" cy="1943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A44F8-0F4D-41C6-A8B4-E1E7B6BB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355" y="639760"/>
            <a:ext cx="2801074" cy="1939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40BD2-0A4A-42C9-84FF-6717B6F2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02" y="2706960"/>
            <a:ext cx="2801074" cy="20018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Algorithms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196"/>
            <a:ext cx="6128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Goal is: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Following algorithms are used to measure impurity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Index / Gini Coefficient / Gini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Chi 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Reduction in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90147-A429-409F-953C-DC2AB130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302" y="4708775"/>
            <a:ext cx="2801074" cy="1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index says, if we select two items from a population at random then they must be of same class and probability for this is 1 if population is pure.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works with categorical target variable “Success” or “Failure” and Numerical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performs only Binary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the value of Gini higher the homogeneity.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CART (Classification and Regression Tree) uses Gini method to create binary splits.</a:t>
            </a:r>
          </a:p>
          <a:p>
            <a:endParaRPr lang="en-GB" b="1" dirty="0"/>
          </a:p>
          <a:p>
            <a:r>
              <a:rPr lang="en-GB" sz="2000" b="1" dirty="0"/>
              <a:t>Steps to Calculate Gini for a split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Gini for sub-nodes, using formula (1 - p² -  q²).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Where, p = probability of “yes”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q = probability of “no”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Gini for split using weighted Gini score of each node of that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12ACC-DB70-470A-A1F8-740DAD4D97A1}"/>
              </a:ext>
            </a:extLst>
          </p:cNvPr>
          <p:cNvSpPr txBox="1"/>
          <p:nvPr/>
        </p:nvSpPr>
        <p:spPr>
          <a:xfrm>
            <a:off x="722085" y="5834176"/>
            <a:ext cx="11019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Gini index is often used in finance/economic decision making.</a:t>
            </a:r>
          </a:p>
          <a:p>
            <a:r>
              <a:rPr lang="en-GB" sz="1200" dirty="0"/>
              <a:t>The </a:t>
            </a:r>
            <a:r>
              <a:rPr lang="en-GB" sz="1200" b="1" dirty="0"/>
              <a:t>Gini index</a:t>
            </a:r>
            <a:r>
              <a:rPr lang="en-GB" sz="1200" dirty="0"/>
              <a:t> is a statistical measure of distribution often used as a gauge of economic inequality.</a:t>
            </a:r>
          </a:p>
          <a:p>
            <a:r>
              <a:rPr lang="en-GB" sz="1200" dirty="0"/>
              <a:t>A society that scores 0.0 on the </a:t>
            </a:r>
            <a:r>
              <a:rPr lang="en-GB" sz="1200" b="1" dirty="0"/>
              <a:t>Gini</a:t>
            </a:r>
            <a:r>
              <a:rPr lang="en-GB" sz="1200" dirty="0"/>
              <a:t> scale has perfect equality in income distribution. Higher the number over 0 higher the inequality, and the score of 1.0 (or 100) indicates total inequality where only one person corners all the income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602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2073</Words>
  <Application>Microsoft Office PowerPoint</Application>
  <PresentationFormat>Widescreen</PresentationFormat>
  <Paragraphs>269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 Prasad</dc:creator>
  <cp:lastModifiedBy>Admin</cp:lastModifiedBy>
  <cp:revision>126</cp:revision>
  <dcterms:created xsi:type="dcterms:W3CDTF">2019-05-31T07:12:08Z</dcterms:created>
  <dcterms:modified xsi:type="dcterms:W3CDTF">2019-05-31T17:33:12Z</dcterms:modified>
</cp:coreProperties>
</file>