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94660"/>
  </p:normalViewPr>
  <p:slideViewPr>
    <p:cSldViewPr snapToGrid="0">
      <p:cViewPr varScale="1">
        <p:scale>
          <a:sx n="42" d="100"/>
          <a:sy n="42" d="100"/>
        </p:scale>
        <p:origin x="78"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16D6-79E5-4896-9D3F-87627AA88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68880B0D-E72E-4339-B02D-8653E646E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3C51776D-A0F1-4009-B928-EB70F09C353E}"/>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5" name="Footer Placeholder 4">
            <a:extLst>
              <a:ext uri="{FF2B5EF4-FFF2-40B4-BE49-F238E27FC236}">
                <a16:creationId xmlns:a16="http://schemas.microsoft.com/office/drawing/2014/main" id="{A29F7F23-B2C4-4F5F-B60E-592A2E630FB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0EA9BCD-8AD9-44B3-8E74-FA09F6DD45BD}"/>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159909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A12F-4E1D-49D6-BC60-5A97F6341111}"/>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DEA19598-9EAD-4E2C-A748-3A007AB7F7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1DBAC1-DAE5-4296-B39D-AD8034CD28B6}"/>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5" name="Footer Placeholder 4">
            <a:extLst>
              <a:ext uri="{FF2B5EF4-FFF2-40B4-BE49-F238E27FC236}">
                <a16:creationId xmlns:a16="http://schemas.microsoft.com/office/drawing/2014/main" id="{53EB5328-02D7-44EA-ACEE-36BB1B17952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D4FF1F8-11E5-40FD-9A17-A4D019EEAA3A}"/>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409853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7ABCB-A1D3-4B98-8243-31FA544CE2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FAFA49-E6D0-4A77-B329-1FFBBDCE05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CE85FBC-EB88-457A-A3DA-C98A0593D479}"/>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5" name="Footer Placeholder 4">
            <a:extLst>
              <a:ext uri="{FF2B5EF4-FFF2-40B4-BE49-F238E27FC236}">
                <a16:creationId xmlns:a16="http://schemas.microsoft.com/office/drawing/2014/main" id="{C399374B-C5C2-46AA-97A6-CF66266F9B0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9A166F4-097F-49FD-B08B-8515CAC00DD9}"/>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371419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1C30-BC44-4C35-9C63-FDA03D3573D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381A3C6-935B-4F6F-967F-DF4B438B93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95EFA8E-93D0-4E99-8B1A-4F819434D3BB}"/>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5" name="Footer Placeholder 4">
            <a:extLst>
              <a:ext uri="{FF2B5EF4-FFF2-40B4-BE49-F238E27FC236}">
                <a16:creationId xmlns:a16="http://schemas.microsoft.com/office/drawing/2014/main" id="{681E2FB4-ACD2-4091-89B6-EEB261EE84C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8C40101-0AF3-4DC2-9421-6446BED54598}"/>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187957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482F-27B9-4BDD-9FBB-5E1A1E272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4756BB98-C419-4F6C-B039-D72B542B7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D95FC2-6CEC-4282-A289-8FC00178A7A4}"/>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5" name="Footer Placeholder 4">
            <a:extLst>
              <a:ext uri="{FF2B5EF4-FFF2-40B4-BE49-F238E27FC236}">
                <a16:creationId xmlns:a16="http://schemas.microsoft.com/office/drawing/2014/main" id="{AC7829E1-C918-4435-B212-63AC78116A4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EBB6607-6000-4388-A7B6-E51C061B9577}"/>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7064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EAB6-85B4-4367-9848-5A927952918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4177EBE-E7C5-41CD-BB23-E91C194F96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425CA307-5C53-4EDB-87F7-6204042FE6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C758B7D2-B990-486D-90C6-4DE0C32EDCFB}"/>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6" name="Footer Placeholder 5">
            <a:extLst>
              <a:ext uri="{FF2B5EF4-FFF2-40B4-BE49-F238E27FC236}">
                <a16:creationId xmlns:a16="http://schemas.microsoft.com/office/drawing/2014/main" id="{6B92FE34-4AD1-47C3-954B-1FB11B00ED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7687350-7954-4A31-9F74-5C81E9749908}"/>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282367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742A-DB68-43D9-8098-D7603ECB5F9F}"/>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D344B3B-070D-4482-876C-A83A9C2F3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324874-0457-4E17-B7E8-0577993E96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748E60FD-2403-4F60-8A3E-1415BC873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468B6D-21E3-48F3-872F-9F2CB9335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80D63607-B42B-4C8D-B345-799824B9B7EA}"/>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8" name="Footer Placeholder 7">
            <a:extLst>
              <a:ext uri="{FF2B5EF4-FFF2-40B4-BE49-F238E27FC236}">
                <a16:creationId xmlns:a16="http://schemas.microsoft.com/office/drawing/2014/main" id="{A165DDE1-D168-4BC5-9022-9BADF2F7D8F1}"/>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81934EBE-7F9D-491E-ABD8-23A215CBDF10}"/>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49649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2D2-9EB2-4EEF-8B5F-084327F65D79}"/>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C8960A-8D53-4E22-91C1-A02714BA7C5F}"/>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4" name="Footer Placeholder 3">
            <a:extLst>
              <a:ext uri="{FF2B5EF4-FFF2-40B4-BE49-F238E27FC236}">
                <a16:creationId xmlns:a16="http://schemas.microsoft.com/office/drawing/2014/main" id="{157A06C6-9BE5-47FE-B124-0B17A9449C74}"/>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DAC8FC04-992B-46A9-8C69-EE1926745EBA}"/>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393535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2992F-E410-43CE-BC5B-DF7BC7A00729}"/>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3" name="Footer Placeholder 2">
            <a:extLst>
              <a:ext uri="{FF2B5EF4-FFF2-40B4-BE49-F238E27FC236}">
                <a16:creationId xmlns:a16="http://schemas.microsoft.com/office/drawing/2014/main" id="{8E1B06BF-B953-41E9-8AB2-5D5EE53AFB96}"/>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913BDC7B-92D6-465E-992F-F3EE43111688}"/>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237556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6953-AFAC-43CF-A5A4-83A9FB172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5ABFBE46-EE64-4283-B140-BFD175314D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F9B3C05-0F12-41A0-B7EF-5771B256F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A87792-F03C-452E-87D5-FBF2C5A9255A}"/>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6" name="Footer Placeholder 5">
            <a:extLst>
              <a:ext uri="{FF2B5EF4-FFF2-40B4-BE49-F238E27FC236}">
                <a16:creationId xmlns:a16="http://schemas.microsoft.com/office/drawing/2014/main" id="{40D16A9A-C909-401F-AB93-D188AEAEB67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0C29D1E-125F-4787-B7F4-440808C8B97E}"/>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131872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A6A2-68FD-474A-ADAC-751C18616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97FA1E3E-C717-418A-B4DA-B816CD21A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269BF975-0549-47FE-B788-BEF281C1E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EF3A19-2961-4643-B9D3-4155630C3671}"/>
              </a:ext>
            </a:extLst>
          </p:cNvPr>
          <p:cNvSpPr>
            <a:spLocks noGrp="1"/>
          </p:cNvSpPr>
          <p:nvPr>
            <p:ph type="dt" sz="half" idx="10"/>
          </p:nvPr>
        </p:nvSpPr>
        <p:spPr/>
        <p:txBody>
          <a:bodyPr/>
          <a:lstStyle/>
          <a:p>
            <a:fld id="{EB313334-EC91-4D3F-87AB-6DA805BE7D8B}" type="datetimeFigureOut">
              <a:rPr lang="nl-NL" smtClean="0"/>
              <a:t>1-6-2019</a:t>
            </a:fld>
            <a:endParaRPr lang="nl-NL"/>
          </a:p>
        </p:txBody>
      </p:sp>
      <p:sp>
        <p:nvSpPr>
          <p:cNvPr id="6" name="Footer Placeholder 5">
            <a:extLst>
              <a:ext uri="{FF2B5EF4-FFF2-40B4-BE49-F238E27FC236}">
                <a16:creationId xmlns:a16="http://schemas.microsoft.com/office/drawing/2014/main" id="{341B023B-E4B2-42FF-81A8-5710EE0C9C2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3AB710B-FEAB-43F6-9BAC-D99D67305DA9}"/>
              </a:ext>
            </a:extLst>
          </p:cNvPr>
          <p:cNvSpPr>
            <a:spLocks noGrp="1"/>
          </p:cNvSpPr>
          <p:nvPr>
            <p:ph type="sldNum" sz="quarter" idx="12"/>
          </p:nvPr>
        </p:nvSpPr>
        <p:spPr/>
        <p:txBody>
          <a:bodyPr/>
          <a:lstStyle/>
          <a:p>
            <a:fld id="{53938ABA-61F0-4648-B522-F2542E838F27}" type="slidenum">
              <a:rPr lang="nl-NL" smtClean="0"/>
              <a:t>‹#›</a:t>
            </a:fld>
            <a:endParaRPr lang="nl-NL"/>
          </a:p>
        </p:txBody>
      </p:sp>
    </p:spTree>
    <p:extLst>
      <p:ext uri="{BB962C8B-B14F-4D97-AF65-F5344CB8AC3E}">
        <p14:creationId xmlns:p14="http://schemas.microsoft.com/office/powerpoint/2010/main" val="72447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B8DE0-6376-4E83-96D8-2EC4D28E0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C1CB604-E26C-4462-A2CD-E07AD109B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6FA4549-AACD-4E46-ACE1-E5835162E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13334-EC91-4D3F-87AB-6DA805BE7D8B}" type="datetimeFigureOut">
              <a:rPr lang="nl-NL" smtClean="0"/>
              <a:t>1-6-2019</a:t>
            </a:fld>
            <a:endParaRPr lang="nl-NL"/>
          </a:p>
        </p:txBody>
      </p:sp>
      <p:sp>
        <p:nvSpPr>
          <p:cNvPr id="5" name="Footer Placeholder 4">
            <a:extLst>
              <a:ext uri="{FF2B5EF4-FFF2-40B4-BE49-F238E27FC236}">
                <a16:creationId xmlns:a16="http://schemas.microsoft.com/office/drawing/2014/main" id="{D9FB2E84-A810-4170-9F3B-512F0EAA2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9370A716-34D4-4AFD-BC41-E99C71326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38ABA-61F0-4648-B522-F2542E838F27}" type="slidenum">
              <a:rPr lang="nl-NL" smtClean="0"/>
              <a:t>‹#›</a:t>
            </a:fld>
            <a:endParaRPr lang="nl-NL"/>
          </a:p>
        </p:txBody>
      </p:sp>
    </p:spTree>
    <p:extLst>
      <p:ext uri="{BB962C8B-B14F-4D97-AF65-F5344CB8AC3E}">
        <p14:creationId xmlns:p14="http://schemas.microsoft.com/office/powerpoint/2010/main" val="409443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615861-C58F-4268-BA57-58280C3799F6}"/>
              </a:ext>
            </a:extLst>
          </p:cNvPr>
          <p:cNvSpPr txBox="1"/>
          <p:nvPr/>
        </p:nvSpPr>
        <p:spPr>
          <a:xfrm>
            <a:off x="568035" y="1952601"/>
            <a:ext cx="11305309" cy="400110"/>
          </a:xfrm>
          <a:prstGeom prst="rect">
            <a:avLst/>
          </a:prstGeom>
          <a:noFill/>
        </p:spPr>
        <p:txBody>
          <a:bodyPr wrap="square" rtlCol="0">
            <a:spAutoFit/>
          </a:bodyPr>
          <a:lstStyle/>
          <a:p>
            <a:r>
              <a:rPr lang="en-US" sz="2000" b="1" i="1" dirty="0"/>
              <a:t>What is ensemble learning ?</a:t>
            </a:r>
            <a:endParaRPr lang="nl-NL" sz="2000" b="1" dirty="0"/>
          </a:p>
        </p:txBody>
      </p:sp>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Introduction</a:t>
            </a:r>
            <a:endParaRPr lang="nl-NL" dirty="0"/>
          </a:p>
        </p:txBody>
      </p:sp>
      <p:sp>
        <p:nvSpPr>
          <p:cNvPr id="6" name="TextBox 5">
            <a:extLst>
              <a:ext uri="{FF2B5EF4-FFF2-40B4-BE49-F238E27FC236}">
                <a16:creationId xmlns:a16="http://schemas.microsoft.com/office/drawing/2014/main" id="{5E44B3C2-AC37-4A0E-A485-E9746EF1A09E}"/>
              </a:ext>
            </a:extLst>
          </p:cNvPr>
          <p:cNvSpPr txBox="1"/>
          <p:nvPr/>
        </p:nvSpPr>
        <p:spPr>
          <a:xfrm>
            <a:off x="568036" y="2583846"/>
            <a:ext cx="9712038" cy="2031325"/>
          </a:xfrm>
          <a:prstGeom prst="rect">
            <a:avLst/>
          </a:prstGeom>
          <a:noFill/>
        </p:spPr>
        <p:txBody>
          <a:bodyPr wrap="square" rtlCol="0">
            <a:spAutoFit/>
          </a:bodyPr>
          <a:lstStyle/>
          <a:p>
            <a:pPr algn="just"/>
            <a:r>
              <a:rPr lang="en-US" dirty="0"/>
              <a:t>Ensemble learning is when you take multiple machine learning algorithms and put them together to create one better machine learning algorithm so that this final machine learning algorithm is leveraging many different other machine learning algorithms.</a:t>
            </a:r>
          </a:p>
          <a:p>
            <a:endParaRPr lang="en-US" dirty="0"/>
          </a:p>
          <a:p>
            <a:r>
              <a:rPr lang="en-US" dirty="0"/>
              <a:t>The algorithms in an Ensemble can be the same or it can be different as well.</a:t>
            </a:r>
          </a:p>
          <a:p>
            <a:endParaRPr lang="en-US" dirty="0"/>
          </a:p>
          <a:p>
            <a:r>
              <a:rPr lang="en-US" b="1" dirty="0"/>
              <a:t>Random Forest is one of the Ensemble learnings/method.</a:t>
            </a:r>
          </a:p>
        </p:txBody>
      </p:sp>
      <p:sp>
        <p:nvSpPr>
          <p:cNvPr id="2" name="Rectangle 1">
            <a:extLst>
              <a:ext uri="{FF2B5EF4-FFF2-40B4-BE49-F238E27FC236}">
                <a16:creationId xmlns:a16="http://schemas.microsoft.com/office/drawing/2014/main" id="{F7C8BDBF-BD17-4AB5-93D2-5CFBA0ED4550}"/>
              </a:ext>
            </a:extLst>
          </p:cNvPr>
          <p:cNvSpPr/>
          <p:nvPr/>
        </p:nvSpPr>
        <p:spPr>
          <a:xfrm>
            <a:off x="568035" y="4846306"/>
            <a:ext cx="11180620" cy="369332"/>
          </a:xfrm>
          <a:prstGeom prst="rect">
            <a:avLst/>
          </a:prstGeom>
        </p:spPr>
        <p:txBody>
          <a:bodyPr wrap="square">
            <a:spAutoFit/>
          </a:bodyPr>
          <a:lstStyle/>
          <a:p>
            <a:r>
              <a:rPr lang="en-US" i="1" dirty="0"/>
              <a:t>“Random forest builds multiple decision trees and merges them together to get a more accurate and stable prediction”</a:t>
            </a:r>
            <a:endParaRPr lang="nl-NL" dirty="0"/>
          </a:p>
        </p:txBody>
      </p:sp>
    </p:spTree>
    <p:extLst>
      <p:ext uri="{BB962C8B-B14F-4D97-AF65-F5344CB8AC3E}">
        <p14:creationId xmlns:p14="http://schemas.microsoft.com/office/powerpoint/2010/main" val="609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50748" y="1247648"/>
            <a:ext cx="9547732" cy="5539978"/>
          </a:xfrm>
          <a:prstGeom prst="rect">
            <a:avLst/>
          </a:prstGeom>
          <a:noFill/>
        </p:spPr>
        <p:txBody>
          <a:bodyPr wrap="square" rtlCol="0">
            <a:spAutoFit/>
          </a:bodyPr>
          <a:lstStyle/>
          <a:p>
            <a:pPr algn="just"/>
            <a:r>
              <a:rPr lang="nl-NL" sz="2400" dirty="0"/>
              <a:t>What is Bagging ?</a:t>
            </a:r>
          </a:p>
          <a:p>
            <a:pPr algn="just"/>
            <a:r>
              <a:rPr lang="nl-NL" sz="2400" dirty="0"/>
              <a:t>Bootstraping the data using aggragate to make a decision is called Bagging.</a:t>
            </a:r>
          </a:p>
          <a:p>
            <a:pPr algn="just"/>
            <a:endParaRPr lang="nl-NL" sz="2400" dirty="0"/>
          </a:p>
          <a:p>
            <a:pPr algn="just"/>
            <a:r>
              <a:rPr lang="nl-NL" sz="2400" b="1" dirty="0"/>
              <a:t>Accuracy:</a:t>
            </a:r>
          </a:p>
          <a:p>
            <a:pPr algn="just"/>
            <a:r>
              <a:rPr lang="nl-NL" sz="2400" dirty="0"/>
              <a:t>As we allow duplicates in bootstrapping, typically 1/3rd of the data original data does not end up in the bootstrap dataset.</a:t>
            </a:r>
          </a:p>
          <a:p>
            <a:pPr algn="just"/>
            <a:endParaRPr lang="nl-NL" sz="2400" dirty="0"/>
          </a:p>
          <a:p>
            <a:pPr algn="just"/>
            <a:r>
              <a:rPr lang="nl-NL" sz="2400" dirty="0"/>
              <a:t>This is called </a:t>
            </a:r>
            <a:r>
              <a:rPr lang="nl-NL" sz="2400" b="1" dirty="0"/>
              <a:t>“Out-Of-Bag-Dataset”</a:t>
            </a:r>
            <a:endParaRPr lang="nl-NL" sz="2400" dirty="0"/>
          </a:p>
          <a:p>
            <a:pPr algn="just"/>
            <a:r>
              <a:rPr lang="nl-NL" sz="2400" dirty="0"/>
              <a:t>We run all these out of bag samples down through all the trees in the forest and check if they are labelled correctly.</a:t>
            </a:r>
          </a:p>
          <a:p>
            <a:pPr algn="just"/>
            <a:endParaRPr lang="nl-NL" sz="2400" dirty="0"/>
          </a:p>
          <a:p>
            <a:pPr algn="just"/>
            <a:r>
              <a:rPr lang="nl-NL" sz="2400" dirty="0"/>
              <a:t>Ultimately, we can measure how accurate our random forest is by the proportion of </a:t>
            </a:r>
            <a:r>
              <a:rPr lang="nl-NL" sz="2400" b="1" dirty="0"/>
              <a:t>Out-Of-Bag-Samples</a:t>
            </a:r>
            <a:r>
              <a:rPr lang="nl-NL" sz="2400" dirty="0"/>
              <a:t> that were correctly classified by the Random Forest.</a:t>
            </a:r>
          </a:p>
          <a:p>
            <a:pPr algn="just"/>
            <a:endParaRPr lang="nl-NL" dirty="0"/>
          </a:p>
        </p:txBody>
      </p:sp>
    </p:spTree>
    <p:extLst>
      <p:ext uri="{BB962C8B-B14F-4D97-AF65-F5344CB8AC3E}">
        <p14:creationId xmlns:p14="http://schemas.microsoft.com/office/powerpoint/2010/main" val="275489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50748" y="1361948"/>
            <a:ext cx="9547732" cy="4062651"/>
          </a:xfrm>
          <a:prstGeom prst="rect">
            <a:avLst/>
          </a:prstGeom>
          <a:noFill/>
        </p:spPr>
        <p:txBody>
          <a:bodyPr wrap="square" rtlCol="0">
            <a:spAutoFit/>
          </a:bodyPr>
          <a:lstStyle/>
          <a:p>
            <a:pPr algn="just"/>
            <a:r>
              <a:rPr lang="nl-NL" sz="2400" b="1" dirty="0"/>
              <a:t>Out-Of-Bag-Error:</a:t>
            </a:r>
          </a:p>
          <a:p>
            <a:pPr algn="just"/>
            <a:r>
              <a:rPr lang="nl-NL" sz="2400" dirty="0"/>
              <a:t>The proportion of Out-Of-Samples incorrectly classified is called as Out-Of-Bag-Error</a:t>
            </a:r>
          </a:p>
          <a:p>
            <a:pPr algn="just"/>
            <a:endParaRPr lang="nl-NL" sz="2400" dirty="0"/>
          </a:p>
          <a:p>
            <a:pPr algn="just"/>
            <a:r>
              <a:rPr lang="nl-NL" sz="2400" b="1" dirty="0"/>
              <a:t>Summary: What Random Forest does ?</a:t>
            </a:r>
          </a:p>
          <a:p>
            <a:pPr algn="just"/>
            <a:r>
              <a:rPr lang="nl-NL" sz="2400" b="1" dirty="0"/>
              <a:t>Step 1: Build Random Forest</a:t>
            </a:r>
          </a:p>
          <a:p>
            <a:pPr algn="just"/>
            <a:r>
              <a:rPr lang="nl-NL" sz="2400" b="1" dirty="0"/>
              <a:t>Step 2: Estimates the accuracy of  Random Forest</a:t>
            </a:r>
          </a:p>
          <a:p>
            <a:pPr algn="just"/>
            <a:r>
              <a:rPr lang="nl-NL" sz="2400" b="1" dirty="0"/>
              <a:t>Step 3: Change the number of variables used per step</a:t>
            </a:r>
          </a:p>
          <a:p>
            <a:pPr algn="just"/>
            <a:r>
              <a:rPr lang="nl-NL" sz="2400" b="1" dirty="0"/>
              <a:t>Step 4: Repeat from Step 1 a bunch of times.</a:t>
            </a:r>
          </a:p>
          <a:p>
            <a:pPr algn="just"/>
            <a:r>
              <a:rPr lang="nl-NL" sz="2400" b="1" dirty="0"/>
              <a:t>Step 5: Choose the Random Forest that is most accurate.</a:t>
            </a:r>
          </a:p>
          <a:p>
            <a:pPr algn="just"/>
            <a:endParaRPr lang="nl-NL" dirty="0"/>
          </a:p>
        </p:txBody>
      </p:sp>
    </p:spTree>
    <p:extLst>
      <p:ext uri="{BB962C8B-B14F-4D97-AF65-F5344CB8AC3E}">
        <p14:creationId xmlns:p14="http://schemas.microsoft.com/office/powerpoint/2010/main" val="173382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Hyperparameters</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50748" y="1361948"/>
            <a:ext cx="10203052" cy="4524315"/>
          </a:xfrm>
          <a:prstGeom prst="rect">
            <a:avLst/>
          </a:prstGeom>
          <a:noFill/>
        </p:spPr>
        <p:txBody>
          <a:bodyPr wrap="square" rtlCol="0">
            <a:spAutoFit/>
          </a:bodyPr>
          <a:lstStyle/>
          <a:p>
            <a:pPr algn="just"/>
            <a:r>
              <a:rPr lang="nl-NL" sz="2400" b="1" dirty="0"/>
              <a:t>Below are some of the important hyper parameters of Random Forest:</a:t>
            </a:r>
          </a:p>
          <a:p>
            <a:pPr algn="just"/>
            <a:endParaRPr lang="nl-NL" sz="2400" dirty="0"/>
          </a:p>
          <a:p>
            <a:pPr algn="just"/>
            <a:r>
              <a:rPr lang="nl-NL" sz="2400" b="1" u="sng" dirty="0"/>
              <a:t>To increase the Predictive Power:</a:t>
            </a:r>
          </a:p>
          <a:p>
            <a:pPr marL="457200" indent="-457200" algn="just">
              <a:buFont typeface="+mj-lt"/>
              <a:buAutoNum type="arabicPeriod"/>
            </a:pPr>
            <a:r>
              <a:rPr lang="nl-NL" sz="2400" b="1" dirty="0"/>
              <a:t>n_estimators:</a:t>
            </a:r>
            <a:r>
              <a:rPr lang="nl-NL" sz="2400" dirty="0"/>
              <a:t> It </a:t>
            </a:r>
            <a:r>
              <a:rPr lang="en-US" sz="2400" dirty="0"/>
              <a:t>is just the number of trees the algorithm builds before taking the maximum voting or taking averages of predictions. </a:t>
            </a:r>
            <a:r>
              <a:rPr lang="en-US" sz="2400" b="1" dirty="0"/>
              <a:t>Higher the number , makes predictions more stable, slows down computation.</a:t>
            </a:r>
          </a:p>
          <a:p>
            <a:pPr marL="457200" indent="-457200" algn="just">
              <a:buFont typeface="+mj-lt"/>
              <a:buAutoNum type="arabicPeriod"/>
            </a:pPr>
            <a:endParaRPr lang="en-US" sz="2400" b="1" dirty="0"/>
          </a:p>
          <a:p>
            <a:pPr marL="457200" indent="-457200" algn="just">
              <a:buFont typeface="+mj-lt"/>
              <a:buAutoNum type="arabicPeriod"/>
            </a:pPr>
            <a:r>
              <a:rPr lang="nl-NL" sz="2400" b="1" dirty="0"/>
              <a:t>max_features:</a:t>
            </a:r>
            <a:r>
              <a:rPr lang="nl-NL" sz="2400" dirty="0"/>
              <a:t> It </a:t>
            </a:r>
            <a:r>
              <a:rPr lang="en-US" sz="2400" dirty="0"/>
              <a:t>is the maximum number of features Random Forest considers to split a node.</a:t>
            </a:r>
          </a:p>
          <a:p>
            <a:pPr marL="457200" indent="-457200" algn="just">
              <a:buFont typeface="+mj-lt"/>
              <a:buAutoNum type="arabicPeriod"/>
            </a:pPr>
            <a:endParaRPr lang="en-US" sz="2400" dirty="0"/>
          </a:p>
          <a:p>
            <a:pPr marL="457200" indent="-457200" algn="just">
              <a:buFont typeface="+mj-lt"/>
              <a:buAutoNum type="arabicPeriod"/>
            </a:pPr>
            <a:r>
              <a:rPr lang="en-US" sz="2400" b="1" dirty="0" err="1"/>
              <a:t>min_sample_leaf</a:t>
            </a:r>
            <a:r>
              <a:rPr lang="en-US" sz="2400" b="1" dirty="0"/>
              <a:t>:</a:t>
            </a:r>
            <a:r>
              <a:rPr lang="en-US" sz="2400" dirty="0"/>
              <a:t> </a:t>
            </a:r>
            <a:r>
              <a:rPr lang="nl-NL" sz="2400" dirty="0"/>
              <a:t>It </a:t>
            </a:r>
            <a:r>
              <a:rPr lang="en-US" sz="2400" dirty="0"/>
              <a:t>is the minimum number of features Random Forest considers to split a node.</a:t>
            </a:r>
          </a:p>
        </p:txBody>
      </p:sp>
    </p:spTree>
    <p:extLst>
      <p:ext uri="{BB962C8B-B14F-4D97-AF65-F5344CB8AC3E}">
        <p14:creationId xmlns:p14="http://schemas.microsoft.com/office/powerpoint/2010/main" val="31402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Hyperparameters</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50748" y="1361948"/>
            <a:ext cx="10203052" cy="4524315"/>
          </a:xfrm>
          <a:prstGeom prst="rect">
            <a:avLst/>
          </a:prstGeom>
          <a:noFill/>
        </p:spPr>
        <p:txBody>
          <a:bodyPr wrap="square" rtlCol="0">
            <a:spAutoFit/>
          </a:bodyPr>
          <a:lstStyle/>
          <a:p>
            <a:pPr algn="just"/>
            <a:r>
              <a:rPr lang="nl-NL" sz="2400" b="1" dirty="0"/>
              <a:t>Below are some of the important hyper parameters of Random Forest:</a:t>
            </a:r>
          </a:p>
          <a:p>
            <a:pPr algn="just"/>
            <a:endParaRPr lang="nl-NL" sz="2400" dirty="0"/>
          </a:p>
          <a:p>
            <a:pPr algn="just"/>
            <a:r>
              <a:rPr lang="nl-NL" sz="2400" b="1" u="sng" dirty="0"/>
              <a:t>To increase the Model Speed:</a:t>
            </a:r>
          </a:p>
          <a:p>
            <a:pPr marL="457200" indent="-457200" algn="just">
              <a:buFont typeface="+mj-lt"/>
              <a:buAutoNum type="arabicPeriod"/>
            </a:pPr>
            <a:r>
              <a:rPr lang="en-US" sz="2400" b="1" dirty="0" err="1"/>
              <a:t>n_jobs</a:t>
            </a:r>
            <a:r>
              <a:rPr lang="nl-NL" sz="2400" dirty="0"/>
              <a:t>: </a:t>
            </a:r>
            <a:r>
              <a:rPr lang="en-US" sz="2400" dirty="0"/>
              <a:t>tells the engine how many processors it is allowed to use. If it has a value of 1, it can only use one processor. A value of “-1” means that there is no limit</a:t>
            </a:r>
          </a:p>
          <a:p>
            <a:pPr marL="457200" indent="-457200" algn="just">
              <a:buFont typeface="+mj-lt"/>
              <a:buAutoNum type="arabicPeriod"/>
            </a:pPr>
            <a:r>
              <a:rPr lang="en-US" sz="2400" b="1" dirty="0" err="1"/>
              <a:t>random_state</a:t>
            </a:r>
            <a:r>
              <a:rPr lang="nl-NL" sz="2400" b="1" dirty="0"/>
              <a:t>:</a:t>
            </a:r>
            <a:r>
              <a:rPr lang="nl-NL" sz="2400" dirty="0"/>
              <a:t> </a:t>
            </a:r>
            <a:r>
              <a:rPr lang="en-US" sz="2400" dirty="0"/>
              <a:t>makes the model’s output replicable. The model will always produce the same results when it has a definite value of </a:t>
            </a:r>
            <a:r>
              <a:rPr lang="en-US" sz="2400" dirty="0" err="1"/>
              <a:t>random_state</a:t>
            </a:r>
            <a:r>
              <a:rPr lang="en-US" sz="2400" dirty="0"/>
              <a:t> and if it has been given the same hyperparameters and the same training data.</a:t>
            </a:r>
          </a:p>
          <a:p>
            <a:pPr marL="457200" indent="-457200" algn="just">
              <a:buFont typeface="+mj-lt"/>
              <a:buAutoNum type="arabicPeriod"/>
            </a:pPr>
            <a:endParaRPr lang="en-US" sz="2400" dirty="0"/>
          </a:p>
          <a:p>
            <a:pPr marL="457200" indent="-457200" algn="just">
              <a:buFont typeface="+mj-lt"/>
              <a:buAutoNum type="arabicPeriod"/>
            </a:pPr>
            <a:r>
              <a:rPr lang="en-US" sz="2400" b="1" dirty="0" err="1"/>
              <a:t>oob_score</a:t>
            </a:r>
            <a:r>
              <a:rPr lang="en-US" sz="2400" b="1" dirty="0"/>
              <a:t>: </a:t>
            </a:r>
            <a:r>
              <a:rPr lang="en-US" sz="2400" dirty="0"/>
              <a:t>Also called as </a:t>
            </a:r>
            <a:r>
              <a:rPr lang="en-US" sz="2400" b="1" dirty="0" err="1"/>
              <a:t>oob</a:t>
            </a:r>
            <a:r>
              <a:rPr lang="en-US" sz="2400" b="1" dirty="0"/>
              <a:t> (Out Of Bag) sampling.</a:t>
            </a:r>
            <a:r>
              <a:rPr lang="en-US" sz="2400" dirty="0"/>
              <a:t> It is a random forest cross validation method. This tells the accuracy of Random Forest. </a:t>
            </a:r>
          </a:p>
        </p:txBody>
      </p:sp>
    </p:spTree>
    <p:extLst>
      <p:ext uri="{BB962C8B-B14F-4D97-AF65-F5344CB8AC3E}">
        <p14:creationId xmlns:p14="http://schemas.microsoft.com/office/powerpoint/2010/main" val="322056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Good or Bad</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50748" y="1361948"/>
            <a:ext cx="10203052" cy="4524315"/>
          </a:xfrm>
          <a:prstGeom prst="rect">
            <a:avLst/>
          </a:prstGeom>
          <a:noFill/>
        </p:spPr>
        <p:txBody>
          <a:bodyPr wrap="square" rtlCol="0">
            <a:spAutoFit/>
          </a:bodyPr>
          <a:lstStyle/>
          <a:p>
            <a:pPr algn="just"/>
            <a:r>
              <a:rPr lang="nl-NL" sz="2400" b="1" dirty="0"/>
              <a:t>Below are some of important points of Random Forest:</a:t>
            </a:r>
          </a:p>
          <a:p>
            <a:pPr algn="just"/>
            <a:r>
              <a:rPr lang="nl-NL" sz="2400" dirty="0"/>
              <a:t>Advantages: </a:t>
            </a:r>
          </a:p>
          <a:p>
            <a:pPr marL="342900" indent="-342900" algn="just">
              <a:buFont typeface="Arial" panose="020B0604020202020204" pitchFamily="34" charset="0"/>
              <a:buChar char="•"/>
            </a:pPr>
            <a:r>
              <a:rPr lang="nl-NL" sz="2400" dirty="0"/>
              <a:t>Can be used for both Classification as well as Regression</a:t>
            </a:r>
          </a:p>
          <a:p>
            <a:pPr marL="342900" indent="-342900" algn="just">
              <a:buFont typeface="Arial" panose="020B0604020202020204" pitchFamily="34" charset="0"/>
              <a:buChar char="•"/>
            </a:pPr>
            <a:r>
              <a:rPr lang="nl-NL" sz="2400" dirty="0"/>
              <a:t>Easy to use and tune algorithm. The number of hyperparameters for tuning are less.</a:t>
            </a:r>
          </a:p>
          <a:p>
            <a:pPr marL="342900" indent="-342900" algn="just">
              <a:buFont typeface="Arial" panose="020B0604020202020204" pitchFamily="34" charset="0"/>
              <a:buChar char="•"/>
            </a:pPr>
            <a:r>
              <a:rPr lang="nl-NL" sz="2400" dirty="0"/>
              <a:t>Resistant to overfitting due to large number of random trees.</a:t>
            </a:r>
          </a:p>
          <a:p>
            <a:pPr marL="342900" indent="-342900" algn="just">
              <a:buFont typeface="Arial" panose="020B0604020202020204" pitchFamily="34" charset="0"/>
              <a:buChar char="•"/>
            </a:pPr>
            <a:endParaRPr lang="nl-NL" sz="2400" dirty="0"/>
          </a:p>
          <a:p>
            <a:pPr algn="just"/>
            <a:r>
              <a:rPr lang="nl-NL" sz="2400" dirty="0"/>
              <a:t>Disadvantages: </a:t>
            </a:r>
          </a:p>
          <a:p>
            <a:pPr marL="342900" indent="-342900" algn="just">
              <a:buFont typeface="Arial" panose="020B0604020202020204" pitchFamily="34" charset="0"/>
              <a:buChar char="•"/>
            </a:pPr>
            <a:r>
              <a:rPr lang="nl-NL" sz="2400" dirty="0"/>
              <a:t>Large number of trees make the algorithm slow and inefficient for real-time predictions. </a:t>
            </a:r>
          </a:p>
          <a:p>
            <a:pPr marL="342900" indent="-342900" algn="just">
              <a:buFont typeface="Arial" panose="020B0604020202020204" pitchFamily="34" charset="0"/>
              <a:buChar char="•"/>
            </a:pPr>
            <a:r>
              <a:rPr lang="nl-NL" sz="2400" dirty="0"/>
              <a:t>These algorithms are fast to train, but quite slow to predict. </a:t>
            </a:r>
          </a:p>
          <a:p>
            <a:pPr marL="342900" indent="-342900" algn="just">
              <a:buFont typeface="Arial" panose="020B0604020202020204" pitchFamily="34" charset="0"/>
              <a:buChar char="•"/>
            </a:pPr>
            <a:r>
              <a:rPr lang="nl-NL" sz="2400" dirty="0"/>
              <a:t>More accurate model requires more trees which results in slower model.</a:t>
            </a:r>
          </a:p>
        </p:txBody>
      </p:sp>
    </p:spTree>
    <p:extLst>
      <p:ext uri="{BB962C8B-B14F-4D97-AF65-F5344CB8AC3E}">
        <p14:creationId xmlns:p14="http://schemas.microsoft.com/office/powerpoint/2010/main" val="56930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Introduction</a:t>
            </a:r>
            <a:endParaRPr lang="nl-NL" dirty="0"/>
          </a:p>
        </p:txBody>
      </p:sp>
      <p:sp>
        <p:nvSpPr>
          <p:cNvPr id="6" name="TextBox 5">
            <a:extLst>
              <a:ext uri="{FF2B5EF4-FFF2-40B4-BE49-F238E27FC236}">
                <a16:creationId xmlns:a16="http://schemas.microsoft.com/office/drawing/2014/main" id="{5E44B3C2-AC37-4A0E-A485-E9746EF1A09E}"/>
              </a:ext>
            </a:extLst>
          </p:cNvPr>
          <p:cNvSpPr txBox="1"/>
          <p:nvPr/>
        </p:nvSpPr>
        <p:spPr>
          <a:xfrm>
            <a:off x="568035" y="1904973"/>
            <a:ext cx="10785765" cy="2308324"/>
          </a:xfrm>
          <a:prstGeom prst="rect">
            <a:avLst/>
          </a:prstGeom>
          <a:noFill/>
        </p:spPr>
        <p:txBody>
          <a:bodyPr wrap="square" rtlCol="0">
            <a:spAutoFit/>
          </a:bodyPr>
          <a:lstStyle/>
          <a:p>
            <a:r>
              <a:rPr lang="en-US" dirty="0"/>
              <a:t>Decision Trees have one aspect that prevents them from being the ideal tool for predictive learning</a:t>
            </a:r>
            <a:r>
              <a:rPr lang="en-US" b="1" dirty="0"/>
              <a:t> ,</a:t>
            </a:r>
          </a:p>
          <a:p>
            <a:r>
              <a:rPr lang="nl-NL" b="1" dirty="0"/>
              <a:t>namely Inaccuracy.</a:t>
            </a:r>
          </a:p>
          <a:p>
            <a:endParaRPr lang="nl-NL" b="1" dirty="0"/>
          </a:p>
          <a:p>
            <a:r>
              <a:rPr lang="nl-NL" dirty="0"/>
              <a:t>Decision trees work great with the data used to create them, </a:t>
            </a:r>
            <a:r>
              <a:rPr lang="nl-NL" b="1" dirty="0"/>
              <a:t>but they are not flexible when it comes to classifying new samples.</a:t>
            </a:r>
          </a:p>
          <a:p>
            <a:endParaRPr lang="nl-NL" b="1" dirty="0"/>
          </a:p>
          <a:p>
            <a:r>
              <a:rPr lang="nl-NL" dirty="0"/>
              <a:t>Good news is that </a:t>
            </a:r>
            <a:r>
              <a:rPr lang="nl-NL" b="1" dirty="0"/>
              <a:t>Random Forest</a:t>
            </a:r>
            <a:r>
              <a:rPr lang="nl-NL" dirty="0"/>
              <a:t> combines the simplicity of decision tress with flexibility resulting in a vast improvement in accuracy.</a:t>
            </a:r>
          </a:p>
        </p:txBody>
      </p:sp>
    </p:spTree>
    <p:extLst>
      <p:ext uri="{BB962C8B-B14F-4D97-AF65-F5344CB8AC3E}">
        <p14:creationId xmlns:p14="http://schemas.microsoft.com/office/powerpoint/2010/main" val="29569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6" name="TextBox 5">
            <a:extLst>
              <a:ext uri="{FF2B5EF4-FFF2-40B4-BE49-F238E27FC236}">
                <a16:creationId xmlns:a16="http://schemas.microsoft.com/office/drawing/2014/main" id="{5E44B3C2-AC37-4A0E-A485-E9746EF1A09E}"/>
              </a:ext>
            </a:extLst>
          </p:cNvPr>
          <p:cNvSpPr txBox="1"/>
          <p:nvPr/>
        </p:nvSpPr>
        <p:spPr>
          <a:xfrm>
            <a:off x="568035" y="1590549"/>
            <a:ext cx="4461165" cy="369332"/>
          </a:xfrm>
          <a:prstGeom prst="rect">
            <a:avLst/>
          </a:prstGeom>
          <a:noFill/>
        </p:spPr>
        <p:txBody>
          <a:bodyPr wrap="square" rtlCol="0">
            <a:spAutoFit/>
          </a:bodyPr>
          <a:lstStyle/>
          <a:p>
            <a:r>
              <a:rPr lang="en-US" dirty="0"/>
              <a:t>Suppose we have the following dataset.</a:t>
            </a:r>
            <a:endParaRPr lang="nl-NL" b="1" dirty="0"/>
          </a:p>
        </p:txBody>
      </p:sp>
      <p:pic>
        <p:nvPicPr>
          <p:cNvPr id="2" name="Picture 1">
            <a:extLst>
              <a:ext uri="{FF2B5EF4-FFF2-40B4-BE49-F238E27FC236}">
                <a16:creationId xmlns:a16="http://schemas.microsoft.com/office/drawing/2014/main" id="{02E9E69C-2058-46C0-8DCB-323EE9C76A61}"/>
              </a:ext>
            </a:extLst>
          </p:cNvPr>
          <p:cNvPicPr>
            <a:picLocks noChangeAspect="1"/>
          </p:cNvPicPr>
          <p:nvPr/>
        </p:nvPicPr>
        <p:blipFill>
          <a:blip r:embed="rId2"/>
          <a:stretch>
            <a:fillRect/>
          </a:stretch>
        </p:blipFill>
        <p:spPr>
          <a:xfrm>
            <a:off x="568035" y="2224550"/>
            <a:ext cx="4461165" cy="4284834"/>
          </a:xfrm>
          <a:prstGeom prst="rect">
            <a:avLst/>
          </a:prstGeom>
        </p:spPr>
      </p:pic>
      <p:sp>
        <p:nvSpPr>
          <p:cNvPr id="7" name="TextBox 6">
            <a:extLst>
              <a:ext uri="{FF2B5EF4-FFF2-40B4-BE49-F238E27FC236}">
                <a16:creationId xmlns:a16="http://schemas.microsoft.com/office/drawing/2014/main" id="{0FD8D2AF-61E3-41A8-83B9-669E75D2BEE9}"/>
              </a:ext>
            </a:extLst>
          </p:cNvPr>
          <p:cNvSpPr txBox="1"/>
          <p:nvPr/>
        </p:nvSpPr>
        <p:spPr>
          <a:xfrm>
            <a:off x="5757255" y="1590548"/>
            <a:ext cx="5352705" cy="2308324"/>
          </a:xfrm>
          <a:prstGeom prst="rect">
            <a:avLst/>
          </a:prstGeom>
          <a:noFill/>
        </p:spPr>
        <p:txBody>
          <a:bodyPr wrap="square" rtlCol="0">
            <a:spAutoFit/>
          </a:bodyPr>
          <a:lstStyle/>
          <a:p>
            <a:pPr algn="just"/>
            <a:r>
              <a:rPr lang="nl-NL" b="1" dirty="0"/>
              <a:t>Step 1: Create a Bootstraped Dataset</a:t>
            </a:r>
            <a:endParaRPr lang="nl-NL" dirty="0"/>
          </a:p>
          <a:p>
            <a:pPr algn="just"/>
            <a:endParaRPr lang="nl-NL" b="1" dirty="0"/>
          </a:p>
          <a:p>
            <a:pPr marL="285750" indent="-285750" algn="just">
              <a:buFont typeface="Arial" panose="020B0604020202020204" pitchFamily="34" charset="0"/>
              <a:buChar char="•"/>
            </a:pPr>
            <a:r>
              <a:rPr lang="nl-NL" dirty="0"/>
              <a:t>To create a bootstrapped dataset that is the same as the original, we just randomnly select samples from the original dataset.</a:t>
            </a:r>
          </a:p>
          <a:p>
            <a:pPr algn="just"/>
            <a:endParaRPr lang="nl-NL" dirty="0"/>
          </a:p>
          <a:p>
            <a:pPr marL="285750" indent="-285750" algn="just">
              <a:buFont typeface="Arial" panose="020B0604020202020204" pitchFamily="34" charset="0"/>
              <a:buChar char="•"/>
            </a:pPr>
            <a:r>
              <a:rPr lang="nl-NL" dirty="0"/>
              <a:t>The important detail is that, one sample is allowed to be picked more than once</a:t>
            </a:r>
          </a:p>
        </p:txBody>
      </p:sp>
    </p:spTree>
    <p:extLst>
      <p:ext uri="{BB962C8B-B14F-4D97-AF65-F5344CB8AC3E}">
        <p14:creationId xmlns:p14="http://schemas.microsoft.com/office/powerpoint/2010/main" val="74367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85255" y="1590548"/>
            <a:ext cx="5352705" cy="369332"/>
          </a:xfrm>
          <a:prstGeom prst="rect">
            <a:avLst/>
          </a:prstGeom>
          <a:noFill/>
        </p:spPr>
        <p:txBody>
          <a:bodyPr wrap="square" rtlCol="0">
            <a:spAutoFit/>
          </a:bodyPr>
          <a:lstStyle/>
          <a:p>
            <a:pPr algn="just"/>
            <a:r>
              <a:rPr lang="nl-NL" b="1" dirty="0"/>
              <a:t>Step 1: Create a Bootstraped Dataset</a:t>
            </a:r>
            <a:endParaRPr lang="nl-NL" dirty="0"/>
          </a:p>
        </p:txBody>
      </p:sp>
      <p:pic>
        <p:nvPicPr>
          <p:cNvPr id="3" name="Picture 2">
            <a:extLst>
              <a:ext uri="{FF2B5EF4-FFF2-40B4-BE49-F238E27FC236}">
                <a16:creationId xmlns:a16="http://schemas.microsoft.com/office/drawing/2014/main" id="{84025BFD-0E98-4DA1-9BE6-DFD058812A1B}"/>
              </a:ext>
            </a:extLst>
          </p:cNvPr>
          <p:cNvPicPr>
            <a:picLocks noChangeAspect="1"/>
          </p:cNvPicPr>
          <p:nvPr/>
        </p:nvPicPr>
        <p:blipFill>
          <a:blip r:embed="rId2"/>
          <a:stretch>
            <a:fillRect/>
          </a:stretch>
        </p:blipFill>
        <p:spPr>
          <a:xfrm>
            <a:off x="1090348" y="1976108"/>
            <a:ext cx="10515599" cy="4516767"/>
          </a:xfrm>
          <a:prstGeom prst="rect">
            <a:avLst/>
          </a:prstGeom>
        </p:spPr>
      </p:pic>
    </p:spTree>
    <p:extLst>
      <p:ext uri="{BB962C8B-B14F-4D97-AF65-F5344CB8AC3E}">
        <p14:creationId xmlns:p14="http://schemas.microsoft.com/office/powerpoint/2010/main" val="265589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1185255" y="1590548"/>
            <a:ext cx="9696105" cy="3139321"/>
          </a:xfrm>
          <a:prstGeom prst="rect">
            <a:avLst/>
          </a:prstGeom>
          <a:noFill/>
        </p:spPr>
        <p:txBody>
          <a:bodyPr wrap="square" rtlCol="0">
            <a:spAutoFit/>
          </a:bodyPr>
          <a:lstStyle/>
          <a:p>
            <a:pPr algn="just"/>
            <a:r>
              <a:rPr lang="nl-NL" b="1" dirty="0"/>
              <a:t>Step 2: Create a decision tree using the bootstraped dataset.</a:t>
            </a:r>
          </a:p>
          <a:p>
            <a:pPr algn="just"/>
            <a:r>
              <a:rPr lang="nl-NL" b="1" dirty="0"/>
              <a:t>But only use a random subset of variables (features/columns) at each step.</a:t>
            </a:r>
          </a:p>
          <a:p>
            <a:pPr algn="just"/>
            <a:endParaRPr lang="nl-NL" b="1" dirty="0"/>
          </a:p>
          <a:p>
            <a:pPr algn="just"/>
            <a:r>
              <a:rPr lang="nl-NL" b="1" dirty="0"/>
              <a:t>Note: </a:t>
            </a:r>
            <a:r>
              <a:rPr lang="nl-NL" dirty="0"/>
              <a:t>Here we are considering only two features randomly. </a:t>
            </a:r>
          </a:p>
          <a:p>
            <a:pPr algn="just"/>
            <a:r>
              <a:rPr lang="nl-NL" dirty="0"/>
              <a:t>We will see how to determine the optimal number of variables to consider shortly.</a:t>
            </a:r>
          </a:p>
          <a:p>
            <a:pPr algn="just"/>
            <a:endParaRPr lang="nl-NL" dirty="0"/>
          </a:p>
          <a:p>
            <a:pPr algn="just"/>
            <a:r>
              <a:rPr lang="nl-NL" dirty="0"/>
              <a:t>So for now, lets say we consider </a:t>
            </a:r>
            <a:r>
              <a:rPr lang="nl-NL" b="1" dirty="0"/>
              <a:t>‘Good Blood Circulation’</a:t>
            </a:r>
            <a:r>
              <a:rPr lang="nl-NL" dirty="0"/>
              <a:t> and </a:t>
            </a:r>
            <a:r>
              <a:rPr lang="nl-NL" b="1" dirty="0"/>
              <a:t>‘Blocked Arteries’</a:t>
            </a:r>
            <a:r>
              <a:rPr lang="nl-NL" dirty="0"/>
              <a:t> as candidates for the root node.</a:t>
            </a:r>
          </a:p>
          <a:p>
            <a:pPr algn="just"/>
            <a:endParaRPr lang="nl-NL" dirty="0"/>
          </a:p>
          <a:p>
            <a:pPr algn="just"/>
            <a:r>
              <a:rPr lang="nl-NL" b="1" dirty="0"/>
              <a:t>2.1: Assuming, ‘</a:t>
            </a:r>
            <a:r>
              <a:rPr lang="nl-NL" dirty="0"/>
              <a:t>Good Blood Circulation’ did the best job separating the samples (ID3 Entropy/ Gini), we make it root node.</a:t>
            </a:r>
            <a:endParaRPr lang="nl-NL" b="1" dirty="0"/>
          </a:p>
        </p:txBody>
      </p:sp>
    </p:spTree>
    <p:extLst>
      <p:ext uri="{BB962C8B-B14F-4D97-AF65-F5344CB8AC3E}">
        <p14:creationId xmlns:p14="http://schemas.microsoft.com/office/powerpoint/2010/main" val="311916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9D97-93CF-40F9-A7C2-E1E9388801E9}"/>
              </a:ext>
            </a:extLst>
          </p:cNvPr>
          <p:cNvPicPr>
            <a:picLocks noChangeAspect="1"/>
          </p:cNvPicPr>
          <p:nvPr/>
        </p:nvPicPr>
        <p:blipFill>
          <a:blip r:embed="rId2"/>
          <a:stretch>
            <a:fillRect/>
          </a:stretch>
        </p:blipFill>
        <p:spPr>
          <a:xfrm>
            <a:off x="6096000" y="3480019"/>
            <a:ext cx="5221127" cy="2531932"/>
          </a:xfrm>
          <a:prstGeom prst="rect">
            <a:avLst/>
          </a:prstGeom>
        </p:spPr>
      </p:pic>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838200" y="1590548"/>
            <a:ext cx="5741325" cy="3139321"/>
          </a:xfrm>
          <a:prstGeom prst="rect">
            <a:avLst/>
          </a:prstGeom>
          <a:noFill/>
        </p:spPr>
        <p:txBody>
          <a:bodyPr wrap="square" rtlCol="0">
            <a:spAutoFit/>
          </a:bodyPr>
          <a:lstStyle/>
          <a:p>
            <a:pPr algn="just"/>
            <a:r>
              <a:rPr lang="nl-NL" b="1" dirty="0"/>
              <a:t>2.1: Assuming, ‘</a:t>
            </a:r>
            <a:r>
              <a:rPr lang="nl-NL" dirty="0"/>
              <a:t>Good Blood Circulation’ did the best job separating the samples (ID3 Entropy/ Gini), we make it root node.</a:t>
            </a:r>
          </a:p>
          <a:p>
            <a:pPr algn="just"/>
            <a:endParaRPr lang="nl-NL" b="1" dirty="0"/>
          </a:p>
          <a:p>
            <a:pPr algn="just"/>
            <a:endParaRPr lang="nl-NL" b="1" dirty="0"/>
          </a:p>
          <a:p>
            <a:pPr algn="just"/>
            <a:r>
              <a:rPr lang="nl-NL" b="1" dirty="0"/>
              <a:t>2.2: </a:t>
            </a:r>
            <a:r>
              <a:rPr lang="nl-NL" dirty="0"/>
              <a:t>Just like for the root, we randomly select 2 variables as candidates, instead of all 3 remaining columns for second left node.</a:t>
            </a:r>
          </a:p>
          <a:p>
            <a:pPr algn="just"/>
            <a:endParaRPr lang="nl-NL" b="1" dirty="0"/>
          </a:p>
          <a:p>
            <a:pPr algn="just"/>
            <a:r>
              <a:rPr lang="nl-NL" b="1" dirty="0"/>
              <a:t>Likewise,</a:t>
            </a:r>
            <a:r>
              <a:rPr lang="nl-NL" dirty="0"/>
              <a:t> we just build the tree as usual, but only considering a random subset of variables at each step.</a:t>
            </a:r>
            <a:endParaRPr lang="nl-NL" b="1" dirty="0"/>
          </a:p>
        </p:txBody>
      </p:sp>
      <p:pic>
        <p:nvPicPr>
          <p:cNvPr id="2" name="Picture 1">
            <a:extLst>
              <a:ext uri="{FF2B5EF4-FFF2-40B4-BE49-F238E27FC236}">
                <a16:creationId xmlns:a16="http://schemas.microsoft.com/office/drawing/2014/main" id="{B223CAE4-703B-4A2C-8BAF-F3E5F9A31AE5}"/>
              </a:ext>
            </a:extLst>
          </p:cNvPr>
          <p:cNvPicPr>
            <a:picLocks noChangeAspect="1"/>
          </p:cNvPicPr>
          <p:nvPr/>
        </p:nvPicPr>
        <p:blipFill>
          <a:blip r:embed="rId3"/>
          <a:stretch>
            <a:fillRect/>
          </a:stretch>
        </p:blipFill>
        <p:spPr>
          <a:xfrm>
            <a:off x="7394258" y="1454603"/>
            <a:ext cx="3412180" cy="1380037"/>
          </a:xfrm>
          <a:prstGeom prst="rect">
            <a:avLst/>
          </a:prstGeom>
        </p:spPr>
      </p:pic>
    </p:spTree>
    <p:extLst>
      <p:ext uri="{BB962C8B-B14F-4D97-AF65-F5344CB8AC3E}">
        <p14:creationId xmlns:p14="http://schemas.microsoft.com/office/powerpoint/2010/main" val="75384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838200" y="1590548"/>
            <a:ext cx="9677400" cy="923330"/>
          </a:xfrm>
          <a:prstGeom prst="rect">
            <a:avLst/>
          </a:prstGeom>
          <a:noFill/>
        </p:spPr>
        <p:txBody>
          <a:bodyPr wrap="square" rtlCol="0">
            <a:spAutoFit/>
          </a:bodyPr>
          <a:lstStyle/>
          <a:p>
            <a:pPr algn="just"/>
            <a:r>
              <a:rPr lang="nl-NL" b="1" dirty="0"/>
              <a:t>Step 3: </a:t>
            </a:r>
            <a:r>
              <a:rPr lang="nl-NL" dirty="0"/>
              <a:t>Now go back to Step 1 and repeat.</a:t>
            </a:r>
          </a:p>
          <a:p>
            <a:pPr algn="just"/>
            <a:r>
              <a:rPr lang="nl-NL" dirty="0"/>
              <a:t>Make new bootstrapped dataset and build a tree considering a subset of variables at each step.</a:t>
            </a:r>
          </a:p>
          <a:p>
            <a:pPr algn="just"/>
            <a:r>
              <a:rPr lang="nl-NL" dirty="0"/>
              <a:t>You do this 100s of time.</a:t>
            </a:r>
          </a:p>
        </p:txBody>
      </p:sp>
      <p:pic>
        <p:nvPicPr>
          <p:cNvPr id="4" name="Picture 3">
            <a:extLst>
              <a:ext uri="{FF2B5EF4-FFF2-40B4-BE49-F238E27FC236}">
                <a16:creationId xmlns:a16="http://schemas.microsoft.com/office/drawing/2014/main" id="{FF87E3A5-30DA-485F-ADD6-F826EAB7D502}"/>
              </a:ext>
            </a:extLst>
          </p:cNvPr>
          <p:cNvPicPr>
            <a:picLocks noChangeAspect="1"/>
          </p:cNvPicPr>
          <p:nvPr/>
        </p:nvPicPr>
        <p:blipFill>
          <a:blip r:embed="rId2"/>
          <a:stretch>
            <a:fillRect/>
          </a:stretch>
        </p:blipFill>
        <p:spPr>
          <a:xfrm>
            <a:off x="838201" y="2664246"/>
            <a:ext cx="4709032" cy="2067774"/>
          </a:xfrm>
          <a:prstGeom prst="rect">
            <a:avLst/>
          </a:prstGeom>
        </p:spPr>
      </p:pic>
      <p:pic>
        <p:nvPicPr>
          <p:cNvPr id="8" name="Picture 7">
            <a:extLst>
              <a:ext uri="{FF2B5EF4-FFF2-40B4-BE49-F238E27FC236}">
                <a16:creationId xmlns:a16="http://schemas.microsoft.com/office/drawing/2014/main" id="{3BBEA1BD-18E0-4B05-9191-5B9FF48CFDDE}"/>
              </a:ext>
            </a:extLst>
          </p:cNvPr>
          <p:cNvPicPr>
            <a:picLocks noChangeAspect="1"/>
          </p:cNvPicPr>
          <p:nvPr/>
        </p:nvPicPr>
        <p:blipFill>
          <a:blip r:embed="rId2"/>
          <a:stretch>
            <a:fillRect/>
          </a:stretch>
        </p:blipFill>
        <p:spPr>
          <a:xfrm>
            <a:off x="6393181" y="2664246"/>
            <a:ext cx="4709032" cy="2067774"/>
          </a:xfrm>
          <a:prstGeom prst="rect">
            <a:avLst/>
          </a:prstGeom>
        </p:spPr>
      </p:pic>
      <p:pic>
        <p:nvPicPr>
          <p:cNvPr id="9" name="Picture 8">
            <a:extLst>
              <a:ext uri="{FF2B5EF4-FFF2-40B4-BE49-F238E27FC236}">
                <a16:creationId xmlns:a16="http://schemas.microsoft.com/office/drawing/2014/main" id="{63E7D347-AD74-40B0-BBC6-90FAD9AFE959}"/>
              </a:ext>
            </a:extLst>
          </p:cNvPr>
          <p:cNvPicPr>
            <a:picLocks noChangeAspect="1"/>
          </p:cNvPicPr>
          <p:nvPr/>
        </p:nvPicPr>
        <p:blipFill>
          <a:blip r:embed="rId2"/>
          <a:stretch>
            <a:fillRect/>
          </a:stretch>
        </p:blipFill>
        <p:spPr>
          <a:xfrm>
            <a:off x="6393181" y="4470821"/>
            <a:ext cx="4709032" cy="2067774"/>
          </a:xfrm>
          <a:prstGeom prst="rect">
            <a:avLst/>
          </a:prstGeom>
        </p:spPr>
      </p:pic>
      <p:pic>
        <p:nvPicPr>
          <p:cNvPr id="10" name="Picture 9">
            <a:extLst>
              <a:ext uri="{FF2B5EF4-FFF2-40B4-BE49-F238E27FC236}">
                <a16:creationId xmlns:a16="http://schemas.microsoft.com/office/drawing/2014/main" id="{A5BDF408-3244-49CD-B5C2-F7FDB559045A}"/>
              </a:ext>
            </a:extLst>
          </p:cNvPr>
          <p:cNvPicPr>
            <a:picLocks noChangeAspect="1"/>
          </p:cNvPicPr>
          <p:nvPr/>
        </p:nvPicPr>
        <p:blipFill>
          <a:blip r:embed="rId2"/>
          <a:stretch>
            <a:fillRect/>
          </a:stretch>
        </p:blipFill>
        <p:spPr>
          <a:xfrm>
            <a:off x="967868" y="4470821"/>
            <a:ext cx="4709032" cy="2067774"/>
          </a:xfrm>
          <a:prstGeom prst="rect">
            <a:avLst/>
          </a:prstGeom>
        </p:spPr>
      </p:pic>
    </p:spTree>
    <p:extLst>
      <p:ext uri="{BB962C8B-B14F-4D97-AF65-F5344CB8AC3E}">
        <p14:creationId xmlns:p14="http://schemas.microsoft.com/office/powerpoint/2010/main" val="196600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sp>
        <p:nvSpPr>
          <p:cNvPr id="7" name="TextBox 6">
            <a:extLst>
              <a:ext uri="{FF2B5EF4-FFF2-40B4-BE49-F238E27FC236}">
                <a16:creationId xmlns:a16="http://schemas.microsoft.com/office/drawing/2014/main" id="{0FD8D2AF-61E3-41A8-83B9-669E75D2BEE9}"/>
              </a:ext>
            </a:extLst>
          </p:cNvPr>
          <p:cNvSpPr txBox="1"/>
          <p:nvPr/>
        </p:nvSpPr>
        <p:spPr>
          <a:xfrm>
            <a:off x="967868" y="1590548"/>
            <a:ext cx="9547732" cy="1200329"/>
          </a:xfrm>
          <a:prstGeom prst="rect">
            <a:avLst/>
          </a:prstGeom>
          <a:noFill/>
        </p:spPr>
        <p:txBody>
          <a:bodyPr wrap="square" rtlCol="0">
            <a:spAutoFit/>
          </a:bodyPr>
          <a:lstStyle/>
          <a:p>
            <a:pPr algn="just"/>
            <a:r>
              <a:rPr lang="nl-NL" dirty="0"/>
              <a:t>Using a bootstrapped sample and considering only a subset of the variables at each step results in a wide variety of trees.</a:t>
            </a:r>
          </a:p>
          <a:p>
            <a:pPr algn="just"/>
            <a:endParaRPr lang="nl-NL" dirty="0"/>
          </a:p>
          <a:p>
            <a:pPr algn="just"/>
            <a:r>
              <a:rPr lang="nl-NL" dirty="0"/>
              <a:t>The variety is what makes random forest more effecive than individual decision trees.</a:t>
            </a:r>
          </a:p>
        </p:txBody>
      </p:sp>
      <p:pic>
        <p:nvPicPr>
          <p:cNvPr id="4" name="Picture 3">
            <a:extLst>
              <a:ext uri="{FF2B5EF4-FFF2-40B4-BE49-F238E27FC236}">
                <a16:creationId xmlns:a16="http://schemas.microsoft.com/office/drawing/2014/main" id="{FF87E3A5-30DA-485F-ADD6-F826EAB7D502}"/>
              </a:ext>
            </a:extLst>
          </p:cNvPr>
          <p:cNvPicPr>
            <a:picLocks noChangeAspect="1"/>
          </p:cNvPicPr>
          <p:nvPr/>
        </p:nvPicPr>
        <p:blipFill>
          <a:blip r:embed="rId2"/>
          <a:stretch>
            <a:fillRect/>
          </a:stretch>
        </p:blipFill>
        <p:spPr>
          <a:xfrm>
            <a:off x="838201" y="2664246"/>
            <a:ext cx="4709032" cy="2067774"/>
          </a:xfrm>
          <a:prstGeom prst="rect">
            <a:avLst/>
          </a:prstGeom>
        </p:spPr>
      </p:pic>
      <p:pic>
        <p:nvPicPr>
          <p:cNvPr id="8" name="Picture 7">
            <a:extLst>
              <a:ext uri="{FF2B5EF4-FFF2-40B4-BE49-F238E27FC236}">
                <a16:creationId xmlns:a16="http://schemas.microsoft.com/office/drawing/2014/main" id="{3BBEA1BD-18E0-4B05-9191-5B9FF48CFDDE}"/>
              </a:ext>
            </a:extLst>
          </p:cNvPr>
          <p:cNvPicPr>
            <a:picLocks noChangeAspect="1"/>
          </p:cNvPicPr>
          <p:nvPr/>
        </p:nvPicPr>
        <p:blipFill>
          <a:blip r:embed="rId2"/>
          <a:stretch>
            <a:fillRect/>
          </a:stretch>
        </p:blipFill>
        <p:spPr>
          <a:xfrm>
            <a:off x="6393181" y="2664246"/>
            <a:ext cx="4709032" cy="2067774"/>
          </a:xfrm>
          <a:prstGeom prst="rect">
            <a:avLst/>
          </a:prstGeom>
        </p:spPr>
      </p:pic>
      <p:pic>
        <p:nvPicPr>
          <p:cNvPr id="9" name="Picture 8">
            <a:extLst>
              <a:ext uri="{FF2B5EF4-FFF2-40B4-BE49-F238E27FC236}">
                <a16:creationId xmlns:a16="http://schemas.microsoft.com/office/drawing/2014/main" id="{63E7D347-AD74-40B0-BBC6-90FAD9AFE959}"/>
              </a:ext>
            </a:extLst>
          </p:cNvPr>
          <p:cNvPicPr>
            <a:picLocks noChangeAspect="1"/>
          </p:cNvPicPr>
          <p:nvPr/>
        </p:nvPicPr>
        <p:blipFill>
          <a:blip r:embed="rId2"/>
          <a:stretch>
            <a:fillRect/>
          </a:stretch>
        </p:blipFill>
        <p:spPr>
          <a:xfrm>
            <a:off x="6393181" y="4470821"/>
            <a:ext cx="4709032" cy="2067774"/>
          </a:xfrm>
          <a:prstGeom prst="rect">
            <a:avLst/>
          </a:prstGeom>
        </p:spPr>
      </p:pic>
      <p:pic>
        <p:nvPicPr>
          <p:cNvPr id="10" name="Picture 9">
            <a:extLst>
              <a:ext uri="{FF2B5EF4-FFF2-40B4-BE49-F238E27FC236}">
                <a16:creationId xmlns:a16="http://schemas.microsoft.com/office/drawing/2014/main" id="{A5BDF408-3244-49CD-B5C2-F7FDB559045A}"/>
              </a:ext>
            </a:extLst>
          </p:cNvPr>
          <p:cNvPicPr>
            <a:picLocks noChangeAspect="1"/>
          </p:cNvPicPr>
          <p:nvPr/>
        </p:nvPicPr>
        <p:blipFill>
          <a:blip r:embed="rId2"/>
          <a:stretch>
            <a:fillRect/>
          </a:stretch>
        </p:blipFill>
        <p:spPr>
          <a:xfrm>
            <a:off x="967868" y="4470821"/>
            <a:ext cx="4709032" cy="2067774"/>
          </a:xfrm>
          <a:prstGeom prst="rect">
            <a:avLst/>
          </a:prstGeom>
        </p:spPr>
      </p:pic>
    </p:spTree>
    <p:extLst>
      <p:ext uri="{BB962C8B-B14F-4D97-AF65-F5344CB8AC3E}">
        <p14:creationId xmlns:p14="http://schemas.microsoft.com/office/powerpoint/2010/main" val="284103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C122E-C18E-4FC4-BA64-A4957A3D529A}"/>
              </a:ext>
            </a:extLst>
          </p:cNvPr>
          <p:cNvSpPr txBox="1">
            <a:spLocks/>
          </p:cNvSpPr>
          <p:nvPr/>
        </p:nvSpPr>
        <p:spPr>
          <a:xfrm>
            <a:off x="838200" y="365125"/>
            <a:ext cx="10515600" cy="9607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Random Forest – How it works ?</a:t>
            </a:r>
            <a:endParaRPr lang="nl-NL" dirty="0"/>
          </a:p>
        </p:txBody>
      </p:sp>
      <p:grpSp>
        <p:nvGrpSpPr>
          <p:cNvPr id="6" name="Group 5">
            <a:extLst>
              <a:ext uri="{FF2B5EF4-FFF2-40B4-BE49-F238E27FC236}">
                <a16:creationId xmlns:a16="http://schemas.microsoft.com/office/drawing/2014/main" id="{183F5CA3-0AA1-450E-AF57-C842DDBE7AC5}"/>
              </a:ext>
            </a:extLst>
          </p:cNvPr>
          <p:cNvGrpSpPr/>
          <p:nvPr/>
        </p:nvGrpSpPr>
        <p:grpSpPr>
          <a:xfrm>
            <a:off x="1150748" y="1361948"/>
            <a:ext cx="9547732" cy="4940605"/>
            <a:chOff x="967868" y="1590548"/>
            <a:chExt cx="9547732" cy="4940605"/>
          </a:xfrm>
        </p:grpSpPr>
        <p:sp>
          <p:nvSpPr>
            <p:cNvPr id="7" name="TextBox 6">
              <a:extLst>
                <a:ext uri="{FF2B5EF4-FFF2-40B4-BE49-F238E27FC236}">
                  <a16:creationId xmlns:a16="http://schemas.microsoft.com/office/drawing/2014/main" id="{0FD8D2AF-61E3-41A8-83B9-669E75D2BEE9}"/>
                </a:ext>
              </a:extLst>
            </p:cNvPr>
            <p:cNvSpPr txBox="1"/>
            <p:nvPr/>
          </p:nvSpPr>
          <p:spPr>
            <a:xfrm>
              <a:off x="967868" y="1590548"/>
              <a:ext cx="9547732" cy="1015663"/>
            </a:xfrm>
            <a:prstGeom prst="rect">
              <a:avLst/>
            </a:prstGeom>
            <a:noFill/>
          </p:spPr>
          <p:txBody>
            <a:bodyPr wrap="square" rtlCol="0">
              <a:spAutoFit/>
            </a:bodyPr>
            <a:lstStyle/>
            <a:p>
              <a:pPr algn="just"/>
              <a:r>
                <a:rPr lang="nl-NL" sz="2400" dirty="0"/>
                <a:t>How to use the trees for predictions ?</a:t>
              </a:r>
              <a:endParaRPr lang="nl-NL" dirty="0"/>
            </a:p>
            <a:p>
              <a:pPr algn="just"/>
              <a:r>
                <a:rPr lang="nl-NL" dirty="0"/>
                <a:t>So now we have our forest ready for prediction, lets say we got a new data on which we need to predict if the patient has </a:t>
              </a:r>
              <a:r>
                <a:rPr lang="nl-NL" b="1" dirty="0"/>
                <a:t>Heart Disease</a:t>
              </a:r>
              <a:r>
                <a:rPr lang="nl-NL" dirty="0"/>
                <a:t> or not.</a:t>
              </a:r>
            </a:p>
          </p:txBody>
        </p:sp>
        <p:grpSp>
          <p:nvGrpSpPr>
            <p:cNvPr id="3" name="Group 2">
              <a:extLst>
                <a:ext uri="{FF2B5EF4-FFF2-40B4-BE49-F238E27FC236}">
                  <a16:creationId xmlns:a16="http://schemas.microsoft.com/office/drawing/2014/main" id="{A8140337-638B-4347-99BF-0981D858C7DA}"/>
                </a:ext>
              </a:extLst>
            </p:cNvPr>
            <p:cNvGrpSpPr/>
            <p:nvPr/>
          </p:nvGrpSpPr>
          <p:grpSpPr>
            <a:xfrm>
              <a:off x="967868" y="2783664"/>
              <a:ext cx="9547732" cy="3747489"/>
              <a:chOff x="967868" y="2783664"/>
              <a:chExt cx="9547732" cy="3747489"/>
            </a:xfrm>
          </p:grpSpPr>
          <p:pic>
            <p:nvPicPr>
              <p:cNvPr id="2" name="Picture 1">
                <a:extLst>
                  <a:ext uri="{FF2B5EF4-FFF2-40B4-BE49-F238E27FC236}">
                    <a16:creationId xmlns:a16="http://schemas.microsoft.com/office/drawing/2014/main" id="{F5C80608-54A9-4127-A6A0-A9287A50C7DA}"/>
                  </a:ext>
                </a:extLst>
              </p:cNvPr>
              <p:cNvPicPr>
                <a:picLocks noChangeAspect="1"/>
              </p:cNvPicPr>
              <p:nvPr/>
            </p:nvPicPr>
            <p:blipFill>
              <a:blip r:embed="rId2"/>
              <a:stretch>
                <a:fillRect/>
              </a:stretch>
            </p:blipFill>
            <p:spPr>
              <a:xfrm>
                <a:off x="967868" y="2783664"/>
                <a:ext cx="4724272" cy="1716164"/>
              </a:xfrm>
              <a:prstGeom prst="rect">
                <a:avLst/>
              </a:prstGeom>
            </p:spPr>
          </p:pic>
          <p:sp>
            <p:nvSpPr>
              <p:cNvPr id="11" name="TextBox 10">
                <a:extLst>
                  <a:ext uri="{FF2B5EF4-FFF2-40B4-BE49-F238E27FC236}">
                    <a16:creationId xmlns:a16="http://schemas.microsoft.com/office/drawing/2014/main" id="{275E337A-6DAB-4963-B64F-A158DC67A55E}"/>
                  </a:ext>
                </a:extLst>
              </p:cNvPr>
              <p:cNvSpPr txBox="1"/>
              <p:nvPr/>
            </p:nvSpPr>
            <p:spPr>
              <a:xfrm>
                <a:off x="967868" y="4499828"/>
                <a:ext cx="9547732" cy="2031325"/>
              </a:xfrm>
              <a:prstGeom prst="rect">
                <a:avLst/>
              </a:prstGeom>
              <a:noFill/>
            </p:spPr>
            <p:txBody>
              <a:bodyPr wrap="square" rtlCol="0">
                <a:spAutoFit/>
              </a:bodyPr>
              <a:lstStyle/>
              <a:p>
                <a:pPr algn="just"/>
                <a:r>
                  <a:rPr lang="nl-NL" dirty="0"/>
                  <a:t>We take data and run it down the first tree in the forest and note the classification (yes/no)</a:t>
                </a:r>
              </a:p>
              <a:p>
                <a:pPr algn="just"/>
                <a:r>
                  <a:rPr lang="nl-NL" dirty="0"/>
                  <a:t>We repeat this for all the trees and note down al the respective observations.</a:t>
                </a:r>
              </a:p>
              <a:p>
                <a:pPr algn="just"/>
                <a:endParaRPr lang="nl-NL" dirty="0"/>
              </a:p>
              <a:p>
                <a:pPr algn="just"/>
                <a:r>
                  <a:rPr lang="nl-NL" dirty="0"/>
                  <a:t>After running the data down all the trees in the random forest, we see which option received more votes.</a:t>
                </a:r>
              </a:p>
              <a:p>
                <a:pPr algn="just"/>
                <a:r>
                  <a:rPr lang="nl-NL" dirty="0"/>
                  <a:t>If </a:t>
                </a:r>
                <a:r>
                  <a:rPr lang="nl-NL" b="1" dirty="0"/>
                  <a:t>Yes</a:t>
                </a:r>
                <a:r>
                  <a:rPr lang="nl-NL" dirty="0"/>
                  <a:t> received most votes, then the patient have heart disease otherwise patient do not have heart disease.</a:t>
                </a:r>
              </a:p>
            </p:txBody>
          </p:sp>
        </p:grpSp>
      </p:grpSp>
    </p:spTree>
    <p:extLst>
      <p:ext uri="{BB962C8B-B14F-4D97-AF65-F5344CB8AC3E}">
        <p14:creationId xmlns:p14="http://schemas.microsoft.com/office/powerpoint/2010/main" val="2217508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1164</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Roushan Prasad</dc:creator>
  <cp:lastModifiedBy>Admin</cp:lastModifiedBy>
  <cp:revision>163</cp:revision>
  <dcterms:created xsi:type="dcterms:W3CDTF">2019-05-31T07:12:08Z</dcterms:created>
  <dcterms:modified xsi:type="dcterms:W3CDTF">2019-05-31T20:09:19Z</dcterms:modified>
</cp:coreProperties>
</file>