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306" r:id="rId5"/>
    <p:sldId id="307" r:id="rId6"/>
    <p:sldId id="308" r:id="rId7"/>
    <p:sldId id="309" r:id="rId8"/>
    <p:sldId id="310" r:id="rId9"/>
    <p:sldId id="311" r:id="rId10"/>
    <p:sldId id="28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12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13" r:id="rId29"/>
    <p:sldId id="331" r:id="rId30"/>
    <p:sldId id="332" r:id="rId31"/>
    <p:sldId id="333" r:id="rId32"/>
    <p:sldId id="324" r:id="rId33"/>
    <p:sldId id="337" r:id="rId34"/>
    <p:sldId id="349" r:id="rId35"/>
    <p:sldId id="338" r:id="rId36"/>
    <p:sldId id="339" r:id="rId37"/>
    <p:sldId id="340" r:id="rId38"/>
    <p:sldId id="334" r:id="rId39"/>
    <p:sldId id="341" r:id="rId40"/>
    <p:sldId id="342" r:id="rId41"/>
    <p:sldId id="343" r:id="rId42"/>
    <p:sldId id="350" r:id="rId43"/>
    <p:sldId id="344" r:id="rId44"/>
    <p:sldId id="345" r:id="rId45"/>
    <p:sldId id="335" r:id="rId46"/>
    <p:sldId id="346" r:id="rId47"/>
    <p:sldId id="347" r:id="rId48"/>
    <p:sldId id="348" r:id="rId49"/>
    <p:sldId id="33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258"/>
            <p14:sldId id="306"/>
            <p14:sldId id="307"/>
            <p14:sldId id="308"/>
            <p14:sldId id="309"/>
            <p14:sldId id="310"/>
            <p14:sldId id="311"/>
            <p14:sldId id="28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12"/>
            <p14:sldId id="323"/>
            <p14:sldId id="325"/>
            <p14:sldId id="326"/>
            <p14:sldId id="327"/>
            <p14:sldId id="328"/>
            <p14:sldId id="329"/>
            <p14:sldId id="330"/>
            <p14:sldId id="313"/>
            <p14:sldId id="331"/>
            <p14:sldId id="332"/>
          </p14:sldIdLst>
        </p14:section>
        <p14:section name="Untitled Section" id="{923F6FB5-97D9-4AC4-8CCB-DBD5531FCC61}">
          <p14:sldIdLst>
            <p14:sldId id="333"/>
            <p14:sldId id="324"/>
            <p14:sldId id="337"/>
            <p14:sldId id="349"/>
            <p14:sldId id="338"/>
            <p14:sldId id="339"/>
            <p14:sldId id="340"/>
            <p14:sldId id="334"/>
            <p14:sldId id="341"/>
            <p14:sldId id="342"/>
            <p14:sldId id="343"/>
            <p14:sldId id="350"/>
            <p14:sldId id="344"/>
            <p14:sldId id="345"/>
            <p14:sldId id="335"/>
            <p14:sldId id="346"/>
            <p14:sldId id="347"/>
            <p14:sldId id="348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5E-46A3-8196-1672A3AD1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239936"/>
        <c:axId val="86824064"/>
      </c:barChart>
      <c:catAx>
        <c:axId val="73239936"/>
        <c:scaling>
          <c:orientation val="minMax"/>
        </c:scaling>
        <c:delete val="0"/>
        <c:axPos val="b"/>
        <c:majorTickMark val="out"/>
        <c:minorTickMark val="none"/>
        <c:tickLblPos val="nextTo"/>
        <c:crossAx val="86824064"/>
        <c:crosses val="autoZero"/>
        <c:auto val="1"/>
        <c:lblAlgn val="ctr"/>
        <c:lblOffset val="100"/>
        <c:noMultiLvlLbl val="0"/>
      </c:catAx>
      <c:valAx>
        <c:axId val="8682406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7323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B-4AB0-AD99-1D6A7DC5C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985728"/>
        <c:axId val="87016192"/>
      </c:barChart>
      <c:catAx>
        <c:axId val="8698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87016192"/>
        <c:crosses val="autoZero"/>
        <c:auto val="1"/>
        <c:lblAlgn val="ctr"/>
        <c:lblOffset val="100"/>
        <c:noMultiLvlLbl val="0"/>
      </c:catAx>
      <c:valAx>
        <c:axId val="8701619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69857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9-40A5-84CF-064CD035B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096832"/>
        <c:axId val="84893696"/>
      </c:barChart>
      <c:catAx>
        <c:axId val="35096832"/>
        <c:scaling>
          <c:orientation val="minMax"/>
        </c:scaling>
        <c:delete val="0"/>
        <c:axPos val="b"/>
        <c:majorTickMark val="out"/>
        <c:minorTickMark val="none"/>
        <c:tickLblPos val="nextTo"/>
        <c:crossAx val="84893696"/>
        <c:crosses val="autoZero"/>
        <c:auto val="1"/>
        <c:lblAlgn val="ctr"/>
        <c:lblOffset val="100"/>
        <c:noMultiLvlLbl val="0"/>
      </c:catAx>
      <c:valAx>
        <c:axId val="8489369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350968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4-4B3B-91DE-619ED31A5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38208"/>
        <c:axId val="85039744"/>
      </c:barChart>
      <c:catAx>
        <c:axId val="85038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039744"/>
        <c:crosses val="autoZero"/>
        <c:auto val="1"/>
        <c:lblAlgn val="ctr"/>
        <c:lblOffset val="100"/>
        <c:noMultiLvlLbl val="0"/>
      </c:catAx>
      <c:valAx>
        <c:axId val="8503974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5038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A-4FC3-A327-0D4FEFE9C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98496"/>
        <c:axId val="85100032"/>
      </c:barChart>
      <c:catAx>
        <c:axId val="8509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100032"/>
        <c:crosses val="autoZero"/>
        <c:auto val="1"/>
        <c:lblAlgn val="ctr"/>
        <c:lblOffset val="100"/>
        <c:noMultiLvlLbl val="0"/>
      </c:catAx>
      <c:valAx>
        <c:axId val="8510003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50984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2-41FE-B44B-0EADA5712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14976"/>
        <c:axId val="89624960"/>
      </c:barChart>
      <c:catAx>
        <c:axId val="8961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624960"/>
        <c:crosses val="autoZero"/>
        <c:auto val="1"/>
        <c:lblAlgn val="ctr"/>
        <c:lblOffset val="100"/>
        <c:noMultiLvlLbl val="0"/>
      </c:catAx>
      <c:valAx>
        <c:axId val="8962496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96149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Coin Toss Outcome</c:v>
                </c:pt>
              </c:strCache>
            </c:strRef>
          </c:tx>
          <c:invertIfNegative val="0"/>
          <c:cat>
            <c:strRef>
              <c:f>Sheet1!$F$7:$F$8</c:f>
              <c:strCache>
                <c:ptCount val="2"/>
                <c:pt idx="0">
                  <c:v>Heads</c:v>
                </c:pt>
                <c:pt idx="1">
                  <c:v>Tails</c:v>
                </c:pt>
              </c:strCache>
            </c:strRef>
          </c:cat>
          <c:val>
            <c:numRef>
              <c:f>Sheet1!$G$7:$G$8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4-4E4A-B2E7-32019F6C8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50688"/>
        <c:axId val="89652224"/>
      </c:barChart>
      <c:catAx>
        <c:axId val="8965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9652224"/>
        <c:crosses val="autoZero"/>
        <c:auto val="1"/>
        <c:lblAlgn val="ctr"/>
        <c:lblOffset val="100"/>
        <c:noMultiLvlLbl val="0"/>
      </c:catAx>
      <c:valAx>
        <c:axId val="89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6506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Skydiver</c:v>
                </c:pt>
              </c:strCache>
            </c:strRef>
          </c:tx>
          <c:invertIfNegative val="0"/>
          <c:cat>
            <c:strRef>
              <c:f>Sheet1!$F$6:$F$7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Sheet1!$G$6:$G$7</c:f>
              <c:numCache>
                <c:formatCode>General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3-4A83-8477-2E2E6E5F0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78208"/>
        <c:axId val="89679744"/>
      </c:barChart>
      <c:catAx>
        <c:axId val="89678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9679744"/>
        <c:crosses val="autoZero"/>
        <c:auto val="1"/>
        <c:lblAlgn val="ctr"/>
        <c:lblOffset val="100"/>
        <c:noMultiLvlLbl val="0"/>
      </c:catAx>
      <c:valAx>
        <c:axId val="8967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678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and Continuous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3934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416784"/>
            <a:ext cx="74004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Broadly we can categorize distribution as: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Discrete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Discrete Uniform Distribution (e.g. Bernoulli)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Discrete Non-Uniform Distribution (e.g. Binomial)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Continuous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Continuous Uniform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Continuous Non-Uniform Distribution (Normal, Standard etc.)</a:t>
            </a:r>
          </a:p>
        </p:txBody>
      </p:sp>
    </p:spTree>
    <p:extLst>
      <p:ext uri="{BB962C8B-B14F-4D97-AF65-F5344CB8AC3E}">
        <p14:creationId xmlns:p14="http://schemas.microsoft.com/office/powerpoint/2010/main" val="333676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1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Discrete – Uniform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Consider the distribution of rolling a single fair die: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is indeed a </a:t>
            </a:r>
            <a:r>
              <a:rPr lang="en-US" sz="2000" b="1" i="1" dirty="0">
                <a:latin typeface="Calibri" pitchFamily="34" charset="0"/>
                <a:cs typeface="Calibri" pitchFamily="34" charset="0"/>
              </a:rPr>
              <a:t>‘Discrete Distribution’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Also, all the outcomes have equal chance of occurring.  Which makes It a </a:t>
            </a:r>
            <a:r>
              <a:rPr lang="en-US" sz="2000" b="1" i="1" dirty="0">
                <a:latin typeface="Calibri" pitchFamily="34" charset="0"/>
                <a:cs typeface="Calibri" pitchFamily="34" charset="0"/>
              </a:rPr>
              <a:t>‘Uniform Distribution’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  <a:p>
            <a:endParaRPr lang="en-US" sz="2000" i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Hence the probability distribution of rolling a single fair die is a </a:t>
            </a:r>
          </a:p>
          <a:p>
            <a:r>
              <a:rPr lang="en-US" sz="2000" b="1" i="1" dirty="0">
                <a:latin typeface="Calibri" pitchFamily="34" charset="0"/>
                <a:cs typeface="Calibri" pitchFamily="34" charset="0"/>
              </a:rPr>
              <a:t>‘Discrete Uniform Distribution’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01135"/>
              </p:ext>
            </p:extLst>
          </p:nvPr>
        </p:nvGraphicFramePr>
        <p:xfrm>
          <a:off x="793955" y="36576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Outcome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else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607044"/>
              </p:ext>
            </p:extLst>
          </p:nvPr>
        </p:nvGraphicFramePr>
        <p:xfrm>
          <a:off x="3810000" y="36183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62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Discrete  Non-Uniform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Consider the distribution of rolling a two fair dice: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Lets calculate the probability of each outcome.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	Probability = Sum of outcomes / Total Possibilities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24917"/>
              </p:ext>
            </p:extLst>
          </p:nvPr>
        </p:nvGraphicFramePr>
        <p:xfrm>
          <a:off x="793955" y="2610614"/>
          <a:ext cx="2254045" cy="355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69">
                <a:tc>
                  <a:txBody>
                    <a:bodyPr/>
                    <a:lstStyle/>
                    <a:p>
                      <a:r>
                        <a:rPr lang="en-US" sz="1200" dirty="0"/>
                        <a:t>Outcome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1/36 ~</a:t>
                      </a:r>
                      <a:r>
                        <a:rPr lang="en-US" sz="1200" baseline="0" dirty="0"/>
                        <a:t>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2/36 ~ 0.06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3/36 ~ 0.08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4/36 ~ 0.11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5/36 ~ 0.14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6/36 ~ 0.17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5/36 ~ 0.14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4/36 ~ 0.11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3/36 ~ 0.08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3/36 ~ 0.06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1/36 ~ 0.03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 else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647948"/>
              </p:ext>
            </p:extLst>
          </p:nvPr>
        </p:nvGraphicFramePr>
        <p:xfrm>
          <a:off x="3200400" y="2667000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94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Discrete  Non-Uniform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Looks like the probability of most of the outcomes are different.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2000" b="1" i="1" dirty="0">
                <a:latin typeface="Calibri" pitchFamily="34" charset="0"/>
                <a:cs typeface="Calibri" pitchFamily="34" charset="0"/>
              </a:rPr>
              <a:t>‘Discrete Non-Uniform Distribution’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30507"/>
              </p:ext>
            </p:extLst>
          </p:nvPr>
        </p:nvGraphicFramePr>
        <p:xfrm>
          <a:off x="793955" y="2610614"/>
          <a:ext cx="2254045" cy="355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69">
                <a:tc>
                  <a:txBody>
                    <a:bodyPr/>
                    <a:lstStyle/>
                    <a:p>
                      <a:r>
                        <a:rPr lang="en-US" sz="1200" dirty="0"/>
                        <a:t>Outcome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1/36 ~</a:t>
                      </a:r>
                      <a:r>
                        <a:rPr lang="en-US" sz="1200" baseline="0" dirty="0"/>
                        <a:t>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2/36 ~ 0.06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3/36 ~ 0.08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4/36 ~ 0.11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5/36 ~ 0.14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6/36 ~ 0.17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5/36 ~ 0.14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4/36 ~ 0.11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3/36 ~ 0.08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3/36 ~ 0.06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1/36 ~ 0.03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 else</a:t>
                      </a:r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61301" marR="61301" marT="30651" marB="3065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092595"/>
              </p:ext>
            </p:extLst>
          </p:nvPr>
        </p:nvGraphicFramePr>
        <p:xfrm>
          <a:off x="3200400" y="2667000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57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Discrete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657" y="1371600"/>
                <a:ext cx="7635343" cy="313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Probability Mass Function (PMF) - </a:t>
                </a:r>
                <a:r>
                  <a:rPr lang="en-US" i="1" dirty="0">
                    <a:latin typeface="Calibri" pitchFamily="34" charset="0"/>
                    <a:cs typeface="Calibri" pitchFamily="34" charset="0"/>
                  </a:rPr>
                  <a:t>Related to Discrete Distributions</a:t>
                </a:r>
                <a:endParaRPr lang="en-US" sz="2000" i="1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The PMF is a probability measure that gives us probabilities of the possible values for a random variable.</a:t>
                </a: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For our Rolling die discrete distributions,  PMF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sz="2000" i="1" smtClean="0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)</m:t>
                      </m:r>
                      <m:r>
                        <a:rPr lang="en-US" sz="200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1 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where,</a:t>
                </a: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n= Total outcomes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" y="1371600"/>
                <a:ext cx="7635343" cy="3132781"/>
              </a:xfrm>
              <a:prstGeom prst="rect">
                <a:avLst/>
              </a:prstGeom>
              <a:blipFill rotWithShape="1">
                <a:blip r:embed="rId2"/>
                <a:stretch>
                  <a:fillRect l="-798" t="-973" b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620307"/>
              </p:ext>
            </p:extLst>
          </p:nvPr>
        </p:nvGraphicFramePr>
        <p:xfrm>
          <a:off x="3429000" y="3200400"/>
          <a:ext cx="480060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520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Continuous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657" y="1371600"/>
                <a:ext cx="7635343" cy="418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Think about data such as temperature, distance, time, mass etc. that can be measured to several decimal points. </a:t>
                </a: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In that case, what will be the number of outcomes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1 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Thus when n (Total outcomes) becomes very large 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 -&gt; </a:t>
                </a:r>
                <a:r>
                  <a:rPr lang="en-US" sz="2000" dirty="0"/>
                  <a:t>∞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becomes smaller and smaller.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Calibri" pitchFamily="34" charset="0"/>
                          </a:rPr>
                          <m:t>1 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∞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 ~ 0</a:t>
                </a: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That means, as we increase the number of outcomes, the probability tends to become zero at that specified outcome.</a:t>
                </a: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Lets visualize it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" y="1371600"/>
                <a:ext cx="7635343" cy="4182940"/>
              </a:xfrm>
              <a:prstGeom prst="rect">
                <a:avLst/>
              </a:prstGeom>
              <a:blipFill rotWithShape="1">
                <a:blip r:embed="rId2"/>
                <a:stretch>
                  <a:fillRect l="-798" t="-729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6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Continuous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Think of infinite number of bars placed side by side where area of each bar -&gt; 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35548" y="2362200"/>
            <a:ext cx="3962400" cy="2731532"/>
            <a:chOff x="935548" y="2362200"/>
            <a:chExt cx="3962400" cy="2731532"/>
          </a:xfrm>
        </p:grpSpPr>
        <p:grpSp>
          <p:nvGrpSpPr>
            <p:cNvPr id="13" name="Group 12"/>
            <p:cNvGrpSpPr/>
            <p:nvPr/>
          </p:nvGrpSpPr>
          <p:grpSpPr>
            <a:xfrm>
              <a:off x="935548" y="2362200"/>
              <a:ext cx="3962400" cy="2731532"/>
              <a:chOff x="1676400" y="2362200"/>
              <a:chExt cx="3962400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6400" y="2362200"/>
                <a:ext cx="3962400" cy="2590800"/>
                <a:chOff x="1676400" y="2362200"/>
                <a:chExt cx="3962400" cy="25908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676400" y="2362200"/>
                  <a:ext cx="3962400" cy="2590800"/>
                  <a:chOff x="1752600" y="2209800"/>
                  <a:chExt cx="3962400" cy="2590800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1752600" y="4648200"/>
                    <a:ext cx="3962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V="1">
                    <a:off x="1905000" y="2209800"/>
                    <a:ext cx="0" cy="2590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2209800" y="3429000"/>
                  <a:ext cx="2895600" cy="1371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79750" y="47244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175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)=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i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1480123" y="3703205"/>
              <a:ext cx="348677" cy="10679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04746" y="2362200"/>
            <a:ext cx="233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Area = width x height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Total Area is always = 1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Hence,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1 = (b-a) x height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04746" y="3524649"/>
                <a:ext cx="2095445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𝒉𝒆𝒊𝒈𝒉𝒕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46" y="3524649"/>
                <a:ext cx="2095445" cy="661912"/>
              </a:xfrm>
              <a:prstGeom prst="rect">
                <a:avLst/>
              </a:prstGeom>
              <a:blipFill rotWithShape="1">
                <a:blip r:embed="rId3"/>
                <a:stretch>
                  <a:fillRect r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3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Continuous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Probability Density Function (PDF)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– Related to Continuous Distribution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 probability density function (PDF), or density of a continuous random variable, is a function that describes the relative likelihood for a random variable to take on a given value.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29392"/>
            <a:ext cx="3429000" cy="49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9056" y="35052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[a , b] = Interval in which x lies.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P(a ≤ X ≤ b) = probability that some value x lies within this interval.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dx = b-a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In Continuous Distribution we calculate the probability distribution over a range and not a specific outcome.</a:t>
            </a:r>
          </a:p>
        </p:txBody>
      </p:sp>
    </p:spTree>
    <p:extLst>
      <p:ext uri="{BB962C8B-B14F-4D97-AF65-F5344CB8AC3E}">
        <p14:creationId xmlns:p14="http://schemas.microsoft.com/office/powerpoint/2010/main" val="57447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Continuous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Density Function (PDF) for our example is: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11551" y="2300575"/>
            <a:ext cx="3962400" cy="2731532"/>
            <a:chOff x="935548" y="2362200"/>
            <a:chExt cx="3962400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935548" y="2362200"/>
              <a:ext cx="3962400" cy="2731532"/>
              <a:chOff x="1676400" y="2362200"/>
              <a:chExt cx="3962400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6400" y="2362200"/>
                <a:ext cx="3962400" cy="2590800"/>
                <a:chOff x="1676400" y="2362200"/>
                <a:chExt cx="3962400" cy="25908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676400" y="2362200"/>
                  <a:ext cx="3962400" cy="2590800"/>
                  <a:chOff x="1752600" y="2209800"/>
                  <a:chExt cx="3962400" cy="25908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752600" y="4648200"/>
                    <a:ext cx="3962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1905000" y="2209800"/>
                    <a:ext cx="0" cy="2590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2209800" y="3429000"/>
                  <a:ext cx="2895600" cy="1371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79750" y="47244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175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)=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i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 flipV="1">
              <a:off x="1480123" y="3703205"/>
              <a:ext cx="348677" cy="10679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27639" y="1905000"/>
                <a:ext cx="179568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39" y="1905000"/>
                <a:ext cx="1795684" cy="661912"/>
              </a:xfrm>
              <a:prstGeom prst="rect">
                <a:avLst/>
              </a:prstGeom>
              <a:blipFill rotWithShape="1">
                <a:blip r:embed="rId3"/>
                <a:stretch>
                  <a:fillRect r="-4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9057" y="5334000"/>
            <a:ext cx="778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Also, this is a </a:t>
            </a:r>
            <a:r>
              <a:rPr lang="en-US" sz="2000" b="1" i="1" dirty="0">
                <a:latin typeface="Calibri" pitchFamily="34" charset="0"/>
                <a:cs typeface="Calibri" pitchFamily="34" charset="0"/>
              </a:rPr>
              <a:t>‘Continuous Uniform Distribution’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We will see the Continuous Non Uniform Distributions in details.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2316494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Introduction to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Classification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Discrete Distributions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Continuous Distributions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Binomial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Bernoulli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Poisson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Normal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Standard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9781" y="457201"/>
            <a:ext cx="452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00BA4-D3BA-45D1-97E3-E3CBD47950F0}"/>
              </a:ext>
            </a:extLst>
          </p:cNvPr>
          <p:cNvSpPr txBox="1"/>
          <p:nvPr/>
        </p:nvSpPr>
        <p:spPr>
          <a:xfrm>
            <a:off x="3280505" y="3770531"/>
            <a:ext cx="29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Discrete Non-Uniform</a:t>
            </a:r>
          </a:p>
        </p:txBody>
      </p:sp>
    </p:spTree>
    <p:extLst>
      <p:ext uri="{BB962C8B-B14F-4D97-AF65-F5344CB8AC3E}">
        <p14:creationId xmlns:p14="http://schemas.microsoft.com/office/powerpoint/2010/main" val="377741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probability distribution of a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binomial random variable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called a binomial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“A binomial random variable is: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Calibri" pitchFamily="34" charset="0"/>
                <a:cs typeface="Calibri" pitchFamily="34" charset="0"/>
              </a:rPr>
              <a:t>a type of discrete random variable used to count the number of occurrences of an event in a random sample in a binomial experiment.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Calibri" pitchFamily="34" charset="0"/>
                <a:cs typeface="Calibri" pitchFamily="34" charset="0"/>
              </a:rPr>
              <a:t>can only be used to count whether a certain event occurs or does not occur, and cannot be used to measure partial states”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In simple terms: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binomial distribution is a type of distribution that has only two possible outcomes (the prefix ‘bi’ means ‘two’)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e.g. A coin toss has only two possible outcomes, Heads or Tails</a:t>
            </a:r>
          </a:p>
        </p:txBody>
      </p:sp>
    </p:spTree>
    <p:extLst>
      <p:ext uri="{BB962C8B-B14F-4D97-AF65-F5344CB8AC3E}">
        <p14:creationId xmlns:p14="http://schemas.microsoft.com/office/powerpoint/2010/main" val="265817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Following are the characteristics of a binomial experiment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experiment contains ‘n’ repeated trials.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trial is independent; the outcome of one does not affect the outcome of the other trials.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trial can result in just two possible outcomes. We call on of those outcomes as ‘Success’ and other ‘Failure’.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probability of ‘Success’, denoted by ‘p’ is the same on every trial.</a:t>
            </a:r>
          </a:p>
        </p:txBody>
      </p:sp>
    </p:spTree>
    <p:extLst>
      <p:ext uri="{BB962C8B-B14F-4D97-AF65-F5344CB8AC3E}">
        <p14:creationId xmlns:p14="http://schemas.microsoft.com/office/powerpoint/2010/main" val="269828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Consider the following statistical experiment.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You flip a fair coin 2 times and count the number of times the coin lands on head.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This is a binomial experiment because: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experiment consist of repeated trials - Flipping coin 2 times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trial results in just 2 possible outcomes – Heads or 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probability of Success is constant – 0.5 on every trial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trial are independent – Getting Heads on one trial does not affect if we get Heads on the second trial or not.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distribution of this experiment is a Binomial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1379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Probability Mass Function (PMF) 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5640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056" y="297180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k = Number of success that result from the experiment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 = Total number of trials in the experiment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 = Probability of success of individual trial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(1-p) = q = Probability of failure of an individual trial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2051041" cy="8071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01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Properties of Binomial Distribution: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056" y="192411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(μ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n * p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/>
              <a:t>μ</a:t>
            </a:r>
            <a:r>
              <a:rPr lang="en-US" sz="2000" baseline="-25000" dirty="0"/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* ( 1 – p)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(σ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91915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Suppose a die is tossed 5 times. What is the probability of getting exactly two Fours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Solution: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 = 5,	k  = 2, 	p = 1/6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Binomial Probability = 5 Choose 2 * (1/6)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* (1-1/6)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5-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0.161</a:t>
            </a:r>
          </a:p>
        </p:txBody>
      </p:sp>
    </p:spTree>
    <p:extLst>
      <p:ext uri="{BB962C8B-B14F-4D97-AF65-F5344CB8AC3E}">
        <p14:creationId xmlns:p14="http://schemas.microsoft.com/office/powerpoint/2010/main" val="148012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Binomial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Cumulative Probability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cumulative probability refers to the probability that the binomial variable falls within a specified range.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(e.g. is greater than or equal to a stated or lower limit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And less than or equal to a stated upper limit)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Find the probability of getting 45 or fewer Heads in 100 toss of a coin.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Solution: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would be the sum of individual probabilities.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n = 100, k = 45, p=0.5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P(X &lt;= 45) = P(X=0) + P(X=1) + P(X=2) + ……………. + P(X=45)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We calculate the 46 individual probabilities from 0 to 45 using binomial formula and sum of those will give us the cumulative binomial probability.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P(X &lt;= 45) = 0.184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Bernoulli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77412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Bernoulli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Bernoulli Distribution is a case of binomial distribution where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Experiment has only two possible outcomes viz. Success, Failure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Number of trial is ‘1’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(Or we can say Binomial Distribution is a case of n independent Bernoulli trials)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random variable ‘X’ which has a Bernoulli distribution can take: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value ‘1’ with the possibility of Success, say ‘p’,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value ‘0’ with the possibility of Failure, say ‘1 – p’ or ‘q’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Thus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Probability Mass Function (PMF):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P(X) = p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* (1 – p)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1-x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		P(X) = p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* q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1-x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x is (1,0)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**Note ‘x’ is sometimes also denoted as ‘k’</a:t>
            </a:r>
          </a:p>
        </p:txBody>
      </p:sp>
    </p:spTree>
    <p:extLst>
      <p:ext uri="{BB962C8B-B14F-4D97-AF65-F5344CB8AC3E}">
        <p14:creationId xmlns:p14="http://schemas.microsoft.com/office/powerpoint/2010/main" val="304625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2" y="1752600"/>
            <a:ext cx="6998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Definition: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distribution is a function which shows the possible values for a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random variable and how often they occur.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In statistics, when we use the term distribution, we usually mean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	Distribution ~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Bernoulli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Properties of Bernoulli Distribution: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(μ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p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/>
              <a:t>μ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* ( 1 – p)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Lets say, We toss a single coin. The occurrence of Heads denoted Success and the Tails denoted Failure.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Hence: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P(Heads) = 0.5, P(Tails) = 0.5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761305"/>
              </p:ext>
            </p:extLst>
          </p:nvPr>
        </p:nvGraphicFramePr>
        <p:xfrm>
          <a:off x="2133600" y="3926145"/>
          <a:ext cx="4063998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649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Bernoulli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However,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the probability of success and Failure need not be equally likely.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Lets say, a skydiver jumps out of airplane without parachute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Hence,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In this case, the probability of him/her landing safe and alive is, may be 5% (0.05) while the failure can be 0.95.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480340"/>
              </p:ext>
            </p:extLst>
          </p:nvPr>
        </p:nvGraphicFramePr>
        <p:xfrm>
          <a:off x="1905000" y="2895600"/>
          <a:ext cx="5080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12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495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Poisson Distribution</a:t>
            </a:r>
          </a:p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Discrete – Uniform for given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45301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Poisson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 Poisson distribution is the discrete probability distribution of the number of events occurring in a given time period, given the average number of times the event occurs over that time period.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056" y="2286000"/>
            <a:ext cx="77877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Following are the characteristics of a Poisson experiment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Outcome of an event/trial can be either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Success or Failure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i.e. only two outcomes.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average number of Success (</a:t>
            </a:r>
            <a:r>
              <a:rPr lang="el-GR" sz="2000" dirty="0"/>
              <a:t>μ</a:t>
            </a:r>
            <a:r>
              <a:rPr lang="en-US" sz="2000" dirty="0"/>
              <a:t> or 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in a specified range is known.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trial are independent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each other. i.e. Outcome of one trial does not affect the outcome of subsequent 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Probability that an event occur in a given length of time does not change through the time.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i.e.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The expected number of occurrences in an interval is constant </a:t>
            </a:r>
          </a:p>
          <a:p>
            <a:pPr marL="347663"/>
            <a:r>
              <a:rPr lang="en-US" dirty="0">
                <a:latin typeface="Calibri" pitchFamily="34" charset="0"/>
                <a:cs typeface="Calibri" pitchFamily="34" charset="0"/>
              </a:rPr>
              <a:t>i.e. say, if there are 5 cars crossing a signal during an hours of a day, then the probability of 5 cars crossing the signal during the rest of the hours for the day shall be more or less the same.</a:t>
            </a:r>
          </a:p>
        </p:txBody>
      </p:sp>
    </p:spTree>
    <p:extLst>
      <p:ext uri="{BB962C8B-B14F-4D97-AF65-F5344CB8AC3E}">
        <p14:creationId xmlns:p14="http://schemas.microsoft.com/office/powerpoint/2010/main" val="195779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E0F56-98AB-4F8F-8F85-E1BB2233B616}"/>
              </a:ext>
            </a:extLst>
          </p:cNvPr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Some examples of Poisson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Batting average of a player (considering time interval of one year)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Number of births in India per 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Number of Roads constructed per day in India</a:t>
            </a:r>
          </a:p>
        </p:txBody>
      </p:sp>
    </p:spTree>
    <p:extLst>
      <p:ext uri="{BB962C8B-B14F-4D97-AF65-F5344CB8AC3E}">
        <p14:creationId xmlns:p14="http://schemas.microsoft.com/office/powerpoint/2010/main" val="1354173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Poisson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If those four conditions/properties hold true, then the number of events in a fixed unit of time (or continuum) has a Poisson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Poisson situation is most often invoked for rare events.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The Probability Mass Function: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43249"/>
            <a:ext cx="3570111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4810" y="4343400"/>
            <a:ext cx="7787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k = takes value 0,1,2,3,…..,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∞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(sometimes also denoted as ‘x’)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Average number of events per interval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 = is the number 2.71828</a:t>
            </a:r>
          </a:p>
        </p:txBody>
      </p:sp>
    </p:spTree>
    <p:extLst>
      <p:ext uri="{BB962C8B-B14F-4D97-AF65-F5344CB8AC3E}">
        <p14:creationId xmlns:p14="http://schemas.microsoft.com/office/powerpoint/2010/main" val="313265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Poisson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Properties of Poisson Distribution: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056" y="2895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Poisson Distribution has some hint of right skewness , but it depends on the value of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larger -&gt; Distribution will be close to symmetric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small (close to zero) -&gt; Distribution will be right skewed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56" y="449580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Note: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Binomial Distribution tends toward the Poisson distribution as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 -&gt; ∞, p -&gt; 0 and n*p = constant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i.e. The Poisson distribution with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=n*p closely approximate to binomial distribution if ‘n’ is large and ‘p’ is small.</a:t>
            </a:r>
          </a:p>
        </p:txBody>
      </p:sp>
    </p:spTree>
    <p:extLst>
      <p:ext uri="{BB962C8B-B14F-4D97-AF65-F5344CB8AC3E}">
        <p14:creationId xmlns:p14="http://schemas.microsoft.com/office/powerpoint/2010/main" val="327165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Poisson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 mean number of people arriving per hour at a shopping center is 18.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Find the probability that the number of customers arriving in an hour is 20.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Solution: </a:t>
            </a:r>
          </a:p>
          <a:p>
            <a:pPr>
              <a:buFontTx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 = 20</a:t>
            </a:r>
          </a:p>
          <a:p>
            <a:pPr marL="342900" indent="-342900">
              <a:buFont typeface="Symbol" pitchFamily="18" charset="2"/>
              <a:buChar char="l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= 18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e = 2.7183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Find P(20)</a:t>
            </a: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596232"/>
              </p:ext>
            </p:extLst>
          </p:nvPr>
        </p:nvGraphicFramePr>
        <p:xfrm>
          <a:off x="2780341" y="2971801"/>
          <a:ext cx="4458659" cy="175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3" imgW="2120760" imgH="1066680" progId="Equation.3">
                  <p:embed/>
                </p:oleObj>
              </mc:Choice>
              <mc:Fallback>
                <p:oleObj name="Equation" r:id="rId3" imgW="2120760" imgH="1066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341" y="2971801"/>
                        <a:ext cx="4458659" cy="1752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34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“ The normal distribution is a probability function that describes how the values of a variable are distributed.“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normal distribution is the most important probability distribution in statistics because it fits many natural phenomena. </a:t>
            </a:r>
          </a:p>
          <a:p>
            <a:pPr marL="347663"/>
            <a:r>
              <a:rPr lang="en-US" sz="2000" dirty="0">
                <a:latin typeface="Calibri" pitchFamily="34" charset="0"/>
                <a:cs typeface="Calibri" pitchFamily="34" charset="0"/>
              </a:rPr>
              <a:t>For example, heights, blood pressure, measurement error, and IQ scores follow the normal distribution.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is also known as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Gaussian distribution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or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bell curve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8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333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Lets say, you have a single fair die (with 6 sides of course) numbered from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1 to 6. We roll the die: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1 = 1/6 ~ 0.17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2 = 1/6 ~ 0.17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3 = 1/6 ~ 0.17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4 = 1/6 ~ 0.17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5 = 1/6 ~ 0.17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6 = 1/6 ~ 0.17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We have an equal chance of getting all of the 6 outcomes.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Probability of getting any other result = 0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Lets tabulate this.</a:t>
            </a:r>
          </a:p>
        </p:txBody>
      </p:sp>
    </p:spTree>
    <p:extLst>
      <p:ext uri="{BB962C8B-B14F-4D97-AF65-F5344CB8AC3E}">
        <p14:creationId xmlns:p14="http://schemas.microsoft.com/office/powerpoint/2010/main" val="2552444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056" y="1548348"/>
            <a:ext cx="7787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Often times, data is described as being ‘normal’ (In statistical sense);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But what does that mean ?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Say, we consider some natural or man-made events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Natural: Human Height, Weight, Temperature, blood-pressure etc.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Man-Made: Financial data, sales etc.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 these measures, and many more, the average (mean) tends to be very frequent or closely spaced while measures away from mean are less frequent.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i.e. The data in most of the phenomenon tends to clump around the mean</a:t>
            </a:r>
          </a:p>
        </p:txBody>
      </p:sp>
    </p:spTree>
    <p:extLst>
      <p:ext uri="{BB962C8B-B14F-4D97-AF65-F5344CB8AC3E}">
        <p14:creationId xmlns:p14="http://schemas.microsoft.com/office/powerpoint/2010/main" val="2274696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56" y="1548348"/>
            <a:ext cx="77877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Properties of Normal Distribution Curve: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Lower tail and Upper tail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Probability Area: We are interested in everything underneath the curve.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Symmetric: Left area is equal to right when we talk about perfect theoretical normal distribution.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Mean = Median = Mode and lie in exact center of the graph.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Top point represents the mode</a:t>
            </a:r>
          </a:p>
        </p:txBody>
      </p:sp>
    </p:spTree>
    <p:extLst>
      <p:ext uri="{BB962C8B-B14F-4D97-AF65-F5344CB8AC3E}">
        <p14:creationId xmlns:p14="http://schemas.microsoft.com/office/powerpoint/2010/main" val="4053198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  <p:pic>
        <p:nvPicPr>
          <p:cNvPr id="5122" name="Picture 2" descr="Image result for normal distribution with all properties in one image">
            <a:extLst>
              <a:ext uri="{FF2B5EF4-FFF2-40B4-BE49-F238E27FC236}">
                <a16:creationId xmlns:a16="http://schemas.microsoft.com/office/drawing/2014/main" id="{C93EF4B6-FDF5-48C1-AEA5-2BEF2A9A4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4"/>
          <a:stretch/>
        </p:blipFill>
        <p:spPr bwMode="auto">
          <a:xfrm>
            <a:off x="609600" y="1371600"/>
            <a:ext cx="7559246" cy="484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3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Parameters of Normal Distribution: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normal distribution the two parameters viz. mean and standard deviation which gives the curve its shape and is denoted as follows: </a:t>
            </a: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564011"/>
            <a:ext cx="2057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2174" y="3184922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Mean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Standard Deviation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174" y="4648200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Significance of Parameters: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Mean give the curve its position on the axis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Standard Deviation gives the curve its shape.</a:t>
            </a:r>
          </a:p>
        </p:txBody>
      </p:sp>
    </p:spTree>
    <p:extLst>
      <p:ext uri="{BB962C8B-B14F-4D97-AF65-F5344CB8AC3E}">
        <p14:creationId xmlns:p14="http://schemas.microsoft.com/office/powerpoint/2010/main" val="950614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Normal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Probability Density Function (PDF) 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2174" y="3184922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Mean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Variance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4" y="2040644"/>
            <a:ext cx="4114800" cy="110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6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124200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Standard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Standard Distribution or Standard Normal Distribution or Z Distribution is a Normal Distribution with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Mean of distribution = 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Standard Deviation = 1</a:t>
            </a: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774" y="31242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Standard Distribution is the process of transforming, also called as Standardization, with the mean of zero and standard deviation of one.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Formula for Standardization: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σ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 = each element of sample/population</a:t>
            </a:r>
          </a:p>
        </p:txBody>
      </p:sp>
    </p:spTree>
    <p:extLst>
      <p:ext uri="{BB962C8B-B14F-4D97-AF65-F5344CB8AC3E}">
        <p14:creationId xmlns:p14="http://schemas.microsoft.com/office/powerpoint/2010/main" val="284446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774" y="1371600"/>
            <a:ext cx="7787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Standard Distribution is the process of transforming, also called as Standardization, with the mean of zero and standard deviation of one.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Formula for Standardization: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σ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 = each element of sample/population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Formula for Z score: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	(Population)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- </a:t>
            </a:r>
            <a:r>
              <a:rPr lang="en-US" sz="2000" dirty="0"/>
              <a:t>x̅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) /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 	(Sample)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45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"/>
          <a:stretch/>
        </p:blipFill>
        <p:spPr bwMode="auto">
          <a:xfrm>
            <a:off x="611223" y="1371600"/>
            <a:ext cx="8151777" cy="46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93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889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That’s all Folks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33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Lets say, you have a single fair die (with 6 sides of course) numbered from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1 to 6. We roll the die: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57279"/>
              </p:ext>
            </p:extLst>
          </p:nvPr>
        </p:nvGraphicFramePr>
        <p:xfrm>
          <a:off x="1559040" y="2743200"/>
          <a:ext cx="32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or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20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Lets Generalize this: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distribution of an event not only consist of the outcomes that can be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observed (outcome from 1 to 6), but it is made up of all the possible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Outcomes (i.e. outcome for 7 and others as well).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Thus,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Probability Distribution of Rolling a die: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13531"/>
              </p:ext>
            </p:extLst>
          </p:nvPr>
        </p:nvGraphicFramePr>
        <p:xfrm>
          <a:off x="1219200" y="3386792"/>
          <a:ext cx="2590800" cy="270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51">
                <a:tc>
                  <a:txBody>
                    <a:bodyPr/>
                    <a:lstStyle/>
                    <a:p>
                      <a:r>
                        <a:rPr lang="en-US" sz="1400" dirty="0"/>
                        <a:t>Outcome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else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5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932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Sum of Probabilities in a Distribution: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We are sure that we have exhausted all possible outcomes, when the sum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of probabilities of all the outcomes in a distribution equals to 1 (or 100%).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i.e.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The sum of probabilities in a distribution is always equal to 1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Lets add the probabilities in the below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33266"/>
              </p:ext>
            </p:extLst>
          </p:nvPr>
        </p:nvGraphicFramePr>
        <p:xfrm>
          <a:off x="1219200" y="35814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Outcome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else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42854" y="3810000"/>
            <a:ext cx="3893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1/6 +1/6 +1/6 +1/6 +1/6 +1/6+0 = 1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total is 1,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Hence the given table is the probability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Distribution of a rolling die.</a:t>
            </a:r>
          </a:p>
        </p:txBody>
      </p:sp>
    </p:spTree>
    <p:extLst>
      <p:ext uri="{BB962C8B-B14F-4D97-AF65-F5344CB8AC3E}">
        <p14:creationId xmlns:p14="http://schemas.microsoft.com/office/powerpoint/2010/main" val="331663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447800"/>
            <a:ext cx="7100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Representation of Probability Distribution: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Each probability distribution has a visual representation.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It is a graph describing the likelihood of occurrence of every event.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0868"/>
              </p:ext>
            </p:extLst>
          </p:nvPr>
        </p:nvGraphicFramePr>
        <p:xfrm>
          <a:off x="793955" y="28194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Outcome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else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975351"/>
              </p:ext>
            </p:extLst>
          </p:nvPr>
        </p:nvGraphicFramePr>
        <p:xfrm>
          <a:off x="38862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36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What is a Probability Distribution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" y="1416784"/>
            <a:ext cx="801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Representation of Probability Distribution: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It is crucial to understand that the distribution is defined by the underlying probabilities and not the graph.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graph is just a visual representation of distribution.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03060"/>
              </p:ext>
            </p:extLst>
          </p:nvPr>
        </p:nvGraphicFramePr>
        <p:xfrm>
          <a:off x="793955" y="34290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Outcome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1/6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else</a:t>
                      </a:r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0459" marR="70459" marT="35230" marB="352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55654"/>
              </p:ext>
            </p:extLst>
          </p:nvPr>
        </p:nvGraphicFramePr>
        <p:xfrm>
          <a:off x="38100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42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746</TotalTime>
  <Words>2764</Words>
  <Application>Microsoft Office PowerPoint</Application>
  <PresentationFormat>On-screen Show (4:3)</PresentationFormat>
  <Paragraphs>499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Bookman Old Style</vt:lpstr>
      <vt:lpstr>Calibri</vt:lpstr>
      <vt:lpstr>Cambria Math</vt:lpstr>
      <vt:lpstr>Gill Sans MT</vt:lpstr>
      <vt:lpstr>Symbol</vt:lpstr>
      <vt:lpstr>Wingdings</vt:lpstr>
      <vt:lpstr>Wingdings 3</vt:lpstr>
      <vt:lpstr>Origin</vt:lpstr>
      <vt:lpstr>Equation</vt:lpstr>
      <vt:lpstr>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313</cp:revision>
  <dcterms:created xsi:type="dcterms:W3CDTF">2019-03-01T15:56:49Z</dcterms:created>
  <dcterms:modified xsi:type="dcterms:W3CDTF">2019-04-13T18:47:42Z</dcterms:modified>
</cp:coreProperties>
</file>