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9" r:id="rId5"/>
    <p:sldId id="262" r:id="rId6"/>
    <p:sldId id="259" r:id="rId7"/>
    <p:sldId id="260" r:id="rId8"/>
    <p:sldId id="263" r:id="rId9"/>
    <p:sldId id="261" r:id="rId10"/>
    <p:sldId id="266" r:id="rId11"/>
    <p:sldId id="264" r:id="rId12"/>
    <p:sldId id="268" r:id="rId13"/>
    <p:sldId id="267" r:id="rId14"/>
    <p:sldId id="270" r:id="rId15"/>
    <p:sldId id="265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65" d="100"/>
          <a:sy n="65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1F961C-2C06-44AD-B09C-3FDB0903E3DD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1F961C-2C06-44AD-B09C-3FDB0903E3DD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1F961C-2C06-44AD-B09C-3FDB0903E3DD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B2BCCD-6619-45DE-89CC-970699AFEF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Permutations &amp; 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176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8143511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During most of the season, a MLB team has 25 active players. 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Ignoring the playing position on the field, a manager must select 9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Players for each game.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a) How many 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unique groups or sets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of 9 players out of the 25 players 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could be potential line ups ? (Think a bucket of 9 players)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b) How many line ups (ordered list) could the manager make using 9 </a:t>
            </a:r>
          </a:p>
          <a:p>
            <a:r>
              <a:rPr lang="en-US" sz="2200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layers out of the 25 ? (Hence the batting order)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Solutions:</a:t>
            </a:r>
          </a:p>
          <a:p>
            <a:pPr marL="457200" indent="-457200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(25,9)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= 2042975</a:t>
            </a:r>
          </a:p>
          <a:p>
            <a:pPr marL="457200" indent="-457200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2200" i="1" dirty="0" smtClean="0">
                <a:latin typeface="Calibri" pitchFamily="34" charset="0"/>
                <a:cs typeface="Calibri" pitchFamily="34" charset="0"/>
              </a:rPr>
              <a:t>(25,9)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= 7.41 x 10</a:t>
            </a:r>
            <a:r>
              <a:rPr lang="en-US" sz="2200" baseline="30000" dirty="0" smtClean="0">
                <a:latin typeface="Calibri" pitchFamily="34" charset="0"/>
                <a:cs typeface="Calibri" pitchFamily="34" charset="0"/>
              </a:rPr>
              <a:t>11</a:t>
            </a:r>
            <a:endParaRPr lang="en-US" sz="2200" i="1" baseline="30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176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84957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There are 30 stocks in the Dow Jones Industrial Average. Over the next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6 months you decide to invest $1000 in a different stock each month.</a:t>
            </a:r>
          </a:p>
          <a:p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How many unique stock groups of 6 stocks are possible ? </a:t>
            </a:r>
          </a:p>
          <a:p>
            <a:pPr marL="457200" indent="-457200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How many investment lists could be made ? The order of investment</a:t>
            </a:r>
          </a:p>
          <a:p>
            <a:r>
              <a:rPr lang="en-US" sz="22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o be made over time ?</a:t>
            </a:r>
          </a:p>
        </p:txBody>
      </p:sp>
    </p:spTree>
    <p:extLst>
      <p:ext uri="{BB962C8B-B14F-4D97-AF65-F5344CB8AC3E}">
        <p14:creationId xmlns:p14="http://schemas.microsoft.com/office/powerpoint/2010/main" val="22990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176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849578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There are 30 stocks in the Dow Jones Industrial Average. Over the next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6 months you decide to invest $1000 in a different stock each month.</a:t>
            </a:r>
          </a:p>
          <a:p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How many unique stock groups of 6 stocks are possible ? </a:t>
            </a:r>
          </a:p>
          <a:p>
            <a:pPr marL="457200" indent="-457200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How many investment lists could be made ? The order of investment</a:t>
            </a:r>
          </a:p>
          <a:p>
            <a:r>
              <a:rPr lang="en-US" sz="22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o be made over time ?</a:t>
            </a:r>
          </a:p>
          <a:p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Solutions: </a:t>
            </a:r>
          </a:p>
          <a:p>
            <a:pPr marL="457200" indent="-457200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C(30, 6) = 593775</a:t>
            </a:r>
          </a:p>
          <a:p>
            <a:pPr marL="457200" indent="-457200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P(30, 6) = 427518000</a:t>
            </a:r>
          </a:p>
        </p:txBody>
      </p:sp>
    </p:spTree>
    <p:extLst>
      <p:ext uri="{BB962C8B-B14F-4D97-AF65-F5344CB8AC3E}">
        <p14:creationId xmlns:p14="http://schemas.microsoft.com/office/powerpoint/2010/main" val="31487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176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1" y="1371600"/>
            <a:ext cx="8001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A state lottery selects 6 numbers out of 52. The numbers are selected as a group. There are no repeated numbers and the order of the numbers selected does not matter.</a:t>
            </a:r>
          </a:p>
          <a:p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a) How many possible lottery winners does this lottery have ?</a:t>
            </a:r>
          </a:p>
        </p:txBody>
      </p:sp>
    </p:spTree>
    <p:extLst>
      <p:ext uri="{BB962C8B-B14F-4D97-AF65-F5344CB8AC3E}">
        <p14:creationId xmlns:p14="http://schemas.microsoft.com/office/powerpoint/2010/main" val="41938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176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1" y="1371600"/>
            <a:ext cx="8001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A state lottery selects 6 numbers out of 52. The numbers are selected as a group. There are no repeated numbers and the order of the numbers selected does not matter.</a:t>
            </a:r>
          </a:p>
          <a:p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How many possible lottery winners does this lottery have ?</a:t>
            </a:r>
          </a:p>
          <a:p>
            <a:pPr marL="457200" indent="-457200">
              <a:buAutoNum type="alphaLcParenR"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Solution: 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C(52, 6) = 20358520</a:t>
            </a:r>
          </a:p>
        </p:txBody>
      </p:sp>
    </p:spTree>
    <p:extLst>
      <p:ext uri="{BB962C8B-B14F-4D97-AF65-F5344CB8AC3E}">
        <p14:creationId xmlns:p14="http://schemas.microsoft.com/office/powerpoint/2010/main" val="18000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176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1" y="1219200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In a move to collect more money from its citizens without calling it a tax, a state comes up with an insane lottery idea. The state will hold this lottery every 10 years and people can buy virtual tickets over that time period. </a:t>
            </a:r>
          </a:p>
          <a:p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The catch of the lottery is: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Not only you have to select the correct 6 numbers, you also have to correctly choose the ORDER in which they exit the lotto machine. You do that, you win.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Question is, how many possible winners does this lottery have ?</a:t>
            </a:r>
          </a:p>
        </p:txBody>
      </p:sp>
    </p:spTree>
    <p:extLst>
      <p:ext uri="{BB962C8B-B14F-4D97-AF65-F5344CB8AC3E}">
        <p14:creationId xmlns:p14="http://schemas.microsoft.com/office/powerpoint/2010/main" val="22990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176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1" y="1219200"/>
            <a:ext cx="800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In a move to collect more money from its citizens without calling it a tax, a state comes up with an insane lottery idea. The state will hold this lottery every 10 years and people can buy virtual tickets over that time period. </a:t>
            </a:r>
          </a:p>
          <a:p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The catch of the lottery is: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Not only you have to select the correct 6 numbers, you also have to correctly choose the ORDER in which they exit the lotto machine. You do that, you win.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Question is, how many possible winners does this lottery have ?</a:t>
            </a:r>
          </a:p>
          <a:p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Solution: </a:t>
            </a:r>
          </a:p>
          <a:p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P(52,6) = 14658134400</a:t>
            </a:r>
          </a:p>
        </p:txBody>
      </p:sp>
    </p:spTree>
    <p:extLst>
      <p:ext uri="{BB962C8B-B14F-4D97-AF65-F5344CB8AC3E}">
        <p14:creationId xmlns:p14="http://schemas.microsoft.com/office/powerpoint/2010/main" val="27044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24200" y="1499755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3059397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Permutations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Combinations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457201"/>
            <a:ext cx="5136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Introduction to Probability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72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Probability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77008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by definition, is the frequency at which some event happens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out of greater number of outcomes.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Thus, to find probabilities, we have to be able to count in complex ways.</a:t>
            </a:r>
          </a:p>
        </p:txBody>
      </p:sp>
    </p:spTree>
    <p:extLst>
      <p:ext uri="{BB962C8B-B14F-4D97-AF65-F5344CB8AC3E}">
        <p14:creationId xmlns:p14="http://schemas.microsoft.com/office/powerpoint/2010/main" val="10971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5264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Introduction: Permutations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2" y="1752600"/>
            <a:ext cx="769313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Definition: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number of different ways that a certain number of objects can be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rranged in order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from a larger number of objects.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Example: If there are ‘n’ objects, how many different ways we can make 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Ordered list of size ‘r’</a:t>
            </a:r>
          </a:p>
          <a:p>
            <a:pPr algn="just"/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0800" y="4100052"/>
                <a:ext cx="3460740" cy="849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100052"/>
                <a:ext cx="3460740" cy="8492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3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5335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Introduction: Combinations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8946" y="1447800"/>
            <a:ext cx="809644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Definition: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number of different ways that a certain number of objects AS A GROUP 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can be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selected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from a larger number of objects.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In brief,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The number of ways that ‘r’ objects can be selected from a larger</a:t>
            </a:r>
          </a:p>
          <a:p>
            <a:pPr algn="just"/>
            <a:r>
              <a:rPr lang="en-US" sz="20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umber of ‘n’ objects. </a:t>
            </a:r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Order does not matter</a:t>
            </a:r>
          </a:p>
          <a:p>
            <a:pPr algn="just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Often said as ‘</a:t>
            </a:r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choose </a:t>
            </a:r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’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Example: If there are ‘n’ objects, how many different ways we can select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Groups  or sets of size ‘r’:</a:t>
            </a:r>
          </a:p>
          <a:p>
            <a:pPr algn="just"/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0800" y="5181423"/>
                <a:ext cx="3460740" cy="849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)!</m:t>
                          </m:r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  <m:r>
                            <a:rPr lang="en-US" sz="24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181423"/>
                <a:ext cx="3460740" cy="8492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2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883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Visualizing the difference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057400"/>
            <a:ext cx="2006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Permutation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2069690"/>
            <a:ext cx="2060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Combination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90599" y="2743199"/>
            <a:ext cx="1905000" cy="507769"/>
            <a:chOff x="990599" y="2743199"/>
            <a:chExt cx="1905000" cy="507769"/>
          </a:xfrm>
        </p:grpSpPr>
        <p:sp>
          <p:nvSpPr>
            <p:cNvPr id="6" name="Oval 5"/>
            <p:cNvSpPr/>
            <p:nvPr/>
          </p:nvSpPr>
          <p:spPr>
            <a:xfrm>
              <a:off x="990599" y="2743199"/>
              <a:ext cx="507769" cy="5077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89214" y="2743199"/>
              <a:ext cx="507769" cy="5077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87830" y="2743199"/>
              <a:ext cx="507769" cy="50776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9600" y="38862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 how many ways we can arrange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three colored balls ?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st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Position : 3 ways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nd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Position: 2 ways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rd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Position:  1 way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Total Ways = 3 x 2 x 1 = 6 ways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Ordered List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5452" y="3886200"/>
            <a:ext cx="3041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 how many ways we select the three colored balls ?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One Way.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order does not matter here.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Un-Ordered group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set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59577" y="2743199"/>
            <a:ext cx="1905000" cy="507769"/>
            <a:chOff x="990599" y="2743199"/>
            <a:chExt cx="1905000" cy="507769"/>
          </a:xfrm>
        </p:grpSpPr>
        <p:sp>
          <p:nvSpPr>
            <p:cNvPr id="14" name="Oval 13"/>
            <p:cNvSpPr/>
            <p:nvPr/>
          </p:nvSpPr>
          <p:spPr>
            <a:xfrm>
              <a:off x="990599" y="2743199"/>
              <a:ext cx="507769" cy="5077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9214" y="2743199"/>
              <a:ext cx="507769" cy="5077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387830" y="2743199"/>
              <a:ext cx="507769" cy="50776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2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176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80520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200" dirty="0" smtClean="0">
                <a:latin typeface="Calibri" pitchFamily="34" charset="0"/>
                <a:cs typeface="Calibri" pitchFamily="34" charset="0"/>
              </a:rPr>
              <a:t>A horse race includes 10 horses. You are given two betting options: </a:t>
            </a:r>
          </a:p>
          <a:p>
            <a:pPr marL="457200" indent="-457200" algn="just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You can choose the top three horses regardless of finishing order</a:t>
            </a:r>
          </a:p>
          <a:p>
            <a:pPr marL="457200" indent="-457200" algn="just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You can choose  the top three horses in exact order of finish.</a:t>
            </a:r>
          </a:p>
          <a:p>
            <a:pPr algn="just"/>
            <a:r>
              <a:rPr lang="en-US" sz="2200" dirty="0" smtClean="0">
                <a:latin typeface="Calibri" pitchFamily="34" charset="0"/>
                <a:cs typeface="Calibri" pitchFamily="34" charset="0"/>
              </a:rPr>
              <a:t>How many outcome are there for each outcome ?</a:t>
            </a:r>
          </a:p>
        </p:txBody>
      </p:sp>
    </p:spTree>
    <p:extLst>
      <p:ext uri="{BB962C8B-B14F-4D97-AF65-F5344CB8AC3E}">
        <p14:creationId xmlns:p14="http://schemas.microsoft.com/office/powerpoint/2010/main" val="28372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176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027" y="1524000"/>
            <a:ext cx="873322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200" dirty="0" smtClean="0">
                <a:latin typeface="Calibri" pitchFamily="34" charset="0"/>
                <a:cs typeface="Calibri" pitchFamily="34" charset="0"/>
              </a:rPr>
              <a:t>A horse race includes 10 horses. You are given two betting options: </a:t>
            </a:r>
          </a:p>
          <a:p>
            <a:pPr marL="457200" indent="-457200" algn="just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You can choose the top three horses regardless of finishing order</a:t>
            </a:r>
          </a:p>
          <a:p>
            <a:pPr marL="457200" indent="-457200" algn="just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You can choose  the top three horses in exact order of finish.</a:t>
            </a:r>
          </a:p>
          <a:p>
            <a:pPr algn="just"/>
            <a:r>
              <a:rPr lang="en-US" sz="2200" dirty="0" smtClean="0">
                <a:latin typeface="Calibri" pitchFamily="34" charset="0"/>
                <a:cs typeface="Calibri" pitchFamily="34" charset="0"/>
              </a:rPr>
              <a:t>How many outcome are there for each outcome ?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 smtClean="0">
                <a:latin typeface="Calibri" pitchFamily="34" charset="0"/>
                <a:cs typeface="Calibri" pitchFamily="34" charset="0"/>
              </a:rPr>
              <a:t>Solution:</a:t>
            </a:r>
          </a:p>
          <a:p>
            <a:pPr marL="457200" indent="-457200" algn="just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Top 3 in any order: 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C(10,3) = 10! / (10-3)! x 3! = 8x9x10 / 3x2 = 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120 possible outcomes</a:t>
            </a:r>
          </a:p>
          <a:p>
            <a:pPr marL="457200" indent="-457200" algn="just">
              <a:buAutoNum type="alphaLcParenR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Top 3 in exact order: </a:t>
            </a:r>
          </a:p>
          <a:p>
            <a:pPr lvl="1" algn="just"/>
            <a:r>
              <a:rPr lang="en-US" sz="22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P(10,3) = 10! / (10-3)! = 8x9x10 = 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720 possible outcomes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176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81435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During most of the season, a MLB team has 25 active players. 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Ignoring the playing position on the field, a manager must select 9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Players for each game.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a) How many 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unique groups or sets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of 9 players out of the 25 players 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could be potential line ups ? (Think a bucket of 9 players)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b) How many line ups (ordered list) could the manager make using 9 </a:t>
            </a:r>
          </a:p>
          <a:p>
            <a:r>
              <a:rPr lang="en-US" sz="2200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layers out of the 25 ? (Hence the batting order)</a:t>
            </a:r>
          </a:p>
        </p:txBody>
      </p:sp>
    </p:spTree>
    <p:extLst>
      <p:ext uri="{BB962C8B-B14F-4D97-AF65-F5344CB8AC3E}">
        <p14:creationId xmlns:p14="http://schemas.microsoft.com/office/powerpoint/2010/main" val="28372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232</TotalTime>
  <Words>1028</Words>
  <Application>Microsoft Office PowerPoint</Application>
  <PresentationFormat>On-screen Show (4:3)</PresentationFormat>
  <Paragraphs>134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Introduction to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</dc:title>
  <dc:creator>Admin</dc:creator>
  <cp:lastModifiedBy>Admin</cp:lastModifiedBy>
  <cp:revision>166</cp:revision>
  <dcterms:created xsi:type="dcterms:W3CDTF">2019-03-01T15:56:49Z</dcterms:created>
  <dcterms:modified xsi:type="dcterms:W3CDTF">2019-03-01T20:57:25Z</dcterms:modified>
</cp:coreProperties>
</file>