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336" r:id="rId4"/>
    <p:sldId id="258" r:id="rId5"/>
    <p:sldId id="337" r:id="rId6"/>
    <p:sldId id="338" r:id="rId7"/>
    <p:sldId id="339" r:id="rId8"/>
    <p:sldId id="340" r:id="rId9"/>
    <p:sldId id="341" r:id="rId10"/>
    <p:sldId id="342" r:id="rId11"/>
    <p:sldId id="34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EB6498-AAA0-4BFC-A0D0-A74700F3BF5C}">
          <p14:sldIdLst>
            <p14:sldId id="256"/>
            <p14:sldId id="257"/>
            <p14:sldId id="336"/>
            <p14:sldId id="258"/>
            <p14:sldId id="337"/>
            <p14:sldId id="338"/>
            <p14:sldId id="339"/>
            <p14:sldId id="340"/>
            <p14:sldId id="341"/>
            <p14:sldId id="342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9028"/>
    <a:srgbClr val="C9D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6" autoAdjust="0"/>
    <p:restoredTop sz="94085" autoAdjust="0"/>
  </p:normalViewPr>
  <p:slideViewPr>
    <p:cSldViewPr>
      <p:cViewPr varScale="1">
        <p:scale>
          <a:sx n="65" d="100"/>
          <a:sy n="65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81C5-C40C-46AE-B142-F7F3F0A1C896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0EA4C-8658-4D81-AD92-31C475AE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4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51F961C-2C06-44AD-B09C-3FDB0903E3D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51F961C-2C06-44AD-B09C-3FDB0903E3D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1F961C-2C06-44AD-B09C-3FDB0903E3D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man is known by the company he keeps</a:t>
            </a:r>
          </a:p>
        </p:txBody>
      </p:sp>
    </p:spTree>
    <p:extLst>
      <p:ext uri="{BB962C8B-B14F-4D97-AF65-F5344CB8AC3E}">
        <p14:creationId xmlns:p14="http://schemas.microsoft.com/office/powerpoint/2010/main" val="25294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1879" y="533400"/>
            <a:ext cx="4220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KNN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99" y="1143000"/>
            <a:ext cx="7239001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750" b="1" dirty="0">
                <a:latin typeface="Calibri" pitchFamily="34" charset="0"/>
                <a:cs typeface="Calibri" pitchFamily="34" charset="0"/>
              </a:rPr>
              <a:t>Example: </a:t>
            </a:r>
          </a:p>
          <a:p>
            <a:pPr algn="just"/>
            <a:r>
              <a:rPr lang="en-US" sz="1750" dirty="0">
                <a:latin typeface="Calibri" pitchFamily="34" charset="0"/>
                <a:cs typeface="Calibri" pitchFamily="34" charset="0"/>
              </a:rPr>
              <a:t>So here is our previous example. We have ‘red’ and ‘green’ categories.</a:t>
            </a:r>
          </a:p>
          <a:p>
            <a:pPr algn="just"/>
            <a:r>
              <a:rPr lang="en-US" sz="1750" dirty="0">
                <a:latin typeface="Calibri" pitchFamily="34" charset="0"/>
                <a:cs typeface="Calibri" pitchFamily="34" charset="0"/>
              </a:rPr>
              <a:t>A new data point is added to our model.</a:t>
            </a:r>
          </a:p>
          <a:p>
            <a:pPr algn="just"/>
            <a:r>
              <a:rPr lang="en-US" sz="1750" dirty="0">
                <a:latin typeface="Calibri" pitchFamily="34" charset="0"/>
                <a:cs typeface="Calibri" pitchFamily="34" charset="0"/>
              </a:rPr>
              <a:t>Lets see how to classify this manually. </a:t>
            </a:r>
          </a:p>
          <a:p>
            <a:pPr algn="just"/>
            <a:r>
              <a:rPr lang="en-US" sz="1750" b="1" dirty="0">
                <a:latin typeface="Calibri" pitchFamily="34" charset="0"/>
                <a:cs typeface="Calibri" pitchFamily="34" charset="0"/>
              </a:rPr>
              <a:t>We will use Euclidean Distance for this classification.</a:t>
            </a:r>
          </a:p>
          <a:p>
            <a:pPr algn="just"/>
            <a:endParaRPr lang="en-US" sz="175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1750" b="1" dirty="0">
                <a:latin typeface="Calibri" pitchFamily="34" charset="0"/>
                <a:cs typeface="Calibri" pitchFamily="34" charset="0"/>
              </a:rPr>
              <a:t>Hence the point is classified as ‘red’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1FBB5-39FC-4AD9-B19F-A7853ED84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1"/>
          <a:stretch/>
        </p:blipFill>
        <p:spPr>
          <a:xfrm>
            <a:off x="1676400" y="3352801"/>
            <a:ext cx="6248400" cy="293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4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6086" y="533400"/>
            <a:ext cx="3711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KNN – Pros &amp; Cons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99" y="1371600"/>
            <a:ext cx="72390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750" b="1" dirty="0">
                <a:latin typeface="Calibri" pitchFamily="34" charset="0"/>
                <a:cs typeface="Calibri" pitchFamily="34" charset="0"/>
              </a:rPr>
              <a:t>Pros: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50" dirty="0">
                <a:latin typeface="Calibri" pitchFamily="34" charset="0"/>
                <a:cs typeface="Calibri" pitchFamily="34" charset="0"/>
              </a:rPr>
              <a:t>Very simple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50" dirty="0">
                <a:latin typeface="Calibri" pitchFamily="34" charset="0"/>
                <a:cs typeface="Calibri" pitchFamily="34" charset="0"/>
              </a:rPr>
              <a:t>Training is trivial. You just sort your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50" dirty="0">
                <a:latin typeface="Calibri" pitchFamily="34" charset="0"/>
                <a:cs typeface="Calibri" pitchFamily="34" charset="0"/>
              </a:rPr>
              <a:t>Multi class classification. It works with any number of classes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50" dirty="0">
                <a:latin typeface="Calibri" pitchFamily="34" charset="0"/>
                <a:cs typeface="Calibri" pitchFamily="34" charset="0"/>
              </a:rPr>
              <a:t>Easy to add more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50" dirty="0">
                <a:latin typeface="Calibri" pitchFamily="34" charset="0"/>
                <a:cs typeface="Calibri" pitchFamily="34" charset="0"/>
              </a:rPr>
              <a:t>It has very few parameters to tune</a:t>
            </a:r>
          </a:p>
          <a:p>
            <a:pPr marL="285750" indent="514350" algn="just">
              <a:buFont typeface="Arial" panose="020B0604020202020204" pitchFamily="34" charset="0"/>
              <a:buChar char="•"/>
            </a:pPr>
            <a:r>
              <a:rPr lang="en-US" sz="1750" dirty="0">
                <a:latin typeface="Calibri" pitchFamily="34" charset="0"/>
                <a:cs typeface="Calibri" pitchFamily="34" charset="0"/>
              </a:rPr>
              <a:t>	K (number of neighbors)</a:t>
            </a:r>
          </a:p>
          <a:p>
            <a:pPr marL="285750" indent="514350" algn="just">
              <a:buFont typeface="Arial" panose="020B0604020202020204" pitchFamily="34" charset="0"/>
              <a:buChar char="•"/>
            </a:pPr>
            <a:r>
              <a:rPr lang="en-US" sz="1750" dirty="0">
                <a:latin typeface="Calibri" pitchFamily="34" charset="0"/>
                <a:cs typeface="Calibri" pitchFamily="34" charset="0"/>
              </a:rPr>
              <a:t>	Distance metric (type of distance)</a:t>
            </a:r>
          </a:p>
          <a:p>
            <a:pPr marL="285750" algn="just"/>
            <a:endParaRPr lang="en-US" sz="175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1750" b="1" dirty="0">
                <a:latin typeface="Calibri" pitchFamily="34" charset="0"/>
                <a:cs typeface="Calibri" pitchFamily="34" charset="0"/>
              </a:rPr>
              <a:t>Cons: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50" b="1" dirty="0">
                <a:latin typeface="Calibri" pitchFamily="34" charset="0"/>
                <a:cs typeface="Calibri" pitchFamily="34" charset="0"/>
              </a:rPr>
              <a:t>High Prediction Cost: I</a:t>
            </a:r>
            <a:r>
              <a:rPr lang="en-US" sz="1750" dirty="0">
                <a:latin typeface="Calibri" pitchFamily="34" charset="0"/>
                <a:cs typeface="Calibri" pitchFamily="34" charset="0"/>
              </a:rPr>
              <a:t>t is worse for large datasets because it has to sort the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50" b="1" dirty="0">
                <a:latin typeface="Calibri" pitchFamily="34" charset="0"/>
                <a:cs typeface="Calibri" pitchFamily="34" charset="0"/>
              </a:rPr>
              <a:t>Not good with high dimensional data: </a:t>
            </a:r>
            <a:r>
              <a:rPr lang="en-US" sz="1750" dirty="0">
                <a:latin typeface="Calibri" pitchFamily="34" charset="0"/>
                <a:cs typeface="Calibri" pitchFamily="34" charset="0"/>
              </a:rPr>
              <a:t>As features increase and you get higher dimensions in your data, it becomes really difficult to measure distances in various dimensions.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50" dirty="0">
                <a:latin typeface="Calibri" pitchFamily="34" charset="0"/>
                <a:cs typeface="Calibri" pitchFamily="34" charset="0"/>
              </a:rPr>
              <a:t>Categorical Features do not work well with KNN</a:t>
            </a:r>
          </a:p>
        </p:txBody>
      </p:sp>
    </p:spTree>
    <p:extLst>
      <p:ext uri="{BB962C8B-B14F-4D97-AF65-F5344CB8AC3E}">
        <p14:creationId xmlns:p14="http://schemas.microsoft.com/office/powerpoint/2010/main" val="162522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24200" y="1499755"/>
            <a:ext cx="0" cy="449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31027" y="2331882"/>
            <a:ext cx="5029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KNN Theory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8143" y="539279"/>
            <a:ext cx="407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K 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78412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3124199"/>
            <a:ext cx="2435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KNN Theory</a:t>
            </a:r>
          </a:p>
        </p:txBody>
      </p:sp>
    </p:spTree>
    <p:extLst>
      <p:ext uri="{BB962C8B-B14F-4D97-AF65-F5344CB8AC3E}">
        <p14:creationId xmlns:p14="http://schemas.microsoft.com/office/powerpoint/2010/main" val="394842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B78150-76F1-4D74-8890-D5E39E682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3502217"/>
            <a:ext cx="3124200" cy="27461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21434" y="533400"/>
            <a:ext cx="370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KNN -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99" y="1219200"/>
            <a:ext cx="7239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K Nearest Neighbors is a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classification </a:t>
            </a:r>
            <a:r>
              <a:rPr lang="en-US" dirty="0">
                <a:latin typeface="Calibri" pitchFamily="34" charset="0"/>
                <a:cs typeface="Calibri" pitchFamily="34" charset="0"/>
              </a:rPr>
              <a:t> (and regression) algorithm that operates on a very simple principle of distance of some nearest data points.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It is suggested for binary as well as multiclass classification.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Lets see an example: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Imagine that we have a scenario where we have two categories present in the dataset, and lets say we add a new data point.</a:t>
            </a:r>
          </a:p>
        </p:txBody>
      </p:sp>
    </p:spTree>
    <p:extLst>
      <p:ext uri="{BB962C8B-B14F-4D97-AF65-F5344CB8AC3E}">
        <p14:creationId xmlns:p14="http://schemas.microsoft.com/office/powerpoint/2010/main" val="109716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1434" y="533400"/>
            <a:ext cx="370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KNN -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99" y="1219200"/>
            <a:ext cx="7239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Example: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Imagine that we have a scenario where we have two categories present in the dataset, and lets say we add a new data point.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Question is: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Should it fall into the red category or the blue category ?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How do we classify this new data point ?</a:t>
            </a:r>
          </a:p>
          <a:p>
            <a:pPr algn="just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This is where KNN will help us, by the time we apply KNN to this problem, we will get results something like this: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2522D-9B7A-4B69-A9D6-3F26C946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1" y="3581400"/>
            <a:ext cx="6681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9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1879" y="533400"/>
            <a:ext cx="4220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KNN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99" y="1143000"/>
            <a:ext cx="72390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750" dirty="0">
                <a:latin typeface="Calibri" pitchFamily="34" charset="0"/>
                <a:cs typeface="Calibri" pitchFamily="34" charset="0"/>
              </a:rPr>
              <a:t>Lets see how the KNN algorithm works</a:t>
            </a:r>
          </a:p>
          <a:p>
            <a:pPr algn="just"/>
            <a:endParaRPr lang="en-US" sz="175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175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STEP 1: Choose the number of ‘K’ neighbors</a:t>
            </a:r>
          </a:p>
          <a:p>
            <a:pPr algn="just"/>
            <a:r>
              <a:rPr lang="en-US" sz="1750" dirty="0">
                <a:latin typeface="Calibri" pitchFamily="34" charset="0"/>
                <a:cs typeface="Calibri" pitchFamily="34" charset="0"/>
              </a:rPr>
              <a:t>Note that there is no standard way of defining the optimal value of ‘K’. </a:t>
            </a:r>
          </a:p>
          <a:p>
            <a:pPr algn="just"/>
            <a:r>
              <a:rPr lang="en-US" sz="1750" dirty="0">
                <a:latin typeface="Calibri" pitchFamily="34" charset="0"/>
                <a:cs typeface="Calibri" pitchFamily="34" charset="0"/>
              </a:rPr>
              <a:t>We do that using certain workarounds. We’ll see that while modelling.</a:t>
            </a:r>
          </a:p>
          <a:p>
            <a:pPr algn="just"/>
            <a:r>
              <a:rPr lang="en-US" sz="1750" b="1" dirty="0">
                <a:latin typeface="Calibri" pitchFamily="34" charset="0"/>
                <a:cs typeface="Calibri" pitchFamily="34" charset="0"/>
              </a:rPr>
              <a:t>Most common value for ‘K’ is 5.</a:t>
            </a:r>
          </a:p>
          <a:p>
            <a:pPr algn="just"/>
            <a:endParaRPr lang="en-US" sz="175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175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STEP 2: Find the distance  of each point from our new observation point.</a:t>
            </a:r>
          </a:p>
          <a:p>
            <a:pPr algn="just"/>
            <a:r>
              <a:rPr lang="en-US" sz="1750" b="1" dirty="0">
                <a:latin typeface="Calibri" pitchFamily="34" charset="0"/>
                <a:cs typeface="Calibri" pitchFamily="34" charset="0"/>
              </a:rPr>
              <a:t>Note:</a:t>
            </a:r>
            <a:r>
              <a:rPr lang="en-US" sz="175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750" b="1" dirty="0">
                <a:latin typeface="Calibri" pitchFamily="34" charset="0"/>
                <a:cs typeface="Calibri" pitchFamily="34" charset="0"/>
              </a:rPr>
              <a:t>Usually ‘Euclidean distance’ is used which is default in sklearn.</a:t>
            </a:r>
            <a:endParaRPr lang="en-US" sz="175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1750" dirty="0">
                <a:latin typeface="Calibri" pitchFamily="34" charset="0"/>
                <a:cs typeface="Calibri" pitchFamily="34" charset="0"/>
              </a:rPr>
              <a:t>However, you can use other distances such as Minkowski distance, Manhattan distance, Hamming distance etc.</a:t>
            </a:r>
          </a:p>
          <a:p>
            <a:pPr algn="just"/>
            <a:endParaRPr lang="en-US" sz="175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175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STEP 3:  Find the nearest ‘K’ points to the observation point and count the categories for each point among ‘K’</a:t>
            </a:r>
          </a:p>
          <a:p>
            <a:pPr algn="just"/>
            <a:r>
              <a:rPr lang="en-US" sz="1750" b="1" dirty="0">
                <a:latin typeface="Calibri" pitchFamily="34" charset="0"/>
                <a:cs typeface="Calibri" pitchFamily="34" charset="0"/>
              </a:rPr>
              <a:t>e.g. Find the nearest 5 points and count how many are ‘red’ and how many are ‘green’ among those 5 points.</a:t>
            </a:r>
            <a:endParaRPr lang="en-US" sz="175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175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175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STEP 4: Assign the new data point to the category where you counted the most neighbors</a:t>
            </a:r>
          </a:p>
        </p:txBody>
      </p:sp>
    </p:spTree>
    <p:extLst>
      <p:ext uri="{BB962C8B-B14F-4D97-AF65-F5344CB8AC3E}">
        <p14:creationId xmlns:p14="http://schemas.microsoft.com/office/powerpoint/2010/main" val="170236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1879" y="533400"/>
            <a:ext cx="4220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KNN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99" y="1143000"/>
            <a:ext cx="7239001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750" b="1" dirty="0">
                <a:latin typeface="Calibri" pitchFamily="34" charset="0"/>
                <a:cs typeface="Calibri" pitchFamily="34" charset="0"/>
              </a:rPr>
              <a:t>Example: </a:t>
            </a:r>
          </a:p>
          <a:p>
            <a:pPr algn="just"/>
            <a:r>
              <a:rPr lang="en-US" sz="1750" dirty="0">
                <a:latin typeface="Calibri" pitchFamily="34" charset="0"/>
                <a:cs typeface="Calibri" pitchFamily="34" charset="0"/>
              </a:rPr>
              <a:t>So here is our previous example. We have ‘red’ and ‘green’ categories.</a:t>
            </a:r>
          </a:p>
          <a:p>
            <a:pPr algn="just"/>
            <a:r>
              <a:rPr lang="en-US" sz="1750" dirty="0">
                <a:latin typeface="Calibri" pitchFamily="34" charset="0"/>
                <a:cs typeface="Calibri" pitchFamily="34" charset="0"/>
              </a:rPr>
              <a:t>A new data point is added to our model.</a:t>
            </a:r>
          </a:p>
          <a:p>
            <a:pPr algn="just"/>
            <a:r>
              <a:rPr lang="en-US" sz="1750" dirty="0">
                <a:latin typeface="Calibri" pitchFamily="34" charset="0"/>
                <a:cs typeface="Calibri" pitchFamily="34" charset="0"/>
              </a:rPr>
              <a:t>Lets see how to classify this manually. </a:t>
            </a:r>
          </a:p>
          <a:p>
            <a:pPr algn="just"/>
            <a:r>
              <a:rPr lang="en-US" sz="1750" b="1" dirty="0">
                <a:latin typeface="Calibri" pitchFamily="34" charset="0"/>
                <a:cs typeface="Calibri" pitchFamily="34" charset="0"/>
              </a:rPr>
              <a:t>We will use Euclidean Distance for this classification.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BB29E-F4A6-4892-A153-68DB61A67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67000"/>
            <a:ext cx="3810000" cy="334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4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1879" y="533400"/>
            <a:ext cx="4220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KNN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99" y="1143000"/>
            <a:ext cx="7239001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750" b="1" dirty="0">
                <a:latin typeface="Calibri" pitchFamily="34" charset="0"/>
                <a:cs typeface="Calibri" pitchFamily="34" charset="0"/>
              </a:rPr>
              <a:t>Example: </a:t>
            </a:r>
          </a:p>
          <a:p>
            <a:pPr algn="just"/>
            <a:r>
              <a:rPr lang="en-US" sz="1750" dirty="0">
                <a:latin typeface="Calibri" pitchFamily="34" charset="0"/>
                <a:cs typeface="Calibri" pitchFamily="34" charset="0"/>
              </a:rPr>
              <a:t>So here is our previous example. We have ‘red’ and ‘green’ categories.</a:t>
            </a:r>
          </a:p>
          <a:p>
            <a:pPr algn="just"/>
            <a:r>
              <a:rPr lang="en-US" sz="1750" dirty="0">
                <a:latin typeface="Calibri" pitchFamily="34" charset="0"/>
                <a:cs typeface="Calibri" pitchFamily="34" charset="0"/>
              </a:rPr>
              <a:t>A new data point is added to our model.</a:t>
            </a:r>
          </a:p>
          <a:p>
            <a:pPr algn="just"/>
            <a:r>
              <a:rPr lang="en-US" sz="1750" dirty="0">
                <a:latin typeface="Calibri" pitchFamily="34" charset="0"/>
                <a:cs typeface="Calibri" pitchFamily="34" charset="0"/>
              </a:rPr>
              <a:t>Lets see how to classify this manually. </a:t>
            </a:r>
          </a:p>
          <a:p>
            <a:pPr algn="just"/>
            <a:r>
              <a:rPr lang="en-US" sz="1750" b="1" dirty="0">
                <a:latin typeface="Calibri" pitchFamily="34" charset="0"/>
                <a:cs typeface="Calibri" pitchFamily="34" charset="0"/>
              </a:rPr>
              <a:t>We will use Euclidean Distance for this classification.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D45D53-C0E7-4865-8114-D70262A99060}"/>
              </a:ext>
            </a:extLst>
          </p:cNvPr>
          <p:cNvGrpSpPr/>
          <p:nvPr/>
        </p:nvGrpSpPr>
        <p:grpSpPr>
          <a:xfrm>
            <a:off x="1558287" y="2819400"/>
            <a:ext cx="6027423" cy="3202862"/>
            <a:chOff x="1558288" y="2801749"/>
            <a:chExt cx="6027423" cy="32028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85B148-ED78-4FA4-8BD3-B22A78394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879" y="2801749"/>
              <a:ext cx="4114800" cy="269000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69B367-CB7B-4E93-AF92-8DFB77C9D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8288" y="5562600"/>
              <a:ext cx="6027423" cy="442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19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F00103-E618-4C75-A08A-89BDB2196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3399502"/>
            <a:ext cx="4724400" cy="29455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61879" y="533400"/>
            <a:ext cx="4220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KNN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99" y="1143000"/>
            <a:ext cx="7239001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750" b="1" dirty="0">
                <a:latin typeface="Calibri" pitchFamily="34" charset="0"/>
                <a:cs typeface="Calibri" pitchFamily="34" charset="0"/>
              </a:rPr>
              <a:t>Example: </a:t>
            </a:r>
          </a:p>
          <a:p>
            <a:pPr algn="just"/>
            <a:r>
              <a:rPr lang="en-US" sz="1750" dirty="0">
                <a:latin typeface="Calibri" pitchFamily="34" charset="0"/>
                <a:cs typeface="Calibri" pitchFamily="34" charset="0"/>
              </a:rPr>
              <a:t>So here is our previous example. We have ‘red’ and ‘green’ categories.</a:t>
            </a:r>
          </a:p>
          <a:p>
            <a:pPr algn="just"/>
            <a:r>
              <a:rPr lang="en-US" sz="1750" dirty="0">
                <a:latin typeface="Calibri" pitchFamily="34" charset="0"/>
                <a:cs typeface="Calibri" pitchFamily="34" charset="0"/>
              </a:rPr>
              <a:t>A new data point is added to our model.</a:t>
            </a:r>
          </a:p>
          <a:p>
            <a:pPr algn="just"/>
            <a:r>
              <a:rPr lang="en-US" sz="1750" dirty="0">
                <a:latin typeface="Calibri" pitchFamily="34" charset="0"/>
                <a:cs typeface="Calibri" pitchFamily="34" charset="0"/>
              </a:rPr>
              <a:t>Lets see how to classify this manually. </a:t>
            </a:r>
          </a:p>
          <a:p>
            <a:pPr algn="just"/>
            <a:r>
              <a:rPr lang="en-US" sz="1750" b="1" dirty="0">
                <a:latin typeface="Calibri" pitchFamily="34" charset="0"/>
                <a:cs typeface="Calibri" pitchFamily="34" charset="0"/>
              </a:rPr>
              <a:t>We will use Euclidean Distance for this classification.</a:t>
            </a:r>
          </a:p>
          <a:p>
            <a:pPr algn="just"/>
            <a:endParaRPr lang="en-US" sz="175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1750" b="1" dirty="0">
                <a:latin typeface="Calibri" pitchFamily="34" charset="0"/>
                <a:cs typeface="Calibri" pitchFamily="34" charset="0"/>
              </a:rPr>
              <a:t>We identify the 5 closest points using distance along with their classification.</a:t>
            </a:r>
          </a:p>
          <a:p>
            <a:pPr algn="just"/>
            <a:r>
              <a:rPr lang="en-US" sz="1750" b="1" dirty="0">
                <a:latin typeface="Calibri" pitchFamily="34" charset="0"/>
                <a:cs typeface="Calibri" pitchFamily="34" charset="0"/>
              </a:rPr>
              <a:t>3 are ‘red’ and 2 are ‘green’</a:t>
            </a:r>
          </a:p>
        </p:txBody>
      </p:sp>
    </p:spTree>
    <p:extLst>
      <p:ext uri="{BB962C8B-B14F-4D97-AF65-F5344CB8AC3E}">
        <p14:creationId xmlns:p14="http://schemas.microsoft.com/office/powerpoint/2010/main" val="1540444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2453</TotalTime>
  <Words>642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K Nearest Neighbors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</dc:title>
  <dc:creator>Admin</dc:creator>
  <cp:lastModifiedBy>Admin</cp:lastModifiedBy>
  <cp:revision>1134</cp:revision>
  <dcterms:created xsi:type="dcterms:W3CDTF">2019-03-01T15:56:49Z</dcterms:created>
  <dcterms:modified xsi:type="dcterms:W3CDTF">2019-06-20T18:53:20Z</dcterms:modified>
</cp:coreProperties>
</file>